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76" r:id="rId3"/>
    <p:sldId id="270" r:id="rId4"/>
    <p:sldId id="271" r:id="rId5"/>
    <p:sldId id="272" r:id="rId6"/>
    <p:sldId id="273" r:id="rId7"/>
    <p:sldId id="275" r:id="rId8"/>
    <p:sldId id="274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9978" y="4986215"/>
            <a:ext cx="2956844" cy="1008184"/>
          </a:xfrm>
        </p:spPr>
        <p:txBody>
          <a:bodyPr>
            <a:normAutofit/>
          </a:bodyPr>
          <a:lstStyle/>
          <a:p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623701"/>
            <a:ext cx="10976342" cy="357214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b="1" dirty="0"/>
              <a:t>ZSTP III</a:t>
            </a:r>
          </a:p>
          <a:p>
            <a:pPr marL="0" indent="0" algn="ctr">
              <a:buNone/>
            </a:pPr>
            <a:r>
              <a:rPr lang="cs-CZ" sz="4800" b="1" dirty="0"/>
              <a:t>PŘESUNY - souhrn</a:t>
            </a:r>
          </a:p>
          <a:p>
            <a:pPr marL="0" indent="0" algn="ctr">
              <a:buNone/>
            </a:pP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301114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3296" y="282801"/>
            <a:ext cx="8534400" cy="1507067"/>
          </a:xfrm>
        </p:spPr>
        <p:txBody>
          <a:bodyPr>
            <a:normAutofit/>
          </a:bodyPr>
          <a:lstStyle/>
          <a:p>
            <a:r>
              <a:rPr lang="cs-CZ" b="1" dirty="0"/>
              <a:t>Přesuny na sněhu a ledu - souhrn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3295" y="1874981"/>
            <a:ext cx="9914560" cy="4590473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ct val="0"/>
              </a:spcBef>
              <a:buNone/>
            </a:pPr>
            <a:r>
              <a:rPr lang="cs-CZ" sz="3600" b="1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CÍL</a:t>
            </a:r>
          </a:p>
          <a:p>
            <a:pPr marL="0" indent="0">
              <a:buNone/>
            </a:pPr>
            <a:r>
              <a:rPr lang="cs-CZ" sz="3200" b="1" dirty="0"/>
              <a:t>Prověření znalostí z oblasti přesunů na sněhu a ledu v systému STP a její shrnutí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spcBef>
                <a:spcPct val="0"/>
              </a:spcBef>
              <a:buNone/>
            </a:pPr>
            <a:r>
              <a:rPr lang="cs-CZ" sz="3600" b="1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PRŮBĚH</a:t>
            </a:r>
          </a:p>
          <a:p>
            <a:pPr marL="0" indent="0">
              <a:buNone/>
            </a:pPr>
            <a:r>
              <a:rPr lang="cs-CZ" sz="3200" b="1" dirty="0"/>
              <a:t>Dokumentace, MTZ a obsah výcviku přesunů na sněhu a ledu</a:t>
            </a:r>
          </a:p>
          <a:p>
            <a:pPr marL="0" indent="0">
              <a:buNone/>
            </a:pPr>
            <a:endParaRPr lang="cs-CZ" sz="3200" b="1" dirty="0"/>
          </a:p>
          <a:p>
            <a:pPr marL="0" indent="0">
              <a:spcBef>
                <a:spcPct val="0"/>
              </a:spcBef>
              <a:buNone/>
            </a:pPr>
            <a:r>
              <a:rPr lang="cs-CZ" sz="3600" b="1" cap="all" dirty="0">
                <a:ln w="3175" cmpd="sng">
                  <a:noFill/>
                </a:ln>
                <a:solidFill>
                  <a:schemeClr val="tx1"/>
                </a:solidFill>
                <a:latin typeface="+mj-lt"/>
                <a:ea typeface="+mj-ea"/>
                <a:cs typeface="+mj-cs"/>
              </a:rPr>
              <a:t>KLÍČOVÁ SLOVA</a:t>
            </a:r>
          </a:p>
          <a:p>
            <a:pPr marL="0" indent="0">
              <a:buNone/>
            </a:pPr>
            <a:r>
              <a:rPr lang="cs-CZ" sz="3200" b="1" dirty="0"/>
              <a:t>Speciální tělesná příprava, přesuny na sněhu a ledu, legislativa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0489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154615"/>
            <a:ext cx="8534400" cy="1507067"/>
          </a:xfrm>
        </p:spPr>
        <p:txBody>
          <a:bodyPr/>
          <a:lstStyle/>
          <a:p>
            <a:r>
              <a:rPr lang="cs-CZ" dirty="0"/>
              <a:t>Legislativní rámec VPL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410056"/>
            <a:ext cx="8534400" cy="5358213"/>
          </a:xfrm>
        </p:spPr>
        <p:txBody>
          <a:bodyPr>
            <a:noAutofit/>
          </a:bodyPr>
          <a:lstStyle/>
          <a:p>
            <a:r>
              <a:rPr lang="cs-CZ" sz="3200" b="1" dirty="0"/>
              <a:t>Zákon 221/99 Sb. </a:t>
            </a:r>
          </a:p>
          <a:p>
            <a:r>
              <a:rPr lang="cs-CZ" sz="3200" b="1" dirty="0"/>
              <a:t>NVMO č. 12/2011 Sb. </a:t>
            </a:r>
          </a:p>
          <a:p>
            <a:r>
              <a:rPr lang="cs-CZ" sz="3200" b="1" dirty="0"/>
              <a:t>Pub-71-84-05</a:t>
            </a:r>
          </a:p>
          <a:p>
            <a:r>
              <a:rPr lang="cs-CZ" sz="3200" b="1" dirty="0"/>
              <a:t>Zdrav-6-2 </a:t>
            </a:r>
          </a:p>
          <a:p>
            <a:r>
              <a:rPr lang="cs-CZ" sz="3200" b="1" dirty="0"/>
              <a:t>Výcviková dokumentace útvaru - Rozkaz, Plány výcviku, Povolení k výcviku mimo VVP, programy přípravy, bezpečnostní opatření, třídní kniha, písemná příprava, metodický list)</a:t>
            </a:r>
          </a:p>
        </p:txBody>
      </p:sp>
    </p:spTree>
    <p:extLst>
      <p:ext uri="{BB962C8B-B14F-4D97-AF65-F5344CB8AC3E}">
        <p14:creationId xmlns:p14="http://schemas.microsoft.com/office/powerpoint/2010/main" val="3827168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197343"/>
            <a:ext cx="8534400" cy="1507067"/>
          </a:xfrm>
        </p:spPr>
        <p:txBody>
          <a:bodyPr/>
          <a:lstStyle/>
          <a:p>
            <a:r>
              <a:rPr lang="cs-CZ" dirty="0"/>
              <a:t>Materiální zabezpečení přesunů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704411"/>
            <a:ext cx="8534400" cy="4952764"/>
          </a:xfrm>
        </p:spPr>
        <p:txBody>
          <a:bodyPr>
            <a:noAutofit/>
          </a:bodyPr>
          <a:lstStyle/>
          <a:p>
            <a:r>
              <a:rPr lang="cs-CZ" sz="2800" b="1" dirty="0"/>
              <a:t>Materiálové </a:t>
            </a:r>
            <a:r>
              <a:rPr lang="cs-CZ" sz="2800" b="1" dirty="0" err="1"/>
              <a:t>zab</a:t>
            </a:r>
            <a:r>
              <a:rPr lang="cs-CZ" sz="2800" b="1" dirty="0"/>
              <a:t>. výcviku v Přesunech je definováno v NVMO č. 12/2011 Sb. a Pub-71-84-05. </a:t>
            </a:r>
          </a:p>
          <a:p>
            <a:r>
              <a:rPr lang="cs-CZ" sz="2800" b="1" dirty="0"/>
              <a:t>Konkrétní realizaci nákupu provádí organizační celek cestou TV pracovníka</a:t>
            </a:r>
          </a:p>
          <a:p>
            <a:r>
              <a:rPr lang="cs-CZ" sz="2800" b="1" dirty="0"/>
              <a:t>Horolezecký materiál, který se používá pro činnosti při PSaL podléhá periodickým revizím</a:t>
            </a:r>
          </a:p>
          <a:p>
            <a:r>
              <a:rPr lang="cs-CZ" sz="2800" b="1" dirty="0"/>
              <a:t>Péče o materiál je nutná a musí být pravidelná</a:t>
            </a:r>
          </a:p>
        </p:txBody>
      </p:sp>
    </p:spTree>
    <p:extLst>
      <p:ext uri="{BB962C8B-B14F-4D97-AF65-F5344CB8AC3E}">
        <p14:creationId xmlns:p14="http://schemas.microsoft.com/office/powerpoint/2010/main" val="1339012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231527"/>
            <a:ext cx="8534400" cy="1507067"/>
          </a:xfrm>
        </p:spPr>
        <p:txBody>
          <a:bodyPr/>
          <a:lstStyle/>
          <a:p>
            <a:r>
              <a:rPr lang="cs-CZ" dirty="0"/>
              <a:t>Teoretické oblasti výcviku přesunů (přesunů na sněhu ledu)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905712"/>
            <a:ext cx="8534400" cy="4836920"/>
          </a:xfrm>
        </p:spPr>
        <p:txBody>
          <a:bodyPr>
            <a:noAutofit/>
          </a:bodyPr>
          <a:lstStyle/>
          <a:p>
            <a:r>
              <a:rPr lang="cs-CZ" b="1" dirty="0"/>
              <a:t>Legislativa a organizace výcviku</a:t>
            </a:r>
          </a:p>
          <a:p>
            <a:r>
              <a:rPr lang="cs-CZ" b="1" dirty="0"/>
              <a:t>Systém a úloha Přesunů v rámci STP</a:t>
            </a:r>
          </a:p>
          <a:p>
            <a:r>
              <a:rPr lang="cs-CZ" b="1" dirty="0"/>
              <a:t>Základní ustanovení (cíle, úkoly a obsah)</a:t>
            </a:r>
          </a:p>
          <a:p>
            <a:r>
              <a:rPr lang="cs-CZ" b="1" dirty="0"/>
              <a:t>Materiál pro PSaL</a:t>
            </a:r>
          </a:p>
          <a:p>
            <a:r>
              <a:rPr lang="cs-CZ" b="1" dirty="0"/>
              <a:t>Strava a pitný režim</a:t>
            </a:r>
          </a:p>
          <a:p>
            <a:r>
              <a:rPr lang="cs-CZ" b="1" dirty="0"/>
              <a:t>Základy meteorologie</a:t>
            </a:r>
          </a:p>
          <a:p>
            <a:r>
              <a:rPr lang="cs-CZ" b="1" dirty="0"/>
              <a:t>Nebezpečí při PSaL</a:t>
            </a:r>
          </a:p>
          <a:p>
            <a:r>
              <a:rPr lang="cs-CZ" b="1" dirty="0"/>
              <a:t>Plánování a vedení Přesunů</a:t>
            </a:r>
          </a:p>
          <a:p>
            <a:r>
              <a:rPr lang="cs-CZ" b="1" dirty="0"/>
              <a:t>Bezpečnostní opatření</a:t>
            </a:r>
          </a:p>
          <a:p>
            <a:r>
              <a:rPr lang="cs-CZ" b="1" dirty="0"/>
              <a:t>Historie Přesunů</a:t>
            </a:r>
          </a:p>
          <a:p>
            <a:r>
              <a:rPr lang="cs-CZ" b="1" dirty="0"/>
              <a:t>Pedagogické, metodické a didaktické zásady při výcviku VPL</a:t>
            </a:r>
          </a:p>
        </p:txBody>
      </p:sp>
    </p:spTree>
    <p:extLst>
      <p:ext uri="{BB962C8B-B14F-4D97-AF65-F5344CB8AC3E}">
        <p14:creationId xmlns:p14="http://schemas.microsoft.com/office/powerpoint/2010/main" val="3315755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308438"/>
            <a:ext cx="8534400" cy="1507067"/>
          </a:xfrm>
        </p:spPr>
        <p:txBody>
          <a:bodyPr/>
          <a:lstStyle/>
          <a:p>
            <a:r>
              <a:rPr lang="cs-CZ" dirty="0"/>
              <a:t>Praktické oblasti výcviku </a:t>
            </a:r>
            <a:r>
              <a:rPr lang="cs-CZ" dirty="0" err="1"/>
              <a:t>Vpl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897166"/>
            <a:ext cx="8534400" cy="4418176"/>
          </a:xfrm>
        </p:spPr>
        <p:txBody>
          <a:bodyPr>
            <a:normAutofit/>
          </a:bodyPr>
          <a:lstStyle/>
          <a:p>
            <a:r>
              <a:rPr lang="cs-CZ" sz="2400" b="1" dirty="0"/>
              <a:t>Výstupy a sestupy </a:t>
            </a:r>
          </a:p>
          <a:p>
            <a:r>
              <a:rPr lang="cs-CZ" sz="2400" b="1" dirty="0"/>
              <a:t>Sjíždění na lyžích</a:t>
            </a:r>
          </a:p>
          <a:p>
            <a:r>
              <a:rPr lang="cs-CZ" sz="2400" b="1" dirty="0"/>
              <a:t>Vedení Přesunů</a:t>
            </a:r>
          </a:p>
          <a:p>
            <a:r>
              <a:rPr lang="cs-CZ" sz="2400" b="1" dirty="0"/>
              <a:t>Bivakování</a:t>
            </a:r>
          </a:p>
          <a:p>
            <a:r>
              <a:rPr lang="cs-CZ" sz="2400" b="1" dirty="0"/>
              <a:t>Používání horolezeckých technik</a:t>
            </a:r>
          </a:p>
          <a:p>
            <a:r>
              <a:rPr lang="cs-CZ" sz="2400" b="1" dirty="0"/>
              <a:t>Záchrana</a:t>
            </a:r>
          </a:p>
          <a:p>
            <a:r>
              <a:rPr lang="cs-CZ" sz="2400" b="1" dirty="0"/>
              <a:t>První pomoc</a:t>
            </a:r>
          </a:p>
          <a:p>
            <a:r>
              <a:rPr lang="cs-CZ" sz="2400" b="1" dirty="0"/>
              <a:t>Signalizace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56858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265710"/>
            <a:ext cx="8534400" cy="1507067"/>
          </a:xfrm>
        </p:spPr>
        <p:txBody>
          <a:bodyPr/>
          <a:lstStyle/>
          <a:p>
            <a:r>
              <a:rPr lang="cs-CZ" b="1" dirty="0"/>
              <a:t>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54903" y="2068945"/>
            <a:ext cx="8534400" cy="3572229"/>
          </a:xfrm>
        </p:spPr>
        <p:txBody>
          <a:bodyPr>
            <a:noAutofit/>
          </a:bodyPr>
          <a:lstStyle/>
          <a:p>
            <a:r>
              <a:rPr lang="cs-CZ" sz="2800" b="1" dirty="0"/>
              <a:t>Dokumentace pro výcvik vojenského plavání </a:t>
            </a:r>
          </a:p>
          <a:p>
            <a:r>
              <a:rPr lang="cs-CZ" sz="2800" b="1" dirty="0"/>
              <a:t>Teoretický rámec vojenského plavání</a:t>
            </a:r>
          </a:p>
          <a:p>
            <a:r>
              <a:rPr lang="cs-CZ" sz="2800" b="1" dirty="0"/>
              <a:t>Praktické oblasti vojenského plavání</a:t>
            </a:r>
          </a:p>
          <a:p>
            <a:r>
              <a:rPr lang="cs-CZ" sz="2800" b="1" dirty="0"/>
              <a:t>Materiálové zabezpečení výcviku ve vojenském plavání</a:t>
            </a:r>
          </a:p>
        </p:txBody>
      </p:sp>
    </p:spTree>
    <p:extLst>
      <p:ext uri="{BB962C8B-B14F-4D97-AF65-F5344CB8AC3E}">
        <p14:creationId xmlns:p14="http://schemas.microsoft.com/office/powerpoint/2010/main" val="3479926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265710"/>
            <a:ext cx="8534400" cy="1507067"/>
          </a:xfrm>
        </p:spPr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1772777"/>
            <a:ext cx="8534400" cy="48843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chemeClr val="bg1"/>
                </a:solidFill>
              </a:rPr>
              <a:t>Pub-71-84-05</a:t>
            </a:r>
          </a:p>
          <a:p>
            <a:pPr marL="0" indent="0">
              <a:buNone/>
            </a:pPr>
            <a:r>
              <a:rPr lang="cs-CZ" sz="2400" b="1" dirty="0">
                <a:solidFill>
                  <a:schemeClr val="bg1"/>
                </a:solidFill>
              </a:rPr>
              <a:t>Sýkora K. a kol.  </a:t>
            </a:r>
            <a:r>
              <a:rPr lang="cs-CZ" sz="2400" b="1" i="1" dirty="0">
                <a:solidFill>
                  <a:schemeClr val="bg1"/>
                </a:solidFill>
              </a:rPr>
              <a:t>K teorii přesunů na sněhu a ledu</a:t>
            </a:r>
          </a:p>
          <a:p>
            <a:pPr marL="0" indent="0">
              <a:buNone/>
            </a:pPr>
            <a:r>
              <a:rPr lang="cs-CZ" sz="2400" b="1" dirty="0">
                <a:solidFill>
                  <a:schemeClr val="bg1"/>
                </a:solidFill>
              </a:rPr>
              <a:t>Příbramský M., Česká škola lyžování</a:t>
            </a:r>
            <a:endParaRPr lang="cs-CZ" sz="2400" b="1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bg1"/>
                </a:solidFill>
              </a:rPr>
              <a:t>Psotová D., Sjíždění a zatáčení na lyžích</a:t>
            </a:r>
            <a:endParaRPr lang="cs-CZ" sz="2400" b="1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chemeClr val="bg1"/>
                </a:solidFill>
              </a:rPr>
              <a:t>NVMO 12/2011 </a:t>
            </a:r>
            <a:r>
              <a:rPr lang="cs-CZ" sz="2400" b="1" i="1" dirty="0">
                <a:solidFill>
                  <a:schemeClr val="bg1"/>
                </a:solidFill>
              </a:rPr>
              <a:t>Služební tělesná výchova v rezortu MO</a:t>
            </a:r>
          </a:p>
          <a:p>
            <a:pPr marL="0" indent="0">
              <a:buNone/>
            </a:pPr>
            <a:r>
              <a:rPr lang="cs-CZ" sz="2400" b="1" i="1" dirty="0">
                <a:solidFill>
                  <a:schemeClr val="bg1"/>
                </a:solidFill>
              </a:rPr>
              <a:t>Nancy C., Sportovní výživa</a:t>
            </a:r>
          </a:p>
          <a:p>
            <a:pPr marL="0" indent="0">
              <a:buNone/>
            </a:pPr>
            <a:r>
              <a:rPr lang="cs-CZ" sz="2400" b="1" i="1" dirty="0" err="1">
                <a:solidFill>
                  <a:schemeClr val="bg1"/>
                </a:solidFill>
              </a:rPr>
              <a:t>Mc</a:t>
            </a:r>
            <a:r>
              <a:rPr lang="cs-CZ" sz="2400" b="1" i="1" dirty="0">
                <a:solidFill>
                  <a:schemeClr val="bg1"/>
                </a:solidFill>
              </a:rPr>
              <a:t> </a:t>
            </a:r>
            <a:r>
              <a:rPr lang="cs-CZ" sz="2400" b="1" i="1" dirty="0" err="1">
                <a:solidFill>
                  <a:schemeClr val="bg1"/>
                </a:solidFill>
              </a:rPr>
              <a:t>Clung</a:t>
            </a:r>
            <a:r>
              <a:rPr lang="cs-CZ" sz="2400" b="1" i="1" dirty="0">
                <a:solidFill>
                  <a:schemeClr val="bg1"/>
                </a:solidFill>
              </a:rPr>
              <a:t> DM., </a:t>
            </a:r>
            <a:r>
              <a:rPr lang="cs-CZ" sz="2400" b="1" i="1" dirty="0" err="1">
                <a:solidFill>
                  <a:schemeClr val="bg1"/>
                </a:solidFill>
              </a:rPr>
              <a:t>The</a:t>
            </a:r>
            <a:r>
              <a:rPr lang="cs-CZ" sz="2400" b="1" i="1" dirty="0">
                <a:solidFill>
                  <a:schemeClr val="bg1"/>
                </a:solidFill>
              </a:rPr>
              <a:t> </a:t>
            </a:r>
            <a:r>
              <a:rPr lang="cs-CZ" sz="2400" b="1" i="1" dirty="0" err="1">
                <a:solidFill>
                  <a:schemeClr val="bg1"/>
                </a:solidFill>
              </a:rPr>
              <a:t>avelanche</a:t>
            </a:r>
            <a:r>
              <a:rPr lang="cs-CZ" sz="2400" b="1" i="1" dirty="0">
                <a:solidFill>
                  <a:schemeClr val="bg1"/>
                </a:solidFill>
              </a:rPr>
              <a:t> handbook</a:t>
            </a:r>
          </a:p>
          <a:p>
            <a:pPr marL="0" indent="0">
              <a:buNone/>
            </a:pPr>
            <a:r>
              <a:rPr lang="cs-CZ" sz="2400" b="1" i="1" dirty="0" err="1">
                <a:solidFill>
                  <a:schemeClr val="bg1"/>
                </a:solidFill>
              </a:rPr>
              <a:t>Kublák</a:t>
            </a:r>
            <a:r>
              <a:rPr lang="cs-CZ" sz="2400" b="1" i="1" dirty="0">
                <a:solidFill>
                  <a:schemeClr val="bg1"/>
                </a:solidFill>
              </a:rPr>
              <a:t> T., Horolezecká metodika</a:t>
            </a:r>
          </a:p>
        </p:txBody>
      </p:sp>
    </p:spTree>
    <p:extLst>
      <p:ext uri="{BB962C8B-B14F-4D97-AF65-F5344CB8AC3E}">
        <p14:creationId xmlns:p14="http://schemas.microsoft.com/office/powerpoint/2010/main" val="320007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38680182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435</TotalTime>
  <Words>307</Words>
  <Application>Microsoft Macintosh PowerPoint</Application>
  <PresentationFormat>Širokoúhlá obrazovka</PresentationFormat>
  <Paragraphs>58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Řez</vt:lpstr>
      <vt:lpstr>Prezentace aplikace PowerPoint</vt:lpstr>
      <vt:lpstr>Přesuny na sněhu a ledu - souhrn </vt:lpstr>
      <vt:lpstr>Legislativní rámec VPL</vt:lpstr>
      <vt:lpstr>Materiální zabezpečení přesunů</vt:lpstr>
      <vt:lpstr>Teoretické oblasti výcviku přesunů (přesunů na sněhu ledu)</vt:lpstr>
      <vt:lpstr>Praktické oblasti výcviku Vpl</vt:lpstr>
      <vt:lpstr>otázky</vt:lpstr>
      <vt:lpstr>literatura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Karel Sýkora</dc:creator>
  <cp:lastModifiedBy>Vladan Oláh</cp:lastModifiedBy>
  <cp:revision>29</cp:revision>
  <dcterms:created xsi:type="dcterms:W3CDTF">2019-10-01T06:38:14Z</dcterms:created>
  <dcterms:modified xsi:type="dcterms:W3CDTF">2022-10-24T08:43:02Z</dcterms:modified>
</cp:coreProperties>
</file>