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 Allinone" initials="LA" lastIdx="24" clrIdx="0">
    <p:extLst>
      <p:ext uri="{19B8F6BF-5375-455C-9EA6-DF929625EA0E}">
        <p15:presenceInfo xmlns:p15="http://schemas.microsoft.com/office/powerpoint/2012/main" userId="Lenovo Allino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7" autoAdjust="0"/>
    <p:restoredTop sz="94660"/>
  </p:normalViewPr>
  <p:slideViewPr>
    <p:cSldViewPr>
      <p:cViewPr varScale="1">
        <p:scale>
          <a:sx n="110" d="100"/>
          <a:sy n="110" d="100"/>
        </p:scale>
        <p:origin x="7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9T11:23:28.87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1" dt="2020-04-29T11:24:56.732" idx="2">
    <p:pos x="4597" y="2507"/>
    <p:text>toto bych odstranila - je snad důležité pro Vás, že si to uvědomíte (jinak - samozřejmost)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9T11:25:38.534" idx="3">
    <p:pos x="2052" y="680"/>
    <p:text>celý slide bych odstranila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9T11:26:25.742" idx="4">
    <p:pos x="5074" y="3143"/>
    <p:text>toto až příp. v závěru k celé práci, ne k jednotlivým kapitolám</p:text>
    <p:extLst>
      <p:ext uri="{C676402C-5697-4E1C-873F-D02D1690AC5C}">
        <p15:threadingInfo xmlns:p15="http://schemas.microsoft.com/office/powerpoint/2012/main" timeZoneBias="-120"/>
      </p:ext>
    </p:extLst>
  </p:cm>
  <p:cm authorId="1" dt="2020-04-29T11:27:15.447" idx="6">
    <p:pos x="3231" y="1421"/>
    <p:text>příklady - hned na začátku všem říct, co to vlastně</p:text>
    <p:extLst>
      <p:ext uri="{C676402C-5697-4E1C-873F-D02D1690AC5C}">
        <p15:threadingInfo xmlns:p15="http://schemas.microsoft.com/office/powerpoint/2012/main" timeZoneBias="-120"/>
      </p:ext>
    </p:extLst>
  </p:cm>
  <p:cm authorId="1" dt="2020-04-29T11:28:53.031" idx="7">
    <p:pos x="1838" y="1997"/>
    <p:text>+ co to je Bible bez hranic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9T11:30:19.583" idx="8">
    <p:pos x="1909" y="1037"/>
    <p:text>co to je -  jednoduše řečeno? celkově redukovat informace, není to pro kolegy tak důležité - hlavně dát příklady (polovina informací je zbytečná a příliš teoretická)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9T11:33:23.484" idx="9">
    <p:pos x="2666" y="499"/>
    <p:text>toto naopak rozvést: k tabulce uvést autorku : Radka Stará - Faltínová v práci o jmenných znacích v ČZJ - i víc slidů, víc příkladů - důležité z hlediska ZJ (a ČZJ)</p:text>
    <p:extLst>
      <p:ext uri="{C676402C-5697-4E1C-873F-D02D1690AC5C}">
        <p15:threadingInfo xmlns:p15="http://schemas.microsoft.com/office/powerpoint/2012/main" timeZoneBias="-120"/>
      </p:ext>
    </p:extLst>
  </p:cm>
  <p:cm authorId="1" dt="2020-04-29T11:34:26.985" idx="10">
    <p:pos x="3637" y="1487"/>
    <p:text>příklady - důležitý je poem motivace: čím mohou být jmenné znaky motivovány</p:text>
    <p:extLst>
      <p:ext uri="{C676402C-5697-4E1C-873F-D02D1690AC5C}">
        <p15:threadingInfo xmlns:p15="http://schemas.microsoft.com/office/powerpoint/2012/main" timeZoneBias="-120"/>
      </p:ext>
    </p:extLst>
  </p:cm>
  <p:cm authorId="1" dt="2020-04-29T11:36:33.506" idx="12">
    <p:pos x="5398" y="2008"/>
    <p:text>asi tímto začít - co to je? až potom vše další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9T11:38:51.312" idx="14">
    <p:pos x="4251" y="680"/>
    <p:text>a teď by se asi mělo navázat tím, jak je to se jmennými znaky v Bibli - držet jasnou linii - tímto nadpisem publikum trochu mateme</p:text>
    <p:extLst>
      <p:ext uri="{C676402C-5697-4E1C-873F-D02D1690AC5C}">
        <p15:threadingInfo xmlns:p15="http://schemas.microsoft.com/office/powerpoint/2012/main" timeZoneBias="-120"/>
      </p:ext>
    </p:extLst>
  </p:cm>
  <p:cm authorId="1" dt="2020-04-29T11:39:27.528" idx="15">
    <p:pos x="3034" y="2260"/>
    <p:text>vysvětlit, co to znamená přepisovat a co překládat (příklady) - důležitější než vše ostatní na slidu (mělo by to být vypíchnuto)</p:text>
    <p:extLst>
      <p:ext uri="{C676402C-5697-4E1C-873F-D02D1690AC5C}">
        <p15:threadingInfo xmlns:p15="http://schemas.microsoft.com/office/powerpoint/2012/main" timeZoneBias="-120"/>
      </p:ext>
    </p:extLst>
  </p:cm>
  <p:cm authorId="1" dt="2020-04-29T11:39:55.311" idx="16">
    <p:pos x="3363" y="3341"/>
    <p:text>u všech hodnotících komentářů: dát je pryč, ty nejdůležitější shrnout na konci (je dobré, že jste si toho všeho všimly, ale myslete na publikum, abyste projev netříštily a nezahltily se detaily)</p:text>
    <p:extLst>
      <p:ext uri="{C676402C-5697-4E1C-873F-D02D1690AC5C}">
        <p15:threadingInfo xmlns:p15="http://schemas.microsoft.com/office/powerpoint/2012/main" timeZoneBias="-120"/>
      </p:ext>
    </p:extLst>
  </p:cm>
  <p:cm authorId="1" dt="2020-04-29T11:41:48.976" idx="17">
    <p:pos x="5288" y="1245"/>
    <p:text>to k prvním třem "puntíkům" je spíš poznámka pod čásu, tříští hlavní linii (i když je asi třeba to zmínit - menší písmo? umístění jinde?)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9T11:45:21.444" idx="18">
    <p:pos x="5222" y="461"/>
    <p:text>spíš jakýsi slovník než seznam - slovníková hesla - popsat, co každé heslo obsahuje (zobrazení, popis, motivace...)</p:text>
    <p:extLst>
      <p:ext uri="{C676402C-5697-4E1C-873F-D02D1690AC5C}">
        <p15:threadingInfo xmlns:p15="http://schemas.microsoft.com/office/powerpoint/2012/main" timeZoneBias="-120"/>
      </p:ext>
    </p:extLst>
  </p:cm>
  <p:cm authorId="1" dt="2020-04-29T11:46:24.853" idx="19">
    <p:pos x="5358" y="597"/>
    <p:text>dala bych na dva slidy, zvětšit - takhle to není dobře vidět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9T11:47:18.948" idx="20">
    <p:pos x="3363" y="724"/>
    <p:text>o seznamu literatury nepsat, bere vám místo a je samozřejmé</p:text>
    <p:extLst>
      <p:ext uri="{C676402C-5697-4E1C-873F-D02D1690AC5C}">
        <p15:threadingInfo xmlns:p15="http://schemas.microsoft.com/office/powerpoint/2012/main" timeZoneBias="-120"/>
      </p:ext>
    </p:extLst>
  </p:cm>
  <p:cm authorId="1" dt="2020-04-29T11:47:45.360" idx="21">
    <p:pos x="1492" y="1443"/>
    <p:text>VŠUDE PŘÍKLADY, jinak si na to ani vy jako autorky nevzpomenete - a pro publikum nemá bez příkladu hodnotu (nesrozumitelné)</p:text>
    <p:extLst>
      <p:ext uri="{C676402C-5697-4E1C-873F-D02D1690AC5C}">
        <p15:threadingInfo xmlns:p15="http://schemas.microsoft.com/office/powerpoint/2012/main" timeZoneBias="-120"/>
      </p:ext>
    </p:extLst>
  </p:cm>
  <p:cm authorId="1" dt="2020-04-29T11:48:58.472" idx="22">
    <p:pos x="5173" y="3039"/>
    <p:text>toto je možná důležité zmínit (přesněji, příklad)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9T11:50:02.004" idx="23">
    <p:pos x="4915" y="680"/>
    <p:text>Nerozumím: z jakého hlediska nejdůležitější? pro vás?  to je  vlastně jen východisko práce, ale pro charakteristiku práce samé je důležitá snad jen poslední otázka + její vysvětlení, odpověď ... a další problémy, které třeba práce otevřela... zjištění, která přinesla... (výklad pojmů sem nepatří)</p:text>
    <p:extLst>
      <p:ext uri="{C676402C-5697-4E1C-873F-D02D1690AC5C}">
        <p15:threadingInfo xmlns:p15="http://schemas.microsoft.com/office/powerpoint/2012/main" timeZoneBias="-120"/>
      </p:ext>
    </p:extLst>
  </p:cm>
  <p:cm authorId="1" dt="2020-04-29T11:53:34.809" idx="24">
    <p:pos x="4915" y="816"/>
    <p:text>Poslední slide by měl shrnout vaše názory a postřehy - to, co tam máte teď roztroušeno k jednotlivým slidům. To byste asi měly přebrat, shrnout, zkoncentrovat do posledního slidu</p:text>
    <p:extLst>
      <p:ext uri="{C676402C-5697-4E1C-873F-D02D1690AC5C}">
        <p15:threadingInfo xmlns:p15="http://schemas.microsoft.com/office/powerpoint/2012/main" timeZoneBias="-120">
          <p15:parentCm authorId="1" idx="23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space.cuni.cz/bitstream/handle/20.500.11956/74049/BPPV_2011_2_11210_0_313712_0_103578.pdf?sequence=5&amp;isAllowed=y" TargetMode="External"/><Relationship Id="rId2" Type="http://schemas.openxmlformats.org/officeDocument/2006/relationships/hyperlink" Target="https://dspace.cuni.cz/bitstream/handle/20.500.11956/74049/BPTX_2011_2_11210_0_313712_0_103578.pdf?sequence=1&amp;isAllowed=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BIBLICKÁ OSOBNÍ VLASTNÍ JMÉNA V ČZJ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Alena Sedláčková, Eva Potůčková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POSUDEK VEDOUCÍ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Hypotézy autorka potvrzuje grafy</a:t>
            </a:r>
          </a:p>
          <a:p>
            <a:r>
              <a:rPr lang="cs-CZ" dirty="0">
                <a:solidFill>
                  <a:srgbClr val="00B050"/>
                </a:solidFill>
              </a:rPr>
              <a:t>První pokus o praktický výzkum tohoto tématu</a:t>
            </a:r>
          </a:p>
          <a:p>
            <a:pPr>
              <a:buNone/>
            </a:pPr>
            <a:endParaRPr lang="cs-CZ" dirty="0">
              <a:solidFill>
                <a:srgbClr val="00B05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Nejasnost v tom, jak autorka práce dospěla k některým závěrům a číslům</a:t>
            </a:r>
          </a:p>
          <a:p>
            <a:r>
              <a:rPr lang="cs-CZ" dirty="0">
                <a:solidFill>
                  <a:srgbClr val="FF0000"/>
                </a:solidFill>
              </a:rPr>
              <a:t>Práce s literaturou (nepřesnosti v bibliografii)</a:t>
            </a:r>
          </a:p>
          <a:p>
            <a:r>
              <a:rPr lang="cs-CZ" dirty="0">
                <a:solidFill>
                  <a:srgbClr val="FF0000"/>
                </a:solidFill>
              </a:rPr>
              <a:t>V některých částech povrchní, zjednodušené pojetí, jinde se naopak zabývá detaily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POSUDEK OPONENTA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3000" dirty="0">
                <a:solidFill>
                  <a:srgbClr val="00B050"/>
                </a:solidFill>
              </a:rPr>
              <a:t>Téma zajímavé, aktuální</a:t>
            </a:r>
          </a:p>
          <a:p>
            <a:r>
              <a:rPr lang="cs-CZ" sz="3000" dirty="0">
                <a:solidFill>
                  <a:srgbClr val="00B050"/>
                </a:solidFill>
              </a:rPr>
              <a:t>Výběr náročného úkolu</a:t>
            </a:r>
          </a:p>
          <a:p>
            <a:r>
              <a:rPr lang="cs-CZ" sz="3000" dirty="0">
                <a:solidFill>
                  <a:srgbClr val="00B050"/>
                </a:solidFill>
              </a:rPr>
              <a:t>Řada důležitých zjištění</a:t>
            </a:r>
          </a:p>
          <a:p>
            <a:r>
              <a:rPr lang="cs-CZ" sz="3000" dirty="0">
                <a:solidFill>
                  <a:srgbClr val="00B050"/>
                </a:solidFill>
              </a:rPr>
              <a:t>Dobře zpracovaná výzkumná část</a:t>
            </a:r>
          </a:p>
          <a:p>
            <a:pPr>
              <a:buNone/>
            </a:pPr>
            <a:endParaRPr lang="cs-CZ" sz="3000" dirty="0">
              <a:solidFill>
                <a:srgbClr val="00B050"/>
              </a:solidFill>
            </a:endParaRPr>
          </a:p>
          <a:p>
            <a:r>
              <a:rPr lang="cs-CZ" sz="3000" dirty="0">
                <a:solidFill>
                  <a:srgbClr val="FF0000"/>
                </a:solidFill>
              </a:rPr>
              <a:t>Malá provázanost teoretické části s výzkumem</a:t>
            </a:r>
          </a:p>
          <a:p>
            <a:r>
              <a:rPr lang="cs-CZ" sz="3000" dirty="0">
                <a:solidFill>
                  <a:srgbClr val="FF0000"/>
                </a:solidFill>
              </a:rPr>
              <a:t>Nedostatek práce s odbornou literaturou</a:t>
            </a:r>
          </a:p>
          <a:p>
            <a:r>
              <a:rPr lang="cs-CZ" sz="3000" dirty="0">
                <a:solidFill>
                  <a:srgbClr val="FF0000"/>
                </a:solidFill>
              </a:rPr>
              <a:t>Špatné propojení textů z odborné literatury s vlastní prací</a:t>
            </a:r>
          </a:p>
          <a:p>
            <a:r>
              <a:rPr lang="cs-CZ" sz="3000" dirty="0">
                <a:solidFill>
                  <a:srgbClr val="FF0000"/>
                </a:solidFill>
              </a:rPr>
              <a:t>Nepřehlednost textu – chybí návaznosti, mnohé se opakuje</a:t>
            </a:r>
          </a:p>
          <a:p>
            <a:r>
              <a:rPr lang="cs-CZ" sz="3000" dirty="0">
                <a:solidFill>
                  <a:srgbClr val="FF0000"/>
                </a:solidFill>
              </a:rPr>
              <a:t>Nepřesnost v bibliografii</a:t>
            </a:r>
          </a:p>
          <a:p>
            <a:r>
              <a:rPr lang="cs-CZ" sz="3000" dirty="0">
                <a:solidFill>
                  <a:srgbClr val="FF0000"/>
                </a:solidFill>
              </a:rPr>
              <a:t>Text není psán odborným stylem – hovorová syntax</a:t>
            </a:r>
          </a:p>
          <a:p>
            <a:r>
              <a:rPr lang="cs-CZ" sz="3000" dirty="0">
                <a:solidFill>
                  <a:srgbClr val="FF0000"/>
                </a:solidFill>
              </a:rPr>
              <a:t>Nedostatky pravopisné, 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NEJDŮLEŽITĚJŠÍ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Proprium (vlastní jméno) je jazykový prostředek vyjádřený většinou podstatným jménem, které začíná velkým písmenem. Někdy mívá přívlastek, který ho konkretizuje a odlišuje od ostatních proprií a činí ho tím jedinečným, např. "Pepova Tereza„</a:t>
            </a:r>
          </a:p>
          <a:p>
            <a:r>
              <a:rPr lang="cs-CZ" sz="1800" b="1" dirty="0" err="1"/>
              <a:t>Propriálně</a:t>
            </a:r>
            <a:r>
              <a:rPr lang="cs-CZ" sz="1800" b="1" dirty="0"/>
              <a:t> </a:t>
            </a:r>
            <a:r>
              <a:rPr lang="cs-CZ" sz="1800" b="1" dirty="0" err="1"/>
              <a:t>pojmenovávací</a:t>
            </a:r>
            <a:r>
              <a:rPr lang="cs-CZ" sz="1800" b="1" dirty="0"/>
              <a:t> akt </a:t>
            </a:r>
            <a:r>
              <a:rPr lang="cs-CZ" sz="1800" dirty="0"/>
              <a:t>(pojmenovatel vytváří jméno nebo jméno </a:t>
            </a:r>
            <a:r>
              <a:rPr lang="cs-CZ" sz="1800" dirty="0" err="1"/>
              <a:t>přvevezme</a:t>
            </a:r>
            <a:r>
              <a:rPr lang="cs-CZ" sz="1800" dirty="0"/>
              <a:t>); </a:t>
            </a:r>
            <a:r>
              <a:rPr lang="cs-CZ" sz="1800" b="1" dirty="0" err="1"/>
              <a:t>propriálně</a:t>
            </a:r>
            <a:r>
              <a:rPr lang="cs-CZ" sz="1800" b="1" dirty="0"/>
              <a:t> </a:t>
            </a:r>
            <a:r>
              <a:rPr lang="cs-CZ" sz="1800" b="1" dirty="0" err="1"/>
              <a:t>pojmenovávací</a:t>
            </a:r>
            <a:r>
              <a:rPr lang="cs-CZ" sz="1800" b="1" dirty="0"/>
              <a:t> motiv </a:t>
            </a:r>
            <a:r>
              <a:rPr lang="cs-CZ" sz="1800" dirty="0"/>
              <a:t>(vztah uživatele jazyka k </a:t>
            </a:r>
            <a:r>
              <a:rPr lang="cs-CZ" sz="1800" dirty="0" err="1"/>
              <a:t>propriálně</a:t>
            </a:r>
            <a:r>
              <a:rPr lang="cs-CZ" sz="1800" dirty="0"/>
              <a:t> pojmenovávanému objektu)</a:t>
            </a:r>
          </a:p>
          <a:p>
            <a:r>
              <a:rPr lang="cs-CZ" sz="1800" b="1" dirty="0"/>
              <a:t>Onomastika</a:t>
            </a:r>
            <a:r>
              <a:rPr lang="cs-CZ" sz="1800" dirty="0"/>
              <a:t> (věda zabývající se vlastními jmény)</a:t>
            </a:r>
          </a:p>
          <a:p>
            <a:r>
              <a:rPr lang="cs-CZ" sz="1800" b="1" dirty="0"/>
              <a:t>Proprium</a:t>
            </a:r>
            <a:r>
              <a:rPr lang="cs-CZ" sz="1800" dirty="0"/>
              <a:t> (vlastní jméno – vyjadřuje jedinečnost) x </a:t>
            </a:r>
            <a:r>
              <a:rPr lang="cs-CZ" sz="1800" b="1" dirty="0"/>
              <a:t>apelativum </a:t>
            </a:r>
            <a:r>
              <a:rPr lang="cs-CZ" sz="1800" dirty="0"/>
              <a:t>(jméno obecné – zařazuje do kategorie)</a:t>
            </a:r>
          </a:p>
          <a:p>
            <a:r>
              <a:rPr lang="cs-CZ" sz="1800" b="1" dirty="0" err="1"/>
              <a:t>Proprializace</a:t>
            </a:r>
            <a:r>
              <a:rPr lang="cs-CZ" sz="1800" dirty="0"/>
              <a:t> (proces, kdy z obecného jména vzniká proprium: brod – </a:t>
            </a:r>
            <a:r>
              <a:rPr lang="cs-CZ" sz="1800" dirty="0" err="1"/>
              <a:t>Brod</a:t>
            </a:r>
            <a:r>
              <a:rPr lang="cs-CZ" sz="1800" dirty="0"/>
              <a:t>)</a:t>
            </a:r>
          </a:p>
          <a:p>
            <a:r>
              <a:rPr lang="cs-CZ" sz="1800" b="1" dirty="0" err="1"/>
              <a:t>Apelativizace</a:t>
            </a:r>
            <a:r>
              <a:rPr lang="cs-CZ" sz="1800" b="1" dirty="0"/>
              <a:t> </a:t>
            </a:r>
            <a:r>
              <a:rPr lang="cs-CZ" sz="1800" dirty="0"/>
              <a:t>(proces, kdy z vlastního jména vzniká jméno obecné)</a:t>
            </a:r>
          </a:p>
          <a:p>
            <a:r>
              <a:rPr lang="cs-CZ" sz="1800" dirty="0"/>
              <a:t>Bible psaná: hebrejsky, aramejsky a řecky</a:t>
            </a:r>
          </a:p>
          <a:p>
            <a:r>
              <a:rPr lang="cs-CZ" sz="1800" dirty="0"/>
              <a:t>Autorka řeší otázku, zda biblická jména překládat či pouze přepisovat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800" dirty="0">
                <a:hlinkClick r:id="rId2"/>
              </a:rPr>
              <a:t>https://dspace.cuni.cz/bitstream/handle/20.500.11956/74049/BPTX_2011_2_11210_0_313712_0_103578.pdf?sequence=1&amp;isAllowed=y</a:t>
            </a:r>
            <a:endParaRPr lang="cs-CZ" sz="800" dirty="0"/>
          </a:p>
          <a:p>
            <a:endParaRPr lang="cs-CZ" sz="800" dirty="0"/>
          </a:p>
          <a:p>
            <a:r>
              <a:rPr lang="cs-CZ" sz="800" dirty="0">
                <a:hlinkClick r:id="rId3"/>
              </a:rPr>
              <a:t>https://dspace.cuni.cz/bitstream/handle/20.500.11956/74049/BPPV_2011_2_11210_0_313712_0_103578.pdf?sequence=5&amp;isAllowed=y</a:t>
            </a:r>
            <a:endParaRPr lang="cs-CZ" sz="800" dirty="0"/>
          </a:p>
          <a:p>
            <a:endParaRPr lang="cs-CZ" sz="800" dirty="0"/>
          </a:p>
          <a:p>
            <a:endParaRPr lang="cs-CZ" sz="800" dirty="0"/>
          </a:p>
          <a:p>
            <a:r>
              <a:rPr lang="cs-CZ" sz="1800" dirty="0"/>
              <a:t>BIBLIOGRAFIE:</a:t>
            </a:r>
          </a:p>
          <a:p>
            <a:pPr>
              <a:buNone/>
            </a:pPr>
            <a:r>
              <a:rPr lang="cs-CZ" sz="1800" dirty="0"/>
              <a:t>	MIKULÍKOVÁ M. Biblická osobní vlastní jména v českém znakovém jazyce. Praha, 2016. Bakalářská práce. Univerzita Karlova, Filozofická fakulta. Vedoucí práce PhDr. Romana Petráňová </a:t>
            </a:r>
            <a:r>
              <a:rPr lang="cs-CZ" sz="1800" dirty="0" err="1"/>
              <a:t>Ph.D</a:t>
            </a:r>
            <a:endParaRPr lang="cs-CZ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988" t="12248" r="31988" b="8749"/>
          <a:stretch>
            <a:fillRect/>
          </a:stretch>
        </p:blipFill>
        <p:spPr bwMode="auto">
          <a:xfrm>
            <a:off x="214283" y="1285861"/>
            <a:ext cx="2857519" cy="426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3714744" y="642918"/>
            <a:ext cx="51435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Název: </a:t>
            </a:r>
            <a:r>
              <a:rPr lang="cs-CZ" b="1" dirty="0"/>
              <a:t>Biblická osobní vlastní jména v českém znakovém jazyce</a:t>
            </a:r>
          </a:p>
          <a:p>
            <a:endParaRPr lang="cs-CZ" dirty="0"/>
          </a:p>
          <a:p>
            <a:r>
              <a:rPr lang="cs-CZ" dirty="0"/>
              <a:t>Autor: </a:t>
            </a:r>
            <a:r>
              <a:rPr lang="cs-CZ" b="1" dirty="0"/>
              <a:t>Marie </a:t>
            </a:r>
            <a:r>
              <a:rPr lang="cs-CZ" b="1" dirty="0" err="1"/>
              <a:t>Mikulíková</a:t>
            </a:r>
            <a:endParaRPr lang="cs-CZ" b="1" dirty="0"/>
          </a:p>
          <a:p>
            <a:endParaRPr lang="cs-CZ" dirty="0"/>
          </a:p>
          <a:p>
            <a:r>
              <a:rPr lang="cs-CZ" dirty="0"/>
              <a:t>Vedoucí práce: PhDr. Romana Petráňová, </a:t>
            </a:r>
            <a:r>
              <a:rPr lang="cs-CZ" dirty="0" err="1"/>
              <a:t>Ph.D</a:t>
            </a:r>
            <a:r>
              <a:rPr lang="cs-CZ" dirty="0"/>
              <a:t>.</a:t>
            </a:r>
          </a:p>
          <a:p>
            <a:r>
              <a:rPr lang="cs-CZ" dirty="0"/>
              <a:t>Oponent práce: doc. PhDr. Irena Vaňková, CSc., </a:t>
            </a:r>
            <a:r>
              <a:rPr lang="cs-CZ" dirty="0" err="1"/>
              <a:t>Ph.D</a:t>
            </a:r>
            <a:r>
              <a:rPr lang="cs-CZ" dirty="0"/>
              <a:t>. </a:t>
            </a:r>
          </a:p>
          <a:p>
            <a:r>
              <a:rPr lang="cs-CZ" dirty="0"/>
              <a:t>Známka: dobře</a:t>
            </a:r>
          </a:p>
          <a:p>
            <a:r>
              <a:rPr lang="cs-CZ" dirty="0"/>
              <a:t>Počet stran: 145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Bakalářská práce obsahuje: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Titulní stranu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Prohlášení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Poděkování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Klíčová slova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Abstrakt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12 kapitol (zahrnujících obsah, …)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ABSTRAKT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Nedílná součást bakalářské práce </a:t>
            </a:r>
          </a:p>
          <a:p>
            <a:r>
              <a:rPr lang="cs-CZ" b="1" dirty="0"/>
              <a:t>Stručné představení cílů a výsledků výzkumu</a:t>
            </a:r>
            <a:endParaRPr lang="cs-CZ" dirty="0"/>
          </a:p>
          <a:p>
            <a:r>
              <a:rPr lang="cs-CZ" b="1" dirty="0"/>
              <a:t>Zmínka o prostředcích a metodách </a:t>
            </a:r>
            <a:r>
              <a:rPr lang="cs-CZ" dirty="0"/>
              <a:t>(zhlédnutí videí s názvem Bible bez hranic) </a:t>
            </a:r>
            <a:r>
              <a:rPr lang="cs-CZ" b="1" dirty="0"/>
              <a:t>využitých při výzkumu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rgbClr val="00B050"/>
                </a:solidFill>
              </a:rPr>
              <a:t>+</a:t>
            </a:r>
            <a:r>
              <a:rPr lang="cs-CZ" dirty="0"/>
              <a:t> obsahuje </a:t>
            </a:r>
            <a:r>
              <a:rPr lang="cs-CZ" dirty="0">
                <a:solidFill>
                  <a:srgbClr val="00B050"/>
                </a:solidFill>
              </a:rPr>
              <a:t>všechny klíčové informace</a:t>
            </a:r>
            <a:r>
              <a:rPr lang="cs-CZ" dirty="0"/>
              <a:t>, splňuje </a:t>
            </a:r>
            <a:r>
              <a:rPr lang="cs-CZ" dirty="0">
                <a:solidFill>
                  <a:srgbClr val="00B050"/>
                </a:solidFill>
              </a:rPr>
              <a:t>doporučený rozsah</a:t>
            </a:r>
            <a:r>
              <a:rPr lang="cs-CZ" dirty="0"/>
              <a:t>, je </a:t>
            </a:r>
            <a:r>
              <a:rPr lang="cs-CZ" dirty="0">
                <a:solidFill>
                  <a:srgbClr val="00B050"/>
                </a:solidFill>
              </a:rPr>
              <a:t>přeložen </a:t>
            </a:r>
            <a:r>
              <a:rPr lang="cs-CZ" dirty="0"/>
              <a:t>do anglického jazyka a </a:t>
            </a:r>
            <a:r>
              <a:rPr lang="cs-CZ" dirty="0">
                <a:solidFill>
                  <a:srgbClr val="00B050"/>
                </a:solidFill>
              </a:rPr>
              <a:t>informace</a:t>
            </a:r>
            <a:r>
              <a:rPr lang="cs-CZ" dirty="0"/>
              <a:t> v něm jsou </a:t>
            </a:r>
            <a:r>
              <a:rPr lang="cs-CZ" dirty="0">
                <a:solidFill>
                  <a:srgbClr val="00B050"/>
                </a:solidFill>
              </a:rPr>
              <a:t>řazeny stejně jako v hlavní části práce</a:t>
            </a:r>
            <a:r>
              <a:rPr lang="cs-CZ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- Špatná stylizace vět, nelogická návaznost některých částí textu, nedodržení odborného stylu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700" b="1" dirty="0"/>
              <a:t>Detailnější seznámení s tématem práce </a:t>
            </a:r>
            <a:r>
              <a:rPr lang="cs-CZ" sz="2700" dirty="0"/>
              <a:t>(vznik a funkce jmenných znaků biblických postav, vytvoření „databanky“ vybraných jmenných znaků) </a:t>
            </a:r>
          </a:p>
          <a:p>
            <a:r>
              <a:rPr lang="cs-CZ" sz="2700" b="1" dirty="0"/>
              <a:t>Popis stanovených cílů a metod </a:t>
            </a:r>
            <a:r>
              <a:rPr lang="cs-CZ" sz="2700" dirty="0"/>
              <a:t>(všechna videa s názvem Bible bez hranic + 6 mluvčích znakového jazyka)</a:t>
            </a:r>
          </a:p>
          <a:p>
            <a:r>
              <a:rPr lang="cs-CZ" sz="2700" b="1" dirty="0"/>
              <a:t>Přiblížení obsahu práce </a:t>
            </a:r>
            <a:r>
              <a:rPr lang="cs-CZ" sz="2700" dirty="0"/>
              <a:t>(rozdělení na teoretickou a výzkumnou část)</a:t>
            </a:r>
          </a:p>
          <a:p>
            <a:r>
              <a:rPr lang="cs-CZ" sz="2700" dirty="0"/>
              <a:t>Další informace:„databanka“ je složena z 54 jmenných znaků; </a:t>
            </a:r>
            <a:r>
              <a:rPr lang="cs-CZ" sz="2700" b="1" dirty="0"/>
              <a:t>práce obsahuje také DVD pro uživatele znakového jazyka</a:t>
            </a:r>
            <a:r>
              <a:rPr lang="cs-CZ" sz="27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cs-CZ" sz="2700" dirty="0">
                <a:solidFill>
                  <a:srgbClr val="00B050"/>
                </a:solidFill>
              </a:rPr>
              <a:t>+ Vhodně zvolené téma </a:t>
            </a:r>
            <a:r>
              <a:rPr lang="cs-CZ" sz="2700" dirty="0"/>
              <a:t>(podobné výzkumy nebyly dosud provedeny)</a:t>
            </a:r>
          </a:p>
          <a:p>
            <a:pPr>
              <a:buFont typeface="Wingdings" pitchFamily="2" charset="2"/>
              <a:buChar char="Ø"/>
            </a:pPr>
            <a:r>
              <a:rPr lang="cs-CZ" sz="2700" dirty="0">
                <a:solidFill>
                  <a:srgbClr val="FF0000"/>
                </a:solidFill>
              </a:rPr>
              <a:t>- Pravopisné chyby </a:t>
            </a:r>
            <a:r>
              <a:rPr lang="cs-CZ" sz="2700" dirty="0"/>
              <a:t>(</a:t>
            </a:r>
            <a:r>
              <a:rPr lang="cs-CZ" sz="2700" dirty="0">
                <a:solidFill>
                  <a:srgbClr val="FF0000"/>
                </a:solidFill>
              </a:rPr>
              <a:t>s</a:t>
            </a:r>
            <a:r>
              <a:rPr lang="cs-CZ" sz="2700" dirty="0"/>
              <a:t>hlédnutí všech videí); </a:t>
            </a:r>
            <a:r>
              <a:rPr lang="cs-CZ" sz="2700" dirty="0">
                <a:solidFill>
                  <a:srgbClr val="FF0000"/>
                </a:solidFill>
              </a:rPr>
              <a:t>opakování informací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cs-CZ" dirty="0"/>
              <a:t>OSOBNÍ VLASTNÍ JMÉNA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829196"/>
          </a:xfrm>
        </p:spPr>
        <p:txBody>
          <a:bodyPr>
            <a:noAutofit/>
          </a:bodyPr>
          <a:lstStyle/>
          <a:p>
            <a:r>
              <a:rPr lang="cs-CZ" sz="2100" b="1" dirty="0"/>
              <a:t>Co je to proprium</a:t>
            </a:r>
            <a:r>
              <a:rPr lang="cs-CZ" sz="2100" dirty="0"/>
              <a:t> (jazykový prostředek vyjádřený většinou podstatným jménem s velkým počátečním písmenem – str. 12),</a:t>
            </a:r>
            <a:r>
              <a:rPr lang="cs-CZ" sz="2100" b="1" dirty="0"/>
              <a:t> jak vzniklo</a:t>
            </a:r>
            <a:r>
              <a:rPr lang="cs-CZ" sz="2100" dirty="0"/>
              <a:t> (zde je důležitý </a:t>
            </a:r>
            <a:r>
              <a:rPr lang="cs-CZ" sz="2100" dirty="0" err="1"/>
              <a:t>propriálně</a:t>
            </a:r>
            <a:r>
              <a:rPr lang="cs-CZ" sz="2100" dirty="0"/>
              <a:t> </a:t>
            </a:r>
            <a:r>
              <a:rPr lang="cs-CZ" sz="2100" dirty="0" err="1"/>
              <a:t>pojmenovávací</a:t>
            </a:r>
            <a:r>
              <a:rPr lang="cs-CZ" sz="2100" dirty="0"/>
              <a:t> akt, </a:t>
            </a:r>
            <a:r>
              <a:rPr lang="cs-CZ" sz="2100" dirty="0" err="1"/>
              <a:t>propriálně</a:t>
            </a:r>
            <a:r>
              <a:rPr lang="cs-CZ" sz="2100" dirty="0"/>
              <a:t> </a:t>
            </a:r>
            <a:r>
              <a:rPr lang="cs-CZ" sz="2100" dirty="0" err="1"/>
              <a:t>pojmenovávací</a:t>
            </a:r>
            <a:r>
              <a:rPr lang="cs-CZ" sz="2100" dirty="0"/>
              <a:t> motiv – str. 13) a </a:t>
            </a:r>
            <a:r>
              <a:rPr lang="cs-CZ" sz="2100" b="1" dirty="0"/>
              <a:t>jaká je jeho funkce </a:t>
            </a:r>
            <a:r>
              <a:rPr lang="cs-CZ" sz="2100" dirty="0"/>
              <a:t>(porovnání několika názorů).</a:t>
            </a:r>
          </a:p>
          <a:p>
            <a:r>
              <a:rPr lang="cs-CZ" sz="2100" b="1" dirty="0"/>
              <a:t>Přesné vymezení propria </a:t>
            </a:r>
            <a:r>
              <a:rPr lang="cs-CZ" sz="2100" dirty="0"/>
              <a:t>(vlastního jména – osoba se jménem – izoluje a vyjadřuje jedinečnost; příklad: Josef Machač) od apelativa (jména obecného – řazen do určité kategorie; příklad: plavec). </a:t>
            </a:r>
          </a:p>
          <a:p>
            <a:r>
              <a:rPr lang="cs-CZ" sz="2100" b="1" dirty="0"/>
              <a:t>Rozdělení vlastních jmen - </a:t>
            </a:r>
            <a:r>
              <a:rPr lang="cs-CZ" sz="2100" dirty="0"/>
              <a:t>označujících živé bytosti (</a:t>
            </a:r>
            <a:r>
              <a:rPr lang="cs-CZ" sz="2100" dirty="0" err="1"/>
              <a:t>bionymum</a:t>
            </a:r>
            <a:r>
              <a:rPr lang="cs-CZ" sz="2100" dirty="0"/>
              <a:t>) a neživé objekty a jevy (</a:t>
            </a:r>
            <a:r>
              <a:rPr lang="cs-CZ" sz="2100" dirty="0" err="1"/>
              <a:t>abionymum</a:t>
            </a:r>
            <a:r>
              <a:rPr lang="cs-CZ" sz="2100" dirty="0"/>
              <a:t>)</a:t>
            </a:r>
          </a:p>
          <a:p>
            <a:r>
              <a:rPr lang="cs-CZ" sz="2100" dirty="0"/>
              <a:t>Antroponyma v českém jazyce – výběr ovlivněn módou, dědičností, …</a:t>
            </a:r>
          </a:p>
          <a:p>
            <a:pPr>
              <a:buFont typeface="Wingdings" pitchFamily="2" charset="2"/>
              <a:buChar char="Ø"/>
            </a:pPr>
            <a:r>
              <a:rPr lang="cs-CZ" sz="2100" dirty="0">
                <a:solidFill>
                  <a:srgbClr val="00B050"/>
                </a:solidFill>
              </a:rPr>
              <a:t>+ Odborné výrazy, vhodný výběr citací</a:t>
            </a:r>
          </a:p>
          <a:p>
            <a:pPr>
              <a:buFont typeface="Wingdings" pitchFamily="2" charset="2"/>
              <a:buChar char="Ø"/>
            </a:pPr>
            <a:r>
              <a:rPr lang="cs-CZ" sz="2100" dirty="0">
                <a:solidFill>
                  <a:srgbClr val="FF0000"/>
                </a:solidFill>
              </a:rPr>
              <a:t>- Nedostatky ve větné skladbě, autorka zachází do přílišných podrobností, nedostatek citací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780696"/>
          </a:xfrm>
        </p:spPr>
        <p:txBody>
          <a:bodyPr>
            <a:normAutofit fontScale="90000"/>
          </a:bodyPr>
          <a:lstStyle/>
          <a:p>
            <a:r>
              <a:rPr lang="cs-CZ" dirty="0"/>
              <a:t>JMENNÉ ZNAKY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5156" t="14583" r="33789" b="15624"/>
          <a:stretch>
            <a:fillRect/>
          </a:stretch>
        </p:blipFill>
        <p:spPr bwMode="auto">
          <a:xfrm>
            <a:off x="571472" y="1928802"/>
            <a:ext cx="3571900" cy="451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4572000" y="1500174"/>
            <a:ext cx="40719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1) Deskriptivní (popisné) jmenné znaky</a:t>
            </a:r>
            <a:r>
              <a:rPr lang="cs-CZ" dirty="0"/>
              <a:t> V mluvených jazycích jsou těmto znakům velmi často podobné přezdívky.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Rozdíly: </a:t>
            </a:r>
            <a:r>
              <a:rPr lang="cs-CZ" b="1" dirty="0"/>
              <a:t>jména se ve ZJ nepoužívají k oslovování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Jmenné znaky = označení jednotlivce v rámci komunity neslyšících (dávají tím najevo, že danou osobu přijali mezi sebe)</a:t>
            </a:r>
          </a:p>
          <a:p>
            <a:r>
              <a:rPr lang="cs-CZ" dirty="0"/>
              <a:t> </a:t>
            </a:r>
          </a:p>
          <a:p>
            <a:r>
              <a:rPr lang="cs-CZ" b="1" dirty="0"/>
              <a:t>2) Tradiční (obecné, křestní) jmenné znaky </a:t>
            </a:r>
            <a:r>
              <a:rPr lang="cs-CZ" dirty="0"/>
              <a:t>podle legend o svatých – jako Petr (znak jako klíč), Marie (představuje Ježíšovy rány na rukou), Ludmila (byla uškrcena), Jiří (znak jako kopí) atd.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rgbClr val="00B050"/>
                </a:solidFill>
              </a:rPr>
              <a:t>Přehledná tabulka</a:t>
            </a:r>
            <a:endParaRPr lang="cs-CZ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Opakování informací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BIBLE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Bible (Slovo Boží) – Starý a Nový zákon. </a:t>
            </a:r>
          </a:p>
          <a:p>
            <a:r>
              <a:rPr lang="cs-CZ" sz="2400" dirty="0"/>
              <a:t>Překladatel musí mít rozsáhlé vědomosti o době vzniku díla (místa, …), aby mohl správně překládat jména postav.</a:t>
            </a:r>
          </a:p>
          <a:p>
            <a:r>
              <a:rPr lang="cs-CZ" sz="2400" dirty="0"/>
              <a:t>Bible psaná: hebrejsky, aramejsky, řecky. </a:t>
            </a:r>
          </a:p>
          <a:p>
            <a:r>
              <a:rPr lang="cs-CZ" sz="2400" dirty="0"/>
              <a:t>Přepisovat x překládat jména?</a:t>
            </a:r>
          </a:p>
          <a:p>
            <a:r>
              <a:rPr lang="cs-CZ" sz="2400" dirty="0"/>
              <a:t>Slovník znaků křesťanských pojmů pro neslyšící (2001), projekt Bible bez hranic (překlad biblických textů do ČZJ)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rgbClr val="00B050"/>
                </a:solidFill>
              </a:rPr>
              <a:t>Autorka uvádí různé překlady Bible – do své práce zahrnuje také aktuální projekty</a:t>
            </a:r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05800" cy="1143000"/>
          </a:xfrm>
        </p:spPr>
        <p:txBody>
          <a:bodyPr/>
          <a:lstStyle/>
          <a:p>
            <a:r>
              <a:rPr lang="cs-CZ" dirty="0"/>
              <a:t>SEZNAM JEDNOTLIVÝCH JMEN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9297" t="12500" r="27343" b="23958"/>
          <a:stretch>
            <a:fillRect/>
          </a:stretch>
        </p:blipFill>
        <p:spPr bwMode="auto">
          <a:xfrm>
            <a:off x="214282" y="1714488"/>
            <a:ext cx="4357686" cy="359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0664" t="12500" r="27734" b="16666"/>
          <a:stretch>
            <a:fillRect/>
          </a:stretch>
        </p:blipFill>
        <p:spPr bwMode="auto">
          <a:xfrm>
            <a:off x="4643438" y="1714488"/>
            <a:ext cx="4143404" cy="396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428596" y="5786454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rgbClr val="00B050"/>
                </a:solidFill>
              </a:rPr>
              <a:t> Velmi povedená výzkumná část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Nepozornost při psaní textu, příp. špatně stylizované věty (Porodí syna a dáš mu jméno Ježíš.)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 fontScale="90000"/>
          </a:bodyPr>
          <a:lstStyle/>
          <a:p>
            <a:r>
              <a:rPr lang="cs-CZ" dirty="0"/>
              <a:t>SHRNUTÍ VÝZKUMU + ZÁVĚR + SEZNAM LITERATURY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/>
              <a:t>Některá jména se ještě neustálila, proto mají někdy více znaků</a:t>
            </a:r>
          </a:p>
          <a:p>
            <a:r>
              <a:rPr lang="cs-CZ" dirty="0"/>
              <a:t>Vyskytly se také případy, kdy je jeden jmenný znak používán pro dvě postavy</a:t>
            </a:r>
          </a:p>
          <a:p>
            <a:r>
              <a:rPr lang="cs-CZ" dirty="0"/>
              <a:t>Jména (více používaná) mají svůj jmenný znak (nezávislý na </a:t>
            </a:r>
            <a:r>
              <a:rPr lang="cs-CZ" dirty="0" err="1"/>
              <a:t>čj</a:t>
            </a:r>
            <a:r>
              <a:rPr lang="cs-CZ" dirty="0"/>
              <a:t>), naopak jména méně používaná jsou většinou závislá na </a:t>
            </a:r>
            <a:r>
              <a:rPr lang="cs-CZ" dirty="0" err="1"/>
              <a:t>čj</a:t>
            </a:r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rgbClr val="00B050"/>
                </a:solidFill>
              </a:rPr>
              <a:t>Grafy (s rozdíly jmenných znaků Čechy/ Morava, …)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Nevíme, jak přesně se autorka k daným číslům dostala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1798</TotalTime>
  <Words>1010</Words>
  <Application>Microsoft Office PowerPoint</Application>
  <PresentationFormat>Předvádění na obrazovce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Constantia</vt:lpstr>
      <vt:lpstr>Wingdings</vt:lpstr>
      <vt:lpstr>Wingdings 2</vt:lpstr>
      <vt:lpstr>Tok</vt:lpstr>
      <vt:lpstr>BIBLICKÁ OSOBNÍ VLASTNÍ JMÉNA V ČZJ</vt:lpstr>
      <vt:lpstr>Prezentace aplikace PowerPoint</vt:lpstr>
      <vt:lpstr>ABSTRAKT</vt:lpstr>
      <vt:lpstr>ÚVOD</vt:lpstr>
      <vt:lpstr>OSOBNÍ VLASTNÍ JMÉNA</vt:lpstr>
      <vt:lpstr>JMENNÉ ZNAKY</vt:lpstr>
      <vt:lpstr>CHARAKTERISTIKA BIBLE</vt:lpstr>
      <vt:lpstr>SEZNAM JEDNOTLIVÝCH JMEN</vt:lpstr>
      <vt:lpstr>SHRNUTÍ VÝZKUMU + ZÁVĚR + SEZNAM LITERATURY</vt:lpstr>
      <vt:lpstr>POSUDEK VEDOUCÍ PRÁCE</vt:lpstr>
      <vt:lpstr>POSUDEK OPONENTA PRÁCE</vt:lpstr>
      <vt:lpstr>NEJDŮLEŽITĚJŠÍ INFORMACE</vt:lpstr>
      <vt:lpstr>ODKAZY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BIBLICKÁ OSOBNÍ VLASTNÍ JMÉNA V ČZJ</dc:title>
  <dc:creator>Eva Potůčková</dc:creator>
  <cp:lastModifiedBy>Lenovo Allinone</cp:lastModifiedBy>
  <cp:revision>30</cp:revision>
  <dcterms:created xsi:type="dcterms:W3CDTF">2020-04-18T20:21:41Z</dcterms:created>
  <dcterms:modified xsi:type="dcterms:W3CDTF">2020-04-29T09:55:26Z</dcterms:modified>
</cp:coreProperties>
</file>