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24E7-BF5C-4A0F-B3B8-F081589B26BB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5B3B-AE59-4CCD-A3C4-C1EFFA727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0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  <a:p>
            <a:r>
              <a:rPr lang="pl-PL" dirty="0"/>
              <a:t>ŘÍČAN, P., Psychologie. Praha: Portál, 2005.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5B3B-AE59-4CCD-A3C4-C1EFFA727F9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19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</a:t>
            </a:r>
            <a:r>
              <a:rPr lang="cs-CZ" dirty="0" err="1"/>
              <a:t>Metaphores</a:t>
            </a:r>
            <a:r>
              <a:rPr lang="cs-CZ" dirty="0"/>
              <a:t> and </a:t>
            </a:r>
            <a:r>
              <a:rPr lang="cs-CZ" dirty="0" err="1"/>
              <a:t>Emotions</a:t>
            </a:r>
            <a:r>
              <a:rPr lang="cs-CZ" dirty="0"/>
              <a:t> – Zoltan</a:t>
            </a:r>
            <a:r>
              <a:rPr lang="cs-CZ" baseline="0" dirty="0"/>
              <a:t> </a:t>
            </a:r>
            <a:r>
              <a:rPr lang="cs-CZ" baseline="0" dirty="0" err="1"/>
              <a:t>Kövecses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5B3B-AE59-4CCD-A3C4-C1EFFA727F9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44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</a:t>
            </a:r>
          </a:p>
          <a:p>
            <a:r>
              <a:rPr lang="cs-CZ" dirty="0"/>
              <a:t>https://dspace.cuni.cz/bitstream/handle/20.500.11956/20944/DPTX_2008_2_11210_ASZK10001_122114_0_72246.pdf?sequence=1&amp;isAllowed=y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5B3B-AE59-4CCD-A3C4-C1EFFA727F9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64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5B3B-AE59-4CCD-A3C4-C1EFFA727F9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4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49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5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2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7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6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39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5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2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00000">
              <a:srgbClr val="00B050">
                <a:alpha val="5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9DF-1B40-401A-A088-C41C32327B3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D4CE-1BC1-4367-BAAA-26A611C814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5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STRACH v českém jazykovém obrazu světa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 do kognitivní a kulturní lingvistiky – ACN350360</a:t>
            </a:r>
          </a:p>
          <a:p>
            <a:r>
              <a:rPr lang="cs-CZ" dirty="0"/>
              <a:t>Eliška Rybová</a:t>
            </a:r>
          </a:p>
        </p:txBody>
      </p:sp>
    </p:spTree>
    <p:extLst>
      <p:ext uri="{BB962C8B-B14F-4D97-AF65-F5344CB8AC3E}">
        <p14:creationId xmlns:p14="http://schemas.microsoft.com/office/powerpoint/2010/main" val="352611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ADJEKTIVNÍ ZPŮSOB POJMENOVÁNÍ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adjektiv </a:t>
            </a:r>
            <a:r>
              <a:rPr lang="cs-CZ" b="1" i="1" dirty="0"/>
              <a:t>strašný; strašící; strašidelný; hrozný; hrůzný; děsný; bázlivý</a:t>
            </a:r>
            <a:r>
              <a:rPr lang="cs-CZ" dirty="0"/>
              <a:t> – vyjádření statických vlastností</a:t>
            </a:r>
          </a:p>
          <a:p>
            <a:pPr lvl="1"/>
            <a:r>
              <a:rPr lang="cs-CZ" dirty="0"/>
              <a:t>Co je strašidelné, většinou zůstává strašidelné (statická vlastnost)</a:t>
            </a:r>
          </a:p>
          <a:p>
            <a:r>
              <a:rPr lang="cs-CZ" b="1" i="1" dirty="0"/>
              <a:t>Hrozný, děsný, strašný</a:t>
            </a:r>
            <a:r>
              <a:rPr lang="cs-CZ" dirty="0"/>
              <a:t> – častěji negativní hodnocení obecně, ztráta sémantické stránky strachu</a:t>
            </a:r>
            <a:endParaRPr lang="cs-CZ" b="1" i="1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55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SLOVESNÝ ZPŮSOB POJMENOVÁNÍ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verb</a:t>
            </a:r>
            <a:r>
              <a:rPr lang="cs-CZ" b="1" i="1" dirty="0"/>
              <a:t> strašit, (</a:t>
            </a:r>
            <a:r>
              <a:rPr lang="cs-CZ" dirty="0"/>
              <a:t>vymizelé </a:t>
            </a:r>
            <a:r>
              <a:rPr lang="cs-CZ" b="1" i="1" dirty="0"/>
              <a:t>strašit se</a:t>
            </a:r>
            <a:r>
              <a:rPr lang="cs-CZ" dirty="0"/>
              <a:t>), </a:t>
            </a:r>
            <a:r>
              <a:rPr lang="cs-CZ" b="1" i="1" dirty="0"/>
              <a:t>děsit, děsit se, bát se</a:t>
            </a:r>
            <a:r>
              <a:rPr lang="cs-CZ" dirty="0"/>
              <a:t> – dynamické vlastnosti</a:t>
            </a:r>
          </a:p>
          <a:p>
            <a:pPr lvl="1"/>
            <a:r>
              <a:rPr lang="cs-CZ" dirty="0"/>
              <a:t>Dějové skutečnosti, dějová pojmenování, vázanost na čas (dynamičnost)</a:t>
            </a:r>
          </a:p>
          <a:p>
            <a:r>
              <a:rPr lang="cs-CZ" b="1" i="1" dirty="0"/>
              <a:t>Strašit </a:t>
            </a:r>
            <a:endParaRPr lang="cs-CZ" dirty="0"/>
          </a:p>
          <a:p>
            <a:pPr lvl="1"/>
            <a:r>
              <a:rPr lang="cs-CZ" dirty="0"/>
              <a:t>Strašit někoho/něco „</a:t>
            </a:r>
            <a:r>
              <a:rPr lang="cs-CZ" i="1" dirty="0"/>
              <a:t>Nestraš nás</a:t>
            </a:r>
            <a:r>
              <a:rPr lang="cs-CZ" dirty="0"/>
              <a:t>…“</a:t>
            </a:r>
          </a:p>
          <a:p>
            <a:pPr lvl="1"/>
            <a:r>
              <a:rPr lang="cs-CZ" dirty="0"/>
              <a:t>Strašit něčím „</a:t>
            </a:r>
            <a:r>
              <a:rPr lang="cs-CZ" i="1" dirty="0"/>
              <a:t>Nestraš nás tím…“</a:t>
            </a:r>
            <a:endParaRPr lang="cs-CZ" dirty="0"/>
          </a:p>
          <a:p>
            <a:pPr lvl="1"/>
            <a:r>
              <a:rPr lang="cs-CZ" dirty="0"/>
              <a:t>Strašit (-) „</a:t>
            </a:r>
            <a:r>
              <a:rPr lang="cs-CZ" i="1" dirty="0"/>
              <a:t>Ale nestraš, to se určitě nestane…“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92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ADVERBIÁLNÍ ZPŮSOB VYJÁDŘENÍ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adverbií </a:t>
            </a:r>
            <a:r>
              <a:rPr lang="cs-CZ" b="1" i="1" dirty="0"/>
              <a:t>strašně, strašidelně, děsně, hrozně, hrůzně, bázlivě</a:t>
            </a:r>
          </a:p>
          <a:p>
            <a:pPr lvl="1"/>
            <a:r>
              <a:rPr lang="cs-CZ" dirty="0"/>
              <a:t>Většinou PU způsobu</a:t>
            </a:r>
          </a:p>
          <a:p>
            <a:r>
              <a:rPr lang="cs-CZ" b="1" i="1" dirty="0"/>
              <a:t>Strašně, hrozně, děsně – </a:t>
            </a:r>
            <a:r>
              <a:rPr lang="cs-CZ" dirty="0"/>
              <a:t>ztráta sémantické stránky strachu – v současné slovní zásobě tyto lexémy význam míry</a:t>
            </a:r>
          </a:p>
          <a:p>
            <a:pPr lvl="1"/>
            <a:r>
              <a:rPr lang="cs-CZ" dirty="0"/>
              <a:t>mnohem častěji PU míry</a:t>
            </a:r>
          </a:p>
        </p:txBody>
      </p:sp>
    </p:spTree>
    <p:extLst>
      <p:ext uri="{BB962C8B-B14F-4D97-AF65-F5344CB8AC3E}">
        <p14:creationId xmlns:p14="http://schemas.microsoft.com/office/powerpoint/2010/main" val="382224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80920" cy="2520280"/>
          </a:xfrm>
        </p:spPr>
        <p:txBody>
          <a:bodyPr>
            <a:normAutofit/>
          </a:bodyPr>
          <a:lstStyle/>
          <a:p>
            <a:pPr algn="ctr"/>
            <a:r>
              <a:rPr lang="cs-CZ" sz="5400" u="sng" dirty="0"/>
              <a:t>FRAZEOLOGICKÁ SPOJENÍ</a:t>
            </a:r>
            <a:r>
              <a:rPr lang="cs-CZ" sz="5400" dirty="0"/>
              <a:t> S LEXÉMEM strachu</a:t>
            </a:r>
          </a:p>
        </p:txBody>
      </p:sp>
    </p:spTree>
    <p:extLst>
      <p:ext uri="{BB962C8B-B14F-4D97-AF65-F5344CB8AC3E}">
        <p14:creationId xmlns:p14="http://schemas.microsoft.com/office/powerpoint/2010/main" val="405330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FRAZEOLOGIE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hlavních způsobů vyjádření strachu (nejen v ČJ)</a:t>
            </a:r>
          </a:p>
          <a:p>
            <a:r>
              <a:rPr lang="cs-CZ" dirty="0"/>
              <a:t>Většinou spojitost s fyziologickými projevy – </a:t>
            </a:r>
            <a:r>
              <a:rPr lang="cs-CZ" i="1" dirty="0"/>
              <a:t>husí kůže; sucho v ústech; ztráta pevné půdy pod nohama </a:t>
            </a:r>
            <a:r>
              <a:rPr lang="cs-CZ" dirty="0"/>
              <a:t>(význam i jiné emoce); </a:t>
            </a:r>
            <a:r>
              <a:rPr lang="cs-CZ" i="1" dirty="0"/>
              <a:t>třást se; krve by se nedořezal; zblednou jako stěna; zůstat jako opařený; zpomalení/zrychlení tepu</a:t>
            </a:r>
          </a:p>
          <a:p>
            <a:r>
              <a:rPr lang="cs-CZ" dirty="0"/>
              <a:t>Metaforické a metonymické konceptualizace</a:t>
            </a:r>
          </a:p>
        </p:txBody>
      </p:sp>
    </p:spTree>
    <p:extLst>
      <p:ext uri="{BB962C8B-B14F-4D97-AF65-F5344CB8AC3E}">
        <p14:creationId xmlns:p14="http://schemas.microsoft.com/office/powerpoint/2010/main" val="212312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souvislost, vzdáleně významová podobnost, porozumění</a:t>
            </a:r>
          </a:p>
          <a:p>
            <a:r>
              <a:rPr lang="cs-CZ" dirty="0"/>
              <a:t>Zoltan </a:t>
            </a:r>
            <a:r>
              <a:rPr lang="cs-CZ" dirty="0" err="1"/>
              <a:t>Kövecses</a:t>
            </a:r>
            <a:r>
              <a:rPr lang="cs-CZ" dirty="0"/>
              <a:t> – Koncept emocí v novém světle</a:t>
            </a:r>
          </a:p>
          <a:p>
            <a:pPr lvl="1"/>
            <a:r>
              <a:rPr lang="cs-CZ" dirty="0"/>
              <a:t>Pracuje s metaforami v anglickém kontextu – některé shodné s českými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11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METAFORY STRACHU SHODNÉ PRO KONTEXT AJ I ČJ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Strach jako </a:t>
            </a:r>
          </a:p>
          <a:p>
            <a:pPr lvl="1"/>
            <a:r>
              <a:rPr lang="cs-CZ" dirty="0"/>
              <a:t>TEKUTINA</a:t>
            </a:r>
          </a:p>
          <a:p>
            <a:pPr lvl="1"/>
            <a:r>
              <a:rPr lang="cs-CZ" dirty="0"/>
              <a:t>BŘEMENO</a:t>
            </a:r>
          </a:p>
          <a:p>
            <a:pPr lvl="1"/>
            <a:r>
              <a:rPr lang="cs-CZ" dirty="0"/>
              <a:t>TRÝZNITEL</a:t>
            </a:r>
          </a:p>
          <a:p>
            <a:pPr lvl="1"/>
            <a:r>
              <a:rPr lang="cs-CZ" dirty="0"/>
              <a:t>PROTIVNÍK V BOJI/SPORU</a:t>
            </a:r>
          </a:p>
          <a:p>
            <a:pPr lvl="1"/>
            <a:r>
              <a:rPr lang="cs-CZ" dirty="0"/>
              <a:t>SPOLEČENSKY NADŘÍZENÁ OSOBA</a:t>
            </a:r>
          </a:p>
          <a:p>
            <a:pPr lvl="1"/>
            <a:r>
              <a:rPr lang="cs-CZ" dirty="0"/>
              <a:t>NADPŘIROZENÁ BYTOST</a:t>
            </a:r>
          </a:p>
          <a:p>
            <a:r>
              <a:rPr lang="cs-CZ" dirty="0"/>
              <a:t>(DUŠEVNÍ NEMOC)</a:t>
            </a:r>
          </a:p>
        </p:txBody>
      </p:sp>
    </p:spTree>
    <p:extLst>
      <p:ext uri="{BB962C8B-B14F-4D97-AF65-F5344CB8AC3E}">
        <p14:creationId xmlns:p14="http://schemas.microsoft.com/office/powerpoint/2010/main" val="157472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Strach jako </a:t>
            </a:r>
            <a:r>
              <a:rPr lang="cs-CZ" b="1" dirty="0"/>
              <a:t>DUŠEVNÍ NEMOC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Insanity –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insane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fear</a:t>
            </a:r>
            <a:r>
              <a:rPr lang="cs-CZ" i="1" dirty="0"/>
              <a:t> ~~ být šílený strachem</a:t>
            </a:r>
          </a:p>
          <a:p>
            <a:r>
              <a:rPr lang="cs-CZ" dirty="0"/>
              <a:t>V českém kontextu strach pouhou </a:t>
            </a:r>
            <a:r>
              <a:rPr lang="cs-CZ" b="1" dirty="0"/>
              <a:t>příčinou šílenství</a:t>
            </a:r>
          </a:p>
          <a:p>
            <a:r>
              <a:rPr lang="cs-CZ" dirty="0"/>
              <a:t>V anglickém kontextu samotným šílenstvím</a:t>
            </a:r>
          </a:p>
        </p:txBody>
      </p:sp>
    </p:spTree>
    <p:extLst>
      <p:ext uri="{BB962C8B-B14F-4D97-AF65-F5344CB8AC3E}">
        <p14:creationId xmlns:p14="http://schemas.microsoft.com/office/powerpoint/2010/main" val="161579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Vyčlenění metafor = ztělesnění strachu v češtině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766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Obecně</a:t>
            </a:r>
          </a:p>
          <a:p>
            <a:pPr lvl="1"/>
            <a:r>
              <a:rPr lang="cs-CZ" dirty="0"/>
              <a:t>1. strach jako </a:t>
            </a:r>
            <a:r>
              <a:rPr lang="cs-CZ" b="1" dirty="0"/>
              <a:t>NEŽIVÁ VĚC</a:t>
            </a:r>
          </a:p>
          <a:p>
            <a:pPr lvl="2"/>
            <a:r>
              <a:rPr lang="cs-CZ" dirty="0"/>
              <a:t>A) břemeno – </a:t>
            </a:r>
            <a:r>
              <a:rPr lang="cs-CZ" i="1" dirty="0"/>
              <a:t>pod tíhou strachu, hrbil se strachem</a:t>
            </a:r>
          </a:p>
          <a:p>
            <a:pPr lvl="3"/>
            <a:r>
              <a:rPr lang="cs-CZ" dirty="0"/>
              <a:t>Zpředmětnění strachu v něco těžkého, neúnosného</a:t>
            </a:r>
          </a:p>
          <a:p>
            <a:pPr lvl="2"/>
            <a:r>
              <a:rPr lang="cs-CZ" dirty="0"/>
              <a:t>B) tekutina – </a:t>
            </a:r>
            <a:r>
              <a:rPr lang="cs-CZ" i="1" dirty="0"/>
              <a:t>být plný strachu, být naplněn strachem</a:t>
            </a:r>
          </a:p>
          <a:p>
            <a:pPr lvl="3"/>
            <a:r>
              <a:rPr lang="cs-CZ" dirty="0"/>
              <a:t>Naplňují určitý prostor</a:t>
            </a:r>
          </a:p>
          <a:p>
            <a:pPr lvl="4"/>
            <a:r>
              <a:rPr lang="cs-CZ" dirty="0"/>
              <a:t>4 varianty: 1) člověk je nádoba naplněná strachem, 2) člověk se nachází v nádobě naplněné strachem – </a:t>
            </a:r>
            <a:r>
              <a:rPr lang="cs-CZ" i="1" dirty="0"/>
              <a:t>tonul ve strachu</a:t>
            </a:r>
            <a:r>
              <a:rPr lang="cs-CZ" dirty="0"/>
              <a:t>, 3) nádobou je lidský život – </a:t>
            </a:r>
            <a:r>
              <a:rPr lang="cs-CZ" i="1" dirty="0"/>
              <a:t>jeho život byl naplněn strachem, </a:t>
            </a:r>
            <a:r>
              <a:rPr lang="cs-CZ" dirty="0"/>
              <a:t>4) strach jako ovzduší – </a:t>
            </a:r>
            <a:r>
              <a:rPr lang="cs-CZ" i="1" dirty="0"/>
              <a:t>obklopen strachem</a:t>
            </a:r>
            <a:endParaRPr lang="cs-CZ" dirty="0"/>
          </a:p>
          <a:p>
            <a:pPr lvl="2"/>
            <a:r>
              <a:rPr lang="cs-CZ" dirty="0"/>
              <a:t>C) brzda – </a:t>
            </a:r>
            <a:r>
              <a:rPr lang="cs-CZ" i="1" dirty="0"/>
              <a:t>zkamenět strachy, strnout, být znehybněn</a:t>
            </a:r>
          </a:p>
          <a:p>
            <a:pPr lvl="3"/>
            <a:r>
              <a:rPr lang="cs-CZ" dirty="0"/>
              <a:t>Strach může člověka znehybnit, ochromit – strachy lze trnout, zatrnout, strnout, zkoprnět</a:t>
            </a:r>
          </a:p>
          <a:p>
            <a:pPr lvl="2"/>
            <a:r>
              <a:rPr lang="cs-CZ" dirty="0"/>
              <a:t>D) překážka – </a:t>
            </a:r>
            <a:r>
              <a:rPr lang="cs-CZ" i="1" dirty="0"/>
              <a:t>překonat svůj strach</a:t>
            </a:r>
          </a:p>
          <a:p>
            <a:pPr lvl="3"/>
            <a:r>
              <a:rPr lang="cs-CZ" dirty="0"/>
              <a:t>Hodnocení strachu jako něčeho, co je nutno překonat – hlavně co je MOŽNÉ překonat</a:t>
            </a:r>
          </a:p>
        </p:txBody>
      </p:sp>
    </p:spTree>
    <p:extLst>
      <p:ext uri="{BB962C8B-B14F-4D97-AF65-F5344CB8AC3E}">
        <p14:creationId xmlns:p14="http://schemas.microsoft.com/office/powerpoint/2010/main" val="252838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2. strach jako </a:t>
            </a:r>
            <a:r>
              <a:rPr lang="cs-CZ" b="1" dirty="0"/>
              <a:t>ŽIVÁ OSOBA</a:t>
            </a:r>
          </a:p>
          <a:p>
            <a:pPr lvl="2"/>
            <a:r>
              <a:rPr lang="cs-CZ" dirty="0"/>
              <a:t>A) protivník – </a:t>
            </a:r>
            <a:r>
              <a:rPr lang="cs-CZ" i="1" dirty="0"/>
              <a:t>nepodléhat strachu, bojovat se strachem</a:t>
            </a:r>
          </a:p>
          <a:p>
            <a:pPr lvl="3"/>
            <a:r>
              <a:rPr lang="cs-CZ" dirty="0"/>
              <a:t>Nutno s ním bojovat, možné ho porazit</a:t>
            </a:r>
          </a:p>
          <a:p>
            <a:pPr lvl="3"/>
            <a:r>
              <a:rPr lang="cs-CZ" dirty="0"/>
              <a:t>Někdy jako zvíře, které je nutno ovládat – </a:t>
            </a:r>
            <a:r>
              <a:rPr lang="cs-CZ" i="1" dirty="0"/>
              <a:t>držet strach na uzdě</a:t>
            </a:r>
            <a:endParaRPr lang="cs-CZ" dirty="0"/>
          </a:p>
          <a:p>
            <a:pPr lvl="2"/>
            <a:r>
              <a:rPr lang="cs-CZ" dirty="0"/>
              <a:t>B) vládce – </a:t>
            </a:r>
            <a:r>
              <a:rPr lang="cs-CZ" i="1" dirty="0"/>
              <a:t>panoval tam strach, pod diktátem strachu, strach je jejich pánem</a:t>
            </a:r>
          </a:p>
          <a:p>
            <a:pPr lvl="3"/>
            <a:r>
              <a:rPr lang="cs-CZ" dirty="0"/>
              <a:t>Strach jako něco, co člověka ovládá – často bez možnosti tomu zabránit, může být myšleno i jako někdo společensky nadřízený</a:t>
            </a:r>
          </a:p>
          <a:p>
            <a:pPr lvl="2"/>
            <a:r>
              <a:rPr lang="cs-CZ" dirty="0"/>
              <a:t>C) průvodce – </a:t>
            </a:r>
            <a:r>
              <a:rPr lang="cs-CZ" i="1" dirty="0"/>
              <a:t>doprovázel ho strach, neopouštěl ho strach</a:t>
            </a:r>
          </a:p>
          <a:p>
            <a:pPr lvl="3"/>
            <a:r>
              <a:rPr lang="cs-CZ" dirty="0"/>
              <a:t>Průvodce, který člověka neopouští – může být dokonce hodnocen pozitivním způsobem (jako partner)</a:t>
            </a:r>
          </a:p>
          <a:p>
            <a:pPr lvl="2"/>
            <a:r>
              <a:rPr lang="cs-CZ" dirty="0"/>
              <a:t>D) mučitel – </a:t>
            </a:r>
            <a:r>
              <a:rPr lang="cs-CZ" i="1" dirty="0"/>
              <a:t>být sužován strachem, trýznil a mučil ho strach</a:t>
            </a:r>
          </a:p>
          <a:p>
            <a:pPr lvl="3"/>
            <a:r>
              <a:rPr lang="cs-CZ" dirty="0"/>
              <a:t>Něco, co nás trýzní, mučí, omezuje, sužuje, čemu se nelze ubránit</a:t>
            </a:r>
          </a:p>
          <a:p>
            <a:pPr lvl="2"/>
            <a:r>
              <a:rPr lang="cs-CZ" dirty="0"/>
              <a:t>E) útočník – </a:t>
            </a:r>
            <a:r>
              <a:rPr lang="cs-CZ" i="1" dirty="0"/>
              <a:t>zmocňoval se ho strach, přepadl ho strach</a:t>
            </a:r>
            <a:endParaRPr lang="cs-CZ" dirty="0"/>
          </a:p>
          <a:p>
            <a:pPr lvl="2"/>
            <a:r>
              <a:rPr lang="cs-CZ" dirty="0"/>
              <a:t>G) nadpřirozená bytost</a:t>
            </a:r>
          </a:p>
        </p:txBody>
      </p:sp>
    </p:spTree>
    <p:extLst>
      <p:ext uri="{BB962C8B-B14F-4D97-AF65-F5344CB8AC3E}">
        <p14:creationId xmlns:p14="http://schemas.microsoft.com/office/powerpoint/2010/main" val="184199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Psychologická stránka strachu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Lexikologická stránka strachu + metafora, metonymie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Ztvárnění strachu v českém jazykovém kontextu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Emoce strachu v českém znakovém jazyce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Strach jako znak v jazyce obecně</a:t>
            </a:r>
          </a:p>
        </p:txBody>
      </p:sp>
    </p:spTree>
    <p:extLst>
      <p:ext uri="{BB962C8B-B14F-4D97-AF65-F5344CB8AC3E}">
        <p14:creationId xmlns:p14="http://schemas.microsoft.com/office/powerpoint/2010/main" val="50588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3. strach jako </a:t>
            </a:r>
            <a:r>
              <a:rPr lang="cs-CZ" b="1" dirty="0"/>
              <a:t>NADPŘIROZENÁ BYTOST</a:t>
            </a:r>
          </a:p>
          <a:p>
            <a:pPr lvl="2"/>
            <a:r>
              <a:rPr lang="cs-CZ" dirty="0"/>
              <a:t>A) přízrak – </a:t>
            </a:r>
            <a:r>
              <a:rPr lang="cs-CZ" i="1" dirty="0"/>
              <a:t>objevil se přízrak jeho strachu</a:t>
            </a:r>
          </a:p>
          <a:p>
            <a:pPr lvl="3"/>
            <a:r>
              <a:rPr lang="cs-CZ" dirty="0"/>
              <a:t>Strach jako přízrak, strašidlo, kterého je třeba se bát</a:t>
            </a:r>
          </a:p>
          <a:p>
            <a:pPr lvl="2"/>
            <a:r>
              <a:rPr lang="cs-CZ" dirty="0"/>
              <a:t>B) prostor – </a:t>
            </a:r>
            <a:r>
              <a:rPr lang="cs-CZ" i="1" dirty="0"/>
              <a:t>žít ve strachu, fungovat ve strachu</a:t>
            </a:r>
          </a:p>
          <a:p>
            <a:pPr lvl="3"/>
            <a:r>
              <a:rPr lang="cs-CZ" dirty="0"/>
              <a:t>Souvisí také se zpředmětněním strachu jako tekutiny/plynu</a:t>
            </a:r>
          </a:p>
          <a:p>
            <a:pPr lvl="2"/>
            <a:r>
              <a:rPr lang="cs-CZ" dirty="0"/>
              <a:t>C) síla – </a:t>
            </a:r>
            <a:r>
              <a:rPr lang="cs-CZ" i="1" dirty="0"/>
              <a:t>být zmítán strachem, strach jako když do něj střelí – </a:t>
            </a:r>
            <a:r>
              <a:rPr lang="cs-CZ" dirty="0"/>
              <a:t>nadpřirozená síla, která nějak ovládá</a:t>
            </a:r>
          </a:p>
          <a:p>
            <a:pPr marL="914400" lvl="2" indent="0">
              <a:buNone/>
            </a:pPr>
            <a:r>
              <a:rPr lang="cs-CZ" i="1" dirty="0"/>
              <a:t>                ×</a:t>
            </a:r>
          </a:p>
          <a:p>
            <a:pPr lvl="3"/>
            <a:r>
              <a:rPr lang="cs-CZ" dirty="0"/>
              <a:t>Přírodní síla</a:t>
            </a:r>
          </a:p>
          <a:p>
            <a:pPr lvl="4"/>
            <a:r>
              <a:rPr lang="cs-CZ" dirty="0"/>
              <a:t>V češtině strach jako konstruktivní síla, která člověka pohání – </a:t>
            </a:r>
            <a:r>
              <a:rPr lang="cs-CZ" i="1" dirty="0"/>
              <a:t>Strach ho dohnal k…</a:t>
            </a:r>
          </a:p>
          <a:p>
            <a:pPr lvl="4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73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1"/>
            <a:r>
              <a:rPr lang="cs-CZ" dirty="0"/>
              <a:t>4) strach jako </a:t>
            </a:r>
            <a:r>
              <a:rPr lang="cs-CZ" b="1" dirty="0"/>
              <a:t>POCIT</a:t>
            </a:r>
          </a:p>
          <a:p>
            <a:pPr lvl="2"/>
            <a:r>
              <a:rPr lang="cs-CZ" i="1" dirty="0"/>
              <a:t>Cítím strach, bojím se </a:t>
            </a:r>
          </a:p>
          <a:p>
            <a:pPr lvl="1"/>
            <a:r>
              <a:rPr lang="cs-CZ" dirty="0"/>
              <a:t>Je strach dobrý nebo zlý?</a:t>
            </a:r>
          </a:p>
          <a:p>
            <a:pPr lvl="2"/>
            <a:r>
              <a:rPr lang="cs-CZ" dirty="0"/>
              <a:t>Většina metaforických vyjádření negativních – negativní hodnocení strachu</a:t>
            </a:r>
          </a:p>
          <a:p>
            <a:pPr lvl="2"/>
            <a:r>
              <a:rPr lang="cs-CZ" dirty="0"/>
              <a:t>Slouží k ochraně života… - výrazná polarita</a:t>
            </a:r>
          </a:p>
        </p:txBody>
      </p:sp>
    </p:spTree>
    <p:extLst>
      <p:ext uri="{BB962C8B-B14F-4D97-AF65-F5344CB8AC3E}">
        <p14:creationId xmlns:p14="http://schemas.microsoft.com/office/powerpoint/2010/main" val="81849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8092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/>
              <a:t>emoce strachu </a:t>
            </a:r>
            <a:br>
              <a:rPr lang="cs-CZ" sz="5400" dirty="0"/>
            </a:br>
            <a:r>
              <a:rPr lang="cs-CZ" sz="5400" u="sng" dirty="0"/>
              <a:t>v českém znakovém jazyce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25121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cs-CZ" dirty="0"/>
              <a:t>Arbitrární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6247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 respondentů nebyla pociťována žádná motivovanost</a:t>
            </a:r>
          </a:p>
          <a:p>
            <a:r>
              <a:rPr lang="cs-CZ" dirty="0"/>
              <a:t>2 typy:</a:t>
            </a:r>
          </a:p>
          <a:p>
            <a:pPr lvl="1"/>
            <a:r>
              <a:rPr lang="cs-CZ" dirty="0"/>
              <a:t>1.             </a:t>
            </a:r>
            <a:r>
              <a:rPr lang="cs-CZ" b="1" dirty="0"/>
              <a:t>MÁM                                     STRACH</a:t>
            </a:r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marL="457200" lvl="1" indent="0">
              <a:buNone/>
            </a:pPr>
            <a:endParaRPr lang="cs-CZ" b="1" dirty="0"/>
          </a:p>
          <a:p>
            <a:pPr lvl="1"/>
            <a:r>
              <a:rPr lang="cs-CZ" dirty="0"/>
              <a:t>Př. věty: ZÍTRA ZKOUŠKA MÁM STRACH.</a:t>
            </a:r>
          </a:p>
          <a:p>
            <a:pPr marL="457200" lvl="1" indent="0">
              <a:buNone/>
            </a:pPr>
            <a:r>
              <a:rPr lang="cs-CZ" dirty="0"/>
              <a:t>                   MUŽ ZLÝ VIDÍM, MÁM STRACH.</a:t>
            </a:r>
          </a:p>
          <a:p>
            <a:pPr marL="457200" lvl="1" indent="0">
              <a:buNone/>
            </a:pPr>
            <a:r>
              <a:rPr lang="cs-CZ" dirty="0"/>
              <a:t>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91" y="2780928"/>
            <a:ext cx="3696216" cy="27340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03" y="2792490"/>
            <a:ext cx="1991003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Arbitrární znaky: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cs-CZ" dirty="0"/>
              <a:t>2.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2513386" cy="3672408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067944" y="1412776"/>
            <a:ext cx="475252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Mluvními komponenty jsou slova OBAVA nebo BOJÍM</a:t>
            </a:r>
          </a:p>
          <a:p>
            <a:pPr lvl="2"/>
            <a:r>
              <a:rPr lang="cs-CZ" dirty="0"/>
              <a:t>Slovo OBAVA většinou užíváno v oficiálních a odborných kontextech</a:t>
            </a:r>
          </a:p>
          <a:p>
            <a:pPr lvl="1"/>
            <a:r>
              <a:rPr lang="cs-CZ" dirty="0"/>
              <a:t>Př. věty: </a:t>
            </a:r>
          </a:p>
          <a:p>
            <a:pPr lvl="2"/>
            <a:r>
              <a:rPr lang="cs-CZ" dirty="0"/>
              <a:t>VLÁDA MÁ OBAVY RŮZNÉ.</a:t>
            </a:r>
          </a:p>
          <a:p>
            <a:pPr lvl="2"/>
            <a:r>
              <a:rPr lang="cs-CZ" dirty="0"/>
              <a:t>TROCHU BOJÍM.</a:t>
            </a:r>
          </a:p>
        </p:txBody>
      </p:sp>
    </p:spTree>
    <p:extLst>
      <p:ext uri="{BB962C8B-B14F-4D97-AF65-F5344CB8AC3E}">
        <p14:creationId xmlns:p14="http://schemas.microsoft.com/office/powerpoint/2010/main" val="89981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motivované třesem těla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Třes těla = fyziologická reakce na strach – </a:t>
            </a:r>
            <a:r>
              <a:rPr lang="cs-CZ" i="1" dirty="0"/>
              <a:t>třásl se jako osika/ chmýří/ rosol, třesou se mu nohy/ lýtka, třese se mu hlas</a:t>
            </a:r>
          </a:p>
          <a:p>
            <a:r>
              <a:rPr lang="cs-CZ" dirty="0"/>
              <a:t>př. věty: </a:t>
            </a:r>
          </a:p>
          <a:p>
            <a:pPr lvl="1"/>
            <a:r>
              <a:rPr lang="cs-CZ" dirty="0"/>
              <a:t>LÉKAŘ ZUBAŘ JÁ BOJÍM.</a:t>
            </a:r>
          </a:p>
          <a:p>
            <a:pPr lvl="1"/>
            <a:r>
              <a:rPr lang="cs-CZ" dirty="0"/>
              <a:t>TMA JÁ BOJÍM.</a:t>
            </a:r>
          </a:p>
          <a:p>
            <a:r>
              <a:rPr lang="cs-CZ" dirty="0"/>
              <a:t>´3 typy:</a:t>
            </a:r>
          </a:p>
          <a:p>
            <a:pPr marL="0" indent="0">
              <a:buNone/>
            </a:pPr>
            <a:r>
              <a:rPr lang="cs-CZ" dirty="0"/>
              <a:t>                                           1.: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096885" cy="4851788"/>
          </a:xfrm>
        </p:spPr>
      </p:pic>
    </p:spTree>
    <p:extLst>
      <p:ext uri="{BB962C8B-B14F-4D97-AF65-F5344CB8AC3E}">
        <p14:creationId xmlns:p14="http://schemas.microsoft.com/office/powerpoint/2010/main" val="42613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motivované třesem těla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2.: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7"/>
            <a:ext cx="3096344" cy="4518133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851920" y="1412776"/>
            <a:ext cx="49685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Tento znak často hodnocen jako znak vyjadřující INTENZIVNĚJŠÍ STRACH než znak 1.</a:t>
            </a:r>
          </a:p>
          <a:p>
            <a:r>
              <a:rPr lang="cs-CZ" dirty="0"/>
              <a:t>Př. věty: </a:t>
            </a:r>
          </a:p>
          <a:p>
            <a:pPr lvl="1"/>
            <a:r>
              <a:rPr lang="cs-CZ" dirty="0"/>
              <a:t>BOJÍM NESTIHNU.</a:t>
            </a:r>
          </a:p>
          <a:p>
            <a:pPr lvl="1"/>
            <a:r>
              <a:rPr lang="cs-CZ" dirty="0"/>
              <a:t>LÉKAŘ ZUBAŘ JÁ BOJÍM.  </a:t>
            </a:r>
          </a:p>
        </p:txBody>
      </p:sp>
    </p:spTree>
    <p:extLst>
      <p:ext uri="{BB962C8B-B14F-4D97-AF65-F5344CB8AC3E}">
        <p14:creationId xmlns:p14="http://schemas.microsoft.com/office/powerpoint/2010/main" val="380277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3.: moravská varianta znaků 1. a 2.:</a:t>
            </a:r>
          </a:p>
          <a:p>
            <a:r>
              <a:rPr lang="cs-CZ" dirty="0"/>
              <a:t>Př. věty:</a:t>
            </a:r>
          </a:p>
          <a:p>
            <a:pPr lvl="1"/>
            <a:r>
              <a:rPr lang="cs-CZ" dirty="0"/>
              <a:t>POVAHA JEHO BOJÍ.</a:t>
            </a:r>
          </a:p>
          <a:p>
            <a:pPr lvl="1"/>
            <a:r>
              <a:rPr lang="cs-CZ" dirty="0"/>
              <a:t>LIDÉ SMRT BOJÍ.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motivované třesem těla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151539" cy="46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zrychleným tlukotem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997152"/>
          </a:xfrm>
        </p:spPr>
        <p:txBody>
          <a:bodyPr/>
          <a:lstStyle/>
          <a:p>
            <a:r>
              <a:rPr lang="cs-CZ" dirty="0"/>
              <a:t>Fyziologická reakce na emoci strachu – </a:t>
            </a:r>
            <a:r>
              <a:rPr lang="cs-CZ" i="1" dirty="0"/>
              <a:t>srdce mu bilo jako na poplach/o závod</a:t>
            </a:r>
          </a:p>
          <a:p>
            <a:r>
              <a:rPr lang="cs-CZ" dirty="0"/>
              <a:t>3 typy:</a:t>
            </a:r>
          </a:p>
          <a:p>
            <a:pPr lvl="1"/>
            <a:r>
              <a:rPr lang="cs-CZ" dirty="0"/>
              <a:t>1.: - mluvním komponentem slovo BÁT SE, i slovo STRACH</a:t>
            </a:r>
          </a:p>
          <a:p>
            <a:pPr lvl="1"/>
            <a:r>
              <a:rPr lang="cs-CZ" dirty="0"/>
              <a:t>Př. věty: </a:t>
            </a:r>
          </a:p>
          <a:p>
            <a:pPr lvl="2"/>
            <a:r>
              <a:rPr lang="cs-CZ" dirty="0"/>
              <a:t>SKOKANSKÝ MŮSTEK JÁ BOJÍM.</a:t>
            </a:r>
          </a:p>
          <a:p>
            <a:pPr lvl="2"/>
            <a:r>
              <a:rPr lang="cs-CZ" dirty="0"/>
              <a:t>NOHA ZLOMIT UŽ LYŽE BOJÍM.</a:t>
            </a:r>
          </a:p>
          <a:p>
            <a:pPr lvl="3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205878" cy="4617640"/>
          </a:xfrm>
        </p:spPr>
      </p:pic>
    </p:spTree>
    <p:extLst>
      <p:ext uri="{BB962C8B-B14F-4D97-AF65-F5344CB8AC3E}">
        <p14:creationId xmlns:p14="http://schemas.microsoft.com/office/powerpoint/2010/main" val="2040342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zrychleným tlukotem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2. nejčastěji spojován s tlukotem srdce – se situacemi, kdy nám nejvíc buší srdce – tedy i s pocity</a:t>
            </a:r>
          </a:p>
          <a:p>
            <a:r>
              <a:rPr lang="cs-CZ" dirty="0"/>
              <a:t>Př. věty:</a:t>
            </a:r>
          </a:p>
          <a:p>
            <a:pPr lvl="1"/>
            <a:r>
              <a:rPr lang="cs-CZ" dirty="0"/>
              <a:t>ZKOUŠKA TĚŽKÁ BOJÍM.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421902" cy="5054368"/>
          </a:xfrm>
        </p:spPr>
      </p:pic>
    </p:spTree>
    <p:extLst>
      <p:ext uri="{BB962C8B-B14F-4D97-AF65-F5344CB8AC3E}">
        <p14:creationId xmlns:p14="http://schemas.microsoft.com/office/powerpoint/2010/main" val="365663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80920" cy="2520280"/>
          </a:xfrm>
        </p:spPr>
        <p:txBody>
          <a:bodyPr>
            <a:normAutofit/>
          </a:bodyPr>
          <a:lstStyle/>
          <a:p>
            <a:pPr algn="ctr"/>
            <a:r>
              <a:rPr lang="cs-CZ" sz="5400" u="sng" dirty="0"/>
              <a:t>Psychologická stránka</a:t>
            </a:r>
            <a:br>
              <a:rPr lang="cs-CZ" sz="5400" dirty="0"/>
            </a:br>
            <a:r>
              <a:rPr lang="cs-CZ" sz="5400" dirty="0"/>
              <a:t> strachu</a:t>
            </a:r>
          </a:p>
        </p:txBody>
      </p:sp>
    </p:spTree>
    <p:extLst>
      <p:ext uri="{BB962C8B-B14F-4D97-AF65-F5344CB8AC3E}">
        <p14:creationId xmlns:p14="http://schemas.microsoft.com/office/powerpoint/2010/main" val="3924743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zrychleným tlukotem srdce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566807" cy="403244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2160" y="1628800"/>
            <a:ext cx="2818656" cy="4525963"/>
          </a:xfrm>
        </p:spPr>
        <p:txBody>
          <a:bodyPr/>
          <a:lstStyle/>
          <a:p>
            <a:r>
              <a:rPr lang="cs-CZ" dirty="0"/>
              <a:t>3. moravská varianta 1. a 2. znaku</a:t>
            </a:r>
          </a:p>
          <a:p>
            <a:r>
              <a:rPr lang="cs-CZ" dirty="0"/>
              <a:t>Př. věty: </a:t>
            </a:r>
          </a:p>
          <a:p>
            <a:pPr lvl="1"/>
            <a:r>
              <a:rPr lang="cs-CZ" dirty="0"/>
              <a:t>TMA LES PROCHÁZET SE JÁ BOJÍM.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33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 motivovaný pocitem svíravosti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8600" cy="51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fyziologická reakce pocitu staženého hrdla, pocit svíravosti v češtině: </a:t>
            </a:r>
            <a:r>
              <a:rPr lang="cs-CZ" i="1" dirty="0"/>
              <a:t>hrůza mu sevřela hrdlo, hrůza mu nedala volně dýchat</a:t>
            </a:r>
          </a:p>
          <a:p>
            <a:r>
              <a:rPr lang="cs-CZ" dirty="0"/>
              <a:t>mluvním komponentem slovo ÚZKOST</a:t>
            </a:r>
          </a:p>
          <a:p>
            <a:r>
              <a:rPr lang="cs-CZ" dirty="0"/>
              <a:t>Př. věty: </a:t>
            </a:r>
          </a:p>
          <a:p>
            <a:pPr lvl="1"/>
            <a:r>
              <a:rPr lang="cs-CZ" dirty="0"/>
              <a:t>BYLO PRAVIDELNĚ ÚZKOST PLÁN SEBEVRAŽDA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844824"/>
            <a:ext cx="4561601" cy="3744416"/>
          </a:xfrm>
        </p:spPr>
      </p:pic>
    </p:spTree>
    <p:extLst>
      <p:ext uri="{BB962C8B-B14F-4D97-AF65-F5344CB8AC3E}">
        <p14:creationId xmlns:p14="http://schemas.microsoft.com/office/powerpoint/2010/main" val="39148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</a:t>
            </a:r>
            <a:br>
              <a:rPr lang="cs-CZ" dirty="0"/>
            </a:br>
            <a:r>
              <a:rPr lang="cs-CZ" dirty="0"/>
              <a:t>naskakováním ‚husí kůže‘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cs-CZ" i="1" dirty="0"/>
              <a:t>strachy mu naskakovala husí kůže; bál se, až měl husí kůži; zježily se mu vlasy; hrůzou mu vstávaly vlasy na hlavě</a:t>
            </a:r>
          </a:p>
          <a:p>
            <a:r>
              <a:rPr lang="cs-CZ" dirty="0"/>
              <a:t>2 typy:</a:t>
            </a:r>
          </a:p>
          <a:p>
            <a:r>
              <a:rPr lang="cs-CZ" dirty="0"/>
              <a:t>1. používá se pro všechny situace spojené s husí kůží</a:t>
            </a:r>
          </a:p>
          <a:p>
            <a:r>
              <a:rPr lang="cs-CZ" dirty="0"/>
              <a:t>CHOVAT PAVOUK HUSÍ KŮŽE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024336" cy="4910481"/>
          </a:xfrm>
        </p:spPr>
      </p:pic>
    </p:spTree>
    <p:extLst>
      <p:ext uri="{BB962C8B-B14F-4D97-AF65-F5344CB8AC3E}">
        <p14:creationId xmlns:p14="http://schemas.microsoft.com/office/powerpoint/2010/main" val="1668751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</a:t>
            </a:r>
            <a:br>
              <a:rPr lang="cs-CZ" dirty="0"/>
            </a:br>
            <a:r>
              <a:rPr lang="cs-CZ" dirty="0"/>
              <a:t>naskakováním ‚husí kůže‘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2. Znak významově korespondující s českým frazémem – </a:t>
            </a:r>
            <a:r>
              <a:rPr lang="cs-CZ" i="1" dirty="0"/>
              <a:t>hrůzou mu vstaly vlasy na hlavě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530169" cy="5066446"/>
          </a:xfrm>
        </p:spPr>
      </p:pic>
    </p:spTree>
    <p:extLst>
      <p:ext uri="{BB962C8B-B14F-4D97-AF65-F5344CB8AC3E}">
        <p14:creationId xmlns:p14="http://schemas.microsoft.com/office/powerpoint/2010/main" val="7819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strnulostí, neschopností pohybu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544616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i="1" dirty="0"/>
              <a:t>strachy zůstal jako kamenný/ dřevěný/ solný sloup, stál strachy jako dřevěný, jako přimražený, jako opařený, jako by mu dal palicí, jako když do něho střelí/uhodí, být ochromen strachy, strnout strachy, být přibitý hrůzou, strach mu svázal nohy</a:t>
            </a:r>
          </a:p>
          <a:p>
            <a:pPr algn="just"/>
            <a:r>
              <a:rPr lang="cs-CZ" i="1" dirty="0"/>
              <a:t>2 typy:</a:t>
            </a:r>
          </a:p>
          <a:p>
            <a:pPr algn="just"/>
            <a:r>
              <a:rPr lang="cs-CZ" i="1" dirty="0"/>
              <a:t>1. </a:t>
            </a:r>
            <a:r>
              <a:rPr lang="cs-CZ" dirty="0"/>
              <a:t>mluvní komponent slova LEKNOUT</a:t>
            </a:r>
          </a:p>
          <a:p>
            <a:pPr lvl="1" algn="just"/>
            <a:r>
              <a:rPr lang="cs-CZ" dirty="0"/>
              <a:t>Př. věty: DOPIS LEKLA MUSÍ POLICIE.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3057571" cy="4320480"/>
          </a:xfrm>
        </p:spPr>
      </p:pic>
    </p:spTree>
    <p:extLst>
      <p:ext uri="{BB962C8B-B14F-4D97-AF65-F5344CB8AC3E}">
        <p14:creationId xmlns:p14="http://schemas.microsoft.com/office/powerpoint/2010/main" val="2368237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Znaky motivované strnulostí, neschopností pohybu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2. různý kontext = různé významy</a:t>
            </a:r>
          </a:p>
          <a:p>
            <a:pPr lvl="1"/>
            <a:r>
              <a:rPr lang="cs-CZ" dirty="0"/>
              <a:t>význam úleku, který vždy souvisí se zanedbáním povinností, černým svědomím atd.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456384" cy="4737422"/>
          </a:xfrm>
        </p:spPr>
      </p:pic>
    </p:spTree>
    <p:extLst>
      <p:ext uri="{BB962C8B-B14F-4D97-AF65-F5344CB8AC3E}">
        <p14:creationId xmlns:p14="http://schemas.microsoft.com/office/powerpoint/2010/main" val="423459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Strach jako znak v jazyce obecně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t="26497" r="18904" b="33908"/>
          <a:stretch/>
        </p:blipFill>
        <p:spPr>
          <a:xfrm>
            <a:off x="755576" y="1412776"/>
            <a:ext cx="7469369" cy="410445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238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odborná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pl-PL" sz="8400" dirty="0"/>
              <a:t>ŘÍČAN, P., Psychologie. Praha: Portál, 2005.</a:t>
            </a:r>
          </a:p>
          <a:p>
            <a:r>
              <a:rPr lang="cs-CZ" sz="8400" dirty="0"/>
              <a:t>POHLREICHOVÁ, M., Strach v českém jazykovém obrazu světa. Praha: FF UK, 2008. [diplomová práce]</a:t>
            </a:r>
          </a:p>
          <a:p>
            <a:r>
              <a:rPr lang="cs-CZ" sz="8400" dirty="0"/>
              <a:t>VYSUČEK, P., Specifické znaky. Praha: FF UK, 2009. [diplomová práce]</a:t>
            </a:r>
          </a:p>
          <a:p>
            <a:r>
              <a:rPr lang="cs-CZ" sz="8400" dirty="0"/>
              <a:t>ČESKÝ NÁRODNÍ KORPUS - SYN 2005. Ústav českého národního korpusu, Praha 2005. Dostupný z WWW: &lt; http://ucnk.ff.cuni.cz&gt;. </a:t>
            </a:r>
          </a:p>
          <a:p>
            <a:r>
              <a:rPr lang="en-US" sz="8400" dirty="0"/>
              <a:t>WIERZBICKA, A.: Emotions across Languages and Cultures. Diversity and Universals. Cambridge 1999</a:t>
            </a:r>
            <a:endParaRPr lang="cs-CZ" sz="8400" dirty="0"/>
          </a:p>
          <a:p>
            <a:r>
              <a:rPr lang="en-US" sz="8400" dirty="0"/>
              <a:t>KOVECSES, Z.: Metaphor and Emotion: Language, Culture and Body in Human Feeling. Cambridge University Press, Cambridge 2000</a:t>
            </a:r>
            <a:endParaRPr lang="cs-CZ" sz="8400" dirty="0"/>
          </a:p>
          <a:p>
            <a:r>
              <a:rPr lang="cs-CZ" sz="8400" dirty="0"/>
              <a:t>LAKOFF, G., JOHNSON, M.: Metafory, kterými žijeme. Host, Brno 2002. </a:t>
            </a:r>
          </a:p>
          <a:p>
            <a:r>
              <a:rPr lang="cs-CZ" sz="8400" dirty="0"/>
              <a:t>LAKOFF, G.: Ženy, oheň a nebezpečné věci. Triáda, Praha 2006. </a:t>
            </a:r>
          </a:p>
          <a:p>
            <a:r>
              <a:rPr lang="cs-CZ" sz="8400" dirty="0"/>
              <a:t>L. </a:t>
            </a:r>
            <a:r>
              <a:rPr lang="cs-CZ" sz="8400" dirty="0" err="1"/>
              <a:t>Saicová</a:t>
            </a:r>
            <a:r>
              <a:rPr lang="cs-CZ" sz="8400" dirty="0"/>
              <a:t> Římalová: "Naivní" a vědecká psychologie z pohledu kognitivní lingvistiky. In: Sborník z konference Kognice 2006. Psychologický ústav A V ČR, Praha 2006</a:t>
            </a:r>
          </a:p>
          <a:p>
            <a:r>
              <a:rPr lang="cs-CZ" sz="8400" dirty="0"/>
              <a:t>POHLREICHOVÁ, M., Strach v českém jazykovém obrazu světa. Praha: FF UK, 2008.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56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strach?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Vrozená reakce na skutečnost</a:t>
            </a:r>
          </a:p>
          <a:p>
            <a:pPr lvl="1"/>
            <a:r>
              <a:rPr lang="cs-CZ" dirty="0"/>
              <a:t>1. neznámou skutečnost (varování, že by nás neznámé mohlo ohrozit)</a:t>
            </a:r>
          </a:p>
          <a:p>
            <a:pPr lvl="1"/>
            <a:r>
              <a:rPr lang="cs-CZ" dirty="0"/>
              <a:t>2. známou skutečnost </a:t>
            </a:r>
          </a:p>
          <a:p>
            <a:pPr lvl="2"/>
            <a:r>
              <a:rPr lang="cs-CZ" dirty="0"/>
              <a:t>A) známe z minulosti – dřívější ohrožení</a:t>
            </a:r>
          </a:p>
          <a:p>
            <a:pPr lvl="2"/>
            <a:r>
              <a:rPr lang="cs-CZ" dirty="0"/>
              <a:t>B) současné riziko – např. útok, riziko – souvislost s pudem sebezáchovy</a:t>
            </a:r>
          </a:p>
        </p:txBody>
      </p:sp>
    </p:spTree>
    <p:extLst>
      <p:ext uri="{BB962C8B-B14F-4D97-AF65-F5344CB8AC3E}">
        <p14:creationId xmlns:p14="http://schemas.microsoft.com/office/powerpoint/2010/main" val="74252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strach?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emoce – nejúžeji spojena s fyziologickými projevy</a:t>
            </a:r>
          </a:p>
          <a:p>
            <a:r>
              <a:rPr lang="cs-CZ" dirty="0"/>
              <a:t>Vytěsňování, přehlušování a potlačování strachu                  střídání s jinými emocemi – změna ve vztek (agresivní chování), smutek, zhroucení, další strach</a:t>
            </a:r>
          </a:p>
          <a:p>
            <a:pPr lvl="1"/>
            <a:r>
              <a:rPr lang="cs-CZ" dirty="0"/>
              <a:t>Přerůstání v panické ataky, úzkostné stavy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411760" y="350100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3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80920" cy="2520280"/>
          </a:xfrm>
        </p:spPr>
        <p:txBody>
          <a:bodyPr>
            <a:normAutofit/>
          </a:bodyPr>
          <a:lstStyle/>
          <a:p>
            <a:pPr algn="ctr"/>
            <a:r>
              <a:rPr lang="cs-CZ" sz="5400" u="sng" dirty="0"/>
              <a:t>lexikologická stránka</a:t>
            </a:r>
            <a:br>
              <a:rPr lang="cs-CZ" sz="5400" dirty="0"/>
            </a:br>
            <a:r>
              <a:rPr lang="cs-CZ" sz="5400" dirty="0"/>
              <a:t> strachu</a:t>
            </a:r>
          </a:p>
        </p:txBody>
      </p:sp>
    </p:spTree>
    <p:extLst>
      <p:ext uri="{BB962C8B-B14F-4D97-AF65-F5344CB8AC3E}">
        <p14:creationId xmlns:p14="http://schemas.microsoft.com/office/powerpoint/2010/main" val="378082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 strach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většině případů vyžaduje prepoziční vztah:</a:t>
            </a:r>
          </a:p>
          <a:p>
            <a:pPr lvl="1"/>
            <a:r>
              <a:rPr lang="cs-CZ" dirty="0"/>
              <a:t>Strach z ----</a:t>
            </a:r>
          </a:p>
          <a:p>
            <a:pPr lvl="1"/>
            <a:r>
              <a:rPr lang="cs-CZ" dirty="0"/>
              <a:t>Strach o ----</a:t>
            </a:r>
          </a:p>
          <a:p>
            <a:r>
              <a:rPr lang="cs-CZ" dirty="0"/>
              <a:t>Nebo je samo v prepozičním stavu: ze strachu</a:t>
            </a:r>
          </a:p>
          <a:p>
            <a:pPr lvl="1"/>
            <a:r>
              <a:rPr lang="cs-CZ" dirty="0"/>
              <a:t>Ze strachu = strachy – vztah rekce se slovesem</a:t>
            </a:r>
          </a:p>
          <a:p>
            <a:pPr lvl="2"/>
            <a:r>
              <a:rPr lang="cs-CZ" dirty="0"/>
              <a:t>Nejčastější výskyt s vulgarismy, umocnění hrůzy dané situace – např. </a:t>
            </a:r>
            <a:r>
              <a:rPr lang="cs-CZ" i="1" dirty="0"/>
              <a:t>počůrat se strachy</a:t>
            </a:r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45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 zásoba spojená se strachem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slovnědruhové způsoby pojmenování procesů:</a:t>
            </a:r>
          </a:p>
          <a:p>
            <a:pPr lvl="1"/>
            <a:r>
              <a:rPr lang="cs-CZ" dirty="0"/>
              <a:t>Substantivní</a:t>
            </a:r>
          </a:p>
          <a:p>
            <a:pPr lvl="1"/>
            <a:r>
              <a:rPr lang="cs-CZ" dirty="0"/>
              <a:t>Adjektivní</a:t>
            </a:r>
          </a:p>
          <a:p>
            <a:pPr lvl="1"/>
            <a:r>
              <a:rPr lang="cs-CZ" dirty="0"/>
              <a:t>Slovesný </a:t>
            </a:r>
          </a:p>
          <a:p>
            <a:pPr lvl="1"/>
            <a:r>
              <a:rPr lang="cs-CZ" dirty="0"/>
              <a:t>Adverbiální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46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SUBSTANTIVNÍ ZPŮSOB POJMENOVÁNÍ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substantiv </a:t>
            </a:r>
            <a:r>
              <a:rPr lang="cs-CZ" b="1" i="1" dirty="0"/>
              <a:t>strach; hrůza; děs; bázeň </a:t>
            </a:r>
            <a:r>
              <a:rPr lang="cs-CZ" dirty="0"/>
              <a:t>– většinou obecná pojmenování</a:t>
            </a:r>
          </a:p>
          <a:p>
            <a:r>
              <a:rPr lang="cs-CZ" dirty="0"/>
              <a:t>Mohou pojmenovávat:</a:t>
            </a:r>
          </a:p>
          <a:p>
            <a:pPr lvl="1"/>
            <a:r>
              <a:rPr lang="cs-CZ" dirty="0"/>
              <a:t>Emoce</a:t>
            </a:r>
          </a:p>
          <a:p>
            <a:pPr lvl="1"/>
            <a:r>
              <a:rPr lang="cs-CZ" dirty="0"/>
              <a:t>Atmosféru</a:t>
            </a:r>
          </a:p>
          <a:p>
            <a:pPr lvl="1"/>
            <a:r>
              <a:rPr lang="cs-CZ" dirty="0"/>
              <a:t>Situaci</a:t>
            </a:r>
          </a:p>
          <a:p>
            <a:pPr lvl="1"/>
            <a:r>
              <a:rPr lang="cs-CZ" dirty="0"/>
              <a:t>V odborných pojednáních psychologický/fyziologický proces </a:t>
            </a:r>
          </a:p>
        </p:txBody>
      </p:sp>
    </p:spTree>
    <p:extLst>
      <p:ext uri="{BB962C8B-B14F-4D97-AF65-F5344CB8AC3E}">
        <p14:creationId xmlns:p14="http://schemas.microsoft.com/office/powerpoint/2010/main" val="1421917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1720</Words>
  <Application>Microsoft Office PowerPoint</Application>
  <PresentationFormat>Předvádění na obrazovce (4:3)</PresentationFormat>
  <Paragraphs>213</Paragraphs>
  <Slides>37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Motiv systému Office</vt:lpstr>
      <vt:lpstr>STRACH v českém jazykovém obrazu světa</vt:lpstr>
      <vt:lpstr>Obsah prezentace</vt:lpstr>
      <vt:lpstr>Psychologická stránka  strachu</vt:lpstr>
      <vt:lpstr>Co je strach?</vt:lpstr>
      <vt:lpstr>Co je strach?</vt:lpstr>
      <vt:lpstr>lexikologická stránka  strachu</vt:lpstr>
      <vt:lpstr>Slovo strach</vt:lpstr>
      <vt:lpstr>Slovní zásoba spojená se strachem</vt:lpstr>
      <vt:lpstr>SUBSTANTIVNÍ ZPŮSOB POJMENOVÁNÍ </vt:lpstr>
      <vt:lpstr>ADJEKTIVNÍ ZPŮSOB POJMENOVÁNÍ</vt:lpstr>
      <vt:lpstr>SLOVESNÝ ZPŮSOB POJMENOVÁNÍ </vt:lpstr>
      <vt:lpstr>ADVERBIÁLNÍ ZPŮSOB VYJÁDŘENÍ</vt:lpstr>
      <vt:lpstr>FRAZEOLOGICKÁ SPOJENÍ S LEXÉMEM strachu</vt:lpstr>
      <vt:lpstr>FRAZEOLOGIE</vt:lpstr>
      <vt:lpstr>METAFORA</vt:lpstr>
      <vt:lpstr>METAFORY STRACHU SHODNÉ PRO KONTEXT AJ I ČJ</vt:lpstr>
      <vt:lpstr>Strach jako DUŠEVNÍ NEMOC</vt:lpstr>
      <vt:lpstr>Vyčlenění metafor = ztělesnění strachu v češtině</vt:lpstr>
      <vt:lpstr>Prezentace aplikace PowerPoint</vt:lpstr>
      <vt:lpstr>Prezentace aplikace PowerPoint</vt:lpstr>
      <vt:lpstr>Prezentace aplikace PowerPoint</vt:lpstr>
      <vt:lpstr>emoce strachu  v českém znakovém jazyce</vt:lpstr>
      <vt:lpstr>Arbitrární znaky</vt:lpstr>
      <vt:lpstr>Arbitrární znaky:</vt:lpstr>
      <vt:lpstr>Znaky motivované třesem těla</vt:lpstr>
      <vt:lpstr>Znaky motivované třesem těla </vt:lpstr>
      <vt:lpstr>Znaky motivované třesem těla </vt:lpstr>
      <vt:lpstr>Znaky motivované zrychleným tlukotem srdce</vt:lpstr>
      <vt:lpstr>Znaky motivované zrychleným tlukotem srdce</vt:lpstr>
      <vt:lpstr>Znaky motivované zrychleným tlukotem srdce</vt:lpstr>
      <vt:lpstr>Znak motivovaný pocitem svíravosti</vt:lpstr>
      <vt:lpstr>Znaky motivované  naskakováním ‚husí kůže‘</vt:lpstr>
      <vt:lpstr>Znaky motivované  naskakováním ‚husí kůže‘</vt:lpstr>
      <vt:lpstr>Znaky motivované strnulostí, neschopností pohybu</vt:lpstr>
      <vt:lpstr>Znaky motivované strnulostí, neschopností pohybu</vt:lpstr>
      <vt:lpstr>Strach jako znak v jazyce obecně</vt:lpstr>
      <vt:lpstr>Hlavní odborná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STRACH v českém jazykovém obrazu světa</dc:title>
  <dc:creator>Eliska</dc:creator>
  <cp:lastModifiedBy>Lenovo Allinone</cp:lastModifiedBy>
  <cp:revision>25</cp:revision>
  <dcterms:created xsi:type="dcterms:W3CDTF">2022-05-23T11:14:56Z</dcterms:created>
  <dcterms:modified xsi:type="dcterms:W3CDTF">2022-05-23T17:29:43Z</dcterms:modified>
</cp:coreProperties>
</file>