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78" r:id="rId3"/>
    <p:sldId id="266" r:id="rId4"/>
    <p:sldId id="270" r:id="rId5"/>
    <p:sldId id="272" r:id="rId6"/>
    <p:sldId id="262" r:id="rId7"/>
    <p:sldId id="264" r:id="rId8"/>
    <p:sldId id="265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E1F98-B79E-4D4B-8D1B-2DA04498F233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C5938-1E0B-4D58-8F79-8459354007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632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1AFB50F-21D7-4240-BE78-F274C2A2D9B9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979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28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77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39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193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893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294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2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33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2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84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4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6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1AFB50F-21D7-4240-BE78-F274C2A2D9B9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199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18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Produktová strategie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Petra Koudelková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Životní cyklus produktu a strategie s ním související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2. Fáze růstu  (roste objem prodeje, rozšiřuje se poptávka , první přírůstky zisku, opakované nákupy,…)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Firma modernizuje produkt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Firma zvyšuje jakost 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Firma rozšiřuje sortiment o další modifikace produktu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Firma vstupuje na nové tržní segmenty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Používá nové distribuční sítě</a:t>
            </a:r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154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5889" y="836712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Životní cyklus produktu a strategie s ním související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3. Fáze zralosti ((růst objemu produkce se zpomaluje, vytváří se přebytek kapacit v odvětví)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Firma se může pokusit dalšího maximálního zisku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Firma přestavuje komunikační mix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Firma zintenzivňuje distribuci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Firma se snaží získat maximální tržní podíl zvýšením počtu uživatelů a zvýšením objemu </a:t>
            </a:r>
            <a:r>
              <a:rPr lang="cs-CZ" dirty="0" err="1"/>
              <a:t>prodejtee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116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90872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Životní cyklus produktu a strategie s ním související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4. Fáze poklesu (výrazný pokles prodeje, </a:t>
            </a:r>
            <a:r>
              <a:rPr lang="cs-CZ" dirty="0" err="1"/>
              <a:t>prudkyý</a:t>
            </a:r>
            <a:r>
              <a:rPr lang="cs-CZ" dirty="0"/>
              <a:t> pokles zisku, konkurence je silná)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Firma zvýší investice k dosažení dominantního nebo lepšího konkurenčního postavení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Firma přikročí k výběrovému snižování investic pomocí vyřazování neefektivních zákaznických skupin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Firma bude usilovat o udržení stávajících produktů bez redukce marketingové podpory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Firma produkt zcela vyřadí a ušetřené zdroj využije jinde</a:t>
            </a:r>
          </a:p>
        </p:txBody>
      </p:sp>
    </p:spTree>
    <p:extLst>
      <p:ext uri="{BB962C8B-B14F-4D97-AF65-F5344CB8AC3E}">
        <p14:creationId xmlns:p14="http://schemas.microsoft.com/office/powerpoint/2010/main" val="3219615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2E01D6-D466-4EEC-3EED-9019D7DE8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výrobků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16955E-EF66-2A03-B149-583AE560FE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1.Trvanlivost a hmatatelnost </a:t>
            </a:r>
          </a:p>
          <a:p>
            <a:r>
              <a:rPr lang="cs-CZ" dirty="0"/>
              <a:t>- netrvanlivé zboží</a:t>
            </a:r>
          </a:p>
          <a:p>
            <a:r>
              <a:rPr lang="cs-CZ" dirty="0"/>
              <a:t>- trvanlivé zboží</a:t>
            </a:r>
          </a:p>
          <a:p>
            <a:r>
              <a:rPr lang="cs-CZ" dirty="0"/>
              <a:t>- služby</a:t>
            </a:r>
          </a:p>
          <a:p>
            <a:r>
              <a:rPr lang="cs-CZ" b="1" dirty="0"/>
              <a:t>2. Klasifikace spotřebního zboží</a:t>
            </a:r>
          </a:p>
          <a:p>
            <a:r>
              <a:rPr lang="cs-CZ" dirty="0"/>
              <a:t>- zboží každodenní spotřeby</a:t>
            </a:r>
          </a:p>
          <a:p>
            <a:r>
              <a:rPr lang="cs-CZ" dirty="0"/>
              <a:t>- nehledané zboží</a:t>
            </a:r>
          </a:p>
          <a:p>
            <a:r>
              <a:rPr lang="cs-CZ" dirty="0"/>
              <a:t>- speciální zboží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00DC899-6593-6BD1-7E7C-EC66AF2806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3. Klasifikace průmyslového zboží</a:t>
            </a:r>
          </a:p>
          <a:p>
            <a:r>
              <a:rPr lang="cs-CZ" dirty="0"/>
              <a:t>- surový materiál</a:t>
            </a:r>
          </a:p>
          <a:p>
            <a:r>
              <a:rPr lang="cs-CZ" dirty="0"/>
              <a:t>- vyráběné materiály a součástky</a:t>
            </a:r>
          </a:p>
          <a:p>
            <a:r>
              <a:rPr lang="cs-CZ" dirty="0"/>
              <a:t>- kapitálové položky</a:t>
            </a:r>
          </a:p>
          <a:p>
            <a:r>
              <a:rPr lang="cs-CZ" dirty="0"/>
              <a:t>- vybavení</a:t>
            </a:r>
          </a:p>
          <a:p>
            <a:r>
              <a:rPr lang="cs-CZ" dirty="0"/>
              <a:t>- zásoby</a:t>
            </a:r>
          </a:p>
          <a:p>
            <a:r>
              <a:rPr lang="cs-CZ" dirty="0"/>
              <a:t>- odborné služby</a:t>
            </a:r>
          </a:p>
          <a:p>
            <a:r>
              <a:rPr lang="cs-CZ" dirty="0"/>
              <a:t>V účetnictví se to trochu liší</a:t>
            </a:r>
          </a:p>
        </p:txBody>
      </p:sp>
    </p:spTree>
    <p:extLst>
      <p:ext uri="{BB962C8B-B14F-4D97-AF65-F5344CB8AC3E}">
        <p14:creationId xmlns:p14="http://schemas.microsoft.com/office/powerpoint/2010/main" val="1695311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Management produktového mixu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Produktový mix (sortiment) </a:t>
            </a:r>
            <a:r>
              <a:rPr lang="cs-CZ" dirty="0"/>
              <a:t>= soubor všech produktů, které daná firma prodává.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Rozlišujeme:</a:t>
            </a:r>
          </a:p>
          <a:p>
            <a:pPr lvl="1"/>
            <a:r>
              <a:rPr lang="cs-CZ" dirty="0"/>
              <a:t>Šíře sortimentu – počet produktových řad </a:t>
            </a:r>
          </a:p>
          <a:p>
            <a:pPr lvl="1"/>
            <a:r>
              <a:rPr lang="cs-CZ" dirty="0"/>
              <a:t>Délka sortimentu – průměrný počet výrobků v každé produktové řadě, kterou firma nabízí … čím delší, tím více segmentů může oslovit</a:t>
            </a:r>
          </a:p>
          <a:p>
            <a:pPr lvl="1"/>
            <a:r>
              <a:rPr lang="cs-CZ" dirty="0"/>
              <a:t>Hloubka sortimentu – průměrný počet variant u každého produktu, který firma zákazníkům nabízí (</a:t>
            </a:r>
            <a:r>
              <a:rPr lang="cs-CZ" dirty="0" err="1"/>
              <a:t>Hilton</a:t>
            </a:r>
            <a:r>
              <a:rPr lang="cs-CZ" dirty="0"/>
              <a:t>, </a:t>
            </a:r>
            <a:r>
              <a:rPr lang="cs-CZ" dirty="0" err="1"/>
              <a:t>Inc</a:t>
            </a:r>
            <a:r>
              <a:rPr lang="cs-CZ" dirty="0"/>
              <a:t>. : </a:t>
            </a:r>
            <a:r>
              <a:rPr lang="cs-CZ" dirty="0" err="1"/>
              <a:t>Hilton</a:t>
            </a:r>
            <a:r>
              <a:rPr lang="cs-CZ" dirty="0"/>
              <a:t>, </a:t>
            </a:r>
            <a:r>
              <a:rPr lang="cs-CZ" dirty="0" err="1"/>
              <a:t>Hilton</a:t>
            </a:r>
            <a:r>
              <a:rPr lang="cs-CZ" dirty="0"/>
              <a:t> </a:t>
            </a:r>
            <a:r>
              <a:rPr lang="cs-CZ" dirty="0" err="1"/>
              <a:t>Garden</a:t>
            </a:r>
            <a:r>
              <a:rPr lang="cs-CZ" dirty="0"/>
              <a:t> Inn, </a:t>
            </a:r>
            <a:r>
              <a:rPr lang="cs-CZ" dirty="0" err="1"/>
              <a:t>Conrad</a:t>
            </a:r>
            <a:r>
              <a:rPr lang="cs-CZ" dirty="0"/>
              <a:t>,</a:t>
            </a:r>
            <a:r>
              <a:rPr lang="cs-CZ" dirty="0" err="1"/>
              <a:t>Hapton</a:t>
            </a:r>
            <a:r>
              <a:rPr lang="cs-CZ" dirty="0"/>
              <a:t> Inn, </a:t>
            </a:r>
            <a:r>
              <a:rPr lang="cs-CZ" dirty="0" err="1"/>
              <a:t>Embassy</a:t>
            </a:r>
            <a:r>
              <a:rPr lang="cs-CZ" dirty="0"/>
              <a:t> </a:t>
            </a:r>
            <a:r>
              <a:rPr lang="cs-CZ" dirty="0" err="1"/>
              <a:t>Suites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Produktová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Ze všech dílčích marketingových strategií asi nejkritičtější</a:t>
            </a:r>
          </a:p>
          <a:p>
            <a:r>
              <a:rPr lang="cs-CZ" dirty="0"/>
              <a:t>Produkty spadají do dvou základních kategorií, které ovlivňují tvorbu produktové strategie: </a:t>
            </a:r>
          </a:p>
          <a:p>
            <a:pPr lvl="1"/>
            <a:r>
              <a:rPr lang="cs-CZ" dirty="0"/>
              <a:t>spotřební zboží</a:t>
            </a:r>
          </a:p>
          <a:p>
            <a:pPr lvl="1"/>
            <a:r>
              <a:rPr lang="cs-CZ" dirty="0"/>
              <a:t>firemní zboží </a:t>
            </a:r>
          </a:p>
          <a:p>
            <a:r>
              <a:rPr lang="cs-CZ" dirty="0"/>
              <a:t>Zřídkakdy firmy prodávají jeden produkt. Spíše to je několik různých druhů, aby naplnily potřeby trhu. Je nutné, aby produkty byly v harmonii s produktovou řadou a s produktovým mixem - sortimentem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produktové strategie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093008"/>
              </p:ext>
            </p:extLst>
          </p:nvPr>
        </p:nvGraphicFramePr>
        <p:xfrm>
          <a:off x="323528" y="1988840"/>
          <a:ext cx="8504238" cy="3657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25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Strategie snižování nákladů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b="0" dirty="0"/>
                        <a:t>Odstranění produktu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="0" dirty="0"/>
                        <a:t>Hodnotová analýza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="0" dirty="0"/>
                        <a:t>Zúžení</a:t>
                      </a:r>
                      <a:r>
                        <a:rPr lang="cs-CZ" b="0" baseline="0" dirty="0"/>
                        <a:t> sortimentu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Produktové</a:t>
                      </a:r>
                      <a:r>
                        <a:rPr lang="cs-CZ" baseline="0" dirty="0"/>
                        <a:t> zlepšení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/>
                        <a:t>Zvýšení atraktivnosti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/>
                        <a:t>Změna kvality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/>
                        <a:t>Změna stylu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Rozvoj produktové/výrobkové řady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/>
                        <a:t>Změny v produktových řadách individuální modifikace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/>
                        <a:t>Výroba podle zadaných parametrů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Vývoj</a:t>
                      </a:r>
                      <a:r>
                        <a:rPr lang="cs-CZ" baseline="0" dirty="0"/>
                        <a:t> nových produktů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/>
                        <a:t>Celosvětové</a:t>
                      </a:r>
                      <a:r>
                        <a:rPr lang="cs-CZ" baseline="0" dirty="0"/>
                        <a:t> novinky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/>
                        <a:t>Nové produktové řady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/>
                        <a:t>Rozšíření produktové řady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cyklus produktu</a:t>
            </a:r>
          </a:p>
        </p:txBody>
      </p:sp>
      <p:pic>
        <p:nvPicPr>
          <p:cNvPr id="4" name="Picture 2" descr="Životní cyklus produktu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70716" y="2286000"/>
            <a:ext cx="5685068" cy="4022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cyklus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b="1" dirty="0"/>
              <a:t>I. stádium - fáze zavádění na trh</a:t>
            </a:r>
            <a:endParaRPr lang="cs-CZ" dirty="0"/>
          </a:p>
          <a:p>
            <a:pPr lvl="0"/>
            <a:r>
              <a:rPr lang="cs-CZ" dirty="0"/>
              <a:t>typická vysoká míra podnikatelského rizika, vysoké náklady a malé nebo dokonce žádné výnosy</a:t>
            </a:r>
          </a:p>
          <a:p>
            <a:pPr lvl="0"/>
            <a:r>
              <a:rPr lang="cs-CZ" dirty="0"/>
              <a:t>zaváděný produkt je upravován relativně pomalý růst objemu prodeje</a:t>
            </a:r>
          </a:p>
          <a:p>
            <a:pPr lvl="0"/>
            <a:r>
              <a:rPr lang="cs-CZ" dirty="0"/>
              <a:t>ovlivňování cenou, propagačními akcemi, změnami organizace  distribučních cest, používáním různých forem podpory prodeje apod.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b="1" dirty="0"/>
              <a:t>II. stádium - fáze růstu objemu produkce</a:t>
            </a:r>
            <a:endParaRPr lang="cs-CZ" dirty="0"/>
          </a:p>
          <a:p>
            <a:pPr lvl="0"/>
            <a:r>
              <a:rPr lang="cs-CZ" dirty="0"/>
              <a:t>produkt na trhu "uchycen"</a:t>
            </a:r>
          </a:p>
          <a:p>
            <a:pPr lvl="0"/>
            <a:r>
              <a:rPr lang="cs-CZ" dirty="0"/>
              <a:t>dynamika prodeje a tvorba zisku se zvyšují</a:t>
            </a:r>
          </a:p>
          <a:p>
            <a:pPr lvl="0"/>
            <a:r>
              <a:rPr lang="cs-CZ" dirty="0"/>
              <a:t>začínají pronikat obdobné nové výrobky konkurentů</a:t>
            </a:r>
          </a:p>
          <a:p>
            <a:pPr lvl="0"/>
            <a:r>
              <a:rPr lang="cs-CZ" dirty="0"/>
              <a:t>firma musí získat nové tržní segmenty, cíleněji uskutečňovat propagaci, zdokonalovat stávající produkty a vyvíjet produkty nové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cyklus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/>
              <a:t>III. stádium - fáze zralosti</a:t>
            </a:r>
            <a:endParaRPr lang="cs-CZ" dirty="0"/>
          </a:p>
          <a:p>
            <a:pPr lvl="0"/>
            <a:r>
              <a:rPr lang="cs-CZ" dirty="0"/>
              <a:t>je charakterizováno stagnací tempa růstu objemu prodeje i zisku</a:t>
            </a:r>
          </a:p>
          <a:p>
            <a:pPr lvl="0"/>
            <a:r>
              <a:rPr lang="cs-CZ" dirty="0"/>
              <a:t>firma musí nalézt nové segmenty trhu pro svůj produkt, modifikovat produkt zlepšením jeho kvalitativních parametrů, výrazněji podporovat odbyt na základě cenových úprav, nových forem propagace i aktivní podpory prodeje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b="1" dirty="0"/>
              <a:t>IV. stádium - fáze zániku</a:t>
            </a:r>
            <a:endParaRPr lang="cs-CZ" dirty="0"/>
          </a:p>
          <a:p>
            <a:pPr lvl="0"/>
            <a:r>
              <a:rPr lang="cs-CZ" dirty="0"/>
              <a:t>odbyt prudce klesá, produkt lze prodávat stále obtížněji</a:t>
            </a:r>
          </a:p>
          <a:p>
            <a:pPr lvl="0"/>
            <a:r>
              <a:rPr lang="cs-CZ" dirty="0"/>
              <a:t>stává se nerentabilním</a:t>
            </a:r>
          </a:p>
          <a:p>
            <a:pPr lvl="0"/>
            <a:r>
              <a:rPr lang="cs-CZ" dirty="0"/>
              <a:t>bez vysokých výdajů na propagaci nebo bez výrazných slev by byl zcela neprodejný</a:t>
            </a:r>
          </a:p>
          <a:p>
            <a:pPr lvl="0"/>
            <a:r>
              <a:rPr lang="cs-CZ" dirty="0"/>
              <a:t>k poklesu zisku dochází také v důsledku nezbytného snižování cen</a:t>
            </a:r>
          </a:p>
          <a:p>
            <a:pPr lvl="0"/>
            <a:r>
              <a:rPr lang="cs-CZ" dirty="0"/>
              <a:t>není-li produkt včas stažen z distribuce, brzdí inovační proces, brání vývoji nových produktů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Životní cyklus produktu a strategie s ním související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 1. Fáze zavádění (vysoké náklady na výzkum, vývoj, přípravu aj) 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Strategie intenzivního marketingu = „rapid </a:t>
            </a:r>
            <a:r>
              <a:rPr lang="cs-CZ" dirty="0" err="1"/>
              <a:t>skimming</a:t>
            </a:r>
            <a:r>
              <a:rPr lang="cs-CZ" dirty="0"/>
              <a:t>“ (vysoká podpora prodeje, vysoká cena se snahou o max. zisk, využívá se zvláštních vlastností produktu – </a:t>
            </a:r>
            <a:r>
              <a:rPr lang="cs-CZ" b="1" dirty="0"/>
              <a:t>vysoká cena a silná reklama</a:t>
            </a:r>
            <a:r>
              <a:rPr lang="cs-CZ" dirty="0"/>
              <a:t>)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Strategie výběrového proniknutí = „</a:t>
            </a:r>
            <a:r>
              <a:rPr lang="cs-CZ" dirty="0" err="1"/>
              <a:t>slow</a:t>
            </a:r>
            <a:r>
              <a:rPr lang="cs-CZ" dirty="0"/>
              <a:t> </a:t>
            </a:r>
            <a:r>
              <a:rPr lang="cs-CZ" dirty="0" err="1"/>
              <a:t>skimming</a:t>
            </a:r>
            <a:r>
              <a:rPr lang="cs-CZ" dirty="0"/>
              <a:t>“ (kapacita trhu ohraničena, marketingové náklady minimalizovány, zaměření na trh s nízkou konkurencí – </a:t>
            </a:r>
            <a:r>
              <a:rPr lang="cs-CZ" b="1" dirty="0"/>
              <a:t>vysoká cena a slabá reklama</a:t>
            </a:r>
            <a:r>
              <a:rPr lang="cs-CZ" dirty="0"/>
              <a:t>)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Strategie širokého proniknutí = „rapid </a:t>
            </a:r>
            <a:r>
              <a:rPr lang="cs-CZ" dirty="0" err="1"/>
              <a:t>penetration</a:t>
            </a:r>
            <a:r>
              <a:rPr lang="cs-CZ" dirty="0"/>
              <a:t>“ (nízká cena při relativně vysokých nákladech, získání max. tržního podílu – </a:t>
            </a:r>
            <a:r>
              <a:rPr lang="cs-CZ" b="1" dirty="0"/>
              <a:t>nízká cena a silná reklama</a:t>
            </a:r>
            <a:r>
              <a:rPr lang="cs-CZ" dirty="0"/>
              <a:t>)</a:t>
            </a:r>
          </a:p>
          <a:p>
            <a:pPr marL="788670" lvl="1" indent="-514350">
              <a:buFont typeface="Arial" panose="020B0604020202020204" pitchFamily="34" charset="0"/>
              <a:buChar char="•"/>
            </a:pPr>
            <a:r>
              <a:rPr lang="cs-CZ" dirty="0"/>
              <a:t>Strategie pasivního marketingu = „</a:t>
            </a:r>
            <a:r>
              <a:rPr lang="cs-CZ" dirty="0" err="1"/>
              <a:t>slow</a:t>
            </a:r>
            <a:r>
              <a:rPr lang="cs-CZ" dirty="0"/>
              <a:t> </a:t>
            </a:r>
            <a:r>
              <a:rPr lang="cs-CZ" dirty="0" err="1"/>
              <a:t>penetration</a:t>
            </a:r>
            <a:r>
              <a:rPr lang="cs-CZ" dirty="0"/>
              <a:t>“ (nízká cena produktu při nízkých nákladech na marketingovou komunikaci, proměnlivost cen, vliv konkurence – </a:t>
            </a:r>
            <a:r>
              <a:rPr lang="cs-CZ" b="1" dirty="0"/>
              <a:t>nízká cena produktu a slabá reklama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33022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759</TotalTime>
  <Words>781</Words>
  <Application>Microsoft Office PowerPoint</Application>
  <PresentationFormat>Předvádění na obrazovce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Tw Cen MT</vt:lpstr>
      <vt:lpstr>Tw Cen MT Condensed</vt:lpstr>
      <vt:lpstr>Wingdings 3</vt:lpstr>
      <vt:lpstr>Integrál</vt:lpstr>
      <vt:lpstr>Produktová strategie</vt:lpstr>
      <vt:lpstr>Klasifikace výrobků</vt:lpstr>
      <vt:lpstr>Management produktového mixu</vt:lpstr>
      <vt:lpstr>Produktová strategie</vt:lpstr>
      <vt:lpstr>Základní produktové strategie</vt:lpstr>
      <vt:lpstr>Životní cyklus produktu</vt:lpstr>
      <vt:lpstr>Životní cyklus produktu</vt:lpstr>
      <vt:lpstr>Životní cyklus produktu</vt:lpstr>
      <vt:lpstr>Životní cyklus produktu a strategie s ním související</vt:lpstr>
      <vt:lpstr>Životní cyklus produktu a strategie s ním související</vt:lpstr>
      <vt:lpstr>Životní cyklus produktu a strategie s ním související</vt:lpstr>
      <vt:lpstr>Životní cyklus produktu a strategie s ním související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Produktová strategie</dc:title>
  <dc:creator>Petka</dc:creator>
  <cp:lastModifiedBy>Petra Koudelková</cp:lastModifiedBy>
  <cp:revision>14</cp:revision>
  <dcterms:created xsi:type="dcterms:W3CDTF">2018-04-15T08:24:39Z</dcterms:created>
  <dcterms:modified xsi:type="dcterms:W3CDTF">2023-01-25T20:36:34Z</dcterms:modified>
</cp:coreProperties>
</file>