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21" r:id="rId17"/>
    <p:sldId id="32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02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6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8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3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3. HODINA (18. 10.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2020/2021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409768"/>
          </a:xfrm>
        </p:spPr>
        <p:txBody>
          <a:bodyPr>
            <a:normAutofit/>
          </a:bodyPr>
          <a:lstStyle/>
          <a:p>
            <a:r>
              <a:rPr lang="cs-CZ" b="1" dirty="0"/>
              <a:t>Následné pozorování na dvou skupinách</a:t>
            </a:r>
          </a:p>
          <a:p>
            <a:r>
              <a:rPr lang="cs-CZ" dirty="0"/>
              <a:t>V čem podle vás spočívá?</a:t>
            </a:r>
          </a:p>
          <a:p>
            <a:r>
              <a:rPr lang="cs-CZ" dirty="0"/>
              <a:t>&gt; chybí předchozí měření</a:t>
            </a:r>
          </a:p>
          <a:p>
            <a:r>
              <a:rPr lang="cs-CZ" dirty="0"/>
              <a:t>&gt; předpoklad, že následné pozorování na kontrolní skupině je ekvivalentní s předběžným pozorováním na experimentální skupině</a:t>
            </a:r>
          </a:p>
          <a:p>
            <a:r>
              <a:rPr lang="cs-CZ" dirty="0"/>
              <a:t>&gt; musí být dodržen předpoklad náhodného rozdělení participantů</a:t>
            </a:r>
          </a:p>
          <a:p>
            <a:r>
              <a:rPr lang="cs-CZ" dirty="0"/>
              <a:t>do skupin</a:t>
            </a:r>
          </a:p>
          <a:p>
            <a:pPr lvl="1"/>
            <a:endParaRPr lang="cs-CZ" dirty="0"/>
          </a:p>
        </p:txBody>
      </p:sp>
      <p:pic>
        <p:nvPicPr>
          <p:cNvPr id="5" name="Zástupný symbol pro obsah 3" descr="PED_obr_23_nasledne_pozorovani.png">
            <a:extLst>
              <a:ext uri="{FF2B5EF4-FFF2-40B4-BE49-F238E27FC236}">
                <a16:creationId xmlns:a16="http://schemas.microsoft.com/office/drawing/2014/main" id="{B6A759B8-D78E-4B05-9456-3B2B864642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46247" y="4086205"/>
            <a:ext cx="3345753" cy="277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5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468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PŘÍČNÝ PŘÍSTUP, PRŮŘEZOVÁ STUDIE (</a:t>
            </a:r>
            <a:r>
              <a:rPr lang="cs-CZ" b="1" dirty="0" err="1"/>
              <a:t>cross-sectional</a:t>
            </a:r>
            <a:r>
              <a:rPr lang="cs-CZ" b="1" dirty="0"/>
              <a:t> study)</a:t>
            </a:r>
          </a:p>
          <a:p>
            <a:pPr marL="0" indent="0">
              <a:buNone/>
            </a:pPr>
            <a:r>
              <a:rPr lang="cs-CZ" dirty="0"/>
              <a:t>&gt; informace o jednom momentě v čase</a:t>
            </a:r>
          </a:p>
          <a:p>
            <a:pPr marL="0" indent="0">
              <a:buNone/>
            </a:pPr>
            <a:r>
              <a:rPr lang="cs-CZ" dirty="0"/>
              <a:t>&gt; neměří přesně vliv času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&gt; např. dotazník mapující velikost slovní zásoby prezentovaný skupině matek dětí ve věku okolo 15 měsíců a skupině matek dětí ve věku okolo 24 měsíců</a:t>
            </a:r>
          </a:p>
          <a:p>
            <a:pPr marL="0" indent="0">
              <a:buNone/>
            </a:pPr>
            <a:r>
              <a:rPr lang="cs-CZ" dirty="0"/>
              <a:t>&gt; např. dotazník mapující kompetenci v němčině prezentovaný studentům ERASMU v Německu, kteří v něm začínají/tráví </a:t>
            </a:r>
            <a:r>
              <a:rPr lang="cs-CZ" dirty="0">
                <a:solidFill>
                  <a:srgbClr val="00B050"/>
                </a:solidFill>
              </a:rPr>
              <a:t>svůj první semestr</a:t>
            </a:r>
            <a:r>
              <a:rPr lang="cs-CZ" dirty="0"/>
              <a:t>, a studentům, kteří v něm zrovna začínají/tráví svůj </a:t>
            </a:r>
            <a:r>
              <a:rPr lang="cs-CZ" dirty="0">
                <a:solidFill>
                  <a:srgbClr val="FF0000"/>
                </a:solidFill>
              </a:rPr>
              <a:t>druhý semestr</a:t>
            </a:r>
          </a:p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&gt; </a:t>
            </a:r>
            <a:r>
              <a:rPr lang="cs-CZ" dirty="0">
                <a:solidFill>
                  <a:srgbClr val="FF0000"/>
                </a:solidFill>
              </a:rPr>
              <a:t>druhá skupina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lepší skóre než </a:t>
            </a:r>
            <a:r>
              <a:rPr lang="cs-CZ" dirty="0">
                <a:solidFill>
                  <a:srgbClr val="00B050"/>
                </a:solidFill>
              </a:rPr>
              <a:t>první sk.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=&gt; s časem se kompetence zlepšuje</a:t>
            </a:r>
          </a:p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&gt; 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7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LONGITUDINÁLNÍ STUDIE (</a:t>
            </a:r>
            <a:r>
              <a:rPr lang="cs-CZ" b="1" dirty="0" err="1"/>
              <a:t>longitudinal</a:t>
            </a:r>
            <a:r>
              <a:rPr lang="cs-CZ" b="1" dirty="0"/>
              <a:t> study)</a:t>
            </a:r>
          </a:p>
          <a:p>
            <a:pPr marL="0" indent="0">
              <a:buNone/>
            </a:pPr>
            <a:r>
              <a:rPr lang="cs-CZ" dirty="0"/>
              <a:t>&gt; data sbírána minimálně ve dvou odlišných časových bodech </a:t>
            </a:r>
          </a:p>
          <a:p>
            <a:pPr marL="0" indent="0">
              <a:buNone/>
            </a:pPr>
            <a:r>
              <a:rPr lang="cs-CZ" dirty="0"/>
              <a:t>&gt; sledování, jak se určité vztahy proměnných mění v čase (posouzení, zda změna v nezávislé proměnné skutečně předchází změnu v závislé proměnné)</a:t>
            </a:r>
          </a:p>
          <a:p>
            <a:pPr marL="0" indent="0">
              <a:buNone/>
            </a:pPr>
            <a:r>
              <a:rPr lang="cs-CZ" dirty="0"/>
              <a:t>&gt; náročné na čas, peníze, nutnost zvolit menší vzorek než v průřezové studii</a:t>
            </a:r>
          </a:p>
        </p:txBody>
      </p:sp>
    </p:spTree>
    <p:extLst>
      <p:ext uri="{BB962C8B-B14F-4D97-AF65-F5344CB8AC3E}">
        <p14:creationId xmlns:p14="http://schemas.microsoft.com/office/powerpoint/2010/main" val="21728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2709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LONGITUDINÁLNÍ STUDIE (</a:t>
            </a:r>
            <a:r>
              <a:rPr lang="cs-CZ" b="1" dirty="0" err="1"/>
              <a:t>longitudinal</a:t>
            </a:r>
            <a:r>
              <a:rPr lang="cs-CZ" b="1" dirty="0"/>
              <a:t> study): PANELOVÉ ŠETŘENÍ (panel study)</a:t>
            </a:r>
          </a:p>
          <a:p>
            <a:pPr marL="0" indent="0">
              <a:buNone/>
            </a:pPr>
            <a:r>
              <a:rPr lang="cs-CZ" b="1" dirty="0"/>
              <a:t>(prospektivní studie)</a:t>
            </a:r>
          </a:p>
          <a:p>
            <a:pPr marL="0" indent="0">
              <a:buNone/>
            </a:pPr>
            <a:r>
              <a:rPr lang="cs-CZ" dirty="0"/>
              <a:t>&gt; měření prováděno stále na stejném vzorku osob vybraných z cílové populace </a:t>
            </a:r>
          </a:p>
          <a:p>
            <a:pPr marL="0" indent="0">
              <a:buNone/>
            </a:pPr>
            <a:r>
              <a:rPr lang="cs-CZ" dirty="0"/>
              <a:t>(vybraný vzorek/soubor = panel)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&gt; možné komplikace/problémy?</a:t>
            </a:r>
          </a:p>
          <a:p>
            <a:pPr marL="0" indent="0">
              <a:buNone/>
            </a:pPr>
            <a:r>
              <a:rPr lang="cs-CZ" dirty="0"/>
              <a:t>&gt; lidé ze vzorku odpadnou (panel mortality; </a:t>
            </a:r>
            <a:r>
              <a:rPr lang="cs-CZ" dirty="0" err="1"/>
              <a:t>differential</a:t>
            </a:r>
            <a:r>
              <a:rPr lang="cs-CZ" dirty="0"/>
              <a:t> </a:t>
            </a:r>
            <a:r>
              <a:rPr lang="cs-CZ" dirty="0" err="1"/>
              <a:t>attrition</a:t>
            </a:r>
            <a:r>
              <a:rPr lang="cs-CZ" dirty="0"/>
              <a:t> – nenáhodná mortalita)</a:t>
            </a:r>
          </a:p>
          <a:p>
            <a:pPr marL="0" indent="0">
              <a:buNone/>
            </a:pPr>
            <a:r>
              <a:rPr lang="cs-CZ" dirty="0"/>
              <a:t>&gt; panelové efekty (např. změna chování zapříčiněná studií, odlišnost v odpovědích v porovnání s respondenty odpovídajícími poprvé, nedbalost při odpovídání)</a:t>
            </a:r>
          </a:p>
          <a:p>
            <a:pPr marL="0" indent="0">
              <a:buNone/>
            </a:pPr>
            <a:r>
              <a:rPr lang="cs-CZ" dirty="0"/>
              <a:t>&gt; populace doznává změn (&gt; změna v reprezentativnosti vzorku)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5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2709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LONGITUDINÁLNÍ STUDIE (</a:t>
            </a:r>
            <a:r>
              <a:rPr lang="cs-CZ" b="1" dirty="0" err="1"/>
              <a:t>longitudinal</a:t>
            </a:r>
            <a:r>
              <a:rPr lang="cs-CZ" b="1" dirty="0"/>
              <a:t> study): TRENDOVÉ ŠETŘENÍ (trend study)</a:t>
            </a:r>
          </a:p>
          <a:p>
            <a:pPr marL="0" indent="0">
              <a:buNone/>
            </a:pPr>
            <a:r>
              <a:rPr lang="cs-CZ" dirty="0"/>
              <a:t>&gt; opakovaně sbíráme data z definované cílové populace</a:t>
            </a:r>
          </a:p>
          <a:p>
            <a:pPr marL="0" indent="0">
              <a:buNone/>
            </a:pPr>
            <a:r>
              <a:rPr lang="cs-CZ" dirty="0"/>
              <a:t>&gt; pokaždé nově vybraný vzorek</a:t>
            </a:r>
          </a:p>
          <a:p>
            <a:pPr marL="0" indent="0">
              <a:buNone/>
            </a:pPr>
            <a:r>
              <a:rPr lang="cs-CZ" dirty="0"/>
              <a:t>&gt; složení populace se během času mění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&gt; komplikace:</a:t>
            </a:r>
          </a:p>
          <a:p>
            <a:pPr marL="0" indent="0">
              <a:buNone/>
            </a:pPr>
            <a:r>
              <a:rPr lang="cs-CZ" dirty="0"/>
              <a:t>&gt; nutnost vzorky vzhledem k určitým vlastnostem kontrolovat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55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2709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LONGITUDINÁLNÍ STUDIE (</a:t>
            </a:r>
            <a:r>
              <a:rPr lang="cs-CZ" b="1" dirty="0" err="1"/>
              <a:t>longitudinal</a:t>
            </a:r>
            <a:r>
              <a:rPr lang="cs-CZ" b="1" dirty="0"/>
              <a:t> study): KOHORTOVÉ ŠETŘENÍ (</a:t>
            </a:r>
            <a:r>
              <a:rPr lang="cs-CZ" b="1" dirty="0" err="1"/>
              <a:t>cohort</a:t>
            </a:r>
            <a:r>
              <a:rPr lang="cs-CZ" b="1" dirty="0"/>
              <a:t> study)</a:t>
            </a:r>
          </a:p>
          <a:p>
            <a:pPr marL="0" indent="0">
              <a:buNone/>
            </a:pPr>
            <a:r>
              <a:rPr lang="cs-CZ" dirty="0"/>
              <a:t>&gt; při každém pozorování z populace nový vzorek</a:t>
            </a:r>
          </a:p>
          <a:p>
            <a:pPr marL="0" indent="0">
              <a:buNone/>
            </a:pPr>
            <a:r>
              <a:rPr lang="cs-CZ" dirty="0"/>
              <a:t>&gt; kohorta = skupina mající něco společného</a:t>
            </a:r>
          </a:p>
          <a:p>
            <a:pPr marL="0" indent="0">
              <a:buNone/>
            </a:pPr>
            <a:r>
              <a:rPr lang="cs-CZ" dirty="0"/>
              <a:t>&gt; populace se během času „nemění“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&gt; komplikace?</a:t>
            </a:r>
          </a:p>
          <a:p>
            <a:pPr marL="0" indent="0">
              <a:buNone/>
            </a:pPr>
            <a:r>
              <a:rPr lang="cs-CZ" dirty="0"/>
              <a:t>&gt; postupem času si jsou jedinci kohorty stále méně podobní</a:t>
            </a:r>
          </a:p>
          <a:p>
            <a:pPr marL="0" indent="0">
              <a:buNone/>
            </a:pPr>
            <a:r>
              <a:rPr lang="cs-CZ" dirty="0"/>
              <a:t>&gt; kohorty se zmenšují</a:t>
            </a:r>
          </a:p>
          <a:p>
            <a:pPr marL="0" indent="0">
              <a:buNone/>
            </a:pPr>
            <a:r>
              <a:rPr lang="cs-CZ" dirty="0"/>
              <a:t>&gt; během času se mění více věcí: rozlišení efektu kohort a efektů jiných (stárnutí subjektů, změna prostředí)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6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B1D08-33A0-47DF-AEF2-AA78CB86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LONGITUDINÁLNÍ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1E863-27E3-4C45-BCC8-DB8C6116C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&gt; Zajímá nás, zda a jak se v průběhu života jedince mění užívání protetického „v“. Vybereme si reprezentativní vzorek Pražanů a ten podrobíme měření vždy jednou za pět let. </a:t>
            </a:r>
          </a:p>
          <a:p>
            <a:endParaRPr lang="cs-CZ" dirty="0"/>
          </a:p>
          <a:p>
            <a:r>
              <a:rPr lang="cs-CZ" dirty="0"/>
              <a:t>&gt; Zkoumáme, zda a jak se mění názor na používání hovorových prostředků ve zpravodajství zastávaný lidmi narozenými roku 1948. Budeme provádět měření jednou za tři roky, vždy vybereme určitý počet lidí z dané populace. </a:t>
            </a:r>
          </a:p>
          <a:p>
            <a:endParaRPr lang="cs-CZ" dirty="0"/>
          </a:p>
          <a:p>
            <a:r>
              <a:rPr lang="cs-CZ" dirty="0"/>
              <a:t>&gt; Sledujeme, jak se mění poměr spisovných a nářečních prostředků ve veřejných projevech studentů FF UK. Jednou za 2 roky vždy vybereme vzorek studentů a budeme analyzovat jejich projevy. </a:t>
            </a:r>
          </a:p>
        </p:txBody>
      </p:sp>
    </p:spTree>
    <p:extLst>
      <p:ext uri="{BB962C8B-B14F-4D97-AF65-F5344CB8AC3E}">
        <p14:creationId xmlns:p14="http://schemas.microsoft.com/office/powerpoint/2010/main" val="245991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B1D08-33A0-47DF-AEF2-AA78CB86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LONGITUDINÁLNÍ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1E863-27E3-4C45-BCC8-DB8C6116C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4097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&gt; Zajímá nás, zda a jak se v průběhu života jedince mění užívání protetického „v“. Vybereme si reprezentativní vzorek Pražanů a ten podrobíme měření vždy jednou za pět let. </a:t>
            </a:r>
          </a:p>
          <a:p>
            <a:r>
              <a:rPr lang="cs-CZ" dirty="0"/>
              <a:t>– </a:t>
            </a:r>
            <a:r>
              <a:rPr lang="cs-CZ" i="1" dirty="0"/>
              <a:t>panelové šetření </a:t>
            </a:r>
          </a:p>
          <a:p>
            <a:r>
              <a:rPr lang="cs-CZ" dirty="0"/>
              <a:t>&gt; Zkoumáme, zda a jak se mění názor na používání hovorových prostředků ve zpravodajství zastávaný lidmi narozenými roku 1948. Budeme provádět měření jednou za tři roky, vždy vybereme určitý počet lidí z dané populace. </a:t>
            </a:r>
          </a:p>
          <a:p>
            <a:r>
              <a:rPr lang="cs-CZ" dirty="0"/>
              <a:t>– </a:t>
            </a:r>
            <a:r>
              <a:rPr lang="cs-CZ" i="1" dirty="0" err="1"/>
              <a:t>kohortové</a:t>
            </a:r>
            <a:r>
              <a:rPr lang="cs-CZ" i="1" dirty="0"/>
              <a:t> šetření </a:t>
            </a:r>
          </a:p>
          <a:p>
            <a:r>
              <a:rPr lang="cs-CZ" dirty="0"/>
              <a:t>&gt; Sledujeme, jak se mění poměr spisovných a nářečních prostředků ve veřejných projevech studentů FF UK. Jednou za 2 roky vždy vybereme vzorek studentů a budeme analyzovat jejich projevy. </a:t>
            </a:r>
          </a:p>
          <a:p>
            <a:r>
              <a:rPr lang="cs-CZ" dirty="0"/>
              <a:t>– </a:t>
            </a:r>
            <a:r>
              <a:rPr lang="cs-CZ" i="1" dirty="0"/>
              <a:t>trendové šetření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6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Případová studie</a:t>
            </a:r>
          </a:p>
          <a:p>
            <a:r>
              <a:rPr lang="cs-CZ" dirty="0"/>
              <a:t>&gt; zkoumáme jednotlivinu, ale podrobně</a:t>
            </a:r>
          </a:p>
          <a:p>
            <a:r>
              <a:rPr lang="cs-CZ" dirty="0"/>
              <a:t>&gt; typicky výjimečná, specifická osoba</a:t>
            </a:r>
          </a:p>
          <a:p>
            <a:r>
              <a:rPr lang="cs-CZ" dirty="0"/>
              <a:t>&gt; limitace, omezení?</a:t>
            </a:r>
          </a:p>
          <a:p>
            <a:pPr lvl="1"/>
            <a:r>
              <a:rPr lang="cs-CZ" dirty="0"/>
              <a:t>těžce zobecnitelné</a:t>
            </a:r>
          </a:p>
          <a:p>
            <a:pPr lvl="1"/>
            <a:r>
              <a:rPr lang="cs-CZ" dirty="0"/>
              <a:t>nemůže tvořit základ silné teorie, ale slouží jako opěrný bod pro další výzkumy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3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Srovnání statických skupin</a:t>
            </a:r>
          </a:p>
          <a:p>
            <a:r>
              <a:rPr lang="cs-CZ" dirty="0"/>
              <a:t>&gt; hodnoty nezávislé proměnné nemanipulujeme</a:t>
            </a:r>
          </a:p>
          <a:p>
            <a:r>
              <a:rPr lang="cs-CZ" dirty="0"/>
              <a:t>&gt; dvě skupiny lišící se v hodnotě nezávislé proměnné</a:t>
            </a:r>
          </a:p>
          <a:p>
            <a:r>
              <a:rPr lang="cs-CZ" dirty="0"/>
              <a:t>&gt; výzkum: zjištění, nakolik se skupiny liší v hodnotách závislé proměnné</a:t>
            </a:r>
          </a:p>
          <a:p>
            <a:r>
              <a:rPr lang="cs-CZ" dirty="0"/>
              <a:t>&gt; určování statistické významnosti vztahu 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Zástupný symbol pro obsah 3" descr="PED_obr_20_srovnavani_skupin.png">
            <a:extLst>
              <a:ext uri="{FF2B5EF4-FFF2-40B4-BE49-F238E27FC236}">
                <a16:creationId xmlns:a16="http://schemas.microsoft.com/office/drawing/2014/main" id="{C81F9EC3-BE93-469C-8FE7-3B63E83B18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082" t="23485" b="18508"/>
          <a:stretch/>
        </p:blipFill>
        <p:spPr bwMode="auto">
          <a:xfrm>
            <a:off x="9091765" y="4001531"/>
            <a:ext cx="1652434" cy="2271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312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34771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Srovnání statických skupin - příklad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FF0000"/>
                </a:solidFill>
              </a:rPr>
              <a:t>skupina lidí</a:t>
            </a:r>
            <a:r>
              <a:rPr lang="cs-CZ" dirty="0"/>
              <a:t>, kteří absolvovali </a:t>
            </a:r>
            <a:r>
              <a:rPr lang="cs-CZ" dirty="0">
                <a:solidFill>
                  <a:srgbClr val="00B050"/>
                </a:solidFill>
              </a:rPr>
              <a:t>kurz češtiny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0070C0"/>
                </a:solidFill>
              </a:rPr>
              <a:t>skupina lidí</a:t>
            </a:r>
            <a:r>
              <a:rPr lang="cs-CZ" dirty="0"/>
              <a:t>, kteří absolvovali </a:t>
            </a:r>
            <a:r>
              <a:rPr lang="cs-CZ" dirty="0">
                <a:solidFill>
                  <a:srgbClr val="00B050"/>
                </a:solidFill>
              </a:rPr>
              <a:t>stejný kurz </a:t>
            </a:r>
            <a:r>
              <a:rPr lang="cs-CZ" dirty="0"/>
              <a:t>+ </a:t>
            </a:r>
            <a:r>
              <a:rPr lang="cs-CZ" dirty="0">
                <a:solidFill>
                  <a:srgbClr val="FFC000"/>
                </a:solidFill>
              </a:rPr>
              <a:t>doplňkový intenzivní kurz češtiny</a:t>
            </a:r>
          </a:p>
          <a:p>
            <a:r>
              <a:rPr lang="cs-CZ" dirty="0"/>
              <a:t>&gt; zjišťujeme, jak se liší úroveň znalostí češtiny v obou skupinách (vliv </a:t>
            </a:r>
            <a:r>
              <a:rPr lang="cs-CZ" dirty="0">
                <a:solidFill>
                  <a:srgbClr val="FFC000"/>
                </a:solidFill>
              </a:rPr>
              <a:t>doplňkového intenzivního kurzu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Problematické body?</a:t>
            </a:r>
          </a:p>
          <a:p>
            <a:r>
              <a:rPr lang="cs-CZ" dirty="0"/>
              <a:t>&gt; nejistá interpretace výsledků</a:t>
            </a:r>
          </a:p>
          <a:p>
            <a:r>
              <a:rPr lang="cs-CZ" dirty="0"/>
              <a:t>&gt; nemusí být jistý směr vztahu</a:t>
            </a:r>
          </a:p>
          <a:p>
            <a:r>
              <a:rPr lang="cs-CZ" dirty="0"/>
              <a:t>&gt; nelze vyloučit další vnější příčiny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Předběžné a následné pozorování jedné skupiny (</a:t>
            </a:r>
            <a:r>
              <a:rPr lang="cs-CZ" b="1" dirty="0" err="1"/>
              <a:t>preexperiment</a:t>
            </a:r>
            <a:r>
              <a:rPr lang="cs-CZ" b="1" dirty="0"/>
              <a:t>)</a:t>
            </a:r>
          </a:p>
          <a:p>
            <a:r>
              <a:rPr lang="cs-CZ" dirty="0"/>
              <a:t>&gt; 1 skupina – změření či pozorování</a:t>
            </a:r>
          </a:p>
          <a:p>
            <a:r>
              <a:rPr lang="cs-CZ" dirty="0"/>
              <a:t>&gt; manipulace nezávislou proměnnou</a:t>
            </a:r>
          </a:p>
          <a:p>
            <a:r>
              <a:rPr lang="cs-CZ" dirty="0"/>
              <a:t>&gt; druhé pozorování </a:t>
            </a:r>
          </a:p>
          <a:p>
            <a:r>
              <a:rPr lang="cs-CZ" dirty="0"/>
              <a:t>&gt; porovnání odlišností při prvním a druhém pozorování/měření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Zástupný symbol pro obsah 5" descr="PED_obr_21_predbezne_nasledne.png">
            <a:extLst>
              <a:ext uri="{FF2B5EF4-FFF2-40B4-BE49-F238E27FC236}">
                <a16:creationId xmlns:a16="http://schemas.microsoft.com/office/drawing/2014/main" id="{C5CA2984-8E17-4D7E-B75E-1BF576D702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8067" y="5043129"/>
            <a:ext cx="4945107" cy="18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9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572000"/>
          </a:xfrm>
        </p:spPr>
        <p:txBody>
          <a:bodyPr/>
          <a:lstStyle/>
          <a:p>
            <a:r>
              <a:rPr lang="cs-CZ" b="1" dirty="0"/>
              <a:t>Předběžné a následné pozorování jedné skupiny - příklad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FF0000"/>
                </a:solidFill>
              </a:rPr>
              <a:t>skupina lidí</a:t>
            </a:r>
            <a:r>
              <a:rPr lang="cs-CZ" dirty="0"/>
              <a:t>, kteří absolvovali </a:t>
            </a:r>
            <a:r>
              <a:rPr lang="cs-CZ" dirty="0">
                <a:solidFill>
                  <a:srgbClr val="00B050"/>
                </a:solidFill>
              </a:rPr>
              <a:t>kurz češtiny</a:t>
            </a:r>
          </a:p>
          <a:p>
            <a:r>
              <a:rPr lang="cs-CZ" dirty="0"/>
              <a:t>&gt; získáme data o </a:t>
            </a:r>
            <a:r>
              <a:rPr lang="cs-CZ" dirty="0">
                <a:solidFill>
                  <a:srgbClr val="FF0000"/>
                </a:solidFill>
              </a:rPr>
              <a:t>jejich</a:t>
            </a:r>
            <a:r>
              <a:rPr lang="cs-CZ" dirty="0"/>
              <a:t> kompetenci v češtině</a:t>
            </a:r>
          </a:p>
          <a:p>
            <a:r>
              <a:rPr lang="cs-CZ" dirty="0"/>
              <a:t>&gt; necháme</a:t>
            </a:r>
            <a:r>
              <a:rPr lang="cs-CZ" dirty="0">
                <a:solidFill>
                  <a:srgbClr val="FF0000"/>
                </a:solidFill>
              </a:rPr>
              <a:t> je </a:t>
            </a:r>
            <a:r>
              <a:rPr lang="cs-CZ" dirty="0"/>
              <a:t>absolvovat </a:t>
            </a:r>
            <a:r>
              <a:rPr lang="cs-CZ" dirty="0">
                <a:solidFill>
                  <a:srgbClr val="FFC000"/>
                </a:solidFill>
              </a:rPr>
              <a:t>doplňkový intenzivní kurz češtiny </a:t>
            </a:r>
          </a:p>
          <a:p>
            <a:r>
              <a:rPr lang="cs-CZ" dirty="0"/>
              <a:t>&gt; zjišťujeme, jak se </a:t>
            </a:r>
            <a:r>
              <a:rPr lang="cs-CZ" dirty="0">
                <a:solidFill>
                  <a:srgbClr val="FF0000"/>
                </a:solidFill>
              </a:rPr>
              <a:t>jejich</a:t>
            </a:r>
            <a:r>
              <a:rPr lang="cs-CZ" dirty="0"/>
              <a:t> kompetence změnila</a:t>
            </a:r>
          </a:p>
          <a:p>
            <a:endParaRPr lang="cs-CZ" dirty="0"/>
          </a:p>
          <a:p>
            <a:r>
              <a:rPr lang="cs-CZ" dirty="0"/>
              <a:t>Rozdíl oproti měření statických skupin – výhoda a co je stále problematické?</a:t>
            </a:r>
          </a:p>
          <a:p>
            <a:r>
              <a:rPr lang="cs-CZ" dirty="0"/>
              <a:t>&gt; můžeme usuzovat spolehlivě na směr vztahu</a:t>
            </a:r>
          </a:p>
          <a:p>
            <a:r>
              <a:rPr lang="cs-CZ" dirty="0"/>
              <a:t>&gt; nemůžeme vyloučit vliv nějakého dalšího faktoru, nějaké další příčiny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63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409768"/>
          </a:xfrm>
        </p:spPr>
        <p:txBody>
          <a:bodyPr>
            <a:normAutofit/>
          </a:bodyPr>
          <a:lstStyle/>
          <a:p>
            <a:r>
              <a:rPr lang="cs-CZ" b="1" dirty="0"/>
              <a:t>Klasický experiment</a:t>
            </a:r>
          </a:p>
          <a:p>
            <a:r>
              <a:rPr lang="cs-CZ" dirty="0"/>
              <a:t>&gt; 2 skupiny – experimentální a kontrolní</a:t>
            </a:r>
          </a:p>
          <a:p>
            <a:r>
              <a:rPr lang="cs-CZ" dirty="0"/>
              <a:t>&gt; první měření</a:t>
            </a:r>
          </a:p>
          <a:p>
            <a:r>
              <a:rPr lang="cs-CZ" dirty="0"/>
              <a:t>&gt; každá skupina vystavena jiné hodnotě proměnné</a:t>
            </a:r>
          </a:p>
          <a:p>
            <a:r>
              <a:rPr lang="cs-CZ" dirty="0"/>
              <a:t>&gt; druhé měření</a:t>
            </a:r>
          </a:p>
          <a:p>
            <a:r>
              <a:rPr lang="cs-CZ" dirty="0"/>
              <a:t>&gt; zjišťování rozdílů při měřeních (první vs. druhé měření </a:t>
            </a:r>
          </a:p>
          <a:p>
            <a:r>
              <a:rPr lang="cs-CZ" dirty="0"/>
              <a:t>zvlášť u každé skupiny, porovnání skupin)</a:t>
            </a:r>
          </a:p>
          <a:p>
            <a:r>
              <a:rPr lang="cs-CZ" dirty="0"/>
              <a:t>&gt; pokud jsou rozdíly statisticky signifikantní, můžeme hovořit</a:t>
            </a:r>
          </a:p>
          <a:p>
            <a:r>
              <a:rPr lang="cs-CZ" dirty="0"/>
              <a:t>o vlivu nezávislé proměnné na proměnnou závislou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Zástupný symbol pro obsah 5" descr="PED_obr_22_experiment.png">
            <a:extLst>
              <a:ext uri="{FF2B5EF4-FFF2-40B4-BE49-F238E27FC236}">
                <a16:creationId xmlns:a16="http://schemas.microsoft.com/office/drawing/2014/main" id="{F49F0632-4951-4897-AFF7-7A1B62E94C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71570" y="4524397"/>
            <a:ext cx="3720430" cy="233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9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572000"/>
          </a:xfrm>
        </p:spPr>
        <p:txBody>
          <a:bodyPr/>
          <a:lstStyle/>
          <a:p>
            <a:r>
              <a:rPr lang="cs-CZ" b="1" dirty="0"/>
              <a:t>Klasický experiment - příklad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FF0000"/>
                </a:solidFill>
              </a:rPr>
              <a:t>skupina lidí</a:t>
            </a:r>
            <a:r>
              <a:rPr lang="cs-CZ" dirty="0"/>
              <a:t>, kteří absolvovali </a:t>
            </a:r>
            <a:r>
              <a:rPr lang="cs-CZ" dirty="0">
                <a:solidFill>
                  <a:srgbClr val="00B050"/>
                </a:solidFill>
              </a:rPr>
              <a:t>kurz češtiny</a:t>
            </a:r>
          </a:p>
          <a:p>
            <a:r>
              <a:rPr lang="cs-CZ" dirty="0"/>
              <a:t>&gt; získáme data o </a:t>
            </a:r>
            <a:r>
              <a:rPr lang="cs-CZ" dirty="0">
                <a:solidFill>
                  <a:srgbClr val="FF0000"/>
                </a:solidFill>
              </a:rPr>
              <a:t>jejich</a:t>
            </a:r>
            <a:r>
              <a:rPr lang="cs-CZ" dirty="0"/>
              <a:t> kompetenci v češtině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FF0000"/>
                </a:solidFill>
              </a:rPr>
              <a:t>skupinu </a:t>
            </a:r>
            <a:r>
              <a:rPr lang="cs-CZ" dirty="0"/>
              <a:t>rozdělíme náhodně do dvou podskupin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0070C0"/>
                </a:solidFill>
              </a:rPr>
              <a:t>jedna skupina </a:t>
            </a:r>
            <a:r>
              <a:rPr lang="cs-CZ" dirty="0"/>
              <a:t>absolvuje </a:t>
            </a:r>
            <a:r>
              <a:rPr lang="cs-CZ" dirty="0">
                <a:solidFill>
                  <a:srgbClr val="FFC000"/>
                </a:solidFill>
              </a:rPr>
              <a:t>doplňkový intenzivní kurz češtiny </a:t>
            </a:r>
          </a:p>
          <a:p>
            <a:r>
              <a:rPr lang="cs-CZ" dirty="0"/>
              <a:t>&gt; </a:t>
            </a:r>
            <a:r>
              <a:rPr lang="cs-CZ" dirty="0">
                <a:solidFill>
                  <a:srgbClr val="7030A0"/>
                </a:solidFill>
              </a:rPr>
              <a:t>druhá skupina </a:t>
            </a:r>
            <a:r>
              <a:rPr lang="cs-CZ" dirty="0">
                <a:solidFill>
                  <a:srgbClr val="FFC000"/>
                </a:solidFill>
              </a:rPr>
              <a:t>tento test </a:t>
            </a:r>
            <a:r>
              <a:rPr lang="cs-CZ" b="1" u="sng" dirty="0"/>
              <a:t>ne</a:t>
            </a:r>
            <a:r>
              <a:rPr lang="cs-CZ" dirty="0"/>
              <a:t>absolvuje</a:t>
            </a:r>
          </a:p>
          <a:p>
            <a:r>
              <a:rPr lang="cs-CZ" dirty="0"/>
              <a:t>&gt; provedeme druhé měření </a:t>
            </a:r>
            <a:r>
              <a:rPr lang="cs-CZ" dirty="0">
                <a:solidFill>
                  <a:srgbClr val="FF0000"/>
                </a:solidFill>
              </a:rPr>
              <a:t>na všech participantech</a:t>
            </a:r>
            <a:r>
              <a:rPr lang="cs-CZ" dirty="0"/>
              <a:t>, zjišťujeme, jak se </a:t>
            </a:r>
            <a:r>
              <a:rPr lang="cs-CZ" dirty="0">
                <a:solidFill>
                  <a:srgbClr val="FF0000"/>
                </a:solidFill>
              </a:rPr>
              <a:t>jejich </a:t>
            </a:r>
            <a:r>
              <a:rPr lang="cs-CZ" dirty="0"/>
              <a:t>(</a:t>
            </a:r>
            <a:r>
              <a:rPr lang="cs-CZ" dirty="0">
                <a:solidFill>
                  <a:srgbClr val="0070C0"/>
                </a:solidFill>
              </a:rPr>
              <a:t>jejich</a:t>
            </a:r>
            <a:r>
              <a:rPr lang="cs-CZ" dirty="0"/>
              <a:t> + </a:t>
            </a:r>
            <a:r>
              <a:rPr lang="cs-CZ" dirty="0">
                <a:solidFill>
                  <a:srgbClr val="7030A0"/>
                </a:solidFill>
              </a:rPr>
              <a:t>jejich</a:t>
            </a:r>
            <a:r>
              <a:rPr lang="cs-CZ" dirty="0"/>
              <a:t>) kompetence změnila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03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 A SKUPINY PARTICIPANTŮ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Klasický experiment</a:t>
            </a:r>
          </a:p>
          <a:p>
            <a:r>
              <a:rPr lang="cs-CZ" dirty="0"/>
              <a:t>&gt; výhody</a:t>
            </a:r>
          </a:p>
          <a:p>
            <a:pPr lvl="1"/>
            <a:r>
              <a:rPr lang="cs-CZ" dirty="0"/>
              <a:t>kontrolovaný výzkum </a:t>
            </a:r>
          </a:p>
          <a:p>
            <a:pPr lvl="1"/>
            <a:r>
              <a:rPr lang="cs-CZ" dirty="0"/>
              <a:t>minimalizace dopadů jiných proměnných, než jsou ty zkoumané</a:t>
            </a:r>
          </a:p>
          <a:p>
            <a:pPr lvl="1"/>
            <a:r>
              <a:rPr lang="cs-CZ" dirty="0"/>
              <a:t>pokud má i kontrolní skupina při druhém měření jiné výsledky, svědčí to o vlivu nějaké vnější příčiny (avšak zde je detekována a může být vyhodnocena) </a:t>
            </a:r>
          </a:p>
          <a:p>
            <a:endParaRPr lang="cs-CZ" dirty="0"/>
          </a:p>
          <a:p>
            <a:r>
              <a:rPr lang="cs-CZ" dirty="0"/>
              <a:t>&gt; problémy</a:t>
            </a:r>
          </a:p>
          <a:p>
            <a:pPr lvl="1"/>
            <a:r>
              <a:rPr lang="cs-CZ" dirty="0"/>
              <a:t>náročnost (časová, logistická), obtížná realizovatelnost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Zástupný symbol pro obsah 5" descr="PED_obr_22_experiment.png">
            <a:extLst>
              <a:ext uri="{FF2B5EF4-FFF2-40B4-BE49-F238E27FC236}">
                <a16:creationId xmlns:a16="http://schemas.microsoft.com/office/drawing/2014/main" id="{F49F0632-4951-4897-AFF7-7A1B62E94C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71570" y="4524397"/>
            <a:ext cx="3720430" cy="233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9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1758</TotalTime>
  <Words>1123</Words>
  <Application>Microsoft Office PowerPoint</Application>
  <PresentationFormat>Širokoúhlá obrazovka</PresentationFormat>
  <Paragraphs>133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Integrál</vt:lpstr>
      <vt:lpstr>Empirické metody v lingvistice 3. HODINA (18. 10. 2021)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SKUPINY PARTICIPANTŮ</vt:lpstr>
      <vt:lpstr>VÝZKUMNÝ DESIGN A ČAS</vt:lpstr>
      <vt:lpstr>VÝZKUMNÝ DESIGN A ČAS</vt:lpstr>
      <vt:lpstr>VÝZKUMNÝ DESIGN A ČAS</vt:lpstr>
      <vt:lpstr>VÝZKUMNÝ DESIGN A ČAS</vt:lpstr>
      <vt:lpstr>VÝZKUMNÝ DESIGN A ČAS</vt:lpstr>
      <vt:lpstr>LONGITUDINÁLNÍ STUDIE</vt:lpstr>
      <vt:lpstr>LONGITUDINÁLNÍ STUDIE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162</cp:revision>
  <dcterms:created xsi:type="dcterms:W3CDTF">2021-02-14T20:32:35Z</dcterms:created>
  <dcterms:modified xsi:type="dcterms:W3CDTF">2021-10-24T13:14:33Z</dcterms:modified>
</cp:coreProperties>
</file>