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8" r:id="rId3"/>
    <p:sldId id="257" r:id="rId4"/>
    <p:sldId id="276" r:id="rId5"/>
    <p:sldId id="271" r:id="rId6"/>
    <p:sldId id="272" r:id="rId7"/>
    <p:sldId id="274" r:id="rId8"/>
    <p:sldId id="269" r:id="rId9"/>
    <p:sldId id="270" r:id="rId10"/>
    <p:sldId id="279" r:id="rId11"/>
    <p:sldId id="275" r:id="rId12"/>
    <p:sldId id="259" r:id="rId13"/>
    <p:sldId id="283" r:id="rId14"/>
    <p:sldId id="260" r:id="rId15"/>
    <p:sldId id="261" r:id="rId16"/>
    <p:sldId id="264" r:id="rId17"/>
    <p:sldId id="282" r:id="rId18"/>
    <p:sldId id="280" r:id="rId19"/>
    <p:sldId id="265" r:id="rId20"/>
    <p:sldId id="267" r:id="rId21"/>
    <p:sldId id="266" r:id="rId22"/>
    <p:sldId id="281" r:id="rId23"/>
    <p:sldId id="262"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0"/>
  </p:normalViewPr>
  <p:slideViewPr>
    <p:cSldViewPr snapToGrid="0">
      <p:cViewPr>
        <p:scale>
          <a:sx n="115" d="100"/>
          <a:sy n="115" d="100"/>
        </p:scale>
        <p:origin x="472"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B6D39261-10F3-FB40-8B4C-64593B506EDF}" type="datetimeFigureOut">
              <a:rPr lang="cs-CZ" smtClean="0"/>
              <a:t>23.10.2025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AB89569-5099-9449-8FE8-3665D5030C74}" type="slidenum">
              <a:rPr lang="cs-CZ" smtClean="0"/>
              <a:t>‹#›</a:t>
            </a:fld>
            <a:endParaRPr lang="cs-CZ"/>
          </a:p>
        </p:txBody>
      </p:sp>
    </p:spTree>
    <p:extLst>
      <p:ext uri="{BB962C8B-B14F-4D97-AF65-F5344CB8AC3E}">
        <p14:creationId xmlns:p14="http://schemas.microsoft.com/office/powerpoint/2010/main" val="2345338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D39261-10F3-FB40-8B4C-64593B506EDF}" type="datetimeFigureOut">
              <a:rPr lang="cs-CZ" smtClean="0"/>
              <a:t>23.10.2025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AB89569-5099-9449-8FE8-3665D5030C74}" type="slidenum">
              <a:rPr lang="cs-CZ" smtClean="0"/>
              <a:t>‹#›</a:t>
            </a:fld>
            <a:endParaRPr lang="cs-CZ"/>
          </a:p>
        </p:txBody>
      </p:sp>
    </p:spTree>
    <p:extLst>
      <p:ext uri="{BB962C8B-B14F-4D97-AF65-F5344CB8AC3E}">
        <p14:creationId xmlns:p14="http://schemas.microsoft.com/office/powerpoint/2010/main" val="1477676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D39261-10F3-FB40-8B4C-64593B506EDF}" type="datetimeFigureOut">
              <a:rPr lang="cs-CZ" smtClean="0"/>
              <a:t>23.10.2025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AB89569-5099-9449-8FE8-3665D5030C74}" type="slidenum">
              <a:rPr lang="cs-CZ" smtClean="0"/>
              <a:t>‹#›</a:t>
            </a:fld>
            <a:endParaRPr lang="cs-CZ"/>
          </a:p>
        </p:txBody>
      </p:sp>
    </p:spTree>
    <p:extLst>
      <p:ext uri="{BB962C8B-B14F-4D97-AF65-F5344CB8AC3E}">
        <p14:creationId xmlns:p14="http://schemas.microsoft.com/office/powerpoint/2010/main" val="3661992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D39261-10F3-FB40-8B4C-64593B506EDF}" type="datetimeFigureOut">
              <a:rPr lang="cs-CZ" smtClean="0"/>
              <a:t>23.10.2025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AB89569-5099-9449-8FE8-3665D5030C74}" type="slidenum">
              <a:rPr lang="cs-CZ" smtClean="0"/>
              <a:t>‹#›</a:t>
            </a:fld>
            <a:endParaRPr lang="cs-CZ"/>
          </a:p>
        </p:txBody>
      </p:sp>
    </p:spTree>
    <p:extLst>
      <p:ext uri="{BB962C8B-B14F-4D97-AF65-F5344CB8AC3E}">
        <p14:creationId xmlns:p14="http://schemas.microsoft.com/office/powerpoint/2010/main" val="3450822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D39261-10F3-FB40-8B4C-64593B506EDF}" type="datetimeFigureOut">
              <a:rPr lang="cs-CZ" smtClean="0"/>
              <a:t>23.10.2025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AB89569-5099-9449-8FE8-3665D5030C74}" type="slidenum">
              <a:rPr lang="cs-CZ" smtClean="0"/>
              <a:t>‹#›</a:t>
            </a:fld>
            <a:endParaRPr lang="cs-CZ"/>
          </a:p>
        </p:txBody>
      </p:sp>
    </p:spTree>
    <p:extLst>
      <p:ext uri="{BB962C8B-B14F-4D97-AF65-F5344CB8AC3E}">
        <p14:creationId xmlns:p14="http://schemas.microsoft.com/office/powerpoint/2010/main" val="909715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B6D39261-10F3-FB40-8B4C-64593B506EDF}" type="datetimeFigureOut">
              <a:rPr lang="cs-CZ" smtClean="0"/>
              <a:t>23.10.2025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AB89569-5099-9449-8FE8-3665D5030C74}" type="slidenum">
              <a:rPr lang="cs-CZ" smtClean="0"/>
              <a:t>‹#›</a:t>
            </a:fld>
            <a:endParaRPr lang="cs-CZ"/>
          </a:p>
        </p:txBody>
      </p:sp>
    </p:spTree>
    <p:extLst>
      <p:ext uri="{BB962C8B-B14F-4D97-AF65-F5344CB8AC3E}">
        <p14:creationId xmlns:p14="http://schemas.microsoft.com/office/powerpoint/2010/main" val="2454881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6D39261-10F3-FB40-8B4C-64593B506EDF}" type="datetimeFigureOut">
              <a:rPr lang="cs-CZ" smtClean="0"/>
              <a:t>23.10.2025</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AB89569-5099-9449-8FE8-3665D5030C74}" type="slidenum">
              <a:rPr lang="cs-CZ" smtClean="0"/>
              <a:t>‹#›</a:t>
            </a:fld>
            <a:endParaRPr lang="cs-CZ"/>
          </a:p>
        </p:txBody>
      </p:sp>
    </p:spTree>
    <p:extLst>
      <p:ext uri="{BB962C8B-B14F-4D97-AF65-F5344CB8AC3E}">
        <p14:creationId xmlns:p14="http://schemas.microsoft.com/office/powerpoint/2010/main" val="4064482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6D39261-10F3-FB40-8B4C-64593B506EDF}" type="datetimeFigureOut">
              <a:rPr lang="cs-CZ" smtClean="0"/>
              <a:t>23.10.2025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AB89569-5099-9449-8FE8-3665D5030C74}" type="slidenum">
              <a:rPr lang="cs-CZ" smtClean="0"/>
              <a:t>‹#›</a:t>
            </a:fld>
            <a:endParaRPr lang="cs-CZ"/>
          </a:p>
        </p:txBody>
      </p:sp>
    </p:spTree>
    <p:extLst>
      <p:ext uri="{BB962C8B-B14F-4D97-AF65-F5344CB8AC3E}">
        <p14:creationId xmlns:p14="http://schemas.microsoft.com/office/powerpoint/2010/main" val="166717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D39261-10F3-FB40-8B4C-64593B506EDF}" type="datetimeFigureOut">
              <a:rPr lang="cs-CZ" smtClean="0"/>
              <a:t>23.10.2025</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AB89569-5099-9449-8FE8-3665D5030C74}" type="slidenum">
              <a:rPr lang="cs-CZ" smtClean="0"/>
              <a:t>‹#›</a:t>
            </a:fld>
            <a:endParaRPr lang="cs-CZ"/>
          </a:p>
        </p:txBody>
      </p:sp>
    </p:spTree>
    <p:extLst>
      <p:ext uri="{BB962C8B-B14F-4D97-AF65-F5344CB8AC3E}">
        <p14:creationId xmlns:p14="http://schemas.microsoft.com/office/powerpoint/2010/main" val="3924751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6D39261-10F3-FB40-8B4C-64593B506EDF}" type="datetimeFigureOut">
              <a:rPr lang="cs-CZ" smtClean="0"/>
              <a:t>23.10.2025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AB89569-5099-9449-8FE8-3665D5030C74}" type="slidenum">
              <a:rPr lang="cs-CZ" smtClean="0"/>
              <a:t>‹#›</a:t>
            </a:fld>
            <a:endParaRPr lang="cs-CZ"/>
          </a:p>
        </p:txBody>
      </p:sp>
    </p:spTree>
    <p:extLst>
      <p:ext uri="{BB962C8B-B14F-4D97-AF65-F5344CB8AC3E}">
        <p14:creationId xmlns:p14="http://schemas.microsoft.com/office/powerpoint/2010/main" val="3591013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6D39261-10F3-FB40-8B4C-64593B506EDF}" type="datetimeFigureOut">
              <a:rPr lang="cs-CZ" smtClean="0"/>
              <a:t>23.10.2025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AB89569-5099-9449-8FE8-3665D5030C74}" type="slidenum">
              <a:rPr lang="cs-CZ" smtClean="0"/>
              <a:t>‹#›</a:t>
            </a:fld>
            <a:endParaRPr lang="cs-CZ"/>
          </a:p>
        </p:txBody>
      </p:sp>
    </p:spTree>
    <p:extLst>
      <p:ext uri="{BB962C8B-B14F-4D97-AF65-F5344CB8AC3E}">
        <p14:creationId xmlns:p14="http://schemas.microsoft.com/office/powerpoint/2010/main" val="3078711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B6D39261-10F3-FB40-8B4C-64593B506EDF}" type="datetimeFigureOut">
              <a:rPr lang="cs-CZ" smtClean="0"/>
              <a:t>23.10.2025</a:t>
            </a:fld>
            <a:endParaRPr lang="cs-C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cs-C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3AB89569-5099-9449-8FE8-3665D5030C74}" type="slidenum">
              <a:rPr lang="cs-CZ" smtClean="0"/>
              <a:t>‹#›</a:t>
            </a:fld>
            <a:endParaRPr lang="cs-CZ"/>
          </a:p>
        </p:txBody>
      </p:sp>
    </p:spTree>
    <p:extLst>
      <p:ext uri="{BB962C8B-B14F-4D97-AF65-F5344CB8AC3E}">
        <p14:creationId xmlns:p14="http://schemas.microsoft.com/office/powerpoint/2010/main" val="29885585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1.jpeg"/><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A78D18-69CE-C224-0C6C-B2974BF75D7B}"/>
              </a:ext>
            </a:extLst>
          </p:cNvPr>
          <p:cNvSpPr>
            <a:spLocks noGrp="1"/>
          </p:cNvSpPr>
          <p:nvPr>
            <p:ph type="ctrTitle"/>
          </p:nvPr>
        </p:nvSpPr>
        <p:spPr/>
        <p:txBody>
          <a:bodyPr/>
          <a:lstStyle/>
          <a:p>
            <a:r>
              <a:rPr lang="cs-CZ" dirty="0" err="1"/>
              <a:t>IV_Síla</a:t>
            </a:r>
            <a:r>
              <a:rPr lang="cs-CZ" dirty="0"/>
              <a:t> obrazu</a:t>
            </a:r>
          </a:p>
        </p:txBody>
      </p:sp>
      <p:sp>
        <p:nvSpPr>
          <p:cNvPr id="3" name="Podnadpis 2">
            <a:extLst>
              <a:ext uri="{FF2B5EF4-FFF2-40B4-BE49-F238E27FC236}">
                <a16:creationId xmlns:a16="http://schemas.microsoft.com/office/drawing/2014/main" id="{6AEE606C-B4B2-2CDA-C324-65D915066CF4}"/>
              </a:ext>
            </a:extLst>
          </p:cNvPr>
          <p:cNvSpPr>
            <a:spLocks noGrp="1"/>
          </p:cNvSpPr>
          <p:nvPr>
            <p:ph type="subTitle" idx="1"/>
          </p:nvPr>
        </p:nvSpPr>
        <p:spPr/>
        <p:txBody>
          <a:bodyPr/>
          <a:lstStyle/>
          <a:p>
            <a:r>
              <a:rPr lang="cs-CZ" dirty="0" err="1"/>
              <a:t>Materialita</a:t>
            </a:r>
            <a:endParaRPr lang="cs-CZ" dirty="0"/>
          </a:p>
        </p:txBody>
      </p:sp>
    </p:spTree>
    <p:extLst>
      <p:ext uri="{BB962C8B-B14F-4D97-AF65-F5344CB8AC3E}">
        <p14:creationId xmlns:p14="http://schemas.microsoft.com/office/powerpoint/2010/main" val="876775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B36F400F-DF28-43BC-8D8E-4929793B3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868AAD8-F3DA-7180-DF5C-6C8B422735D4}"/>
              </a:ext>
            </a:extLst>
          </p:cNvPr>
          <p:cNvSpPr>
            <a:spLocks noGrp="1"/>
          </p:cNvSpPr>
          <p:nvPr>
            <p:ph type="title"/>
          </p:nvPr>
        </p:nvSpPr>
        <p:spPr>
          <a:xfrm>
            <a:off x="425604" y="320040"/>
            <a:ext cx="10515600" cy="1194137"/>
          </a:xfrm>
        </p:spPr>
        <p:txBody>
          <a:bodyPr>
            <a:normAutofit/>
          </a:bodyPr>
          <a:lstStyle/>
          <a:p>
            <a:r>
              <a:rPr lang="cs-CZ" dirty="0"/>
              <a:t>Etnografie předmětu</a:t>
            </a:r>
          </a:p>
        </p:txBody>
      </p:sp>
      <p:sp>
        <p:nvSpPr>
          <p:cNvPr id="16" name="Zástupný obsah 2">
            <a:extLst>
              <a:ext uri="{FF2B5EF4-FFF2-40B4-BE49-F238E27FC236}">
                <a16:creationId xmlns:a16="http://schemas.microsoft.com/office/drawing/2014/main" id="{F33F2DCF-1D9E-9616-FA5B-8A89A7FEB572}"/>
              </a:ext>
            </a:extLst>
          </p:cNvPr>
          <p:cNvSpPr>
            <a:spLocks noGrp="1"/>
          </p:cNvSpPr>
          <p:nvPr>
            <p:ph sz="half" idx="1"/>
          </p:nvPr>
        </p:nvSpPr>
        <p:spPr>
          <a:xfrm>
            <a:off x="579863" y="1382751"/>
            <a:ext cx="5356118" cy="5052199"/>
          </a:xfrm>
        </p:spPr>
        <p:txBody>
          <a:bodyPr>
            <a:normAutofit/>
          </a:bodyPr>
          <a:lstStyle/>
          <a:p>
            <a:pPr>
              <a:spcBef>
                <a:spcPts val="1200"/>
              </a:spcBef>
              <a:buFont typeface="+mj-lt"/>
              <a:buAutoNum type="arabicPeriod"/>
            </a:pPr>
            <a:r>
              <a:rPr lang="cs-CZ" sz="1100" b="1" i="0" u="none" strike="noStrike" dirty="0" err="1">
                <a:effectLst/>
              </a:rPr>
              <a:t>Materialita</a:t>
            </a:r>
            <a:r>
              <a:rPr lang="cs-CZ" sz="1100" b="1" i="0" u="none" strike="noStrike" dirty="0">
                <a:effectLst/>
              </a:rPr>
              <a:t> objektu</a:t>
            </a:r>
            <a:endParaRPr lang="cs-CZ" sz="1100" b="0" i="0" u="none" strike="noStrike" dirty="0">
              <a:effectLst/>
            </a:endParaRPr>
          </a:p>
          <a:p>
            <a:pPr marL="742950" lvl="1" indent="-285750">
              <a:spcBef>
                <a:spcPts val="1200"/>
              </a:spcBef>
            </a:pPr>
            <a:r>
              <a:rPr lang="cs-CZ" sz="1100" i="0" u="none" strike="noStrike" dirty="0">
                <a:effectLst/>
              </a:rPr>
              <a:t>vizuální forma a/nebo obsah (co objekt zobrazuje)</a:t>
            </a:r>
          </a:p>
          <a:p>
            <a:pPr marL="742950" lvl="1" indent="-285750">
              <a:spcBef>
                <a:spcPts val="1200"/>
              </a:spcBef>
            </a:pPr>
            <a:r>
              <a:rPr lang="cs-CZ" sz="1100" i="0" u="none" strike="noStrike" dirty="0">
                <a:effectLst/>
              </a:rPr>
              <a:t>materiální podoba (fyzické vlastnosti objektu)</a:t>
            </a:r>
          </a:p>
          <a:p>
            <a:pPr marL="742950" lvl="1" indent="-285750">
              <a:spcBef>
                <a:spcPts val="1200"/>
              </a:spcBef>
            </a:pPr>
            <a:r>
              <a:rPr lang="cs-CZ" sz="1100" i="0" u="none" strike="noStrike" dirty="0">
                <a:effectLst/>
              </a:rPr>
              <a:t> způsob prezentace</a:t>
            </a:r>
            <a:r>
              <a:rPr lang="cs-CZ" sz="1100" dirty="0"/>
              <a:t> (</a:t>
            </a:r>
            <a:r>
              <a:rPr lang="cs-CZ" sz="1100" i="0" u="none" strike="noStrike" dirty="0">
                <a:effectLst/>
              </a:rPr>
              <a:t> jak je objekt představen divákovi a jak je vnímán)</a:t>
            </a:r>
          </a:p>
          <a:p>
            <a:pPr>
              <a:spcBef>
                <a:spcPts val="1200"/>
              </a:spcBef>
              <a:buFont typeface="+mj-lt"/>
              <a:buAutoNum type="arabicPeriod"/>
            </a:pPr>
            <a:r>
              <a:rPr lang="cs-CZ" sz="1100" b="1" i="0" u="none" strike="noStrike" dirty="0">
                <a:effectLst/>
              </a:rPr>
              <a:t>Co se s objektem dělá v konkrétním prostředí</a:t>
            </a:r>
            <a:endParaRPr lang="cs-CZ" sz="1100" b="0" i="0" u="none" strike="noStrike" dirty="0">
              <a:effectLst/>
            </a:endParaRPr>
          </a:p>
          <a:p>
            <a:pPr marL="742950" lvl="1" indent="-285750">
              <a:spcBef>
                <a:spcPts val="1200"/>
              </a:spcBef>
            </a:pPr>
            <a:r>
              <a:rPr lang="cs-CZ" sz="1100" dirty="0"/>
              <a:t>o</a:t>
            </a:r>
            <a:r>
              <a:rPr lang="cs-CZ" sz="1100" i="0" u="none" strike="noStrike" dirty="0">
                <a:effectLst/>
              </a:rPr>
              <a:t>bjekt a divák se vzájemně utvářejí (význam objektu utvářejí činnosti lidí kolem něj)</a:t>
            </a:r>
          </a:p>
          <a:p>
            <a:pPr marL="742950" lvl="1" indent="-285750">
              <a:spcBef>
                <a:spcPts val="1200"/>
              </a:spcBef>
            </a:pPr>
            <a:r>
              <a:rPr lang="cs-CZ" sz="1100" i="0" u="none" strike="noStrike" dirty="0">
                <a:effectLst/>
              </a:rPr>
              <a:t>kdo se o objekt stará, kdo rozhoduje o jeho umístění či aranžmá, proč a s jakým efektem</a:t>
            </a:r>
          </a:p>
          <a:p>
            <a:pPr>
              <a:spcBef>
                <a:spcPts val="1200"/>
              </a:spcBef>
              <a:buFont typeface="+mj-lt"/>
              <a:buAutoNum type="arabicPeriod"/>
            </a:pPr>
            <a:r>
              <a:rPr lang="cs-CZ" sz="1100" b="1" i="0" u="none" strike="noStrike" dirty="0">
                <a:effectLst/>
              </a:rPr>
              <a:t>Cirkulace objektu</a:t>
            </a:r>
            <a:endParaRPr lang="cs-CZ" sz="1100" b="0" i="0" u="none" strike="noStrike" dirty="0">
              <a:effectLst/>
            </a:endParaRPr>
          </a:p>
          <a:p>
            <a:pPr marL="742950" lvl="1" indent="-285750">
              <a:spcBef>
                <a:spcPts val="1200"/>
              </a:spcBef>
            </a:pPr>
            <a:r>
              <a:rPr lang="cs-CZ" sz="1100" i="0" u="none" strike="noStrike" dirty="0">
                <a:effectLst/>
              </a:rPr>
              <a:t>pohyb objektu a jak se jeho význam mění.</a:t>
            </a:r>
          </a:p>
          <a:p>
            <a:pPr marL="742950" lvl="1" indent="-285750">
              <a:spcBef>
                <a:spcPts val="1200"/>
              </a:spcBef>
            </a:pPr>
            <a:r>
              <a:rPr lang="cs-CZ" sz="1100" dirty="0"/>
              <a:t>a</a:t>
            </a:r>
            <a:r>
              <a:rPr lang="cs-CZ" sz="1100" i="0" u="none" strike="noStrike" dirty="0">
                <a:effectLst/>
              </a:rPr>
              <a:t>nalýza trajektorie objektu pomáhá pochopit jeho společenský a kulturní kontext</a:t>
            </a:r>
          </a:p>
          <a:p>
            <a:pPr marL="742950" lvl="1" indent="-285750">
              <a:spcBef>
                <a:spcPts val="1200"/>
              </a:spcBef>
            </a:pPr>
            <a:r>
              <a:rPr lang="cs-CZ" sz="1100" i="0" u="none" strike="noStrike" dirty="0">
                <a:effectLst/>
              </a:rPr>
              <a:t>různé publikum na různých místech a porovnávejte specifika každého prostředí</a:t>
            </a:r>
          </a:p>
          <a:p>
            <a:pPr>
              <a:spcBef>
                <a:spcPts val="1200"/>
              </a:spcBef>
              <a:buFont typeface="+mj-lt"/>
              <a:buAutoNum type="arabicPeriod"/>
            </a:pPr>
            <a:r>
              <a:rPr lang="cs-CZ" sz="1100" b="1" i="0" u="none" strike="noStrike" dirty="0">
                <a:effectLst/>
              </a:rPr>
              <a:t>Interpretujte významu a funkce objektu</a:t>
            </a:r>
            <a:endParaRPr lang="cs-CZ" sz="1100" b="0" i="0" u="none" strike="noStrike" dirty="0">
              <a:effectLst/>
            </a:endParaRPr>
          </a:p>
          <a:p>
            <a:pPr marL="742950" lvl="1" indent="-285750">
              <a:spcBef>
                <a:spcPts val="1200"/>
              </a:spcBef>
            </a:pPr>
            <a:r>
              <a:rPr lang="cs-CZ" sz="1100" dirty="0"/>
              <a:t>z</a:t>
            </a:r>
            <a:r>
              <a:rPr lang="cs-CZ" sz="1100" i="0" u="none" strike="noStrike" dirty="0">
                <a:effectLst/>
              </a:rPr>
              <a:t>važte </a:t>
            </a:r>
            <a:r>
              <a:rPr lang="cs-CZ" sz="1100" i="0" u="none" strike="noStrike" dirty="0" err="1">
                <a:effectLst/>
              </a:rPr>
              <a:t>materialitu</a:t>
            </a:r>
            <a:r>
              <a:rPr lang="cs-CZ" sz="1100" i="0" u="none" strike="noStrike" dirty="0">
                <a:effectLst/>
              </a:rPr>
              <a:t>, praktiky a mobilitu atp. dohromady</a:t>
            </a:r>
          </a:p>
          <a:p>
            <a:pPr marL="742950" lvl="1" indent="-285750">
              <a:spcBef>
                <a:spcPts val="1200"/>
              </a:spcBef>
            </a:pPr>
            <a:r>
              <a:rPr lang="cs-CZ" sz="1100" dirty="0"/>
              <a:t>s</a:t>
            </a:r>
            <a:r>
              <a:rPr lang="cs-CZ" sz="1100" i="0" u="none" strike="noStrike" dirty="0">
                <a:effectLst/>
              </a:rPr>
              <a:t>ledujte, jak objekt působí – na základě studia literatury, pramenů, etnografických poznámek, rozhovorů nebo analýzy diskurzu…</a:t>
            </a:r>
          </a:p>
          <a:p>
            <a:endParaRPr lang="cs-CZ" sz="800" dirty="0"/>
          </a:p>
        </p:txBody>
      </p:sp>
      <p:sp>
        <p:nvSpPr>
          <p:cNvPr id="4" name="Zástupný obsah 3">
            <a:extLst>
              <a:ext uri="{FF2B5EF4-FFF2-40B4-BE49-F238E27FC236}">
                <a16:creationId xmlns:a16="http://schemas.microsoft.com/office/drawing/2014/main" id="{B0E1B4A0-A454-00D6-4E5E-4050E2A7C3AA}"/>
              </a:ext>
            </a:extLst>
          </p:cNvPr>
          <p:cNvSpPr>
            <a:spLocks noGrp="1"/>
          </p:cNvSpPr>
          <p:nvPr>
            <p:ph sz="half" idx="2"/>
          </p:nvPr>
        </p:nvSpPr>
        <p:spPr>
          <a:xfrm>
            <a:off x="6256020" y="2177456"/>
            <a:ext cx="5097780" cy="3795748"/>
          </a:xfrm>
        </p:spPr>
        <p:txBody>
          <a:bodyPr>
            <a:normAutofit/>
          </a:bodyPr>
          <a:lstStyle/>
          <a:p>
            <a:r>
              <a:rPr lang="cs-CZ" sz="2200" dirty="0"/>
              <a:t>Na co se zaměřit?</a:t>
            </a:r>
          </a:p>
          <a:p>
            <a:pPr lvl="1"/>
            <a:r>
              <a:rPr lang="cs-CZ" sz="2200" b="0" i="0" u="none" strike="noStrike" dirty="0">
                <a:effectLst/>
              </a:rPr>
              <a:t>Z jakého materiálu je O vytvořen?</a:t>
            </a:r>
          </a:p>
          <a:p>
            <a:pPr lvl="1"/>
            <a:r>
              <a:rPr lang="cs-CZ" sz="2200" b="0" i="0" u="none" strike="noStrike" dirty="0">
                <a:effectLst/>
              </a:rPr>
              <a:t>Jaké techniky byly použity?</a:t>
            </a:r>
          </a:p>
          <a:p>
            <a:pPr lvl="1"/>
            <a:r>
              <a:rPr lang="cs-CZ" sz="2200" dirty="0"/>
              <a:t>Jaká je f</a:t>
            </a:r>
            <a:r>
              <a:rPr lang="cs-CZ" sz="2200" b="0" i="0" u="none" strike="noStrike" dirty="0">
                <a:effectLst/>
              </a:rPr>
              <a:t>yzický kontext O a jak působí (architektura, prostor, umístění)?</a:t>
            </a:r>
          </a:p>
          <a:p>
            <a:pPr lvl="1"/>
            <a:r>
              <a:rPr lang="cs-CZ" sz="2200" b="0" i="0" u="none" strike="noStrike" dirty="0">
                <a:effectLst/>
              </a:rPr>
              <a:t>Jak se změnil význam 0 při přenosu na jiné místo, do jiné podoby atp. (kopie, digitalizace)?...</a:t>
            </a:r>
          </a:p>
          <a:p>
            <a:pPr lvl="1"/>
            <a:endParaRPr lang="cs-CZ" sz="2200" b="0" i="0" u="none" strike="noStrike" dirty="0">
              <a:effectLst/>
            </a:endParaRPr>
          </a:p>
          <a:p>
            <a:endParaRPr lang="cs-CZ" sz="2200" dirty="0"/>
          </a:p>
        </p:txBody>
      </p:sp>
    </p:spTree>
    <p:extLst>
      <p:ext uri="{BB962C8B-B14F-4D97-AF65-F5344CB8AC3E}">
        <p14:creationId xmlns:p14="http://schemas.microsoft.com/office/powerpoint/2010/main" val="1125876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0D252B-8A20-7BCC-2667-0D44C49D7095}"/>
              </a:ext>
            </a:extLst>
          </p:cNvPr>
          <p:cNvSpPr>
            <a:spLocks noGrp="1"/>
          </p:cNvSpPr>
          <p:nvPr>
            <p:ph type="title"/>
          </p:nvPr>
        </p:nvSpPr>
        <p:spPr>
          <a:xfrm>
            <a:off x="481012" y="27376"/>
            <a:ext cx="10515600" cy="1325563"/>
          </a:xfrm>
        </p:spPr>
        <p:txBody>
          <a:bodyPr/>
          <a:lstStyle/>
          <a:p>
            <a:r>
              <a:rPr lang="cs-CZ" dirty="0"/>
              <a:t>Na co si dát pozor?</a:t>
            </a:r>
          </a:p>
        </p:txBody>
      </p:sp>
      <p:sp>
        <p:nvSpPr>
          <p:cNvPr id="3" name="Zástupný obsah 2">
            <a:extLst>
              <a:ext uri="{FF2B5EF4-FFF2-40B4-BE49-F238E27FC236}">
                <a16:creationId xmlns:a16="http://schemas.microsoft.com/office/drawing/2014/main" id="{14D815FB-FF9C-529B-D105-24970633D3DB}"/>
              </a:ext>
            </a:extLst>
          </p:cNvPr>
          <p:cNvSpPr>
            <a:spLocks noGrp="1"/>
          </p:cNvSpPr>
          <p:nvPr>
            <p:ph sz="half" idx="1"/>
          </p:nvPr>
        </p:nvSpPr>
        <p:spPr>
          <a:xfrm>
            <a:off x="481012" y="1148539"/>
            <a:ext cx="5286376" cy="5337985"/>
          </a:xfrm>
        </p:spPr>
        <p:txBody>
          <a:bodyPr>
            <a:noAutofit/>
          </a:bodyPr>
          <a:lstStyle/>
          <a:p>
            <a:r>
              <a:rPr lang="cs-CZ" sz="1400" dirty="0"/>
              <a:t>Digitalizace: ztrácí se původní vlastnosti, některé zůstávají, jiné jsou pozměněny (velikost, váha, barva, textura…)</a:t>
            </a:r>
          </a:p>
          <a:p>
            <a:r>
              <a:rPr lang="cs-CZ" sz="1400" dirty="0"/>
              <a:t>Obraz/medium/technologie přenosu</a:t>
            </a:r>
          </a:p>
          <a:p>
            <a:r>
              <a:rPr lang="cs-CZ" sz="1400" dirty="0"/>
              <a:t>Obraz je performativní! </a:t>
            </a:r>
            <a:endParaRPr lang="cs-CZ" sz="1400" dirty="0">
              <a:effectLst/>
              <a:ea typeface="Aptos" panose="020B0004020202020204" pitchFamily="34" charset="0"/>
              <a:cs typeface="Times New Roman" panose="02020603050405020304" pitchFamily="18" charset="0"/>
            </a:endParaRPr>
          </a:p>
          <a:p>
            <a:r>
              <a:rPr lang="cs-CZ" sz="1400" dirty="0">
                <a:cs typeface="Times New Roman" panose="02020603050405020304" pitchFamily="18" charset="0"/>
              </a:rPr>
              <a:t>Význam každého O je neustále aktualizován ve vztahu O a S:</a:t>
            </a:r>
          </a:p>
          <a:p>
            <a:pPr lvl="1"/>
            <a:r>
              <a:rPr lang="cs-CZ" sz="1400" dirty="0">
                <a:cs typeface="Times New Roman" panose="02020603050405020304" pitchFamily="18" charset="0"/>
              </a:rPr>
              <a:t>Významů i </a:t>
            </a:r>
            <a:r>
              <a:rPr lang="cs-CZ" sz="1400" dirty="0" err="1">
                <a:cs typeface="Times New Roman" panose="02020603050405020304" pitchFamily="18" charset="0"/>
              </a:rPr>
              <a:t>afordancí</a:t>
            </a:r>
            <a:r>
              <a:rPr lang="cs-CZ" sz="1400" dirty="0">
                <a:cs typeface="Times New Roman" panose="02020603050405020304" pitchFamily="18" charset="0"/>
              </a:rPr>
              <a:t> je celá řada, ale 1 konkrétní se utváří v okamžiku pozorování, interakce s O</a:t>
            </a:r>
          </a:p>
          <a:p>
            <a:pPr lvl="1"/>
            <a:r>
              <a:rPr lang="cs-CZ" sz="1400" dirty="0">
                <a:cs typeface="Times New Roman" panose="02020603050405020304" pitchFamily="18" charset="0"/>
              </a:rPr>
              <a:t>k</a:t>
            </a:r>
            <a:r>
              <a:rPr lang="cs-CZ" sz="1400" dirty="0"/>
              <a:t>aždý člověk je komplexní S, který je v daném okamžiku utvářen vizuálním O, na který se dívá </a:t>
            </a:r>
          </a:p>
          <a:p>
            <a:pPr lvl="1"/>
            <a:r>
              <a:rPr lang="cs-CZ" sz="1400" dirty="0"/>
              <a:t>význam předmětů není zcela určován významy, které jim lidé přisuzují, O mají vlastní </a:t>
            </a:r>
            <a:r>
              <a:rPr lang="cs-CZ" sz="1400" dirty="0" err="1"/>
              <a:t>agentnost</a:t>
            </a:r>
            <a:endParaRPr lang="cs-CZ" sz="1400" dirty="0"/>
          </a:p>
          <a:p>
            <a:pPr lvl="1"/>
            <a:r>
              <a:rPr lang="cs-CZ" sz="1400" dirty="0" err="1"/>
              <a:t>a</a:t>
            </a:r>
            <a:r>
              <a:rPr lang="cs-CZ" sz="1400" i="0" u="none" strike="noStrike" dirty="0" err="1">
                <a:effectLst/>
              </a:rPr>
              <a:t>gentnost</a:t>
            </a:r>
            <a:r>
              <a:rPr lang="cs-CZ" sz="1400" i="0" u="none" strike="noStrike" dirty="0">
                <a:effectLst/>
              </a:rPr>
              <a:t> O znamená, že význam se utváří ve vtahu lidí a věcí &gt;&gt; to není vždy předvídatelný proces</a:t>
            </a:r>
          </a:p>
          <a:p>
            <a:pPr lvl="1"/>
            <a:r>
              <a:rPr lang="cs-CZ" sz="1400" dirty="0"/>
              <a:t>&gt;&gt;</a:t>
            </a:r>
            <a:r>
              <a:rPr lang="cs-CZ" sz="1400" i="0" u="none" strike="noStrike" dirty="0">
                <a:effectLst/>
              </a:rPr>
              <a:t> </a:t>
            </a:r>
            <a:r>
              <a:rPr lang="cs-CZ" sz="1400" dirty="0"/>
              <a:t>p</a:t>
            </a:r>
            <a:r>
              <a:rPr lang="cs-CZ" sz="1400" i="0" u="none" strike="noStrike" dirty="0">
                <a:effectLst/>
              </a:rPr>
              <a:t>ředměty a kontexty se tedy nejen navzájem určují, ale mohou se také měnit a narušovat</a:t>
            </a:r>
          </a:p>
          <a:p>
            <a:pPr lvl="2"/>
            <a:r>
              <a:rPr lang="cs-CZ" sz="1400" dirty="0"/>
              <a:t>Př. TV může ovlivňovat identitu</a:t>
            </a:r>
          </a:p>
          <a:p>
            <a:r>
              <a:rPr lang="cs-CZ" sz="1400" dirty="0"/>
              <a:t>O jsou mobilní!</a:t>
            </a:r>
          </a:p>
          <a:p>
            <a:pPr lvl="1"/>
            <a:r>
              <a:rPr lang="cs-CZ" sz="1400" dirty="0"/>
              <a:t>V se mění v prostoru a čase</a:t>
            </a:r>
          </a:p>
          <a:p>
            <a:pPr lvl="1"/>
            <a:r>
              <a:rPr lang="cs-CZ" sz="1400" dirty="0"/>
              <a:t>V je dán K kontextem (zpravidla nějaká soc. praktika), ten je různý</a:t>
            </a:r>
          </a:p>
          <a:p>
            <a:pPr lvl="1"/>
            <a:r>
              <a:rPr lang="cs-CZ" sz="1400" dirty="0">
                <a:effectLst/>
                <a:ea typeface="Aptos" panose="020B0004020202020204" pitchFamily="34" charset="0"/>
                <a:cs typeface="Times New Roman" panose="02020603050405020304" pitchFamily="18" charset="0"/>
              </a:rPr>
              <a:t>V se tedy utváří </a:t>
            </a:r>
            <a:r>
              <a:rPr lang="cs-CZ" sz="1400" dirty="0" err="1">
                <a:effectLst/>
                <a:ea typeface="Aptos" panose="020B0004020202020204" pitchFamily="34" charset="0"/>
                <a:cs typeface="Times New Roman" panose="02020603050405020304" pitchFamily="18" charset="0"/>
              </a:rPr>
              <a:t>rekontextualizací</a:t>
            </a:r>
            <a:r>
              <a:rPr lang="cs-CZ" sz="1400" dirty="0">
                <a:effectLst/>
                <a:ea typeface="Aptos" panose="020B0004020202020204" pitchFamily="34" charset="0"/>
                <a:cs typeface="Times New Roman" panose="02020603050405020304" pitchFamily="18" charset="0"/>
              </a:rPr>
              <a:t> O („</a:t>
            </a:r>
            <a:r>
              <a:rPr lang="cs-CZ" sz="1400" dirty="0" err="1">
                <a:effectLst/>
                <a:ea typeface="Aptos" panose="020B0004020202020204" pitchFamily="34" charset="0"/>
                <a:cs typeface="Times New Roman" panose="02020603050405020304" pitchFamily="18" charset="0"/>
              </a:rPr>
              <a:t>the</a:t>
            </a:r>
            <a:r>
              <a:rPr lang="cs-CZ" sz="1400" dirty="0">
                <a:effectLst/>
                <a:ea typeface="Aptos" panose="020B0004020202020204" pitchFamily="34" charset="0"/>
                <a:cs typeface="Times New Roman" panose="02020603050405020304" pitchFamily="18" charset="0"/>
              </a:rPr>
              <a:t> </a:t>
            </a:r>
            <a:r>
              <a:rPr lang="cs-CZ" sz="1400" dirty="0" err="1">
                <a:effectLst/>
                <a:ea typeface="Aptos" panose="020B0004020202020204" pitchFamily="34" charset="0"/>
                <a:cs typeface="Times New Roman" panose="02020603050405020304" pitchFamily="18" charset="0"/>
              </a:rPr>
              <a:t>recontextualisation</a:t>
            </a:r>
            <a:r>
              <a:rPr lang="cs-CZ" sz="1400" dirty="0">
                <a:effectLst/>
                <a:ea typeface="Aptos" panose="020B0004020202020204" pitchFamily="34" charset="0"/>
                <a:cs typeface="Times New Roman" panose="02020603050405020304" pitchFamily="18" charset="0"/>
              </a:rPr>
              <a:t> </a:t>
            </a:r>
            <a:r>
              <a:rPr lang="cs-CZ" sz="1400" dirty="0" err="1">
                <a:effectLst/>
                <a:ea typeface="Aptos" panose="020B0004020202020204" pitchFamily="34" charset="0"/>
                <a:cs typeface="Times New Roman" panose="02020603050405020304" pitchFamily="18" charset="0"/>
              </a:rPr>
              <a:t>of</a:t>
            </a:r>
            <a:r>
              <a:rPr lang="cs-CZ" sz="1400" dirty="0">
                <a:effectLst/>
                <a:ea typeface="Aptos" panose="020B0004020202020204" pitchFamily="34" charset="0"/>
                <a:cs typeface="Times New Roman" panose="02020603050405020304" pitchFamily="18" charset="0"/>
              </a:rPr>
              <a:t> </a:t>
            </a:r>
            <a:r>
              <a:rPr lang="cs-CZ" sz="1400" dirty="0" err="1">
                <a:effectLst/>
                <a:ea typeface="Aptos" panose="020B0004020202020204" pitchFamily="34" charset="0"/>
                <a:cs typeface="Times New Roman" panose="02020603050405020304" pitchFamily="18" charset="0"/>
              </a:rPr>
              <a:t>objects</a:t>
            </a:r>
            <a:r>
              <a:rPr lang="cs-CZ" sz="1400" dirty="0">
                <a:ea typeface="Aptos" panose="020B0004020202020204" pitchFamily="34" charset="0"/>
                <a:cs typeface="Times New Roman" panose="02020603050405020304" pitchFamily="18" charset="0"/>
              </a:rPr>
              <a:t>“, </a:t>
            </a:r>
            <a:r>
              <a:rPr lang="cs-CZ" sz="1400" dirty="0">
                <a:effectLst/>
                <a:ea typeface="Aptos" panose="020B0004020202020204" pitchFamily="34" charset="0"/>
                <a:cs typeface="Times New Roman" panose="02020603050405020304" pitchFamily="18" charset="0"/>
              </a:rPr>
              <a:t>Thomas, 1991)</a:t>
            </a:r>
          </a:p>
          <a:p>
            <a:pPr marL="457200" lvl="1" indent="0">
              <a:buNone/>
            </a:pPr>
            <a:endParaRPr lang="cs-CZ" sz="1200" dirty="0"/>
          </a:p>
        </p:txBody>
      </p:sp>
      <p:sp>
        <p:nvSpPr>
          <p:cNvPr id="4" name="Zástupný obsah 3">
            <a:extLst>
              <a:ext uri="{FF2B5EF4-FFF2-40B4-BE49-F238E27FC236}">
                <a16:creationId xmlns:a16="http://schemas.microsoft.com/office/drawing/2014/main" id="{17DFAF45-34C3-5AFF-0B3A-DA8A38D038EE}"/>
              </a:ext>
            </a:extLst>
          </p:cNvPr>
          <p:cNvSpPr>
            <a:spLocks noGrp="1"/>
          </p:cNvSpPr>
          <p:nvPr>
            <p:ph sz="half" idx="2"/>
          </p:nvPr>
        </p:nvSpPr>
        <p:spPr/>
        <p:txBody>
          <a:bodyPr>
            <a:normAutofit/>
          </a:bodyPr>
          <a:lstStyle/>
          <a:p>
            <a:pPr marL="0" indent="0" algn="ctr">
              <a:buNone/>
            </a:pPr>
            <a:endParaRPr lang="cs-CZ" sz="1800" i="1" dirty="0">
              <a:effectLst/>
              <a:latin typeface="Aptos" panose="020B0004020202020204" pitchFamily="34" charset="0"/>
              <a:ea typeface="Aptos" panose="020B0004020202020204" pitchFamily="34" charset="0"/>
              <a:cs typeface="Times New Roman" panose="02020603050405020304" pitchFamily="18" charset="0"/>
            </a:endParaRPr>
          </a:p>
          <a:p>
            <a:pPr marL="0" indent="0" algn="ctr">
              <a:buNone/>
            </a:pPr>
            <a:endParaRPr lang="cs-CZ" sz="1800" i="1" dirty="0">
              <a:latin typeface="Aptos" panose="020B0004020202020204" pitchFamily="34" charset="0"/>
              <a:ea typeface="Aptos" panose="020B0004020202020204" pitchFamily="34" charset="0"/>
              <a:cs typeface="Times New Roman" panose="02020603050405020304" pitchFamily="18" charset="0"/>
            </a:endParaRPr>
          </a:p>
          <a:p>
            <a:pPr marL="0" indent="0" algn="ctr">
              <a:buNone/>
            </a:pPr>
            <a:endParaRPr lang="cs-CZ" sz="1800" i="1" dirty="0">
              <a:effectLst/>
              <a:latin typeface="Aptos" panose="020B0004020202020204" pitchFamily="34" charset="0"/>
              <a:ea typeface="Aptos" panose="020B0004020202020204" pitchFamily="34" charset="0"/>
              <a:cs typeface="Times New Roman" panose="02020603050405020304" pitchFamily="18" charset="0"/>
            </a:endParaRPr>
          </a:p>
          <a:p>
            <a:pPr marL="0" indent="0" algn="ctr">
              <a:buNone/>
            </a:pPr>
            <a:endParaRPr lang="cs-CZ" sz="1800" i="1" dirty="0">
              <a:latin typeface="Aptos" panose="020B0004020202020204" pitchFamily="34" charset="0"/>
              <a:ea typeface="Aptos" panose="020B0004020202020204" pitchFamily="34" charset="0"/>
              <a:cs typeface="Times New Roman" panose="02020603050405020304" pitchFamily="18" charset="0"/>
            </a:endParaRPr>
          </a:p>
          <a:p>
            <a:pPr marL="0" indent="0" algn="ctr">
              <a:buNone/>
            </a:pPr>
            <a:r>
              <a:rPr lang="cs-CZ" sz="1800" i="1" dirty="0">
                <a:effectLst/>
                <a:latin typeface="Aptos" panose="020B0004020202020204" pitchFamily="34" charset="0"/>
                <a:ea typeface="Aptos" panose="020B0004020202020204" pitchFamily="34" charset="0"/>
                <a:cs typeface="Times New Roman" panose="02020603050405020304" pitchFamily="18" charset="0"/>
              </a:rPr>
              <a:t>„</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Images</a:t>
            </a:r>
            <a:r>
              <a:rPr lang="cs-CZ" sz="1800" i="1" dirty="0">
                <a:effectLst/>
                <a:latin typeface="Aptos" panose="020B0004020202020204" pitchFamily="34" charset="0"/>
                <a:ea typeface="Aptos" panose="020B0004020202020204" pitchFamily="34" charset="0"/>
                <a:cs typeface="Times New Roman" panose="02020603050405020304" pitchFamily="18" charset="0"/>
              </a:rPr>
              <a:t> are not </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representations</a:t>
            </a:r>
            <a:r>
              <a:rPr lang="cs-CZ" sz="1800" i="1" dirty="0">
                <a:effectLst/>
                <a:latin typeface="Aptos" panose="020B0004020202020204" pitchFamily="34" charset="0"/>
                <a:ea typeface="Aptos" panose="020B0004020202020204" pitchFamily="34" charset="0"/>
                <a:cs typeface="Times New Roman" panose="02020603050405020304" pitchFamily="18" charset="0"/>
              </a:rPr>
              <a:t> in </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the</a:t>
            </a:r>
            <a:r>
              <a:rPr lang="cs-CZ" sz="1800" i="1" dirty="0">
                <a:effectLst/>
                <a:latin typeface="Aptos" panose="020B0004020202020204" pitchFamily="34" charset="0"/>
                <a:ea typeface="Aptos" panose="020B0004020202020204" pitchFamily="34" charset="0"/>
                <a:cs typeface="Times New Roman" panose="02020603050405020304" pitchFamily="18" charset="0"/>
              </a:rPr>
              <a:t> </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sense</a:t>
            </a:r>
            <a:r>
              <a:rPr lang="cs-CZ" sz="1800" i="1" dirty="0">
                <a:effectLst/>
                <a:latin typeface="Aptos" panose="020B0004020202020204" pitchFamily="34" charset="0"/>
                <a:ea typeface="Aptos" panose="020B0004020202020204" pitchFamily="34" charset="0"/>
                <a:cs typeface="Times New Roman" panose="02020603050405020304" pitchFamily="18" charset="0"/>
              </a:rPr>
              <a:t> </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of</a:t>
            </a:r>
            <a:r>
              <a:rPr lang="cs-CZ" sz="1800" i="1" dirty="0">
                <a:effectLst/>
                <a:latin typeface="Aptos" panose="020B0004020202020204" pitchFamily="34" charset="0"/>
                <a:ea typeface="Aptos" panose="020B0004020202020204" pitchFamily="34" charset="0"/>
                <a:cs typeface="Times New Roman" panose="02020603050405020304" pitchFamily="18" charset="0"/>
              </a:rPr>
              <a:t> a </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screen</a:t>
            </a:r>
            <a:r>
              <a:rPr lang="cs-CZ" sz="1800" i="1" dirty="0">
                <a:effectLst/>
                <a:latin typeface="Aptos" panose="020B0004020202020204" pitchFamily="34" charset="0"/>
                <a:ea typeface="Aptos" panose="020B0004020202020204" pitchFamily="34" charset="0"/>
                <a:cs typeface="Times New Roman" panose="02020603050405020304" pitchFamily="18" charset="0"/>
              </a:rPr>
              <a:t> </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onto</a:t>
            </a:r>
            <a:r>
              <a:rPr lang="cs-CZ" sz="1800" i="1" dirty="0">
                <a:effectLst/>
                <a:latin typeface="Aptos" panose="020B0004020202020204" pitchFamily="34" charset="0"/>
                <a:ea typeface="Aptos" panose="020B0004020202020204" pitchFamily="34" charset="0"/>
                <a:cs typeface="Times New Roman" panose="02020603050405020304" pitchFamily="18" charset="0"/>
              </a:rPr>
              <a:t> </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which</a:t>
            </a:r>
            <a:r>
              <a:rPr lang="cs-CZ" sz="1800" i="1" dirty="0">
                <a:effectLst/>
                <a:latin typeface="Aptos" panose="020B0004020202020204" pitchFamily="34" charset="0"/>
                <a:ea typeface="Aptos" panose="020B0004020202020204" pitchFamily="34" charset="0"/>
                <a:cs typeface="Times New Roman" panose="02020603050405020304" pitchFamily="18" charset="0"/>
              </a:rPr>
              <a:t> </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meaning</a:t>
            </a:r>
            <a:r>
              <a:rPr lang="cs-CZ" sz="1800" i="1" dirty="0">
                <a:effectLst/>
                <a:latin typeface="Aptos" panose="020B0004020202020204" pitchFamily="34" charset="0"/>
                <a:ea typeface="Aptos" panose="020B0004020202020204" pitchFamily="34" charset="0"/>
                <a:cs typeface="Times New Roman" panose="02020603050405020304" pitchFamily="18" charset="0"/>
              </a:rPr>
              <a:t> </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is</a:t>
            </a:r>
            <a:r>
              <a:rPr lang="cs-CZ" sz="1800" i="1" dirty="0">
                <a:effectLst/>
                <a:latin typeface="Aptos" panose="020B0004020202020204" pitchFamily="34" charset="0"/>
                <a:ea typeface="Aptos" panose="020B0004020202020204" pitchFamily="34" charset="0"/>
                <a:cs typeface="Times New Roman" panose="02020603050405020304" pitchFamily="18" charset="0"/>
              </a:rPr>
              <a:t> </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projected</a:t>
            </a:r>
            <a:r>
              <a:rPr lang="cs-CZ" sz="1800" i="1" dirty="0">
                <a:effectLst/>
                <a:latin typeface="Aptos" panose="020B0004020202020204" pitchFamily="34" charset="0"/>
                <a:ea typeface="Aptos" panose="020B0004020202020204" pitchFamily="34" charset="0"/>
                <a:cs typeface="Times New Roman" panose="02020603050405020304" pitchFamily="18" charset="0"/>
              </a:rPr>
              <a:t>,’; </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they</a:t>
            </a:r>
            <a:r>
              <a:rPr lang="cs-CZ" sz="1800" i="1" dirty="0">
                <a:effectLst/>
                <a:latin typeface="Aptos" panose="020B0004020202020204" pitchFamily="34" charset="0"/>
                <a:ea typeface="Aptos" panose="020B0004020202020204" pitchFamily="34" charset="0"/>
                <a:cs typeface="Times New Roman" panose="02020603050405020304" pitchFamily="18" charset="0"/>
              </a:rPr>
              <a:t> are ‘</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compressed</a:t>
            </a:r>
            <a:r>
              <a:rPr lang="cs-CZ" sz="1800" i="1" dirty="0">
                <a:effectLst/>
                <a:latin typeface="Aptos" panose="020B0004020202020204" pitchFamily="34" charset="0"/>
                <a:ea typeface="Aptos" panose="020B0004020202020204" pitchFamily="34" charset="0"/>
                <a:cs typeface="Times New Roman" panose="02020603050405020304" pitchFamily="18" charset="0"/>
              </a:rPr>
              <a:t> </a:t>
            </a:r>
            <a:r>
              <a:rPr lang="cs-CZ" sz="1800" i="1" dirty="0" err="1">
                <a:effectLst/>
                <a:latin typeface="Aptos" panose="020B0004020202020204" pitchFamily="34" charset="0"/>
                <a:ea typeface="Aptos" panose="020B0004020202020204" pitchFamily="34" charset="0"/>
                <a:cs typeface="Times New Roman" panose="02020603050405020304" pitchFamily="18" charset="0"/>
              </a:rPr>
              <a:t>performances</a:t>
            </a:r>
            <a:r>
              <a:rPr lang="cs-CZ" sz="1800" i="1" dirty="0">
                <a:effectLst/>
                <a:latin typeface="Aptos" panose="020B0004020202020204" pitchFamily="34" charset="0"/>
                <a:ea typeface="Aptos" panose="020B0004020202020204" pitchFamily="34" charset="0"/>
                <a:cs typeface="Times New Roman" panose="02020603050405020304" pitchFamily="18" charset="0"/>
              </a:rPr>
              <a:t>’</a:t>
            </a:r>
          </a:p>
          <a:p>
            <a:pPr marL="0" indent="0" algn="ctr">
              <a:buNone/>
            </a:pPr>
            <a:endParaRPr lang="cs-CZ" sz="1800" i="1" dirty="0">
              <a:latin typeface="Aptos" panose="020B0004020202020204" pitchFamily="34" charset="0"/>
              <a:ea typeface="Aptos" panose="020B0004020202020204" pitchFamily="34" charset="0"/>
              <a:cs typeface="Times New Roman" panose="02020603050405020304" pitchFamily="18" charset="0"/>
            </a:endParaRPr>
          </a:p>
          <a:p>
            <a:pPr marL="0" indent="0" algn="ctr">
              <a:buNone/>
            </a:pPr>
            <a:endParaRPr lang="cs-CZ" sz="1800" i="1" dirty="0">
              <a:effectLst/>
              <a:latin typeface="Aptos" panose="020B0004020202020204" pitchFamily="34" charset="0"/>
              <a:ea typeface="Aptos" panose="020B0004020202020204" pitchFamily="34" charset="0"/>
              <a:cs typeface="Times New Roman" panose="02020603050405020304" pitchFamily="18" charset="0"/>
            </a:endParaRPr>
          </a:p>
          <a:p>
            <a:pPr marL="0" indent="0" algn="ctr">
              <a:buNone/>
            </a:pPr>
            <a:r>
              <a:rPr lang="cs-CZ" sz="1800" dirty="0">
                <a:latin typeface="Aptos" panose="020B0004020202020204" pitchFamily="34" charset="0"/>
                <a:ea typeface="Aptos" panose="020B0004020202020204" pitchFamily="34" charset="0"/>
                <a:cs typeface="Times New Roman" panose="02020603050405020304" pitchFamily="18" charset="0"/>
              </a:rPr>
              <a:t>– </a:t>
            </a:r>
            <a:r>
              <a:rPr lang="cs-CZ" sz="1800" dirty="0" err="1">
                <a:effectLst/>
                <a:latin typeface="Aptos" panose="020B0004020202020204" pitchFamily="34" charset="0"/>
                <a:ea typeface="Aptos" panose="020B0004020202020204" pitchFamily="34" charset="0"/>
                <a:cs typeface="Times New Roman" panose="02020603050405020304" pitchFamily="18" charset="0"/>
              </a:rPr>
              <a:t>Pinney</a:t>
            </a:r>
            <a:r>
              <a:rPr lang="cs-CZ" sz="1800" dirty="0">
                <a:effectLst/>
                <a:latin typeface="Aptos" panose="020B0004020202020204" pitchFamily="34" charset="0"/>
                <a:ea typeface="Aptos" panose="020B0004020202020204" pitchFamily="34" charset="0"/>
                <a:cs typeface="Times New Roman" panose="02020603050405020304" pitchFamily="18" charset="0"/>
              </a:rPr>
              <a:t> (2004: 8)</a:t>
            </a:r>
            <a:endParaRPr lang="cs-CZ" sz="1800" dirty="0"/>
          </a:p>
        </p:txBody>
      </p:sp>
    </p:spTree>
    <p:extLst>
      <p:ext uri="{BB962C8B-B14F-4D97-AF65-F5344CB8AC3E}">
        <p14:creationId xmlns:p14="http://schemas.microsoft.com/office/powerpoint/2010/main" val="1723400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800A4419-2AD9-B3E3-EFF1-3565923C700D}"/>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dirty="0" err="1">
                <a:solidFill>
                  <a:schemeClr val="tx1"/>
                </a:solidFill>
                <a:latin typeface="+mj-lt"/>
                <a:ea typeface="+mj-ea"/>
                <a:cs typeface="+mj-cs"/>
              </a:rPr>
              <a:t>Příklady</a:t>
            </a:r>
            <a:endParaRPr lang="en-US" sz="7200" kern="1200" dirty="0">
              <a:solidFill>
                <a:schemeClr val="tx1"/>
              </a:solidFill>
              <a:latin typeface="+mj-lt"/>
              <a:ea typeface="+mj-ea"/>
              <a:cs typeface="+mj-cs"/>
            </a:endParaRPr>
          </a:p>
        </p:txBody>
      </p:sp>
      <p:sp>
        <p:nvSpPr>
          <p:cNvPr id="5" name="Zástupný text 4">
            <a:extLst>
              <a:ext uri="{FF2B5EF4-FFF2-40B4-BE49-F238E27FC236}">
                <a16:creationId xmlns:a16="http://schemas.microsoft.com/office/drawing/2014/main" id="{BD10E82C-0D8E-8A4A-1883-89E06074CBEB}"/>
              </a:ext>
            </a:extLst>
          </p:cNvPr>
          <p:cNvSpPr>
            <a:spLocks noGrp="1"/>
          </p:cNvSpPr>
          <p:nvPr>
            <p:ph type="body" idx="1"/>
          </p:nvPr>
        </p:nvSpPr>
        <p:spPr>
          <a:xfrm>
            <a:off x="1966912" y="5645150"/>
            <a:ext cx="8258176" cy="631825"/>
          </a:xfrm>
        </p:spPr>
        <p:txBody>
          <a:bodyPr vert="horz" lIns="91440" tIns="45720" rIns="91440" bIns="45720" rtlCol="0" anchor="ctr">
            <a:normAutofit/>
          </a:bodyPr>
          <a:lstStyle/>
          <a:p>
            <a:pPr algn="ctr"/>
            <a:endParaRPr lang="en-US" sz="2800" kern="1200">
              <a:solidFill>
                <a:schemeClr val="tx1"/>
              </a:solidFill>
              <a:latin typeface="+mn-lt"/>
              <a:ea typeface="+mn-ea"/>
              <a:cs typeface="+mn-cs"/>
            </a:endParaRPr>
          </a:p>
        </p:txBody>
      </p:sp>
      <p:sp>
        <p:nvSpPr>
          <p:cNvPr id="16" name="Rectangle 15">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6756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15E9F7A-B64C-4192-8930-A05D1E23F3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brázek 4" descr="Obsah obrázku kolo, budova, pneumatika, snímek obrazovky&#10;&#10;Popis byl vytvořen automaticky">
            <a:extLst>
              <a:ext uri="{FF2B5EF4-FFF2-40B4-BE49-F238E27FC236}">
                <a16:creationId xmlns:a16="http://schemas.microsoft.com/office/drawing/2014/main" id="{4DAC147F-6F35-B38B-6F12-09A5B34D131F}"/>
              </a:ext>
            </a:extLst>
          </p:cNvPr>
          <p:cNvPicPr>
            <a:picLocks noChangeAspect="1"/>
          </p:cNvPicPr>
          <p:nvPr/>
        </p:nvPicPr>
        <p:blipFill>
          <a:blip r:embed="rId2"/>
          <a:srcRect t="12343" r="3" b="9795"/>
          <a:stretch>
            <a:fillRect/>
          </a:stretch>
        </p:blipFill>
        <p:spPr>
          <a:xfrm>
            <a:off x="20" y="853"/>
            <a:ext cx="2743179" cy="3417511"/>
          </a:xfrm>
          <a:prstGeom prst="rect">
            <a:avLst/>
          </a:prstGeom>
        </p:spPr>
      </p:pic>
      <p:pic>
        <p:nvPicPr>
          <p:cNvPr id="8" name="Obrázek 7" descr="Obsah obrázku oblečení, venku, obloha, muž&#10;&#10;Popis byl vytvořen automaticky">
            <a:extLst>
              <a:ext uri="{FF2B5EF4-FFF2-40B4-BE49-F238E27FC236}">
                <a16:creationId xmlns:a16="http://schemas.microsoft.com/office/drawing/2014/main" id="{99D08DAF-D00D-5619-82E7-84285EBC5BDD}"/>
              </a:ext>
            </a:extLst>
          </p:cNvPr>
          <p:cNvPicPr>
            <a:picLocks noChangeAspect="1"/>
          </p:cNvPicPr>
          <p:nvPr/>
        </p:nvPicPr>
        <p:blipFill>
          <a:blip r:embed="rId3"/>
          <a:srcRect t="9119" r="-2" b="4802"/>
          <a:stretch>
            <a:fillRect/>
          </a:stretch>
        </p:blipFill>
        <p:spPr>
          <a:xfrm>
            <a:off x="20" y="3417677"/>
            <a:ext cx="2743179" cy="3440324"/>
          </a:xfrm>
          <a:prstGeom prst="rect">
            <a:avLst/>
          </a:prstGeom>
        </p:spPr>
      </p:pic>
      <p:sp>
        <p:nvSpPr>
          <p:cNvPr id="15" name="Rectangle 14">
            <a:extLst>
              <a:ext uri="{FF2B5EF4-FFF2-40B4-BE49-F238E27FC236}">
                <a16:creationId xmlns:a16="http://schemas.microsoft.com/office/drawing/2014/main" id="{793EB161-5CFE-4D7E-B34B-06C90F9B1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43200" y="-1"/>
            <a:ext cx="6744336" cy="687718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18147C2-BF02-44AA-81D8-FD7776FAB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5964" y="685799"/>
            <a:ext cx="5358808" cy="5486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CE0FE1D7-15DD-C96B-7BD4-20D39FA79E0B}"/>
              </a:ext>
            </a:extLst>
          </p:cNvPr>
          <p:cNvSpPr>
            <a:spLocks noGrp="1"/>
          </p:cNvSpPr>
          <p:nvPr>
            <p:ph sz="half" idx="1"/>
          </p:nvPr>
        </p:nvSpPr>
        <p:spPr>
          <a:xfrm>
            <a:off x="3435962" y="685798"/>
            <a:ext cx="5358808" cy="5486400"/>
          </a:xfrm>
        </p:spPr>
        <p:txBody>
          <a:bodyPr vert="horz" lIns="91440" tIns="45720" rIns="91440" bIns="45720" rtlCol="0" anchor="t">
            <a:normAutofit fontScale="92500" lnSpcReduction="10000"/>
          </a:bodyPr>
          <a:lstStyle/>
          <a:p>
            <a:pPr>
              <a:spcBef>
                <a:spcPts val="1200"/>
              </a:spcBef>
            </a:pPr>
            <a:r>
              <a:rPr lang="en-US" sz="1400" b="1" i="0" u="none" strike="noStrike" dirty="0" err="1">
                <a:solidFill>
                  <a:schemeClr val="tx1">
                    <a:lumMod val="65000"/>
                    <a:lumOff val="35000"/>
                  </a:schemeClr>
                </a:solidFill>
                <a:effectLst/>
              </a:rPr>
              <a:t>Materialita</a:t>
            </a:r>
            <a:r>
              <a:rPr lang="en-US" sz="1400" b="1" i="0" u="none" strike="noStrike" dirty="0">
                <a:solidFill>
                  <a:schemeClr val="tx1">
                    <a:lumMod val="65000"/>
                    <a:lumOff val="35000"/>
                  </a:schemeClr>
                </a:solidFill>
                <a:effectLst/>
              </a:rPr>
              <a:t> </a:t>
            </a:r>
            <a:r>
              <a:rPr lang="en-US" sz="1400" b="1" i="0" u="none" strike="noStrike" dirty="0" err="1">
                <a:solidFill>
                  <a:schemeClr val="tx1">
                    <a:lumMod val="65000"/>
                    <a:lumOff val="35000"/>
                  </a:schemeClr>
                </a:solidFill>
                <a:effectLst/>
              </a:rPr>
              <a:t>objektu</a:t>
            </a:r>
            <a:endParaRPr lang="en-US" sz="1400" b="0" i="0" u="none" strike="noStrike" dirty="0">
              <a:solidFill>
                <a:schemeClr val="tx1">
                  <a:lumMod val="65000"/>
                  <a:lumOff val="35000"/>
                </a:schemeClr>
              </a:solidFill>
              <a:effectLst/>
            </a:endParaRPr>
          </a:p>
          <a:p>
            <a:pPr marL="742950" lvl="1">
              <a:spcBef>
                <a:spcPts val="1200"/>
              </a:spcBef>
            </a:pPr>
            <a:r>
              <a:rPr lang="en-US" sz="1400" i="0" u="none" strike="noStrike" dirty="0" err="1">
                <a:solidFill>
                  <a:schemeClr val="tx1">
                    <a:lumMod val="65000"/>
                    <a:lumOff val="35000"/>
                  </a:schemeClr>
                </a:solidFill>
                <a:effectLst/>
              </a:rPr>
              <a:t>vizuální</a:t>
            </a:r>
            <a:r>
              <a:rPr lang="en-US" sz="1400" i="0" u="none" strike="noStrike" dirty="0">
                <a:solidFill>
                  <a:schemeClr val="tx1">
                    <a:lumMod val="65000"/>
                    <a:lumOff val="35000"/>
                  </a:schemeClr>
                </a:solidFill>
                <a:effectLst/>
              </a:rPr>
              <a:t> forma a/</a:t>
            </a:r>
            <a:r>
              <a:rPr lang="en-US" sz="1400" i="0" u="none" strike="noStrike" dirty="0" err="1">
                <a:solidFill>
                  <a:schemeClr val="tx1">
                    <a:lumMod val="65000"/>
                    <a:lumOff val="35000"/>
                  </a:schemeClr>
                </a:solidFill>
                <a:effectLst/>
              </a:rPr>
              <a:t>nebo</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obsah</a:t>
            </a:r>
            <a:r>
              <a:rPr lang="en-US" sz="1400" i="0" u="none" strike="noStrike" dirty="0">
                <a:solidFill>
                  <a:schemeClr val="tx1">
                    <a:lumMod val="65000"/>
                    <a:lumOff val="35000"/>
                  </a:schemeClr>
                </a:solidFill>
                <a:effectLst/>
              </a:rPr>
              <a:t> (co </a:t>
            </a:r>
            <a:r>
              <a:rPr lang="en-US" sz="1400" i="0" u="none" strike="noStrike" dirty="0" err="1">
                <a:solidFill>
                  <a:schemeClr val="tx1">
                    <a:lumMod val="65000"/>
                    <a:lumOff val="35000"/>
                  </a:schemeClr>
                </a:solidFill>
                <a:effectLst/>
              </a:rPr>
              <a:t>objekt</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zobrazuje</a:t>
            </a:r>
            <a:r>
              <a:rPr lang="en-US" sz="1400" i="0" u="none" strike="noStrike" dirty="0">
                <a:solidFill>
                  <a:schemeClr val="tx1">
                    <a:lumMod val="65000"/>
                    <a:lumOff val="35000"/>
                  </a:schemeClr>
                </a:solidFill>
                <a:effectLst/>
              </a:rPr>
              <a:t>)</a:t>
            </a:r>
          </a:p>
          <a:p>
            <a:pPr marL="742950" lvl="1">
              <a:spcBef>
                <a:spcPts val="1200"/>
              </a:spcBef>
            </a:pPr>
            <a:r>
              <a:rPr lang="en-US" sz="1400" i="0" u="none" strike="noStrike" dirty="0" err="1">
                <a:solidFill>
                  <a:schemeClr val="tx1">
                    <a:lumMod val="65000"/>
                    <a:lumOff val="35000"/>
                  </a:schemeClr>
                </a:solidFill>
                <a:effectLst/>
              </a:rPr>
              <a:t>materiální</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podoba</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fyzické</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vlastnosti</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objektu</a:t>
            </a:r>
            <a:r>
              <a:rPr lang="en-US" sz="1400" i="0" u="none" strike="noStrike" dirty="0">
                <a:solidFill>
                  <a:schemeClr val="tx1">
                    <a:lumMod val="65000"/>
                    <a:lumOff val="35000"/>
                  </a:schemeClr>
                </a:solidFill>
                <a:effectLst/>
              </a:rPr>
              <a:t>)</a:t>
            </a:r>
          </a:p>
          <a:p>
            <a:pPr marL="742950" lvl="1">
              <a:spcBef>
                <a:spcPts val="1200"/>
              </a:spcBef>
            </a:pP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způsob</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prezentace</a:t>
            </a:r>
            <a:r>
              <a:rPr lang="en-US" sz="1400" dirty="0">
                <a:solidFill>
                  <a:schemeClr val="tx1">
                    <a:lumMod val="65000"/>
                    <a:lumOff val="35000"/>
                  </a:schemeClr>
                </a:solidFill>
              </a:rPr>
              <a:t> (</a:t>
            </a:r>
            <a:r>
              <a:rPr lang="en-US" sz="1400" i="0" u="none" strike="noStrike" dirty="0">
                <a:solidFill>
                  <a:schemeClr val="tx1">
                    <a:lumMod val="65000"/>
                    <a:lumOff val="35000"/>
                  </a:schemeClr>
                </a:solidFill>
                <a:effectLst/>
              </a:rPr>
              <a:t> jak je </a:t>
            </a:r>
            <a:r>
              <a:rPr lang="en-US" sz="1400" i="0" u="none" strike="noStrike" dirty="0" err="1">
                <a:solidFill>
                  <a:schemeClr val="tx1">
                    <a:lumMod val="65000"/>
                    <a:lumOff val="35000"/>
                  </a:schemeClr>
                </a:solidFill>
                <a:effectLst/>
              </a:rPr>
              <a:t>objekt</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představen</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divákovi</a:t>
            </a:r>
            <a:r>
              <a:rPr lang="en-US" sz="1400" i="0" u="none" strike="noStrike" dirty="0">
                <a:solidFill>
                  <a:schemeClr val="tx1">
                    <a:lumMod val="65000"/>
                    <a:lumOff val="35000"/>
                  </a:schemeClr>
                </a:solidFill>
                <a:effectLst/>
              </a:rPr>
              <a:t> a jak je </a:t>
            </a:r>
            <a:r>
              <a:rPr lang="en-US" sz="1400" i="0" u="none" strike="noStrike" dirty="0" err="1">
                <a:solidFill>
                  <a:schemeClr val="tx1">
                    <a:lumMod val="65000"/>
                    <a:lumOff val="35000"/>
                  </a:schemeClr>
                </a:solidFill>
                <a:effectLst/>
              </a:rPr>
              <a:t>vnímán</a:t>
            </a:r>
            <a:r>
              <a:rPr lang="en-US" sz="1400" i="0" u="none" strike="noStrike" dirty="0">
                <a:solidFill>
                  <a:schemeClr val="tx1">
                    <a:lumMod val="65000"/>
                    <a:lumOff val="35000"/>
                  </a:schemeClr>
                </a:solidFill>
                <a:effectLst/>
              </a:rPr>
              <a:t>)</a:t>
            </a:r>
          </a:p>
          <a:p>
            <a:pPr>
              <a:spcBef>
                <a:spcPts val="1200"/>
              </a:spcBef>
            </a:pPr>
            <a:r>
              <a:rPr lang="en-US" sz="1400" b="1" i="0" u="none" strike="noStrike" dirty="0">
                <a:solidFill>
                  <a:schemeClr val="tx1">
                    <a:lumMod val="65000"/>
                    <a:lumOff val="35000"/>
                  </a:schemeClr>
                </a:solidFill>
                <a:effectLst/>
              </a:rPr>
              <a:t>Co se s </a:t>
            </a:r>
            <a:r>
              <a:rPr lang="en-US" sz="1400" b="1" i="0" u="none" strike="noStrike" dirty="0" err="1">
                <a:solidFill>
                  <a:schemeClr val="tx1">
                    <a:lumMod val="65000"/>
                    <a:lumOff val="35000"/>
                  </a:schemeClr>
                </a:solidFill>
                <a:effectLst/>
              </a:rPr>
              <a:t>objektem</a:t>
            </a:r>
            <a:r>
              <a:rPr lang="en-US" sz="1400" b="1" i="0" u="none" strike="noStrike" dirty="0">
                <a:solidFill>
                  <a:schemeClr val="tx1">
                    <a:lumMod val="65000"/>
                    <a:lumOff val="35000"/>
                  </a:schemeClr>
                </a:solidFill>
                <a:effectLst/>
              </a:rPr>
              <a:t> </a:t>
            </a:r>
            <a:r>
              <a:rPr lang="en-US" sz="1400" b="1" i="0" u="none" strike="noStrike" dirty="0" err="1">
                <a:solidFill>
                  <a:schemeClr val="tx1">
                    <a:lumMod val="65000"/>
                    <a:lumOff val="35000"/>
                  </a:schemeClr>
                </a:solidFill>
                <a:effectLst/>
              </a:rPr>
              <a:t>dělá</a:t>
            </a:r>
            <a:r>
              <a:rPr lang="en-US" sz="1400" b="1" i="0" u="none" strike="noStrike" dirty="0">
                <a:solidFill>
                  <a:schemeClr val="tx1">
                    <a:lumMod val="65000"/>
                    <a:lumOff val="35000"/>
                  </a:schemeClr>
                </a:solidFill>
                <a:effectLst/>
              </a:rPr>
              <a:t> v </a:t>
            </a:r>
            <a:r>
              <a:rPr lang="en-US" sz="1400" b="1" i="0" u="none" strike="noStrike" dirty="0" err="1">
                <a:solidFill>
                  <a:schemeClr val="tx1">
                    <a:lumMod val="65000"/>
                    <a:lumOff val="35000"/>
                  </a:schemeClr>
                </a:solidFill>
                <a:effectLst/>
              </a:rPr>
              <a:t>konkrétním</a:t>
            </a:r>
            <a:r>
              <a:rPr lang="en-US" sz="1400" b="1" i="0" u="none" strike="noStrike" dirty="0">
                <a:solidFill>
                  <a:schemeClr val="tx1">
                    <a:lumMod val="65000"/>
                    <a:lumOff val="35000"/>
                  </a:schemeClr>
                </a:solidFill>
                <a:effectLst/>
              </a:rPr>
              <a:t> </a:t>
            </a:r>
            <a:r>
              <a:rPr lang="en-US" sz="1400" b="1" i="0" u="none" strike="noStrike" dirty="0" err="1">
                <a:solidFill>
                  <a:schemeClr val="tx1">
                    <a:lumMod val="65000"/>
                    <a:lumOff val="35000"/>
                  </a:schemeClr>
                </a:solidFill>
                <a:effectLst/>
              </a:rPr>
              <a:t>prostředí</a:t>
            </a:r>
            <a:endParaRPr lang="en-US" sz="1400" b="0" i="0" u="none" strike="noStrike" dirty="0">
              <a:solidFill>
                <a:schemeClr val="tx1">
                  <a:lumMod val="65000"/>
                  <a:lumOff val="35000"/>
                </a:schemeClr>
              </a:solidFill>
              <a:effectLst/>
            </a:endParaRPr>
          </a:p>
          <a:p>
            <a:pPr marL="742950" lvl="1">
              <a:spcBef>
                <a:spcPts val="1200"/>
              </a:spcBef>
            </a:pPr>
            <a:r>
              <a:rPr lang="en-US" sz="1400" dirty="0" err="1">
                <a:solidFill>
                  <a:schemeClr val="tx1">
                    <a:lumMod val="65000"/>
                    <a:lumOff val="35000"/>
                  </a:schemeClr>
                </a:solidFill>
              </a:rPr>
              <a:t>o</a:t>
            </a:r>
            <a:r>
              <a:rPr lang="en-US" sz="1400" i="0" u="none" strike="noStrike" dirty="0" err="1">
                <a:solidFill>
                  <a:schemeClr val="tx1">
                    <a:lumMod val="65000"/>
                    <a:lumOff val="35000"/>
                  </a:schemeClr>
                </a:solidFill>
                <a:effectLst/>
              </a:rPr>
              <a:t>bjekt</a:t>
            </a:r>
            <a:r>
              <a:rPr lang="en-US" sz="1400" i="0" u="none" strike="noStrike" dirty="0">
                <a:solidFill>
                  <a:schemeClr val="tx1">
                    <a:lumMod val="65000"/>
                    <a:lumOff val="35000"/>
                  </a:schemeClr>
                </a:solidFill>
                <a:effectLst/>
              </a:rPr>
              <a:t> a </a:t>
            </a:r>
            <a:r>
              <a:rPr lang="en-US" sz="1400" i="0" u="none" strike="noStrike" dirty="0" err="1">
                <a:solidFill>
                  <a:schemeClr val="tx1">
                    <a:lumMod val="65000"/>
                    <a:lumOff val="35000"/>
                  </a:schemeClr>
                </a:solidFill>
                <a:effectLst/>
              </a:rPr>
              <a:t>divák</a:t>
            </a:r>
            <a:r>
              <a:rPr lang="en-US" sz="1400" i="0" u="none" strike="noStrike" dirty="0">
                <a:solidFill>
                  <a:schemeClr val="tx1">
                    <a:lumMod val="65000"/>
                    <a:lumOff val="35000"/>
                  </a:schemeClr>
                </a:solidFill>
                <a:effectLst/>
              </a:rPr>
              <a:t> se </a:t>
            </a:r>
            <a:r>
              <a:rPr lang="en-US" sz="1400" i="0" u="none" strike="noStrike" dirty="0" err="1">
                <a:solidFill>
                  <a:schemeClr val="tx1">
                    <a:lumMod val="65000"/>
                    <a:lumOff val="35000"/>
                  </a:schemeClr>
                </a:solidFill>
                <a:effectLst/>
              </a:rPr>
              <a:t>vzájemně</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utvářejí</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význam</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objektu</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utvářejí</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činnosti</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lidí</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kolem</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něj</a:t>
            </a:r>
            <a:r>
              <a:rPr lang="en-US" sz="1400" i="0" u="none" strike="noStrike" dirty="0">
                <a:solidFill>
                  <a:schemeClr val="tx1">
                    <a:lumMod val="65000"/>
                    <a:lumOff val="35000"/>
                  </a:schemeClr>
                </a:solidFill>
                <a:effectLst/>
              </a:rPr>
              <a:t>)</a:t>
            </a:r>
          </a:p>
          <a:p>
            <a:pPr marL="742950" lvl="1">
              <a:spcBef>
                <a:spcPts val="1200"/>
              </a:spcBef>
            </a:pPr>
            <a:r>
              <a:rPr lang="en-US" sz="1400" i="0" u="none" strike="noStrike" dirty="0" err="1">
                <a:solidFill>
                  <a:schemeClr val="tx1">
                    <a:lumMod val="65000"/>
                    <a:lumOff val="35000"/>
                  </a:schemeClr>
                </a:solidFill>
                <a:effectLst/>
              </a:rPr>
              <a:t>kdo</a:t>
            </a:r>
            <a:r>
              <a:rPr lang="en-US" sz="1400" i="0" u="none" strike="noStrike" dirty="0">
                <a:solidFill>
                  <a:schemeClr val="tx1">
                    <a:lumMod val="65000"/>
                    <a:lumOff val="35000"/>
                  </a:schemeClr>
                </a:solidFill>
                <a:effectLst/>
              </a:rPr>
              <a:t> se o </a:t>
            </a:r>
            <a:r>
              <a:rPr lang="en-US" sz="1400" i="0" u="none" strike="noStrike" dirty="0" err="1">
                <a:solidFill>
                  <a:schemeClr val="tx1">
                    <a:lumMod val="65000"/>
                    <a:lumOff val="35000"/>
                  </a:schemeClr>
                </a:solidFill>
                <a:effectLst/>
              </a:rPr>
              <a:t>objekt</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stará</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kdo</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rozhoduje</a:t>
            </a:r>
            <a:r>
              <a:rPr lang="en-US" sz="1400" i="0" u="none" strike="noStrike" dirty="0">
                <a:solidFill>
                  <a:schemeClr val="tx1">
                    <a:lumMod val="65000"/>
                    <a:lumOff val="35000"/>
                  </a:schemeClr>
                </a:solidFill>
                <a:effectLst/>
              </a:rPr>
              <a:t> o </a:t>
            </a:r>
            <a:r>
              <a:rPr lang="en-US" sz="1400" i="0" u="none" strike="noStrike" dirty="0" err="1">
                <a:solidFill>
                  <a:schemeClr val="tx1">
                    <a:lumMod val="65000"/>
                    <a:lumOff val="35000"/>
                  </a:schemeClr>
                </a:solidFill>
                <a:effectLst/>
              </a:rPr>
              <a:t>jeho</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umístění</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či</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aranžmá</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proč</a:t>
            </a:r>
            <a:r>
              <a:rPr lang="en-US" sz="1400" i="0" u="none" strike="noStrike" dirty="0">
                <a:solidFill>
                  <a:schemeClr val="tx1">
                    <a:lumMod val="65000"/>
                    <a:lumOff val="35000"/>
                  </a:schemeClr>
                </a:solidFill>
                <a:effectLst/>
              </a:rPr>
              <a:t> a s </a:t>
            </a:r>
            <a:r>
              <a:rPr lang="en-US" sz="1400" i="0" u="none" strike="noStrike" dirty="0" err="1">
                <a:solidFill>
                  <a:schemeClr val="tx1">
                    <a:lumMod val="65000"/>
                    <a:lumOff val="35000"/>
                  </a:schemeClr>
                </a:solidFill>
                <a:effectLst/>
              </a:rPr>
              <a:t>jakým</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efektem</a:t>
            </a:r>
            <a:endParaRPr lang="en-US" sz="1400" i="0" u="none" strike="noStrike" dirty="0">
              <a:solidFill>
                <a:schemeClr val="tx1">
                  <a:lumMod val="65000"/>
                  <a:lumOff val="35000"/>
                </a:schemeClr>
              </a:solidFill>
              <a:effectLst/>
            </a:endParaRPr>
          </a:p>
          <a:p>
            <a:pPr>
              <a:spcBef>
                <a:spcPts val="1200"/>
              </a:spcBef>
            </a:pPr>
            <a:r>
              <a:rPr lang="en-US" sz="1400" b="1" i="0" u="none" strike="noStrike" dirty="0" err="1">
                <a:solidFill>
                  <a:schemeClr val="tx1">
                    <a:lumMod val="65000"/>
                    <a:lumOff val="35000"/>
                  </a:schemeClr>
                </a:solidFill>
                <a:effectLst/>
              </a:rPr>
              <a:t>Cirkulace</a:t>
            </a:r>
            <a:r>
              <a:rPr lang="en-US" sz="1400" b="1" i="0" u="none" strike="noStrike" dirty="0">
                <a:solidFill>
                  <a:schemeClr val="tx1">
                    <a:lumMod val="65000"/>
                    <a:lumOff val="35000"/>
                  </a:schemeClr>
                </a:solidFill>
                <a:effectLst/>
              </a:rPr>
              <a:t> </a:t>
            </a:r>
            <a:r>
              <a:rPr lang="en-US" sz="1400" b="1" i="0" u="none" strike="noStrike" dirty="0" err="1">
                <a:solidFill>
                  <a:schemeClr val="tx1">
                    <a:lumMod val="65000"/>
                    <a:lumOff val="35000"/>
                  </a:schemeClr>
                </a:solidFill>
                <a:effectLst/>
              </a:rPr>
              <a:t>objektu</a:t>
            </a:r>
            <a:endParaRPr lang="en-US" sz="1400" b="0" i="0" u="none" strike="noStrike" dirty="0">
              <a:solidFill>
                <a:schemeClr val="tx1">
                  <a:lumMod val="65000"/>
                  <a:lumOff val="35000"/>
                </a:schemeClr>
              </a:solidFill>
              <a:effectLst/>
            </a:endParaRPr>
          </a:p>
          <a:p>
            <a:pPr marL="742950" lvl="1">
              <a:spcBef>
                <a:spcPts val="1200"/>
              </a:spcBef>
            </a:pPr>
            <a:r>
              <a:rPr lang="en-US" sz="1400" i="0" u="none" strike="noStrike" dirty="0" err="1">
                <a:solidFill>
                  <a:schemeClr val="tx1">
                    <a:lumMod val="65000"/>
                    <a:lumOff val="35000"/>
                  </a:schemeClr>
                </a:solidFill>
                <a:effectLst/>
              </a:rPr>
              <a:t>pohyb</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objektu</a:t>
            </a:r>
            <a:r>
              <a:rPr lang="en-US" sz="1400" i="0" u="none" strike="noStrike" dirty="0">
                <a:solidFill>
                  <a:schemeClr val="tx1">
                    <a:lumMod val="65000"/>
                    <a:lumOff val="35000"/>
                  </a:schemeClr>
                </a:solidFill>
                <a:effectLst/>
              </a:rPr>
              <a:t> a jak se </a:t>
            </a:r>
            <a:r>
              <a:rPr lang="en-US" sz="1400" i="0" u="none" strike="noStrike" dirty="0" err="1">
                <a:solidFill>
                  <a:schemeClr val="tx1">
                    <a:lumMod val="65000"/>
                    <a:lumOff val="35000"/>
                  </a:schemeClr>
                </a:solidFill>
                <a:effectLst/>
              </a:rPr>
              <a:t>jeho</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význam</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mění</a:t>
            </a:r>
            <a:r>
              <a:rPr lang="en-US" sz="1400" i="0" u="none" strike="noStrike" dirty="0">
                <a:solidFill>
                  <a:schemeClr val="tx1">
                    <a:lumMod val="65000"/>
                    <a:lumOff val="35000"/>
                  </a:schemeClr>
                </a:solidFill>
                <a:effectLst/>
              </a:rPr>
              <a:t>.</a:t>
            </a:r>
          </a:p>
          <a:p>
            <a:pPr marL="742950" lvl="1">
              <a:spcBef>
                <a:spcPts val="1200"/>
              </a:spcBef>
            </a:pPr>
            <a:r>
              <a:rPr lang="en-US" sz="1400" dirty="0" err="1">
                <a:solidFill>
                  <a:schemeClr val="tx1">
                    <a:lumMod val="65000"/>
                    <a:lumOff val="35000"/>
                  </a:schemeClr>
                </a:solidFill>
              </a:rPr>
              <a:t>a</a:t>
            </a:r>
            <a:r>
              <a:rPr lang="en-US" sz="1400" i="0" u="none" strike="noStrike" dirty="0" err="1">
                <a:solidFill>
                  <a:schemeClr val="tx1">
                    <a:lumMod val="65000"/>
                    <a:lumOff val="35000"/>
                  </a:schemeClr>
                </a:solidFill>
                <a:effectLst/>
              </a:rPr>
              <a:t>nalýza</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trajektorie</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objektu</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pomáhá</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pochopit</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jeho</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společenský</a:t>
            </a:r>
            <a:r>
              <a:rPr lang="en-US" sz="1400" i="0" u="none" strike="noStrike" dirty="0">
                <a:solidFill>
                  <a:schemeClr val="tx1">
                    <a:lumMod val="65000"/>
                    <a:lumOff val="35000"/>
                  </a:schemeClr>
                </a:solidFill>
                <a:effectLst/>
              </a:rPr>
              <a:t> a </a:t>
            </a:r>
            <a:r>
              <a:rPr lang="en-US" sz="1400" i="0" u="none" strike="noStrike" dirty="0" err="1">
                <a:solidFill>
                  <a:schemeClr val="tx1">
                    <a:lumMod val="65000"/>
                    <a:lumOff val="35000"/>
                  </a:schemeClr>
                </a:solidFill>
                <a:effectLst/>
              </a:rPr>
              <a:t>kulturní</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kontext</a:t>
            </a:r>
            <a:endParaRPr lang="en-US" sz="1400" i="0" u="none" strike="noStrike" dirty="0">
              <a:solidFill>
                <a:schemeClr val="tx1">
                  <a:lumMod val="65000"/>
                  <a:lumOff val="35000"/>
                </a:schemeClr>
              </a:solidFill>
              <a:effectLst/>
            </a:endParaRPr>
          </a:p>
          <a:p>
            <a:pPr marL="742950" lvl="1">
              <a:spcBef>
                <a:spcPts val="1200"/>
              </a:spcBef>
            </a:pPr>
            <a:r>
              <a:rPr lang="en-US" sz="1400" i="0" u="none" strike="noStrike" dirty="0" err="1">
                <a:solidFill>
                  <a:schemeClr val="tx1">
                    <a:lumMod val="65000"/>
                    <a:lumOff val="35000"/>
                  </a:schemeClr>
                </a:solidFill>
                <a:effectLst/>
              </a:rPr>
              <a:t>různé</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publikum</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na</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různých</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místech</a:t>
            </a:r>
            <a:r>
              <a:rPr lang="en-US" sz="1400" i="0" u="none" strike="noStrike" dirty="0">
                <a:solidFill>
                  <a:schemeClr val="tx1">
                    <a:lumMod val="65000"/>
                    <a:lumOff val="35000"/>
                  </a:schemeClr>
                </a:solidFill>
                <a:effectLst/>
              </a:rPr>
              <a:t> a </a:t>
            </a:r>
            <a:r>
              <a:rPr lang="en-US" sz="1400" i="0" u="none" strike="noStrike" dirty="0" err="1">
                <a:solidFill>
                  <a:schemeClr val="tx1">
                    <a:lumMod val="65000"/>
                    <a:lumOff val="35000"/>
                  </a:schemeClr>
                </a:solidFill>
                <a:effectLst/>
              </a:rPr>
              <a:t>porovnávejte</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specifika</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každého</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prostředí</a:t>
            </a:r>
            <a:endParaRPr lang="en-US" sz="1400" i="0" u="none" strike="noStrike" dirty="0">
              <a:solidFill>
                <a:schemeClr val="tx1">
                  <a:lumMod val="65000"/>
                  <a:lumOff val="35000"/>
                </a:schemeClr>
              </a:solidFill>
              <a:effectLst/>
            </a:endParaRPr>
          </a:p>
          <a:p>
            <a:pPr>
              <a:spcBef>
                <a:spcPts val="1200"/>
              </a:spcBef>
            </a:pPr>
            <a:r>
              <a:rPr lang="en-US" sz="1400" b="1" i="0" u="none" strike="noStrike" dirty="0" err="1">
                <a:solidFill>
                  <a:schemeClr val="tx1">
                    <a:lumMod val="65000"/>
                    <a:lumOff val="35000"/>
                  </a:schemeClr>
                </a:solidFill>
                <a:effectLst/>
              </a:rPr>
              <a:t>Interpretujte</a:t>
            </a:r>
            <a:r>
              <a:rPr lang="en-US" sz="1400" b="1" i="0" u="none" strike="noStrike" dirty="0">
                <a:solidFill>
                  <a:schemeClr val="tx1">
                    <a:lumMod val="65000"/>
                    <a:lumOff val="35000"/>
                  </a:schemeClr>
                </a:solidFill>
                <a:effectLst/>
              </a:rPr>
              <a:t> </a:t>
            </a:r>
            <a:r>
              <a:rPr lang="en-US" sz="1400" b="1" i="0" u="none" strike="noStrike" dirty="0" err="1">
                <a:solidFill>
                  <a:schemeClr val="tx1">
                    <a:lumMod val="65000"/>
                    <a:lumOff val="35000"/>
                  </a:schemeClr>
                </a:solidFill>
                <a:effectLst/>
              </a:rPr>
              <a:t>významu</a:t>
            </a:r>
            <a:r>
              <a:rPr lang="en-US" sz="1400" b="1" i="0" u="none" strike="noStrike" dirty="0">
                <a:solidFill>
                  <a:schemeClr val="tx1">
                    <a:lumMod val="65000"/>
                    <a:lumOff val="35000"/>
                  </a:schemeClr>
                </a:solidFill>
                <a:effectLst/>
              </a:rPr>
              <a:t> a </a:t>
            </a:r>
            <a:r>
              <a:rPr lang="en-US" sz="1400" b="1" i="0" u="none" strike="noStrike" dirty="0" err="1">
                <a:solidFill>
                  <a:schemeClr val="tx1">
                    <a:lumMod val="65000"/>
                    <a:lumOff val="35000"/>
                  </a:schemeClr>
                </a:solidFill>
                <a:effectLst/>
              </a:rPr>
              <a:t>funkce</a:t>
            </a:r>
            <a:r>
              <a:rPr lang="en-US" sz="1400" b="1" i="0" u="none" strike="noStrike" dirty="0">
                <a:solidFill>
                  <a:schemeClr val="tx1">
                    <a:lumMod val="65000"/>
                    <a:lumOff val="35000"/>
                  </a:schemeClr>
                </a:solidFill>
                <a:effectLst/>
              </a:rPr>
              <a:t> </a:t>
            </a:r>
            <a:r>
              <a:rPr lang="en-US" sz="1400" b="1" i="0" u="none" strike="noStrike" dirty="0" err="1">
                <a:solidFill>
                  <a:schemeClr val="tx1">
                    <a:lumMod val="65000"/>
                    <a:lumOff val="35000"/>
                  </a:schemeClr>
                </a:solidFill>
                <a:effectLst/>
              </a:rPr>
              <a:t>objektu</a:t>
            </a:r>
            <a:endParaRPr lang="en-US" sz="1400" b="0" i="0" u="none" strike="noStrike" dirty="0">
              <a:solidFill>
                <a:schemeClr val="tx1">
                  <a:lumMod val="65000"/>
                  <a:lumOff val="35000"/>
                </a:schemeClr>
              </a:solidFill>
              <a:effectLst/>
            </a:endParaRPr>
          </a:p>
          <a:p>
            <a:pPr marL="742950" lvl="1">
              <a:spcBef>
                <a:spcPts val="1200"/>
              </a:spcBef>
            </a:pPr>
            <a:r>
              <a:rPr lang="en-US" sz="1400" dirty="0" err="1">
                <a:solidFill>
                  <a:schemeClr val="tx1">
                    <a:lumMod val="65000"/>
                    <a:lumOff val="35000"/>
                  </a:schemeClr>
                </a:solidFill>
              </a:rPr>
              <a:t>z</a:t>
            </a:r>
            <a:r>
              <a:rPr lang="en-US" sz="1400" i="0" u="none" strike="noStrike" dirty="0" err="1">
                <a:solidFill>
                  <a:schemeClr val="tx1">
                    <a:lumMod val="65000"/>
                    <a:lumOff val="35000"/>
                  </a:schemeClr>
                </a:solidFill>
                <a:effectLst/>
              </a:rPr>
              <a:t>važte</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materialitu</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praktiky</a:t>
            </a:r>
            <a:r>
              <a:rPr lang="en-US" sz="1400" i="0" u="none" strike="noStrike" dirty="0">
                <a:solidFill>
                  <a:schemeClr val="tx1">
                    <a:lumMod val="65000"/>
                    <a:lumOff val="35000"/>
                  </a:schemeClr>
                </a:solidFill>
                <a:effectLst/>
              </a:rPr>
              <a:t> a </a:t>
            </a:r>
            <a:r>
              <a:rPr lang="en-US" sz="1400" i="0" u="none" strike="noStrike" dirty="0" err="1">
                <a:solidFill>
                  <a:schemeClr val="tx1">
                    <a:lumMod val="65000"/>
                    <a:lumOff val="35000"/>
                  </a:schemeClr>
                </a:solidFill>
                <a:effectLst/>
              </a:rPr>
              <a:t>mobilitu</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atp</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dohromady</a:t>
            </a:r>
            <a:endParaRPr lang="en-US" sz="1400" i="0" u="none" strike="noStrike" dirty="0">
              <a:solidFill>
                <a:schemeClr val="tx1">
                  <a:lumMod val="65000"/>
                  <a:lumOff val="35000"/>
                </a:schemeClr>
              </a:solidFill>
              <a:effectLst/>
            </a:endParaRPr>
          </a:p>
          <a:p>
            <a:pPr marL="742950" lvl="1">
              <a:spcBef>
                <a:spcPts val="1200"/>
              </a:spcBef>
            </a:pPr>
            <a:r>
              <a:rPr lang="en-US" sz="1400" dirty="0" err="1">
                <a:solidFill>
                  <a:schemeClr val="tx1">
                    <a:lumMod val="65000"/>
                    <a:lumOff val="35000"/>
                  </a:schemeClr>
                </a:solidFill>
              </a:rPr>
              <a:t>s</a:t>
            </a:r>
            <a:r>
              <a:rPr lang="en-US" sz="1400" i="0" u="none" strike="noStrike" dirty="0" err="1">
                <a:solidFill>
                  <a:schemeClr val="tx1">
                    <a:lumMod val="65000"/>
                    <a:lumOff val="35000"/>
                  </a:schemeClr>
                </a:solidFill>
                <a:effectLst/>
              </a:rPr>
              <a:t>ledujte</a:t>
            </a:r>
            <a:r>
              <a:rPr lang="en-US" sz="1400" i="0" u="none" strike="noStrike" dirty="0">
                <a:solidFill>
                  <a:schemeClr val="tx1">
                    <a:lumMod val="65000"/>
                    <a:lumOff val="35000"/>
                  </a:schemeClr>
                </a:solidFill>
                <a:effectLst/>
              </a:rPr>
              <a:t>, jak </a:t>
            </a:r>
            <a:r>
              <a:rPr lang="en-US" sz="1400" i="0" u="none" strike="noStrike" dirty="0" err="1">
                <a:solidFill>
                  <a:schemeClr val="tx1">
                    <a:lumMod val="65000"/>
                    <a:lumOff val="35000"/>
                  </a:schemeClr>
                </a:solidFill>
                <a:effectLst/>
              </a:rPr>
              <a:t>objekt</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působí</a:t>
            </a:r>
            <a:r>
              <a:rPr lang="en-US" sz="1400" i="0" u="none" strike="noStrike" dirty="0">
                <a:solidFill>
                  <a:schemeClr val="tx1">
                    <a:lumMod val="65000"/>
                    <a:lumOff val="35000"/>
                  </a:schemeClr>
                </a:solidFill>
                <a:effectLst/>
              </a:rPr>
              <a:t> – </a:t>
            </a:r>
            <a:r>
              <a:rPr lang="en-US" sz="1400" i="0" u="none" strike="noStrike" dirty="0" err="1">
                <a:solidFill>
                  <a:schemeClr val="tx1">
                    <a:lumMod val="65000"/>
                    <a:lumOff val="35000"/>
                  </a:schemeClr>
                </a:solidFill>
                <a:effectLst/>
              </a:rPr>
              <a:t>na</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základě</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studia</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literatury</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pramenů</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etnografických</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poznámek</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rozhovorů</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nebo</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analýzy</a:t>
            </a:r>
            <a:r>
              <a:rPr lang="en-US" sz="1400" i="0" u="none" strike="noStrike" dirty="0">
                <a:solidFill>
                  <a:schemeClr val="tx1">
                    <a:lumMod val="65000"/>
                    <a:lumOff val="35000"/>
                  </a:schemeClr>
                </a:solidFill>
                <a:effectLst/>
              </a:rPr>
              <a:t> </a:t>
            </a:r>
            <a:r>
              <a:rPr lang="en-US" sz="1400" i="0" u="none" strike="noStrike" dirty="0" err="1">
                <a:solidFill>
                  <a:schemeClr val="tx1">
                    <a:lumMod val="65000"/>
                    <a:lumOff val="35000"/>
                  </a:schemeClr>
                </a:solidFill>
                <a:effectLst/>
              </a:rPr>
              <a:t>diskurzu</a:t>
            </a:r>
            <a:r>
              <a:rPr lang="en-US" sz="1400" i="0" u="none" strike="noStrike" dirty="0">
                <a:solidFill>
                  <a:schemeClr val="tx1">
                    <a:lumMod val="65000"/>
                    <a:lumOff val="35000"/>
                  </a:schemeClr>
                </a:solidFill>
                <a:effectLst/>
              </a:rPr>
              <a:t>…</a:t>
            </a:r>
          </a:p>
          <a:p>
            <a:endParaRPr lang="en-US" sz="1400" dirty="0">
              <a:solidFill>
                <a:schemeClr val="tx1">
                  <a:lumMod val="65000"/>
                  <a:lumOff val="35000"/>
                </a:schemeClr>
              </a:solidFill>
            </a:endParaRPr>
          </a:p>
        </p:txBody>
      </p:sp>
      <p:pic>
        <p:nvPicPr>
          <p:cNvPr id="7" name="Obrázek 6" descr="Obsah obrázku koruna, korunovační klenoty, zlato, doplňky&#10;&#10;Popis byl vytvořen automaticky">
            <a:extLst>
              <a:ext uri="{FF2B5EF4-FFF2-40B4-BE49-F238E27FC236}">
                <a16:creationId xmlns:a16="http://schemas.microsoft.com/office/drawing/2014/main" id="{E4558A4B-1A62-1132-5349-208CD1969E78}"/>
              </a:ext>
            </a:extLst>
          </p:cNvPr>
          <p:cNvPicPr>
            <a:picLocks noChangeAspect="1"/>
          </p:cNvPicPr>
          <p:nvPr/>
        </p:nvPicPr>
        <p:blipFill>
          <a:blip r:embed="rId4"/>
          <a:srcRect t="17816" r="-3" b="3500"/>
          <a:stretch>
            <a:fillRect/>
          </a:stretch>
        </p:blipFill>
        <p:spPr>
          <a:xfrm>
            <a:off x="9487538" y="10"/>
            <a:ext cx="2704462" cy="3418353"/>
          </a:xfrm>
          <a:prstGeom prst="rect">
            <a:avLst/>
          </a:prstGeom>
        </p:spPr>
      </p:pic>
      <p:pic>
        <p:nvPicPr>
          <p:cNvPr id="6" name="Zástupný obsah 4" descr="Obsah obrázku místo uctívání, Posvátná místa, socha, svatyně&#10;&#10;Popis byl vytvořen automaticky">
            <a:extLst>
              <a:ext uri="{FF2B5EF4-FFF2-40B4-BE49-F238E27FC236}">
                <a16:creationId xmlns:a16="http://schemas.microsoft.com/office/drawing/2014/main" id="{F41F7B62-0EDA-7B56-4A13-716582FA3BC3}"/>
              </a:ext>
            </a:extLst>
          </p:cNvPr>
          <p:cNvPicPr>
            <a:picLocks noChangeAspect="1"/>
          </p:cNvPicPr>
          <p:nvPr/>
        </p:nvPicPr>
        <p:blipFill>
          <a:blip r:embed="rId5"/>
          <a:srcRect t="10577" r="-3" b="4768"/>
          <a:stretch>
            <a:fillRect/>
          </a:stretch>
        </p:blipFill>
        <p:spPr>
          <a:xfrm>
            <a:off x="9487536" y="3417676"/>
            <a:ext cx="2704463" cy="3440324"/>
          </a:xfrm>
          <a:prstGeom prst="rect">
            <a:avLst/>
          </a:prstGeom>
        </p:spPr>
      </p:pic>
    </p:spTree>
    <p:extLst>
      <p:ext uri="{BB962C8B-B14F-4D97-AF65-F5344CB8AC3E}">
        <p14:creationId xmlns:p14="http://schemas.microsoft.com/office/powerpoint/2010/main" val="1458084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0778F24-30AE-45C7-8458-EF7755CC9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7110" y="2"/>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a:p>
        </p:txBody>
      </p:sp>
      <p:sp>
        <p:nvSpPr>
          <p:cNvPr id="2" name="Nadpis 1">
            <a:extLst>
              <a:ext uri="{FF2B5EF4-FFF2-40B4-BE49-F238E27FC236}">
                <a16:creationId xmlns:a16="http://schemas.microsoft.com/office/drawing/2014/main" id="{1F2052BC-69DD-658E-A959-595839D6E683}"/>
              </a:ext>
            </a:extLst>
          </p:cNvPr>
          <p:cNvSpPr>
            <a:spLocks noGrp="1"/>
          </p:cNvSpPr>
          <p:nvPr>
            <p:ph type="title"/>
          </p:nvPr>
        </p:nvSpPr>
        <p:spPr>
          <a:xfrm>
            <a:off x="395288" y="0"/>
            <a:ext cx="6718771" cy="1662071"/>
          </a:xfrm>
        </p:spPr>
        <p:txBody>
          <a:bodyPr vert="horz" lIns="91440" tIns="45720" rIns="91440" bIns="45720" rtlCol="0" anchor="b">
            <a:normAutofit/>
          </a:bodyPr>
          <a:lstStyle/>
          <a:p>
            <a:r>
              <a:rPr lang="en-US" sz="3700" b="0" i="0" u="none" strike="noStrike" dirty="0" err="1">
                <a:effectLst/>
              </a:rPr>
              <a:t>Posvátné</a:t>
            </a:r>
            <a:r>
              <a:rPr lang="en-US" sz="3700" b="0" i="0" u="none" strike="noStrike" dirty="0">
                <a:effectLst/>
              </a:rPr>
              <a:t> a </a:t>
            </a:r>
            <a:r>
              <a:rPr lang="en-US" sz="3700" b="0" i="0" u="none" strike="noStrike" dirty="0" err="1">
                <a:effectLst/>
              </a:rPr>
              <a:t>náboženské</a:t>
            </a:r>
            <a:r>
              <a:rPr lang="en-US" sz="3700" b="0" i="0" u="none" strike="noStrike" dirty="0">
                <a:effectLst/>
              </a:rPr>
              <a:t> </a:t>
            </a:r>
            <a:r>
              <a:rPr lang="en-US" sz="3700" b="0" i="0" u="none" strike="noStrike" dirty="0" err="1">
                <a:effectLst/>
              </a:rPr>
              <a:t>předměty</a:t>
            </a:r>
            <a:br>
              <a:rPr lang="en-US" sz="3700" b="0" i="0" u="none" strike="noStrike" dirty="0">
                <a:effectLst/>
              </a:rPr>
            </a:br>
            <a:endParaRPr lang="en-US" sz="3700" dirty="0"/>
          </a:p>
        </p:txBody>
      </p:sp>
      <p:sp>
        <p:nvSpPr>
          <p:cNvPr id="3" name="Zástupný obsah 2">
            <a:extLst>
              <a:ext uri="{FF2B5EF4-FFF2-40B4-BE49-F238E27FC236}">
                <a16:creationId xmlns:a16="http://schemas.microsoft.com/office/drawing/2014/main" id="{5B6090F7-967A-E737-66EF-63511811112D}"/>
              </a:ext>
            </a:extLst>
          </p:cNvPr>
          <p:cNvSpPr>
            <a:spLocks noGrp="1"/>
          </p:cNvSpPr>
          <p:nvPr>
            <p:ph sz="half" idx="1"/>
          </p:nvPr>
        </p:nvSpPr>
        <p:spPr>
          <a:xfrm>
            <a:off x="509216" y="1174347"/>
            <a:ext cx="6621371" cy="5426478"/>
          </a:xfrm>
        </p:spPr>
        <p:txBody>
          <a:bodyPr vert="horz" lIns="91440" tIns="45720" rIns="91440" bIns="45720" rtlCol="0">
            <a:normAutofit/>
          </a:bodyPr>
          <a:lstStyle/>
          <a:p>
            <a:r>
              <a:rPr lang="en-US" sz="1800" b="1" i="0" u="none" strike="noStrike" dirty="0">
                <a:effectLst/>
              </a:rPr>
              <a:t>Monstrance</a:t>
            </a:r>
            <a:r>
              <a:rPr lang="en-US" sz="1800" dirty="0"/>
              <a:t>:</a:t>
            </a:r>
            <a:endParaRPr lang="en-US" sz="1800" b="0" i="0" u="none" strike="noStrike" dirty="0">
              <a:effectLst/>
            </a:endParaRPr>
          </a:p>
          <a:p>
            <a:pPr lvl="1"/>
            <a:r>
              <a:rPr lang="en-US" sz="1800" dirty="0" err="1"/>
              <a:t>P</a:t>
            </a:r>
            <a:r>
              <a:rPr lang="en-US" sz="1800" b="0" i="0" u="none" strike="noStrike" dirty="0" err="1">
                <a:effectLst/>
              </a:rPr>
              <a:t>ř</a:t>
            </a:r>
            <a:r>
              <a:rPr lang="en-US" sz="1800" b="0" i="0" u="none" strike="noStrike" dirty="0">
                <a:effectLst/>
              </a:rPr>
              <a:t>. </a:t>
            </a:r>
            <a:r>
              <a:rPr lang="en-US" sz="1800" dirty="0"/>
              <a:t>Juan de </a:t>
            </a:r>
            <a:r>
              <a:rPr lang="en-US" sz="1800" dirty="0" err="1"/>
              <a:t>Arfe</a:t>
            </a:r>
            <a:r>
              <a:rPr lang="en-US" sz="1800" dirty="0"/>
              <a:t>, </a:t>
            </a:r>
            <a:r>
              <a:rPr lang="en-US" sz="1800" i="1" dirty="0" err="1"/>
              <a:t>Oltářová</a:t>
            </a:r>
            <a:r>
              <a:rPr lang="en-US" sz="1800" i="1" dirty="0"/>
              <a:t> m</a:t>
            </a:r>
            <a:r>
              <a:rPr lang="en-US" sz="1800" b="0" i="1" u="none" strike="noStrike" dirty="0">
                <a:effectLst/>
              </a:rPr>
              <a:t>onstrance v </a:t>
            </a:r>
            <a:r>
              <a:rPr lang="en-US" sz="1800" b="0" i="1" u="none" strike="noStrike" dirty="0" err="1">
                <a:effectLst/>
              </a:rPr>
              <a:t>katedrále</a:t>
            </a:r>
            <a:r>
              <a:rPr lang="en-US" sz="1800" b="0" i="1" u="none" strike="noStrike" dirty="0">
                <a:effectLst/>
              </a:rPr>
              <a:t> v Seville, </a:t>
            </a:r>
            <a:r>
              <a:rPr lang="en-US" sz="1800" dirty="0"/>
              <a:t>1587 </a:t>
            </a:r>
          </a:p>
          <a:p>
            <a:pPr lvl="1"/>
            <a:r>
              <a:rPr lang="en-US" sz="1800" dirty="0" err="1"/>
              <a:t>z</a:t>
            </a:r>
            <a:r>
              <a:rPr lang="en-US" sz="1800" b="0" i="0" u="none" strike="noStrike" dirty="0" err="1">
                <a:effectLst/>
              </a:rPr>
              <a:t>lato</a:t>
            </a:r>
            <a:r>
              <a:rPr lang="en-US" sz="1800" b="0" i="0" u="none" strike="noStrike" dirty="0">
                <a:effectLst/>
              </a:rPr>
              <a:t>, </a:t>
            </a:r>
            <a:r>
              <a:rPr lang="en-US" sz="1800" b="0" i="0" u="none" strike="noStrike" dirty="0" err="1">
                <a:effectLst/>
              </a:rPr>
              <a:t>stříbro</a:t>
            </a:r>
            <a:r>
              <a:rPr lang="en-US" sz="1800" b="0" i="0" u="none" strike="noStrike" dirty="0">
                <a:effectLst/>
              </a:rPr>
              <a:t>, </a:t>
            </a:r>
            <a:r>
              <a:rPr lang="en-US" sz="1800" b="0" i="0" u="none" strike="noStrike" dirty="0" err="1">
                <a:effectLst/>
              </a:rPr>
              <a:t>křišťál</a:t>
            </a:r>
            <a:r>
              <a:rPr lang="en-US" sz="1800" b="0" i="0" u="none" strike="noStrike" dirty="0">
                <a:effectLst/>
              </a:rPr>
              <a:t>, </a:t>
            </a:r>
            <a:r>
              <a:rPr lang="en-US" sz="1800" b="0" i="0" u="none" strike="noStrike" dirty="0" err="1">
                <a:effectLst/>
              </a:rPr>
              <a:t>sklo</a:t>
            </a:r>
            <a:r>
              <a:rPr lang="en-US" sz="1800" b="0" i="0" u="none" strike="noStrike" dirty="0">
                <a:effectLst/>
              </a:rPr>
              <a:t> – </a:t>
            </a:r>
            <a:r>
              <a:rPr lang="en-US" sz="1800" b="0" i="0" u="none" strike="noStrike" dirty="0" err="1">
                <a:effectLst/>
              </a:rPr>
              <a:t>materiály</a:t>
            </a:r>
            <a:r>
              <a:rPr lang="en-US" sz="1800" b="0" i="0" u="none" strike="noStrike" dirty="0">
                <a:effectLst/>
              </a:rPr>
              <a:t>, </a:t>
            </a:r>
            <a:r>
              <a:rPr lang="en-US" sz="1800" b="0" i="0" u="none" strike="noStrike" dirty="0" err="1">
                <a:effectLst/>
              </a:rPr>
              <a:t>které</a:t>
            </a:r>
            <a:r>
              <a:rPr lang="en-US" sz="1800" b="0" i="0" u="none" strike="noStrike" dirty="0">
                <a:effectLst/>
              </a:rPr>
              <a:t> </a:t>
            </a:r>
            <a:r>
              <a:rPr lang="en-US" sz="1800" b="0" i="0" u="none" strike="noStrike" dirty="0" err="1">
                <a:effectLst/>
              </a:rPr>
              <a:t>odrážejí</a:t>
            </a:r>
            <a:r>
              <a:rPr lang="en-US" sz="1800" b="0" i="0" u="none" strike="noStrike" dirty="0">
                <a:effectLst/>
              </a:rPr>
              <a:t> a </a:t>
            </a:r>
            <a:r>
              <a:rPr lang="en-US" sz="1800" b="0" i="0" u="none" strike="noStrike" dirty="0" err="1">
                <a:effectLst/>
              </a:rPr>
              <a:t>odhalují</a:t>
            </a:r>
            <a:endParaRPr lang="en-US" sz="1800" b="0" i="0" u="none" strike="noStrike" dirty="0">
              <a:effectLst/>
            </a:endParaRPr>
          </a:p>
          <a:p>
            <a:pPr lvl="1"/>
            <a:r>
              <a:rPr lang="en-US" sz="1800" b="0" i="0" u="none" strike="noStrike" dirty="0" err="1">
                <a:effectLst/>
              </a:rPr>
              <a:t>materiál</a:t>
            </a:r>
            <a:r>
              <a:rPr lang="en-US" sz="1800" b="0" i="0" u="none" strike="noStrike" dirty="0">
                <a:effectLst/>
              </a:rPr>
              <a:t> </a:t>
            </a:r>
            <a:r>
              <a:rPr lang="en-US" sz="1800" b="0" i="0" u="none" strike="noStrike" dirty="0" err="1">
                <a:effectLst/>
              </a:rPr>
              <a:t>spoluvytváří</a:t>
            </a:r>
            <a:r>
              <a:rPr lang="en-US" sz="1800" b="0" i="0" u="none" strike="noStrike" dirty="0">
                <a:effectLst/>
              </a:rPr>
              <a:t> a </a:t>
            </a:r>
            <a:r>
              <a:rPr lang="en-US" sz="1800" dirty="0" err="1"/>
              <a:t>zprostředkovává</a:t>
            </a:r>
            <a:r>
              <a:rPr lang="en-US" sz="1800" dirty="0"/>
              <a:t> </a:t>
            </a:r>
            <a:r>
              <a:rPr lang="en-US" sz="1800" dirty="0" err="1"/>
              <a:t>posvátnost</a:t>
            </a:r>
            <a:r>
              <a:rPr lang="en-US" sz="1800" dirty="0"/>
              <a:t>, </a:t>
            </a:r>
            <a:r>
              <a:rPr lang="en-US" sz="1800" dirty="0" err="1"/>
              <a:t>fy</a:t>
            </a:r>
            <a:r>
              <a:rPr lang="en-US" sz="1800" dirty="0"/>
              <a:t> </a:t>
            </a:r>
            <a:r>
              <a:rPr lang="en-US" sz="1800" dirty="0" err="1"/>
              <a:t>zhmotňuje</a:t>
            </a:r>
            <a:r>
              <a:rPr lang="en-US" sz="1800" dirty="0"/>
              <a:t> „</a:t>
            </a:r>
            <a:r>
              <a:rPr lang="en-US" sz="1800" dirty="0" err="1"/>
              <a:t>světlo</a:t>
            </a:r>
            <a:r>
              <a:rPr lang="en-US" sz="1800" dirty="0"/>
              <a:t> B“</a:t>
            </a:r>
          </a:p>
          <a:p>
            <a:pPr lvl="1"/>
            <a:r>
              <a:rPr lang="en-US" sz="1800" dirty="0" err="1"/>
              <a:t>teologický</a:t>
            </a:r>
            <a:r>
              <a:rPr lang="en-US" sz="1800" dirty="0"/>
              <a:t> paradox </a:t>
            </a:r>
            <a:r>
              <a:rPr lang="en-US" sz="1800" dirty="0" err="1"/>
              <a:t>viditelnosti</a:t>
            </a:r>
            <a:r>
              <a:rPr lang="en-US" sz="1800" dirty="0"/>
              <a:t> a </a:t>
            </a:r>
            <a:r>
              <a:rPr lang="en-US" sz="1800" dirty="0" err="1"/>
              <a:t>neviditelnosti</a:t>
            </a:r>
            <a:r>
              <a:rPr lang="en-US" sz="1800" dirty="0"/>
              <a:t> – </a:t>
            </a:r>
            <a:r>
              <a:rPr lang="en-US" sz="1800" dirty="0" err="1"/>
              <a:t>božství</a:t>
            </a:r>
            <a:r>
              <a:rPr lang="en-US" sz="1800" dirty="0"/>
              <a:t> se </a:t>
            </a:r>
            <a:r>
              <a:rPr lang="en-US" sz="1800" dirty="0" err="1"/>
              <a:t>zjevuje</a:t>
            </a:r>
            <a:r>
              <a:rPr lang="en-US" sz="1800" dirty="0"/>
              <a:t> </a:t>
            </a:r>
            <a:r>
              <a:rPr lang="en-US" sz="1800" dirty="0" err="1"/>
              <a:t>skrze</a:t>
            </a:r>
            <a:r>
              <a:rPr lang="en-US" sz="1800" dirty="0"/>
              <a:t> </a:t>
            </a:r>
            <a:r>
              <a:rPr lang="en-US" sz="1800" dirty="0" err="1"/>
              <a:t>průhlednost</a:t>
            </a:r>
            <a:endParaRPr lang="en-US" sz="1800" b="0" i="0" u="none" strike="noStrike" dirty="0">
              <a:effectLst/>
            </a:endParaRPr>
          </a:p>
          <a:p>
            <a:pPr lvl="1"/>
            <a:r>
              <a:rPr lang="en-US" sz="1800" b="0" i="0" u="none" strike="noStrike" dirty="0" err="1">
                <a:effectLst/>
              </a:rPr>
              <a:t>průhlednost</a:t>
            </a:r>
            <a:r>
              <a:rPr lang="en-US" sz="1800" b="0" i="0" u="none" strike="noStrike" dirty="0">
                <a:effectLst/>
              </a:rPr>
              <a:t> a </a:t>
            </a:r>
            <a:r>
              <a:rPr lang="en-US" sz="1800" b="0" i="0" u="none" strike="noStrike" dirty="0" err="1">
                <a:effectLst/>
              </a:rPr>
              <a:t>záře</a:t>
            </a:r>
            <a:r>
              <a:rPr lang="en-US" sz="1800" b="0" i="0" u="none" strike="noStrike" dirty="0">
                <a:effectLst/>
              </a:rPr>
              <a:t> </a:t>
            </a:r>
            <a:r>
              <a:rPr lang="en-US" sz="1800" b="0" i="0" u="none" strike="noStrike" dirty="0" err="1">
                <a:effectLst/>
              </a:rPr>
              <a:t>jako</a:t>
            </a:r>
            <a:r>
              <a:rPr lang="en-US" sz="1800" b="0" i="0" u="none" strike="noStrike" dirty="0">
                <a:effectLst/>
              </a:rPr>
              <a:t> </a:t>
            </a:r>
            <a:r>
              <a:rPr lang="en-US" sz="1800" b="0" i="0" u="none" strike="noStrike" dirty="0" err="1">
                <a:effectLst/>
              </a:rPr>
              <a:t>metafory</a:t>
            </a:r>
            <a:r>
              <a:rPr lang="en-US" sz="1800" b="0" i="0" u="none" strike="noStrike" dirty="0">
                <a:effectLst/>
              </a:rPr>
              <a:t> </a:t>
            </a:r>
            <a:r>
              <a:rPr lang="en-US" sz="1800" b="0" i="0" u="none" strike="noStrike" dirty="0" err="1">
                <a:effectLst/>
              </a:rPr>
              <a:t>božské</a:t>
            </a:r>
            <a:r>
              <a:rPr lang="en-US" sz="1800" b="0" i="0" u="none" strike="noStrike" dirty="0">
                <a:effectLst/>
              </a:rPr>
              <a:t> </a:t>
            </a:r>
            <a:r>
              <a:rPr lang="en-US" sz="1800" b="0" i="0" u="none" strike="noStrike" dirty="0" err="1">
                <a:effectLst/>
              </a:rPr>
              <a:t>přítomnosti</a:t>
            </a:r>
            <a:endParaRPr lang="en-US" sz="1800" b="0" i="0" u="none" strike="noStrike" dirty="0">
              <a:effectLst/>
            </a:endParaRPr>
          </a:p>
          <a:p>
            <a:pPr lvl="1"/>
            <a:endParaRPr lang="en-US" sz="1800" b="0" i="0" u="none" strike="noStrike" dirty="0">
              <a:effectLst/>
            </a:endParaRPr>
          </a:p>
          <a:p>
            <a:r>
              <a:rPr lang="en-US" sz="1800" b="0" i="0" u="none" strike="noStrike" dirty="0">
                <a:effectLst/>
              </a:rPr>
              <a:t>Caroline Walker Bynum, </a:t>
            </a:r>
            <a:r>
              <a:rPr lang="en-US" sz="1800" b="0" i="1" u="none" strike="noStrike" dirty="0">
                <a:effectLst/>
              </a:rPr>
              <a:t>Christian Materialit</a:t>
            </a:r>
            <a:r>
              <a:rPr lang="en-US" sz="1800" b="0" i="0" u="none" strike="noStrike" dirty="0">
                <a:effectLst/>
              </a:rPr>
              <a:t>y (2011): </a:t>
            </a:r>
            <a:r>
              <a:rPr lang="en-US" sz="1800" b="0" i="0" u="none" strike="noStrike" dirty="0" err="1">
                <a:effectLst/>
              </a:rPr>
              <a:t>hmota</a:t>
            </a:r>
            <a:r>
              <a:rPr lang="en-US" sz="1800" b="0" i="0" u="none" strike="noStrike" dirty="0">
                <a:effectLst/>
              </a:rPr>
              <a:t> </a:t>
            </a:r>
            <a:r>
              <a:rPr lang="en-US" sz="1800" b="0" i="0" u="none" strike="noStrike" dirty="0" err="1">
                <a:effectLst/>
              </a:rPr>
              <a:t>jako</a:t>
            </a:r>
            <a:r>
              <a:rPr lang="en-US" sz="1800" b="0" i="0" u="none" strike="noStrike" dirty="0">
                <a:effectLst/>
              </a:rPr>
              <a:t> </a:t>
            </a:r>
            <a:r>
              <a:rPr lang="en-US" sz="1800" b="0" i="0" u="none" strike="noStrike" dirty="0" err="1">
                <a:effectLst/>
              </a:rPr>
              <a:t>schopná</a:t>
            </a:r>
            <a:r>
              <a:rPr lang="en-US" sz="1800" b="0" i="0" u="none" strike="noStrike" dirty="0">
                <a:effectLst/>
              </a:rPr>
              <a:t> </a:t>
            </a:r>
            <a:r>
              <a:rPr lang="en-US" sz="1800" b="0" i="0" u="none" strike="noStrike" dirty="0" err="1">
                <a:effectLst/>
              </a:rPr>
              <a:t>zjevení</a:t>
            </a:r>
            <a:r>
              <a:rPr lang="en-US" sz="1800" b="0" i="0" u="none" strike="noStrike" dirty="0">
                <a:effectLst/>
              </a:rPr>
              <a:t> a </a:t>
            </a:r>
            <a:r>
              <a:rPr lang="en-US" sz="1800" b="0" i="0" u="none" strike="noStrike" dirty="0" err="1">
                <a:effectLst/>
              </a:rPr>
              <a:t>zázraku</a:t>
            </a:r>
            <a:r>
              <a:rPr lang="en-US" sz="1800" b="0" i="0" u="none" strike="noStrike" dirty="0">
                <a:effectLst/>
              </a:rPr>
              <a:t>…</a:t>
            </a:r>
          </a:p>
          <a:p>
            <a:pPr marL="0"/>
            <a:endParaRPr lang="en-US" sz="1100" dirty="0"/>
          </a:p>
        </p:txBody>
      </p:sp>
      <p:pic>
        <p:nvPicPr>
          <p:cNvPr id="4" name="Obrázek 3" descr="Obsah obrázku kolo, budova, pneumatika, snímek obrazovky&#10;&#10;Popis byl vytvořen automaticky">
            <a:extLst>
              <a:ext uri="{FF2B5EF4-FFF2-40B4-BE49-F238E27FC236}">
                <a16:creationId xmlns:a16="http://schemas.microsoft.com/office/drawing/2014/main" id="{E2575BCF-B1D7-501D-6526-726291EA16F1}"/>
              </a:ext>
            </a:extLst>
          </p:cNvPr>
          <p:cNvPicPr>
            <a:picLocks noChangeAspect="1"/>
          </p:cNvPicPr>
          <p:nvPr/>
        </p:nvPicPr>
        <p:blipFill>
          <a:blip r:embed="rId2"/>
          <a:stretch>
            <a:fillRect/>
          </a:stretch>
        </p:blipFill>
        <p:spPr>
          <a:xfrm>
            <a:off x="7770936" y="643234"/>
            <a:ext cx="1628748" cy="2605997"/>
          </a:xfrm>
          <a:prstGeom prst="rect">
            <a:avLst/>
          </a:prstGeom>
        </p:spPr>
      </p:pic>
      <p:pic>
        <p:nvPicPr>
          <p:cNvPr id="5" name="Zástupný obsah 4" descr="Obsah obrázku místo uctívání, Posvátná místa, socha, svatyně&#10;&#10;Popis byl vytvořen automaticky">
            <a:extLst>
              <a:ext uri="{FF2B5EF4-FFF2-40B4-BE49-F238E27FC236}">
                <a16:creationId xmlns:a16="http://schemas.microsoft.com/office/drawing/2014/main" id="{371B96EF-DC08-2EEA-A533-CD63C02F979C}"/>
              </a:ext>
            </a:extLst>
          </p:cNvPr>
          <p:cNvPicPr>
            <a:picLocks noGrp="1" noChangeAspect="1"/>
          </p:cNvPicPr>
          <p:nvPr>
            <p:ph sz="half" idx="2"/>
          </p:nvPr>
        </p:nvPicPr>
        <p:blipFill>
          <a:blip r:embed="rId3"/>
          <a:stretch>
            <a:fillRect/>
          </a:stretch>
        </p:blipFill>
        <p:spPr>
          <a:xfrm>
            <a:off x="9800950" y="643232"/>
            <a:ext cx="1734173" cy="2605998"/>
          </a:xfrm>
          <a:prstGeom prst="rect">
            <a:avLst/>
          </a:prstGeom>
        </p:spPr>
      </p:pic>
      <p:pic>
        <p:nvPicPr>
          <p:cNvPr id="6" name="Obrázek 5" descr="Obsah obrázku koruna, korunovační klenoty, zlato, doplňky&#10;&#10;Popis byl vytvořen automaticky">
            <a:extLst>
              <a:ext uri="{FF2B5EF4-FFF2-40B4-BE49-F238E27FC236}">
                <a16:creationId xmlns:a16="http://schemas.microsoft.com/office/drawing/2014/main" id="{0E03124F-5BE0-1812-325E-069A141A38FC}"/>
              </a:ext>
            </a:extLst>
          </p:cNvPr>
          <p:cNvPicPr>
            <a:picLocks noChangeAspect="1"/>
          </p:cNvPicPr>
          <p:nvPr/>
        </p:nvPicPr>
        <p:blipFill>
          <a:blip r:embed="rId4"/>
          <a:stretch>
            <a:fillRect/>
          </a:stretch>
        </p:blipFill>
        <p:spPr>
          <a:xfrm>
            <a:off x="7774055" y="3570965"/>
            <a:ext cx="1622511" cy="2606444"/>
          </a:xfrm>
          <a:prstGeom prst="rect">
            <a:avLst/>
          </a:prstGeom>
        </p:spPr>
      </p:pic>
      <p:pic>
        <p:nvPicPr>
          <p:cNvPr id="7" name="Obrázek 6" descr="Obsah obrázku oblečení, venku, obloha, muž&#10;&#10;Popis byl vytvořen automaticky">
            <a:extLst>
              <a:ext uri="{FF2B5EF4-FFF2-40B4-BE49-F238E27FC236}">
                <a16:creationId xmlns:a16="http://schemas.microsoft.com/office/drawing/2014/main" id="{87117323-22F2-0E2D-7E04-F1974EBFC5CA}"/>
              </a:ext>
            </a:extLst>
          </p:cNvPr>
          <p:cNvPicPr>
            <a:picLocks noChangeAspect="1"/>
          </p:cNvPicPr>
          <p:nvPr/>
        </p:nvPicPr>
        <p:blipFill>
          <a:blip r:embed="rId5"/>
          <a:stretch>
            <a:fillRect/>
          </a:stretch>
        </p:blipFill>
        <p:spPr>
          <a:xfrm>
            <a:off x="9787540" y="3591090"/>
            <a:ext cx="1760993" cy="2565747"/>
          </a:xfrm>
          <a:prstGeom prst="rect">
            <a:avLst/>
          </a:prstGeom>
        </p:spPr>
      </p:pic>
    </p:spTree>
    <p:extLst>
      <p:ext uri="{BB962C8B-B14F-4D97-AF65-F5344CB8AC3E}">
        <p14:creationId xmlns:p14="http://schemas.microsoft.com/office/powerpoint/2010/main" val="294967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EF17487-C386-4F99-B5EB-4FD3DF423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a:solidFill>
                <a:schemeClr val="tx1"/>
              </a:solidFill>
            </a:endParaRPr>
          </a:p>
        </p:txBody>
      </p:sp>
      <p:sp>
        <p:nvSpPr>
          <p:cNvPr id="3" name="Zástupný obsah 2">
            <a:extLst>
              <a:ext uri="{FF2B5EF4-FFF2-40B4-BE49-F238E27FC236}">
                <a16:creationId xmlns:a16="http://schemas.microsoft.com/office/drawing/2014/main" id="{16C14E97-33B3-55B1-0ADF-69BA34C9D3AE}"/>
              </a:ext>
            </a:extLst>
          </p:cNvPr>
          <p:cNvSpPr>
            <a:spLocks noGrp="1"/>
          </p:cNvSpPr>
          <p:nvPr>
            <p:ph sz="half" idx="1"/>
          </p:nvPr>
        </p:nvSpPr>
        <p:spPr>
          <a:xfrm>
            <a:off x="1246824" y="643469"/>
            <a:ext cx="4772974" cy="5533494"/>
          </a:xfrm>
        </p:spPr>
        <p:txBody>
          <a:bodyPr vert="horz" lIns="91440" tIns="45720" rIns="91440" bIns="45720" rtlCol="0">
            <a:normAutofit/>
          </a:bodyPr>
          <a:lstStyle/>
          <a:p>
            <a:pPr marL="0"/>
            <a:endParaRPr lang="en-US" sz="1400" b="0" i="0" u="none" strike="noStrike" dirty="0">
              <a:effectLst/>
            </a:endParaRPr>
          </a:p>
          <a:p>
            <a:r>
              <a:rPr lang="en-US" sz="2400" b="1" i="0" u="none" strike="noStrike" dirty="0" err="1">
                <a:effectLst/>
              </a:rPr>
              <a:t>Relikviáře</a:t>
            </a:r>
            <a:r>
              <a:rPr lang="en-US" sz="2400" b="0" i="0" u="none" strike="noStrike" dirty="0">
                <a:effectLst/>
              </a:rPr>
              <a:t> </a:t>
            </a:r>
          </a:p>
          <a:p>
            <a:pPr lvl="1"/>
            <a:r>
              <a:rPr lang="en-US" dirty="0" err="1"/>
              <a:t>n</a:t>
            </a:r>
            <a:r>
              <a:rPr lang="en-US" b="0" i="0" u="none" strike="noStrike" dirty="0" err="1">
                <a:effectLst/>
              </a:rPr>
              <a:t>ádoby</a:t>
            </a:r>
            <a:r>
              <a:rPr lang="en-US" b="0" i="0" u="none" strike="noStrike" dirty="0">
                <a:effectLst/>
              </a:rPr>
              <a:t> </a:t>
            </a:r>
            <a:r>
              <a:rPr lang="en-US" b="0" i="0" u="none" strike="noStrike" dirty="0" err="1">
                <a:effectLst/>
              </a:rPr>
              <a:t>na</a:t>
            </a:r>
            <a:r>
              <a:rPr lang="en-US" b="0" i="0" u="none" strike="noStrike" dirty="0">
                <a:effectLst/>
              </a:rPr>
              <a:t> </a:t>
            </a:r>
            <a:r>
              <a:rPr lang="en-US" b="0" i="0" u="none" strike="noStrike" dirty="0" err="1">
                <a:effectLst/>
              </a:rPr>
              <a:t>relikvie</a:t>
            </a:r>
            <a:endParaRPr lang="en-US" b="0" i="0" u="none" strike="noStrike" dirty="0">
              <a:effectLst/>
            </a:endParaRPr>
          </a:p>
          <a:p>
            <a:pPr lvl="2"/>
            <a:r>
              <a:rPr lang="en-US" sz="2400" dirty="0" err="1"/>
              <a:t>P</a:t>
            </a:r>
            <a:r>
              <a:rPr lang="en-US" sz="2400" b="0" i="0" u="none" strike="noStrike" dirty="0" err="1">
                <a:effectLst/>
              </a:rPr>
              <a:t>ř</a:t>
            </a:r>
            <a:r>
              <a:rPr lang="en-US" sz="2400" b="0" i="0" u="none" strike="noStrike" dirty="0">
                <a:effectLst/>
              </a:rPr>
              <a:t>. </a:t>
            </a:r>
            <a:r>
              <a:rPr lang="en-US" sz="2400" b="0" i="1" u="none" strike="noStrike" dirty="0" err="1">
                <a:effectLst/>
              </a:rPr>
              <a:t>Relikviář</a:t>
            </a:r>
            <a:r>
              <a:rPr lang="en-US" sz="2400" b="0" i="1" u="none" strike="noStrike" dirty="0">
                <a:effectLst/>
              </a:rPr>
              <a:t> </a:t>
            </a:r>
            <a:r>
              <a:rPr lang="en-US" sz="2400" b="0" i="1" u="none" strike="noStrike" dirty="0" err="1">
                <a:effectLst/>
              </a:rPr>
              <a:t>paže</a:t>
            </a:r>
            <a:r>
              <a:rPr lang="en-US" sz="2400" b="0" i="1" u="none" strike="noStrike" dirty="0">
                <a:effectLst/>
              </a:rPr>
              <a:t> </a:t>
            </a:r>
            <a:r>
              <a:rPr lang="en-US" sz="2400" b="0" i="1" u="none" strike="noStrike" dirty="0" err="1">
                <a:effectLst/>
              </a:rPr>
              <a:t>sv</a:t>
            </a:r>
            <a:r>
              <a:rPr lang="en-US" sz="2400" b="0" i="1" u="none" strike="noStrike" dirty="0">
                <a:effectLst/>
              </a:rPr>
              <a:t>. </a:t>
            </a:r>
            <a:r>
              <a:rPr lang="en-US" sz="2400" b="0" i="1" u="none" strike="noStrike" dirty="0" err="1">
                <a:effectLst/>
              </a:rPr>
              <a:t>Jiří</a:t>
            </a:r>
            <a:r>
              <a:rPr lang="en-US" sz="2400" b="0" i="0" u="none" strike="noStrike" dirty="0">
                <a:effectLst/>
              </a:rPr>
              <a:t>, </a:t>
            </a:r>
            <a:r>
              <a:rPr lang="en-US" sz="2400" b="0" i="0" u="none" strike="noStrike" dirty="0" err="1">
                <a:effectLst/>
              </a:rPr>
              <a:t>Pražský</a:t>
            </a:r>
            <a:r>
              <a:rPr lang="en-US" sz="2400" b="0" i="0" u="none" strike="noStrike" dirty="0">
                <a:effectLst/>
              </a:rPr>
              <a:t> </a:t>
            </a:r>
            <a:r>
              <a:rPr lang="en-US" sz="2400" b="0" i="0" u="none" strike="noStrike" dirty="0" err="1">
                <a:effectLst/>
              </a:rPr>
              <a:t>hrad</a:t>
            </a:r>
            <a:r>
              <a:rPr lang="en-US" sz="2400" b="0" i="0" u="none" strike="noStrike" dirty="0">
                <a:effectLst/>
              </a:rPr>
              <a:t>, </a:t>
            </a:r>
            <a:r>
              <a:rPr lang="en-US" sz="2400" b="0" i="0" u="none" strike="noStrike" dirty="0" err="1">
                <a:effectLst/>
              </a:rPr>
              <a:t>Svatovítský</a:t>
            </a:r>
            <a:r>
              <a:rPr lang="en-US" sz="2400" b="0" i="0" u="none" strike="noStrike" dirty="0">
                <a:effectLst/>
              </a:rPr>
              <a:t> </a:t>
            </a:r>
            <a:r>
              <a:rPr lang="en-US" sz="2400" b="0" i="0" u="none" strike="noStrike" dirty="0" err="1">
                <a:effectLst/>
              </a:rPr>
              <a:t>poklad</a:t>
            </a:r>
            <a:r>
              <a:rPr lang="en-US" sz="2400" b="0" i="0" u="none" strike="noStrike" dirty="0">
                <a:effectLst/>
              </a:rPr>
              <a:t>, 1275, Praha</a:t>
            </a:r>
          </a:p>
          <a:p>
            <a:pPr lvl="2"/>
            <a:r>
              <a:rPr lang="en-US" sz="2400" b="0" i="0" u="none" strike="noStrike" dirty="0">
                <a:effectLst/>
              </a:rPr>
              <a:t>Ag a </a:t>
            </a:r>
            <a:r>
              <a:rPr lang="en-US" sz="2400" b="0" i="0" u="none" strike="noStrike" dirty="0" err="1">
                <a:effectLst/>
              </a:rPr>
              <a:t>drahé</a:t>
            </a:r>
            <a:r>
              <a:rPr lang="en-US" sz="2400" b="0" i="0" u="none" strike="noStrike" dirty="0">
                <a:effectLst/>
              </a:rPr>
              <a:t> </a:t>
            </a:r>
            <a:r>
              <a:rPr lang="en-US" sz="2400" b="0" i="0" u="none" strike="noStrike" dirty="0" err="1">
                <a:effectLst/>
              </a:rPr>
              <a:t>kameny</a:t>
            </a:r>
            <a:endParaRPr lang="en-US" sz="2400" b="0" i="0" u="none" strike="noStrike" dirty="0">
              <a:effectLst/>
            </a:endParaRPr>
          </a:p>
          <a:p>
            <a:r>
              <a:rPr lang="en-US" sz="2400" b="1" dirty="0"/>
              <a:t>Ex-votos</a:t>
            </a:r>
            <a:r>
              <a:rPr lang="en-US" sz="2400" dirty="0"/>
              <a:t>:</a:t>
            </a:r>
            <a:endParaRPr lang="en-US" sz="2400" b="0" i="0" u="none" strike="noStrike" dirty="0">
              <a:effectLst/>
            </a:endParaRPr>
          </a:p>
          <a:p>
            <a:pPr lvl="1"/>
            <a:r>
              <a:rPr lang="en-US" dirty="0" err="1"/>
              <a:t>v</a:t>
            </a:r>
            <a:r>
              <a:rPr lang="en-US" b="0" i="0" u="none" strike="noStrike" dirty="0" err="1">
                <a:effectLst/>
              </a:rPr>
              <a:t>yrobené</a:t>
            </a:r>
            <a:r>
              <a:rPr lang="en-US" b="0" i="0" u="none" strike="noStrike" dirty="0">
                <a:effectLst/>
              </a:rPr>
              <a:t> z </a:t>
            </a:r>
            <a:r>
              <a:rPr lang="en-US" b="0" i="0" u="none" strike="noStrike" dirty="0" err="1">
                <a:effectLst/>
              </a:rPr>
              <a:t>vosku</a:t>
            </a:r>
            <a:r>
              <a:rPr lang="en-US" b="0" i="0" u="none" strike="noStrike" dirty="0">
                <a:effectLst/>
              </a:rPr>
              <a:t>, </a:t>
            </a:r>
            <a:r>
              <a:rPr lang="en-US" b="0" i="0" u="none" strike="noStrike" dirty="0" err="1">
                <a:effectLst/>
              </a:rPr>
              <a:t>cínu</a:t>
            </a:r>
            <a:r>
              <a:rPr lang="en-US" b="0" i="0" u="none" strike="noStrike" dirty="0">
                <a:effectLst/>
              </a:rPr>
              <a:t>, </a:t>
            </a:r>
            <a:r>
              <a:rPr lang="en-US" b="0" i="0" u="none" strike="noStrike" dirty="0" err="1">
                <a:effectLst/>
              </a:rPr>
              <a:t>stříbra</a:t>
            </a:r>
            <a:r>
              <a:rPr lang="en-US" b="0" i="0" u="none" strike="noStrike" dirty="0">
                <a:effectLst/>
              </a:rPr>
              <a:t> </a:t>
            </a:r>
            <a:r>
              <a:rPr lang="en-US" b="0" i="0" u="none" strike="noStrike" dirty="0" err="1">
                <a:effectLst/>
              </a:rPr>
              <a:t>nebo</a:t>
            </a:r>
            <a:r>
              <a:rPr lang="en-US" b="0" i="0" u="none" strike="noStrike" dirty="0">
                <a:effectLst/>
              </a:rPr>
              <a:t> </a:t>
            </a:r>
            <a:r>
              <a:rPr lang="en-US" b="0" i="0" u="none" strike="noStrike" dirty="0" err="1">
                <a:effectLst/>
              </a:rPr>
              <a:t>dokonce</a:t>
            </a:r>
            <a:r>
              <a:rPr lang="en-US" b="0" i="0" u="none" strike="noStrike" dirty="0">
                <a:effectLst/>
              </a:rPr>
              <a:t> </a:t>
            </a:r>
            <a:r>
              <a:rPr lang="en-US" b="0" i="0" u="none" strike="noStrike" dirty="0" err="1">
                <a:effectLst/>
              </a:rPr>
              <a:t>lidských</a:t>
            </a:r>
            <a:r>
              <a:rPr lang="en-US" b="0" i="0" u="none" strike="noStrike" dirty="0">
                <a:effectLst/>
              </a:rPr>
              <a:t> </a:t>
            </a:r>
            <a:r>
              <a:rPr lang="en-US" b="0" i="0" u="none" strike="noStrike" dirty="0" err="1">
                <a:effectLst/>
              </a:rPr>
              <a:t>vlasů</a:t>
            </a:r>
            <a:endParaRPr lang="en-US" b="0" i="0" u="none" strike="noStrike" dirty="0">
              <a:effectLst/>
            </a:endParaRPr>
          </a:p>
          <a:p>
            <a:pPr lvl="1"/>
            <a:r>
              <a:rPr lang="en-US" b="0" i="0" u="none" strike="noStrike" dirty="0" err="1">
                <a:effectLst/>
              </a:rPr>
              <a:t>ztělesňují</a:t>
            </a:r>
            <a:r>
              <a:rPr lang="en-US" b="0" i="0" u="none" strike="noStrike" dirty="0">
                <a:effectLst/>
              </a:rPr>
              <a:t> </a:t>
            </a:r>
            <a:r>
              <a:rPr lang="en-US" b="0" i="0" u="none" strike="noStrike" dirty="0" err="1">
                <a:effectLst/>
              </a:rPr>
              <a:t>hmatatelné</a:t>
            </a:r>
            <a:r>
              <a:rPr lang="en-US" b="0" i="0" u="none" strike="noStrike" dirty="0">
                <a:effectLst/>
              </a:rPr>
              <a:t> </a:t>
            </a:r>
            <a:r>
              <a:rPr lang="en-US" b="0" i="0" u="none" strike="noStrike" dirty="0" err="1">
                <a:effectLst/>
              </a:rPr>
              <a:t>spojení</a:t>
            </a:r>
            <a:r>
              <a:rPr lang="en-US" b="0" i="0" u="none" strike="noStrike" dirty="0">
                <a:effectLst/>
              </a:rPr>
              <a:t> </a:t>
            </a:r>
            <a:r>
              <a:rPr lang="en-US" b="0" i="0" u="none" strike="noStrike" dirty="0" err="1">
                <a:effectLst/>
              </a:rPr>
              <a:t>mezi</a:t>
            </a:r>
            <a:r>
              <a:rPr lang="en-US" b="0" i="0" u="none" strike="noStrike" dirty="0">
                <a:effectLst/>
              </a:rPr>
              <a:t> </a:t>
            </a:r>
            <a:r>
              <a:rPr lang="en-US" b="0" i="0" u="none" strike="noStrike" dirty="0" err="1">
                <a:effectLst/>
              </a:rPr>
              <a:t>věřícím</a:t>
            </a:r>
            <a:r>
              <a:rPr lang="en-US" b="0" i="0" u="none" strike="noStrike" dirty="0">
                <a:effectLst/>
              </a:rPr>
              <a:t> a B</a:t>
            </a:r>
          </a:p>
          <a:p>
            <a:pPr lvl="1"/>
            <a:r>
              <a:rPr lang="en-US" dirty="0" err="1"/>
              <a:t>m</a:t>
            </a:r>
            <a:r>
              <a:rPr lang="en-US" b="0" i="0" u="none" strike="noStrike" dirty="0" err="1">
                <a:effectLst/>
              </a:rPr>
              <a:t>ateriál</a:t>
            </a:r>
            <a:r>
              <a:rPr lang="en-US" b="0" i="0" u="none" strike="noStrike" dirty="0">
                <a:effectLst/>
              </a:rPr>
              <a:t> </a:t>
            </a:r>
            <a:r>
              <a:rPr lang="en-US" b="0" i="0" u="none" strike="noStrike" dirty="0" err="1">
                <a:effectLst/>
              </a:rPr>
              <a:t>často</a:t>
            </a:r>
            <a:r>
              <a:rPr lang="en-US" b="0" i="0" u="none" strike="noStrike" dirty="0">
                <a:effectLst/>
              </a:rPr>
              <a:t> </a:t>
            </a:r>
            <a:r>
              <a:rPr lang="en-US" b="0" i="0" u="none" strike="noStrike" dirty="0" err="1">
                <a:effectLst/>
              </a:rPr>
              <a:t>odráží</a:t>
            </a:r>
            <a:r>
              <a:rPr lang="en-US" b="0" i="0" u="none" strike="noStrike" dirty="0">
                <a:effectLst/>
              </a:rPr>
              <a:t> </a:t>
            </a:r>
            <a:r>
              <a:rPr lang="en-US" b="0" i="0" u="none" strike="noStrike" dirty="0" err="1">
                <a:effectLst/>
              </a:rPr>
              <a:t>sociální</a:t>
            </a:r>
            <a:r>
              <a:rPr lang="en-US" b="0" i="0" u="none" strike="noStrike" dirty="0">
                <a:effectLst/>
              </a:rPr>
              <a:t> </a:t>
            </a:r>
            <a:r>
              <a:rPr lang="en-US" b="0" i="0" u="none" strike="noStrike" dirty="0" err="1">
                <a:effectLst/>
              </a:rPr>
              <a:t>postavení</a:t>
            </a:r>
            <a:r>
              <a:rPr lang="en-US" b="0" i="0" u="none" strike="noStrike" dirty="0">
                <a:effectLst/>
              </a:rPr>
              <a:t> </a:t>
            </a:r>
            <a:r>
              <a:rPr lang="en-US" b="0" i="0" u="none" strike="noStrike" dirty="0" err="1">
                <a:effectLst/>
              </a:rPr>
              <a:t>věřícího</a:t>
            </a:r>
            <a:endParaRPr lang="en-US" b="0" i="0" u="none" strike="noStrike" dirty="0">
              <a:effectLst/>
            </a:endParaRPr>
          </a:p>
          <a:p>
            <a:pPr lvl="1"/>
            <a:endParaRPr lang="en-US" sz="1400" b="0" i="0" u="none" strike="noStrike" dirty="0">
              <a:effectLst/>
            </a:endParaRPr>
          </a:p>
          <a:p>
            <a:endParaRPr lang="en-US" sz="1400" dirty="0"/>
          </a:p>
        </p:txBody>
      </p:sp>
      <p:pic>
        <p:nvPicPr>
          <p:cNvPr id="7" name="Obrázek 6" descr="Obsah obrázku kov, mosaz, bronz, umění&#10;&#10;Popis byl vytvořen automaticky">
            <a:extLst>
              <a:ext uri="{FF2B5EF4-FFF2-40B4-BE49-F238E27FC236}">
                <a16:creationId xmlns:a16="http://schemas.microsoft.com/office/drawing/2014/main" id="{C7D5E0DD-DC0F-096F-EF50-B8D2C7CF9836}"/>
              </a:ext>
            </a:extLst>
          </p:cNvPr>
          <p:cNvPicPr>
            <a:picLocks noChangeAspect="1"/>
          </p:cNvPicPr>
          <p:nvPr/>
        </p:nvPicPr>
        <p:blipFill>
          <a:blip r:embed="rId2"/>
          <a:stretch>
            <a:fillRect/>
          </a:stretch>
        </p:blipFill>
        <p:spPr>
          <a:xfrm>
            <a:off x="7865520" y="643468"/>
            <a:ext cx="3517703" cy="2545005"/>
          </a:xfrm>
          <a:prstGeom prst="rect">
            <a:avLst/>
          </a:prstGeom>
        </p:spPr>
      </p:pic>
      <p:pic>
        <p:nvPicPr>
          <p:cNvPr id="6" name="Zástupný obsah 5" descr="Obsah obrázku interiér, doplňky, korunovační klenoty, umění&#10;&#10;Popis byl vytvořen automaticky">
            <a:extLst>
              <a:ext uri="{FF2B5EF4-FFF2-40B4-BE49-F238E27FC236}">
                <a16:creationId xmlns:a16="http://schemas.microsoft.com/office/drawing/2014/main" id="{2EEE3AB3-DB23-8E3E-363F-47126D2721D0}"/>
              </a:ext>
            </a:extLst>
          </p:cNvPr>
          <p:cNvPicPr>
            <a:picLocks noGrp="1" noChangeAspect="1"/>
          </p:cNvPicPr>
          <p:nvPr>
            <p:ph sz="half" idx="2"/>
          </p:nvPr>
        </p:nvPicPr>
        <p:blipFill>
          <a:blip r:embed="rId3"/>
          <a:stretch>
            <a:fillRect/>
          </a:stretch>
        </p:blipFill>
        <p:spPr>
          <a:xfrm>
            <a:off x="8764102" y="3657600"/>
            <a:ext cx="1720539" cy="2585510"/>
          </a:xfrm>
          <a:prstGeom prst="rect">
            <a:avLst/>
          </a:prstGeom>
        </p:spPr>
      </p:pic>
    </p:spTree>
    <p:extLst>
      <p:ext uri="{BB962C8B-B14F-4D97-AF65-F5344CB8AC3E}">
        <p14:creationId xmlns:p14="http://schemas.microsoft.com/office/powerpoint/2010/main" val="228503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B1809E-DC71-1924-3C44-CA8A1069202A}"/>
              </a:ext>
            </a:extLst>
          </p:cNvPr>
          <p:cNvSpPr>
            <a:spLocks noGrp="1"/>
          </p:cNvSpPr>
          <p:nvPr>
            <p:ph type="title"/>
          </p:nvPr>
        </p:nvSpPr>
        <p:spPr>
          <a:xfrm>
            <a:off x="133865" y="103981"/>
            <a:ext cx="10515600" cy="1325563"/>
          </a:xfrm>
        </p:spPr>
        <p:txBody>
          <a:bodyPr/>
          <a:lstStyle/>
          <a:p>
            <a:r>
              <a:rPr lang="cs-CZ" dirty="0"/>
              <a:t>Koloniální (mezikulturní) artefakty</a:t>
            </a:r>
            <a:br>
              <a:rPr lang="cs-CZ" dirty="0"/>
            </a:br>
            <a:endParaRPr lang="cs-CZ" dirty="0"/>
          </a:p>
        </p:txBody>
      </p:sp>
      <p:sp>
        <p:nvSpPr>
          <p:cNvPr id="3" name="Zástupný obsah 2">
            <a:extLst>
              <a:ext uri="{FF2B5EF4-FFF2-40B4-BE49-F238E27FC236}">
                <a16:creationId xmlns:a16="http://schemas.microsoft.com/office/drawing/2014/main" id="{9735FE34-FCE5-84E1-6642-26EE3F137740}"/>
              </a:ext>
            </a:extLst>
          </p:cNvPr>
          <p:cNvSpPr>
            <a:spLocks noGrp="1"/>
          </p:cNvSpPr>
          <p:nvPr>
            <p:ph sz="half" idx="1"/>
          </p:nvPr>
        </p:nvSpPr>
        <p:spPr>
          <a:xfrm>
            <a:off x="838199" y="1027906"/>
            <a:ext cx="5369417" cy="5830094"/>
          </a:xfrm>
        </p:spPr>
        <p:txBody>
          <a:bodyPr>
            <a:normAutofit fontScale="85000" lnSpcReduction="20000"/>
          </a:bodyPr>
          <a:lstStyle/>
          <a:p>
            <a:pPr algn="l"/>
            <a:r>
              <a:rPr lang="cs-CZ" b="0" i="0" u="none" strike="noStrike" dirty="0">
                <a:effectLst/>
              </a:rPr>
              <a:t>Mozaiky </a:t>
            </a:r>
            <a:r>
              <a:rPr lang="cs-CZ" dirty="0"/>
              <a:t>z</a:t>
            </a:r>
            <a:r>
              <a:rPr lang="cs-CZ" b="0" i="0" u="none" strike="noStrike" dirty="0">
                <a:effectLst/>
              </a:rPr>
              <a:t> peří z Nového Španělska:</a:t>
            </a:r>
          </a:p>
          <a:p>
            <a:pPr lvl="1"/>
            <a:r>
              <a:rPr lang="cs-CZ" dirty="0"/>
              <a:t>Diskuse:</a:t>
            </a:r>
          </a:p>
          <a:p>
            <a:pPr lvl="2"/>
            <a:r>
              <a:rPr lang="cs-CZ" dirty="0"/>
              <a:t>Jak tento předmět ztělesňuje vyjednávání mezi dvěma hmotnými světy?</a:t>
            </a:r>
          </a:p>
          <a:p>
            <a:pPr lvl="2"/>
            <a:r>
              <a:rPr lang="cs-CZ" dirty="0"/>
              <a:t>Působí peří jako znak konverze, odporu nebo kulturního překladu?</a:t>
            </a:r>
          </a:p>
          <a:p>
            <a:pPr lvl="1"/>
            <a:r>
              <a:rPr lang="cs-CZ" dirty="0"/>
              <a:t>materiál: peří </a:t>
            </a:r>
            <a:r>
              <a:rPr lang="cs-CZ" dirty="0" err="1"/>
              <a:t>quetzala</a:t>
            </a:r>
            <a:r>
              <a:rPr lang="cs-CZ" dirty="0"/>
              <a:t> a kolibříka, zlato, dřevo, papír a E a MA pigmenty</a:t>
            </a:r>
          </a:p>
          <a:p>
            <a:pPr lvl="1"/>
            <a:r>
              <a:rPr lang="cs-CZ" dirty="0"/>
              <a:t>původ: vyrobeno nativními umělci </a:t>
            </a:r>
            <a:r>
              <a:rPr lang="cs-CZ" i="1" dirty="0" err="1"/>
              <a:t>amantecas</a:t>
            </a:r>
            <a:r>
              <a:rPr lang="cs-CZ" i="1" dirty="0"/>
              <a:t> </a:t>
            </a:r>
            <a:r>
              <a:rPr lang="cs-CZ" dirty="0"/>
              <a:t>v raně koloniálním Mexiku</a:t>
            </a:r>
          </a:p>
          <a:p>
            <a:pPr lvl="1"/>
            <a:r>
              <a:rPr lang="cs-CZ" dirty="0"/>
              <a:t>cirkulace: zasláno papeži Pavlu III.</a:t>
            </a:r>
          </a:p>
          <a:p>
            <a:pPr lvl="1"/>
            <a:r>
              <a:rPr lang="cs-CZ" dirty="0"/>
              <a:t>h</a:t>
            </a:r>
            <a:r>
              <a:rPr lang="cs-CZ" b="0" i="0" u="none" strike="noStrike" dirty="0">
                <a:effectLst/>
              </a:rPr>
              <a:t>ybridizace - spojení E ikonografii s domorodou technikou a materiály</a:t>
            </a:r>
            <a:endParaRPr lang="cs-CZ" dirty="0"/>
          </a:p>
          <a:p>
            <a:pPr lvl="1"/>
            <a:r>
              <a:rPr lang="cs-CZ" dirty="0"/>
              <a:t>mezikulturní </a:t>
            </a:r>
            <a:r>
              <a:rPr lang="cs-CZ" dirty="0" err="1"/>
              <a:t>materialita</a:t>
            </a:r>
            <a:r>
              <a:rPr lang="cs-CZ" dirty="0"/>
              <a:t>: </a:t>
            </a:r>
          </a:p>
          <a:p>
            <a:pPr lvl="2"/>
            <a:r>
              <a:rPr lang="cs-CZ" dirty="0"/>
              <a:t>křesťanské obrazy pomocí peří tropických ptáků (</a:t>
            </a:r>
            <a:r>
              <a:rPr lang="cs-CZ" dirty="0" err="1"/>
              <a:t>quetzala</a:t>
            </a:r>
            <a:r>
              <a:rPr lang="cs-CZ" dirty="0"/>
              <a:t>), v MA kosmologii ceněné a posvátné materiály používané při náboženských rituálech</a:t>
            </a:r>
          </a:p>
          <a:p>
            <a:pPr lvl="2"/>
            <a:r>
              <a:rPr lang="cs-CZ" b="0" i="0" u="none" strike="noStrike" dirty="0">
                <a:effectLst/>
              </a:rPr>
              <a:t>znázornění křesťanské eucharistie spojuje dvě ontologie materiální moci: nativní a evropská </a:t>
            </a:r>
            <a:r>
              <a:rPr lang="cs-CZ" b="0" i="0" u="none" strike="noStrike" dirty="0" err="1">
                <a:effectLst/>
              </a:rPr>
              <a:t>sakralita</a:t>
            </a:r>
            <a:endParaRPr lang="cs-CZ" dirty="0"/>
          </a:p>
          <a:p>
            <a:pPr lvl="2"/>
            <a:r>
              <a:rPr lang="cs-CZ" b="0" i="0" u="none" strike="noStrike" dirty="0">
                <a:effectLst/>
              </a:rPr>
              <a:t>třpytivé peří vizuálně napodobuje kovové zlato a </a:t>
            </a:r>
            <a:r>
              <a:rPr lang="cs-CZ" b="0" i="0" u="none" strike="noStrike" dirty="0" err="1">
                <a:effectLst/>
              </a:rPr>
              <a:t>předefinovává</a:t>
            </a:r>
            <a:r>
              <a:rPr lang="cs-CZ" b="0" i="0" u="none" strike="noStrike" dirty="0">
                <a:effectLst/>
              </a:rPr>
              <a:t> pojem toho, co je cenné, vzácné, posvátné</a:t>
            </a:r>
            <a:br>
              <a:rPr lang="cs-CZ" dirty="0"/>
            </a:br>
            <a:endParaRPr lang="cs-CZ" dirty="0"/>
          </a:p>
        </p:txBody>
      </p:sp>
      <p:pic>
        <p:nvPicPr>
          <p:cNvPr id="5" name="Zástupný obsah 4">
            <a:extLst>
              <a:ext uri="{FF2B5EF4-FFF2-40B4-BE49-F238E27FC236}">
                <a16:creationId xmlns:a16="http://schemas.microsoft.com/office/drawing/2014/main" id="{2BBEE11C-7346-8AA0-BBD7-51C98758F75D}"/>
              </a:ext>
            </a:extLst>
          </p:cNvPr>
          <p:cNvPicPr>
            <a:picLocks noGrp="1" noChangeAspect="1"/>
          </p:cNvPicPr>
          <p:nvPr>
            <p:ph sz="half" idx="2"/>
          </p:nvPr>
        </p:nvPicPr>
        <p:blipFill>
          <a:blip r:embed="rId2"/>
          <a:stretch>
            <a:fillRect/>
          </a:stretch>
        </p:blipFill>
        <p:spPr>
          <a:xfrm>
            <a:off x="7074321" y="720129"/>
            <a:ext cx="4460789" cy="5830094"/>
          </a:xfrm>
        </p:spPr>
      </p:pic>
      <p:sp>
        <p:nvSpPr>
          <p:cNvPr id="4" name="TextovéPole 3">
            <a:extLst>
              <a:ext uri="{FF2B5EF4-FFF2-40B4-BE49-F238E27FC236}">
                <a16:creationId xmlns:a16="http://schemas.microsoft.com/office/drawing/2014/main" id="{CC7BDE6D-DBD2-8829-CE05-8B20EDCA7E07}"/>
              </a:ext>
            </a:extLst>
          </p:cNvPr>
          <p:cNvSpPr txBox="1"/>
          <p:nvPr/>
        </p:nvSpPr>
        <p:spPr>
          <a:xfrm>
            <a:off x="6707529" y="6550223"/>
            <a:ext cx="5620265" cy="307777"/>
          </a:xfrm>
          <a:prstGeom prst="rect">
            <a:avLst/>
          </a:prstGeom>
          <a:noFill/>
        </p:spPr>
        <p:txBody>
          <a:bodyPr wrap="square" rtlCol="0">
            <a:spAutoFit/>
          </a:bodyPr>
          <a:lstStyle/>
          <a:p>
            <a:r>
              <a:rPr lang="cs-CZ" sz="1400" i="1" dirty="0"/>
              <a:t>Mše sv. Řehoře</a:t>
            </a:r>
            <a:r>
              <a:rPr lang="cs-CZ" sz="1400" dirty="0"/>
              <a:t>, mozaika z peří, Muzeum Amerik, 1539, </a:t>
            </a:r>
            <a:r>
              <a:rPr lang="cs-CZ" sz="1400" dirty="0" err="1"/>
              <a:t>Auch</a:t>
            </a:r>
            <a:r>
              <a:rPr lang="cs-CZ" sz="1400" dirty="0"/>
              <a:t>, Francie. </a:t>
            </a:r>
          </a:p>
        </p:txBody>
      </p:sp>
    </p:spTree>
    <p:extLst>
      <p:ext uri="{BB962C8B-B14F-4D97-AF65-F5344CB8AC3E}">
        <p14:creationId xmlns:p14="http://schemas.microsoft.com/office/powerpoint/2010/main" val="272041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additive="base">
                                        <p:cTn id="2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 calcmode="lin" valueType="num">
                                      <p:cBhvr additive="base">
                                        <p:cTn id="2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 calcmode="lin" valueType="num">
                                      <p:cBhvr additive="base">
                                        <p:cTn id="3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anim calcmode="lin" valueType="num">
                                      <p:cBhvr additive="base">
                                        <p:cTn id="3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64E23E2-7440-4E36-A67B-0F88C5F7E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06949AE-010D-4C18-8AED-7872085ADD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7090"/>
            <a:ext cx="5458121" cy="5897880"/>
          </a:xfrm>
          <a:prstGeom prst="rect">
            <a:avLst/>
          </a:prstGeom>
          <a:solidFill>
            <a:srgbClr val="FFFFFF"/>
          </a:solidFill>
          <a:ln w="19050">
            <a:solidFill>
              <a:srgbClr val="A773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Zástupný obsah 4">
            <a:extLst>
              <a:ext uri="{FF2B5EF4-FFF2-40B4-BE49-F238E27FC236}">
                <a16:creationId xmlns:a16="http://schemas.microsoft.com/office/drawing/2014/main" id="{58B6C737-279B-7979-77AE-EF1E222C0EBB}"/>
              </a:ext>
            </a:extLst>
          </p:cNvPr>
          <p:cNvPicPr>
            <a:picLocks noChangeAspect="1"/>
          </p:cNvPicPr>
          <p:nvPr/>
        </p:nvPicPr>
        <p:blipFill>
          <a:blip r:embed="rId2"/>
          <a:srcRect t="5673" r="-2" b="-2"/>
          <a:stretch>
            <a:fillRect/>
          </a:stretch>
        </p:blipFill>
        <p:spPr>
          <a:xfrm>
            <a:off x="991280" y="650497"/>
            <a:ext cx="4429584" cy="5571066"/>
          </a:xfrm>
          <a:prstGeom prst="rect">
            <a:avLst/>
          </a:prstGeom>
        </p:spPr>
      </p:pic>
      <p:sp>
        <p:nvSpPr>
          <p:cNvPr id="16" name="Rectangle 15">
            <a:extLst>
              <a:ext uri="{FF2B5EF4-FFF2-40B4-BE49-F238E27FC236}">
                <a16:creationId xmlns:a16="http://schemas.microsoft.com/office/drawing/2014/main" id="{FE54AADB-50C7-4293-94C0-27361A32B8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1" cy="5897880"/>
          </a:xfrm>
          <a:prstGeom prst="rect">
            <a:avLst/>
          </a:prstGeom>
          <a:solidFill>
            <a:srgbClr val="FFFFFF"/>
          </a:solidFill>
          <a:ln w="19050">
            <a:solidFill>
              <a:srgbClr val="A773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Zástupný obsah 6">
            <a:extLst>
              <a:ext uri="{FF2B5EF4-FFF2-40B4-BE49-F238E27FC236}">
                <a16:creationId xmlns:a16="http://schemas.microsoft.com/office/drawing/2014/main" id="{94770251-95C7-95C5-FFAF-341E66072ECD}"/>
              </a:ext>
            </a:extLst>
          </p:cNvPr>
          <p:cNvPicPr>
            <a:picLocks noGrp="1" noChangeAspect="1"/>
          </p:cNvPicPr>
          <p:nvPr>
            <p:ph sz="half" idx="4294967295"/>
          </p:nvPr>
        </p:nvPicPr>
        <p:blipFill>
          <a:blip r:embed="rId3"/>
          <a:stretch>
            <a:fillRect/>
          </a:stretch>
        </p:blipFill>
        <p:spPr>
          <a:xfrm>
            <a:off x="6771427" y="643467"/>
            <a:ext cx="4428997" cy="5571066"/>
          </a:xfrm>
          <a:prstGeom prst="rect">
            <a:avLst/>
          </a:prstGeom>
        </p:spPr>
      </p:pic>
    </p:spTree>
    <p:extLst>
      <p:ext uri="{BB962C8B-B14F-4D97-AF65-F5344CB8AC3E}">
        <p14:creationId xmlns:p14="http://schemas.microsoft.com/office/powerpoint/2010/main" val="2343901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E174F3DF-5BCC-2F05-35D1-56F853F0FDCE}"/>
              </a:ext>
            </a:extLst>
          </p:cNvPr>
          <p:cNvSpPr>
            <a:spLocks noGrp="1"/>
          </p:cNvSpPr>
          <p:nvPr>
            <p:ph sz="half" idx="1"/>
          </p:nvPr>
        </p:nvSpPr>
        <p:spPr>
          <a:xfrm>
            <a:off x="555642" y="545436"/>
            <a:ext cx="7559657" cy="5309928"/>
          </a:xfrm>
        </p:spPr>
        <p:txBody>
          <a:bodyPr vert="horz" lIns="91440" tIns="45720" rIns="91440" bIns="45720" rtlCol="0">
            <a:normAutofit/>
          </a:bodyPr>
          <a:lstStyle/>
          <a:p>
            <a:r>
              <a:rPr lang="en-US" sz="2400" b="1" i="0" u="none" strike="noStrike" dirty="0" err="1">
                <a:effectLst/>
              </a:rPr>
              <a:t>Andské</a:t>
            </a:r>
            <a:r>
              <a:rPr lang="en-US" sz="2400" b="1" i="0" u="none" strike="noStrike" dirty="0">
                <a:effectLst/>
              </a:rPr>
              <a:t> </a:t>
            </a:r>
            <a:r>
              <a:rPr lang="en-US" sz="2400" b="1" dirty="0" err="1"/>
              <a:t>liturgické</a:t>
            </a:r>
            <a:r>
              <a:rPr lang="en-US" sz="2400" b="1" dirty="0"/>
              <a:t> </a:t>
            </a:r>
            <a:r>
              <a:rPr lang="en-US" sz="2400" b="1" i="0" u="none" strike="noStrike" dirty="0" err="1">
                <a:effectLst/>
              </a:rPr>
              <a:t>předměty</a:t>
            </a:r>
            <a:r>
              <a:rPr lang="en-US" sz="2400" b="1" i="0" u="none" strike="noStrike" dirty="0">
                <a:effectLst/>
              </a:rPr>
              <a:t>:</a:t>
            </a:r>
          </a:p>
          <a:p>
            <a:pPr lvl="1"/>
            <a:r>
              <a:rPr lang="en-US" b="0" i="0" u="none" strike="noStrike" dirty="0" err="1">
                <a:effectLst/>
              </a:rPr>
              <a:t>změna</a:t>
            </a:r>
            <a:r>
              <a:rPr lang="en-US" b="0" i="0" u="none" strike="noStrike" dirty="0">
                <a:effectLst/>
              </a:rPr>
              <a:t> </a:t>
            </a:r>
            <a:r>
              <a:rPr lang="en-US" b="0" i="0" u="none" strike="noStrike" dirty="0" err="1">
                <a:effectLst/>
              </a:rPr>
              <a:t>významu</a:t>
            </a:r>
            <a:r>
              <a:rPr lang="en-US" b="0" i="0" u="none" strike="noStrike" dirty="0">
                <a:effectLst/>
              </a:rPr>
              <a:t> – E </a:t>
            </a:r>
            <a:r>
              <a:rPr lang="en-US" b="0" i="0" u="none" strike="noStrike" dirty="0" err="1">
                <a:effectLst/>
              </a:rPr>
              <a:t>formy</a:t>
            </a:r>
            <a:r>
              <a:rPr lang="en-US" b="0" i="0" u="none" strike="noStrike" dirty="0">
                <a:effectLst/>
              </a:rPr>
              <a:t> </a:t>
            </a:r>
            <a:r>
              <a:rPr lang="en-US" b="0" i="0" u="none" strike="noStrike" dirty="0" err="1">
                <a:effectLst/>
              </a:rPr>
              <a:t>získaly</a:t>
            </a:r>
            <a:r>
              <a:rPr lang="en-US" b="0" i="0" u="none" strike="noStrike" dirty="0">
                <a:effectLst/>
              </a:rPr>
              <a:t> </a:t>
            </a:r>
            <a:r>
              <a:rPr lang="en-US" b="0" i="0" u="none" strike="noStrike" dirty="0" err="1">
                <a:effectLst/>
              </a:rPr>
              <a:t>nové</a:t>
            </a:r>
            <a:r>
              <a:rPr lang="en-US" b="0" i="0" u="none" strike="noStrike" dirty="0">
                <a:effectLst/>
              </a:rPr>
              <a:t> </a:t>
            </a:r>
            <a:r>
              <a:rPr lang="en-US" b="0" i="0" u="none" strike="noStrike" dirty="0" err="1">
                <a:effectLst/>
              </a:rPr>
              <a:t>významy</a:t>
            </a:r>
            <a:r>
              <a:rPr lang="en-US" b="0" i="0" u="none" strike="noStrike" dirty="0">
                <a:effectLst/>
              </a:rPr>
              <a:t> </a:t>
            </a:r>
            <a:r>
              <a:rPr lang="en-US" b="0" i="0" u="none" strike="noStrike" dirty="0" err="1">
                <a:effectLst/>
              </a:rPr>
              <a:t>díky</a:t>
            </a:r>
            <a:r>
              <a:rPr lang="en-US" b="0" i="0" u="none" strike="noStrike" dirty="0">
                <a:effectLst/>
              </a:rPr>
              <a:t> </a:t>
            </a:r>
            <a:r>
              <a:rPr lang="en-US" b="0" i="0" u="none" strike="noStrike" dirty="0" err="1">
                <a:effectLst/>
              </a:rPr>
              <a:t>nativní</a:t>
            </a:r>
            <a:r>
              <a:rPr lang="en-US" b="0" i="0" u="none" strike="noStrike" dirty="0">
                <a:effectLst/>
              </a:rPr>
              <a:t> </a:t>
            </a:r>
            <a:r>
              <a:rPr lang="en-US" b="0" i="0" u="none" strike="noStrike" dirty="0" err="1">
                <a:effectLst/>
              </a:rPr>
              <a:t>tradici</a:t>
            </a:r>
            <a:endParaRPr lang="en-US" b="0" i="0" u="none" strike="noStrike" dirty="0">
              <a:effectLst/>
            </a:endParaRPr>
          </a:p>
          <a:p>
            <a:pPr lvl="1"/>
            <a:r>
              <a:rPr lang="en-US" dirty="0"/>
              <a:t>Ag</a:t>
            </a:r>
            <a:r>
              <a:rPr lang="en-US" b="0" i="0" u="none" strike="noStrike" dirty="0">
                <a:effectLst/>
              </a:rPr>
              <a:t> a AU </a:t>
            </a:r>
            <a:r>
              <a:rPr lang="en-US" b="0" i="0" u="none" strike="noStrike" dirty="0" err="1">
                <a:effectLst/>
              </a:rPr>
              <a:t>nebylo</a:t>
            </a:r>
            <a:r>
              <a:rPr lang="en-US" b="0" i="0" u="none" strike="noStrike" dirty="0">
                <a:effectLst/>
              </a:rPr>
              <a:t> </a:t>
            </a:r>
            <a:r>
              <a:rPr lang="en-US" b="0" i="0" u="none" strike="noStrike" dirty="0" err="1">
                <a:effectLst/>
              </a:rPr>
              <a:t>pouze</a:t>
            </a:r>
            <a:r>
              <a:rPr lang="en-US" b="0" i="0" u="none" strike="noStrike" dirty="0">
                <a:effectLst/>
              </a:rPr>
              <a:t> </a:t>
            </a:r>
            <a:r>
              <a:rPr lang="en-US" b="0" i="0" u="none" strike="noStrike" dirty="0" err="1">
                <a:effectLst/>
              </a:rPr>
              <a:t>zdrojem</a:t>
            </a:r>
            <a:r>
              <a:rPr lang="en-US" b="0" i="0" u="none" strike="noStrike" dirty="0">
                <a:effectLst/>
              </a:rPr>
              <a:t> </a:t>
            </a:r>
            <a:r>
              <a:rPr lang="en-US" b="0" i="0" u="none" strike="noStrike" dirty="0" err="1">
                <a:effectLst/>
              </a:rPr>
              <a:t>koloniální</a:t>
            </a:r>
            <a:r>
              <a:rPr lang="en-US" b="0" i="0" u="none" strike="noStrike" dirty="0">
                <a:effectLst/>
              </a:rPr>
              <a:t> </a:t>
            </a:r>
            <a:r>
              <a:rPr lang="en-US" b="0" i="0" u="none" strike="noStrike" dirty="0" err="1">
                <a:effectLst/>
              </a:rPr>
              <a:t>eko</a:t>
            </a:r>
            <a:r>
              <a:rPr lang="en-US" b="0" i="0" u="none" strike="noStrike" dirty="0">
                <a:effectLst/>
              </a:rPr>
              <a:t>, ale </a:t>
            </a:r>
            <a:r>
              <a:rPr lang="en-US" b="0" i="0" u="none" strike="noStrike" dirty="0" err="1">
                <a:effectLst/>
              </a:rPr>
              <a:t>také</a:t>
            </a:r>
            <a:r>
              <a:rPr lang="en-US" b="0" i="0" u="none" strike="noStrike" dirty="0">
                <a:effectLst/>
              </a:rPr>
              <a:t> </a:t>
            </a:r>
            <a:r>
              <a:rPr lang="en-US" b="0" i="0" u="none" strike="noStrike" dirty="0" err="1">
                <a:effectLst/>
              </a:rPr>
              <a:t>kosmologickou</a:t>
            </a:r>
            <a:r>
              <a:rPr lang="en-US" b="0" i="0" u="none" strike="noStrike" dirty="0">
                <a:effectLst/>
              </a:rPr>
              <a:t> </a:t>
            </a:r>
            <a:r>
              <a:rPr lang="en-US" b="0" i="0" u="none" strike="noStrike" dirty="0" err="1">
                <a:effectLst/>
              </a:rPr>
              <a:t>substancí</a:t>
            </a:r>
            <a:endParaRPr lang="en-US" b="0" i="0" u="none" strike="noStrike" dirty="0">
              <a:effectLst/>
            </a:endParaRPr>
          </a:p>
          <a:p>
            <a:pPr lvl="2"/>
            <a:r>
              <a:rPr lang="en-US" sz="2400" dirty="0"/>
              <a:t>Ag - </a:t>
            </a:r>
            <a:r>
              <a:rPr lang="en-US" sz="2400" dirty="0" err="1"/>
              <a:t>M</a:t>
            </a:r>
            <a:r>
              <a:rPr lang="en-US" sz="2400" b="0" i="0" u="none" strike="noStrike" dirty="0" err="1">
                <a:effectLst/>
              </a:rPr>
              <a:t>ěsíc</a:t>
            </a:r>
            <a:r>
              <a:rPr lang="en-US" sz="2400" b="0" i="0" u="none" strike="noStrike" dirty="0">
                <a:effectLst/>
              </a:rPr>
              <a:t>, </a:t>
            </a:r>
            <a:r>
              <a:rPr lang="en-US" sz="2400" b="0" i="0" u="none" strike="noStrike" dirty="0" err="1">
                <a:effectLst/>
              </a:rPr>
              <a:t>ženskost</a:t>
            </a:r>
            <a:r>
              <a:rPr lang="en-US" sz="2400" b="0" i="0" u="none" strike="noStrike" dirty="0">
                <a:effectLst/>
              </a:rPr>
              <a:t> a </a:t>
            </a:r>
            <a:r>
              <a:rPr lang="en-US" sz="2400" b="0" i="0" u="none" strike="noStrike" dirty="0" err="1">
                <a:effectLst/>
              </a:rPr>
              <a:t>voda</a:t>
            </a:r>
            <a:endParaRPr lang="en-US" sz="2400" b="0" i="0" u="none" strike="noStrike" dirty="0">
              <a:effectLst/>
            </a:endParaRPr>
          </a:p>
          <a:p>
            <a:pPr lvl="2"/>
            <a:r>
              <a:rPr lang="en-US" sz="2400" dirty="0"/>
              <a:t>Au – </a:t>
            </a:r>
            <a:r>
              <a:rPr lang="en-US" sz="2400" dirty="0" err="1"/>
              <a:t>Slunce</a:t>
            </a:r>
            <a:r>
              <a:rPr lang="en-US" sz="2400" dirty="0"/>
              <a:t>, </a:t>
            </a:r>
            <a:r>
              <a:rPr lang="en-US" sz="2400" dirty="0" err="1"/>
              <a:t>mužství</a:t>
            </a:r>
            <a:r>
              <a:rPr lang="en-US" sz="2400" dirty="0"/>
              <a:t>, </a:t>
            </a:r>
            <a:r>
              <a:rPr lang="en-US" sz="2400" dirty="0" err="1"/>
              <a:t>plodnost</a:t>
            </a:r>
            <a:endParaRPr lang="en-US" sz="2400" b="0" i="0" u="none" strike="noStrike" dirty="0">
              <a:effectLst/>
            </a:endParaRPr>
          </a:p>
          <a:p>
            <a:r>
              <a:rPr lang="en-US" sz="2400" b="0" i="0" u="none" strike="noStrike" dirty="0" err="1">
                <a:effectLst/>
              </a:rPr>
              <a:t>Lakované</a:t>
            </a:r>
            <a:r>
              <a:rPr lang="en-US" sz="2400" b="0" i="0" u="none" strike="noStrike" dirty="0">
                <a:effectLst/>
              </a:rPr>
              <a:t> </a:t>
            </a:r>
            <a:r>
              <a:rPr lang="en-US" sz="2400" b="0" i="0" u="none" strike="noStrike" dirty="0" err="1">
                <a:effectLst/>
              </a:rPr>
              <a:t>předměty</a:t>
            </a:r>
            <a:r>
              <a:rPr lang="en-US" sz="2400" b="0" i="0" u="none" strike="noStrike" dirty="0">
                <a:effectLst/>
              </a:rPr>
              <a:t> (</a:t>
            </a:r>
            <a:r>
              <a:rPr lang="en-US" sz="2400" b="0" i="1" u="none" strike="noStrike" dirty="0" err="1">
                <a:effectLst/>
              </a:rPr>
              <a:t>maque</a:t>
            </a:r>
            <a:r>
              <a:rPr lang="en-US" sz="2400" b="0" i="0" u="none" strike="noStrike" dirty="0">
                <a:effectLst/>
              </a:rPr>
              <a:t>) z </a:t>
            </a:r>
            <a:r>
              <a:rPr lang="en-US" sz="2400" b="0" i="0" u="none" strike="noStrike" dirty="0" err="1">
                <a:effectLst/>
              </a:rPr>
              <a:t>Mexika</a:t>
            </a:r>
            <a:r>
              <a:rPr lang="en-US" sz="2400" b="0" i="0" u="none" strike="noStrike" dirty="0">
                <a:effectLst/>
              </a:rPr>
              <a:t> </a:t>
            </a:r>
            <a:r>
              <a:rPr lang="en-US" sz="2400" b="0" i="0" u="none" strike="noStrike" dirty="0" err="1">
                <a:effectLst/>
              </a:rPr>
              <a:t>nebo</a:t>
            </a:r>
            <a:r>
              <a:rPr lang="en-US" sz="2400" b="0" i="0" u="none" strike="noStrike" dirty="0">
                <a:effectLst/>
              </a:rPr>
              <a:t> </a:t>
            </a:r>
            <a:r>
              <a:rPr lang="en-US" sz="2400" b="0" i="0" u="none" strike="noStrike" dirty="0" err="1">
                <a:effectLst/>
              </a:rPr>
              <a:t>Filipín</a:t>
            </a:r>
            <a:r>
              <a:rPr lang="en-US" sz="2400" b="0" i="0" u="none" strike="noStrike" dirty="0">
                <a:effectLst/>
              </a:rPr>
              <a:t>: </a:t>
            </a:r>
          </a:p>
          <a:p>
            <a:pPr lvl="1"/>
            <a:r>
              <a:rPr lang="en-US" dirty="0" err="1"/>
              <a:t>p</a:t>
            </a:r>
            <a:r>
              <a:rPr lang="en-US" b="0" i="0" u="none" strike="noStrike" dirty="0" err="1">
                <a:effectLst/>
              </a:rPr>
              <a:t>řírodní</a:t>
            </a:r>
            <a:r>
              <a:rPr lang="en-US" b="0" i="0" u="none" strike="noStrike" dirty="0">
                <a:effectLst/>
              </a:rPr>
              <a:t> </a:t>
            </a:r>
            <a:r>
              <a:rPr lang="en-US" b="0" i="0" u="none" strike="noStrike" dirty="0" err="1">
                <a:effectLst/>
              </a:rPr>
              <a:t>pryskyřice</a:t>
            </a:r>
            <a:r>
              <a:rPr lang="en-US" b="0" i="0" u="none" strike="noStrike" dirty="0">
                <a:effectLst/>
              </a:rPr>
              <a:t>, </a:t>
            </a:r>
            <a:r>
              <a:rPr lang="en-US" b="0" i="0" u="none" strike="noStrike" dirty="0" err="1">
                <a:effectLst/>
              </a:rPr>
              <a:t>hmyz</a:t>
            </a:r>
            <a:r>
              <a:rPr lang="en-US" b="0" i="0" u="none" strike="noStrike" dirty="0">
                <a:effectLst/>
              </a:rPr>
              <a:t> a </a:t>
            </a:r>
            <a:r>
              <a:rPr lang="en-US" b="0" i="0" u="none" strike="noStrike" dirty="0" err="1">
                <a:effectLst/>
              </a:rPr>
              <a:t>minerály</a:t>
            </a:r>
            <a:r>
              <a:rPr lang="en-US" b="0" i="0" u="none" strike="noStrike" dirty="0">
                <a:effectLst/>
              </a:rPr>
              <a:t> </a:t>
            </a:r>
            <a:r>
              <a:rPr lang="en-US" b="0" i="0" u="none" strike="noStrike" dirty="0" err="1">
                <a:effectLst/>
              </a:rPr>
              <a:t>použité</a:t>
            </a:r>
            <a:r>
              <a:rPr lang="en-US" b="0" i="0" u="none" strike="noStrike" dirty="0">
                <a:effectLst/>
              </a:rPr>
              <a:t> k </a:t>
            </a:r>
            <a:r>
              <a:rPr lang="en-US" b="0" i="0" u="none" strike="noStrike" dirty="0" err="1">
                <a:effectLst/>
              </a:rPr>
              <a:t>dekoraci</a:t>
            </a:r>
            <a:r>
              <a:rPr lang="en-US" b="0" i="0" u="none" strike="noStrike" dirty="0">
                <a:effectLst/>
              </a:rPr>
              <a:t> </a:t>
            </a:r>
            <a:r>
              <a:rPr lang="en-US" b="0" i="0" u="none" strike="noStrike" dirty="0" err="1">
                <a:effectLst/>
              </a:rPr>
              <a:t>vyjadřují</a:t>
            </a:r>
            <a:r>
              <a:rPr lang="en-US" b="0" i="0" u="none" strike="noStrike" dirty="0">
                <a:effectLst/>
              </a:rPr>
              <a:t> </a:t>
            </a:r>
            <a:r>
              <a:rPr lang="en-US" b="0" i="0" u="none" strike="noStrike" dirty="0" err="1">
                <a:effectLst/>
              </a:rPr>
              <a:t>ekologické</a:t>
            </a:r>
            <a:r>
              <a:rPr lang="en-US" b="0" i="0" u="none" strike="noStrike" dirty="0">
                <a:effectLst/>
              </a:rPr>
              <a:t> a </a:t>
            </a:r>
            <a:r>
              <a:rPr lang="en-US" b="0" i="0" u="none" strike="noStrike" dirty="0" err="1">
                <a:effectLst/>
              </a:rPr>
              <a:t>obchodní</a:t>
            </a:r>
            <a:r>
              <a:rPr lang="en-US" b="0" i="0" u="none" strike="noStrike" dirty="0">
                <a:effectLst/>
              </a:rPr>
              <a:t> </a:t>
            </a:r>
            <a:r>
              <a:rPr lang="en-US" b="0" i="0" u="none" strike="noStrike" dirty="0" err="1">
                <a:effectLst/>
              </a:rPr>
              <a:t>vazby</a:t>
            </a:r>
            <a:r>
              <a:rPr lang="en-US" b="0" i="0" u="none" strike="noStrike" dirty="0">
                <a:effectLst/>
              </a:rPr>
              <a:t> v </a:t>
            </a:r>
            <a:r>
              <a:rPr lang="en-US" b="0" i="0" u="none" strike="noStrike" dirty="0" err="1">
                <a:effectLst/>
              </a:rPr>
              <a:t>rámci</a:t>
            </a:r>
            <a:r>
              <a:rPr lang="en-US" b="0" i="0" u="none" strike="noStrike" dirty="0">
                <a:effectLst/>
              </a:rPr>
              <a:t> </a:t>
            </a:r>
            <a:r>
              <a:rPr lang="en-US" b="0" i="0" u="none" strike="noStrike" dirty="0" err="1">
                <a:effectLst/>
              </a:rPr>
              <a:t>Španělské</a:t>
            </a:r>
            <a:r>
              <a:rPr lang="en-US" b="0" i="0" u="none" strike="noStrike" dirty="0">
                <a:effectLst/>
              </a:rPr>
              <a:t> </a:t>
            </a:r>
            <a:r>
              <a:rPr lang="en-US" b="0" i="0" u="none" strike="noStrike" dirty="0" err="1">
                <a:effectLst/>
              </a:rPr>
              <a:t>říše</a:t>
            </a:r>
            <a:endParaRPr lang="en-US" b="0" i="0" u="none" strike="noStrike" dirty="0">
              <a:effectLst/>
            </a:endParaRPr>
          </a:p>
          <a:p>
            <a:r>
              <a:rPr lang="en-US" sz="2400" b="0" i="0" u="none" strike="noStrike" dirty="0">
                <a:effectLst/>
              </a:rPr>
              <a:t>Serge </a:t>
            </a:r>
            <a:r>
              <a:rPr lang="en-US" sz="2400" b="0" i="0" u="none" strike="noStrike" dirty="0" err="1">
                <a:effectLst/>
              </a:rPr>
              <a:t>Gruzinski</a:t>
            </a:r>
            <a:r>
              <a:rPr lang="en-US" sz="2400" dirty="0"/>
              <a:t>, </a:t>
            </a:r>
            <a:r>
              <a:rPr lang="en-US" sz="2400" b="0" i="1" u="none" strike="noStrike" dirty="0">
                <a:effectLst/>
              </a:rPr>
              <a:t>La </a:t>
            </a:r>
            <a:r>
              <a:rPr lang="en-US" sz="2400" b="0" i="1" u="none" strike="noStrike" dirty="0" err="1">
                <a:effectLst/>
              </a:rPr>
              <a:t>colonisation</a:t>
            </a:r>
            <a:r>
              <a:rPr lang="en-US" sz="2400" b="0" i="1" u="none" strike="noStrike" dirty="0">
                <a:effectLst/>
              </a:rPr>
              <a:t> de </a:t>
            </a:r>
            <a:r>
              <a:rPr lang="en-US" sz="2400" b="0" i="1" u="none" strike="noStrike" dirty="0" err="1">
                <a:effectLst/>
              </a:rPr>
              <a:t>l’imaginaire</a:t>
            </a:r>
            <a:r>
              <a:rPr lang="en-US" sz="2400" b="0" i="1" u="none" strike="noStrike" dirty="0">
                <a:effectLst/>
              </a:rPr>
              <a:t> </a:t>
            </a:r>
            <a:r>
              <a:rPr lang="en-US" sz="2400" b="0" i="0" u="none" strike="noStrike" dirty="0">
                <a:effectLst/>
              </a:rPr>
              <a:t>(1988).</a:t>
            </a:r>
            <a:endParaRPr lang="en-US" sz="2400" dirty="0"/>
          </a:p>
        </p:txBody>
      </p:sp>
      <p:pic>
        <p:nvPicPr>
          <p:cNvPr id="9" name="Obrázek 8" descr="Obsah obrázku umění, ornament&#10;&#10;Popis byl vytvořen automaticky">
            <a:extLst>
              <a:ext uri="{FF2B5EF4-FFF2-40B4-BE49-F238E27FC236}">
                <a16:creationId xmlns:a16="http://schemas.microsoft.com/office/drawing/2014/main" id="{DEC64755-099D-C6E3-DB9C-180B1FA1A016}"/>
              </a:ext>
            </a:extLst>
          </p:cNvPr>
          <p:cNvPicPr>
            <a:picLocks noChangeAspect="1"/>
          </p:cNvPicPr>
          <p:nvPr/>
        </p:nvPicPr>
        <p:blipFill>
          <a:blip r:embed="rId2"/>
          <a:srcRect r="-5" b="-5"/>
          <a:stretch>
            <a:fillRect/>
          </a:stretch>
        </p:blipFill>
        <p:spPr>
          <a:xfrm>
            <a:off x="8878294" y="516835"/>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p:spPr>
      </p:pic>
      <p:pic>
        <p:nvPicPr>
          <p:cNvPr id="8" name="Zástupný obsah 7" descr="Obsah obrázku mosaz, trofej, interiér, bronz&#10;&#10;Popis byl vytvořen automaticky">
            <a:extLst>
              <a:ext uri="{FF2B5EF4-FFF2-40B4-BE49-F238E27FC236}">
                <a16:creationId xmlns:a16="http://schemas.microsoft.com/office/drawing/2014/main" id="{A5BB7A87-39BD-1F97-ABB2-0DF76502F494}"/>
              </a:ext>
            </a:extLst>
          </p:cNvPr>
          <p:cNvPicPr>
            <a:picLocks noGrp="1" noChangeAspect="1"/>
          </p:cNvPicPr>
          <p:nvPr>
            <p:ph sz="half" idx="2"/>
          </p:nvPr>
        </p:nvPicPr>
        <p:blipFill>
          <a:blip r:embed="rId3"/>
          <a:srcRect l="24118" r="9383" b="2"/>
          <a:stretch>
            <a:fillRect/>
          </a:stretch>
        </p:blipFill>
        <p:spPr>
          <a:xfrm>
            <a:off x="8878294" y="3383860"/>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p:spPr>
      </p:pic>
      <p:sp>
        <p:nvSpPr>
          <p:cNvPr id="16" name="Rectangle 15">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8991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0D1C5B3-B60D-4696-AE60-100D5EC8A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533CD97-8E38-2A72-1E63-8E530E8A41DF}"/>
              </a:ext>
            </a:extLst>
          </p:cNvPr>
          <p:cNvSpPr>
            <a:spLocks noGrp="1"/>
          </p:cNvSpPr>
          <p:nvPr>
            <p:ph type="title"/>
          </p:nvPr>
        </p:nvSpPr>
        <p:spPr>
          <a:xfrm>
            <a:off x="166437" y="156200"/>
            <a:ext cx="6183619" cy="1232762"/>
          </a:xfrm>
        </p:spPr>
        <p:txBody>
          <a:bodyPr vert="horz" lIns="91440" tIns="45720" rIns="91440" bIns="45720" rtlCol="0" anchor="b">
            <a:normAutofit/>
          </a:bodyPr>
          <a:lstStyle/>
          <a:p>
            <a:r>
              <a:rPr lang="en-US" sz="3700" b="0" i="0" u="none" strike="noStrike" dirty="0" err="1">
                <a:effectLst/>
              </a:rPr>
              <a:t>Domácí</a:t>
            </a:r>
            <a:r>
              <a:rPr lang="en-US" sz="3700" b="0" i="0" u="none" strike="noStrike" dirty="0">
                <a:effectLst/>
              </a:rPr>
              <a:t> a </a:t>
            </a:r>
            <a:r>
              <a:rPr lang="en-US" sz="3700" b="0" i="0" u="none" strike="noStrike" dirty="0" err="1">
                <a:effectLst/>
              </a:rPr>
              <a:t>každodenní</a:t>
            </a:r>
            <a:r>
              <a:rPr lang="en-US" sz="3700" b="0" i="0" u="none" strike="noStrike" dirty="0">
                <a:effectLst/>
              </a:rPr>
              <a:t> </a:t>
            </a:r>
            <a:r>
              <a:rPr lang="en-US" sz="3700" b="0" i="0" u="none" strike="noStrike" dirty="0" err="1">
                <a:effectLst/>
              </a:rPr>
              <a:t>předměty</a:t>
            </a:r>
            <a:br>
              <a:rPr lang="en-US" sz="3700" b="0" i="0" u="none" strike="noStrike" dirty="0">
                <a:effectLst/>
              </a:rPr>
            </a:br>
            <a:endParaRPr lang="en-US" sz="3700" dirty="0"/>
          </a:p>
        </p:txBody>
      </p:sp>
      <p:sp>
        <p:nvSpPr>
          <p:cNvPr id="3" name="Zástupný obsah 2">
            <a:extLst>
              <a:ext uri="{FF2B5EF4-FFF2-40B4-BE49-F238E27FC236}">
                <a16:creationId xmlns:a16="http://schemas.microsoft.com/office/drawing/2014/main" id="{84B45D7A-F269-060A-8FC3-3C95CD98F70F}"/>
              </a:ext>
            </a:extLst>
          </p:cNvPr>
          <p:cNvSpPr>
            <a:spLocks noGrp="1"/>
          </p:cNvSpPr>
          <p:nvPr>
            <p:ph sz="half" idx="1"/>
          </p:nvPr>
        </p:nvSpPr>
        <p:spPr>
          <a:xfrm>
            <a:off x="166437" y="1032016"/>
            <a:ext cx="4984297" cy="4793550"/>
          </a:xfrm>
        </p:spPr>
        <p:txBody>
          <a:bodyPr vert="horz" lIns="91440" tIns="45720" rIns="91440" bIns="45720" rtlCol="0">
            <a:normAutofit fontScale="92500" lnSpcReduction="10000"/>
          </a:bodyPr>
          <a:lstStyle/>
          <a:p>
            <a:r>
              <a:rPr lang="en-US" sz="1800" b="0" i="0" u="none" strike="noStrike" dirty="0" err="1">
                <a:effectLst/>
              </a:rPr>
              <a:t>Předměty</a:t>
            </a:r>
            <a:r>
              <a:rPr lang="en-US" sz="1800" b="0" i="0" u="none" strike="noStrike" dirty="0">
                <a:effectLst/>
              </a:rPr>
              <a:t>, </a:t>
            </a:r>
            <a:r>
              <a:rPr lang="en-US" sz="1800" b="0" i="0" u="none" strike="noStrike" dirty="0" err="1">
                <a:effectLst/>
              </a:rPr>
              <a:t>které</a:t>
            </a:r>
            <a:r>
              <a:rPr lang="en-US" sz="1800" b="0" i="0" u="none" strike="noStrike" dirty="0">
                <a:effectLst/>
              </a:rPr>
              <a:t> </a:t>
            </a:r>
            <a:r>
              <a:rPr lang="en-US" sz="1800" b="0" i="0" u="none" strike="noStrike" dirty="0" err="1">
                <a:effectLst/>
              </a:rPr>
              <a:t>odhalují</a:t>
            </a:r>
            <a:r>
              <a:rPr lang="en-US" sz="1800" b="0" i="0" u="none" strike="noStrike" dirty="0">
                <a:effectLst/>
              </a:rPr>
              <a:t> </a:t>
            </a:r>
            <a:r>
              <a:rPr lang="en-US" sz="1800" b="0" i="0" u="none" strike="noStrike" dirty="0" err="1">
                <a:effectLst/>
              </a:rPr>
              <a:t>sociální</a:t>
            </a:r>
            <a:r>
              <a:rPr lang="en-US" sz="1800" b="0" i="0" u="none" strike="noStrike" dirty="0">
                <a:effectLst/>
              </a:rPr>
              <a:t> </a:t>
            </a:r>
            <a:r>
              <a:rPr lang="en-US" sz="1800" b="0" i="0" u="none" strike="noStrike" dirty="0" err="1">
                <a:effectLst/>
              </a:rPr>
              <a:t>hierarchie</a:t>
            </a:r>
            <a:r>
              <a:rPr lang="en-US" sz="1800" b="0" i="0" u="none" strike="noStrike" dirty="0">
                <a:effectLst/>
              </a:rPr>
              <a:t>, </a:t>
            </a:r>
            <a:r>
              <a:rPr lang="en-US" sz="1800" b="0" i="0" u="none" strike="noStrike" dirty="0" err="1">
                <a:effectLst/>
              </a:rPr>
              <a:t>intimitu</a:t>
            </a:r>
            <a:r>
              <a:rPr lang="en-US" sz="1800" b="0" i="0" u="none" strike="noStrike" dirty="0">
                <a:effectLst/>
              </a:rPr>
              <a:t> </a:t>
            </a:r>
            <a:r>
              <a:rPr lang="en-US" sz="1800" b="0" i="0" u="none" strike="noStrike" dirty="0" err="1">
                <a:effectLst/>
              </a:rPr>
              <a:t>nebo</a:t>
            </a:r>
            <a:r>
              <a:rPr lang="en-US" sz="1800" b="0" i="0" u="none" strike="noStrike" dirty="0">
                <a:effectLst/>
              </a:rPr>
              <a:t> T</a:t>
            </a:r>
          </a:p>
          <a:p>
            <a:r>
              <a:rPr lang="en-US" sz="1800" b="1" i="0" u="none" strike="noStrike" dirty="0" err="1">
                <a:effectLst/>
              </a:rPr>
              <a:t>Textilie</a:t>
            </a:r>
            <a:r>
              <a:rPr lang="en-US" sz="1800" b="0" i="0" u="none" strike="noStrike" dirty="0">
                <a:effectLst/>
              </a:rPr>
              <a:t> (</a:t>
            </a:r>
            <a:r>
              <a:rPr lang="en-US" sz="1800" b="0" i="0" u="none" strike="noStrike" dirty="0" err="1">
                <a:effectLst/>
              </a:rPr>
              <a:t>liturgické</a:t>
            </a:r>
            <a:r>
              <a:rPr lang="en-US" sz="1800" b="0" i="0" u="none" strike="noStrike" dirty="0">
                <a:effectLst/>
              </a:rPr>
              <a:t> </a:t>
            </a:r>
            <a:r>
              <a:rPr lang="en-US" sz="1800" b="0" i="0" u="none" strike="noStrike" dirty="0" err="1">
                <a:effectLst/>
              </a:rPr>
              <a:t>oděvy</a:t>
            </a:r>
            <a:r>
              <a:rPr lang="en-US" sz="1800" b="0" i="0" u="none" strike="noStrike" dirty="0">
                <a:effectLst/>
              </a:rPr>
              <a:t>, </a:t>
            </a:r>
            <a:r>
              <a:rPr lang="en-US" sz="1800" b="0" i="0" u="none" strike="noStrike" dirty="0" err="1">
                <a:effectLst/>
              </a:rPr>
              <a:t>klášterní</a:t>
            </a:r>
            <a:r>
              <a:rPr lang="en-US" sz="1800" b="0" i="0" u="none" strike="noStrike" dirty="0">
                <a:effectLst/>
              </a:rPr>
              <a:t> </a:t>
            </a:r>
            <a:r>
              <a:rPr lang="en-US" sz="1800" b="0" i="0" u="none" strike="noStrike" dirty="0" err="1">
                <a:effectLst/>
              </a:rPr>
              <a:t>výšivky</a:t>
            </a:r>
            <a:r>
              <a:rPr lang="en-US" sz="1800" b="0" i="0" u="none" strike="noStrike" dirty="0">
                <a:effectLst/>
              </a:rPr>
              <a:t> </a:t>
            </a:r>
            <a:r>
              <a:rPr lang="en-US" sz="1800" b="0" i="0" u="none" strike="noStrike" dirty="0" err="1">
                <a:effectLst/>
              </a:rPr>
              <a:t>nebo</a:t>
            </a:r>
            <a:r>
              <a:rPr lang="en-US" sz="1800" b="0" i="0" u="none" strike="noStrike" dirty="0">
                <a:effectLst/>
              </a:rPr>
              <a:t> </a:t>
            </a:r>
            <a:r>
              <a:rPr lang="en-US" sz="1800" b="0" i="0" u="none" strike="noStrike" dirty="0" err="1">
                <a:effectLst/>
              </a:rPr>
              <a:t>domorodé</a:t>
            </a:r>
            <a:r>
              <a:rPr lang="en-US" sz="1800" b="0" i="0" u="none" strike="noStrike" dirty="0">
                <a:effectLst/>
              </a:rPr>
              <a:t> </a:t>
            </a:r>
            <a:r>
              <a:rPr lang="en-US" sz="1800" b="0" i="0" u="none" strike="noStrike" dirty="0" err="1">
                <a:effectLst/>
              </a:rPr>
              <a:t>tkaniny</a:t>
            </a:r>
            <a:r>
              <a:rPr lang="en-US" sz="1800" b="0" i="0" u="none" strike="noStrike" dirty="0">
                <a:effectLst/>
              </a:rPr>
              <a:t>):</a:t>
            </a:r>
          </a:p>
          <a:p>
            <a:pPr lvl="1"/>
            <a:r>
              <a:rPr lang="en-US" sz="1800" b="0" i="0" u="none" strike="noStrike" dirty="0" err="1">
                <a:effectLst/>
              </a:rPr>
              <a:t>hedvábí</a:t>
            </a:r>
            <a:r>
              <a:rPr lang="en-US" sz="1800" b="0" i="0" u="none" strike="noStrike" dirty="0">
                <a:effectLst/>
              </a:rPr>
              <a:t>, </a:t>
            </a:r>
            <a:r>
              <a:rPr lang="en-US" sz="1800" b="0" i="0" u="none" strike="noStrike" dirty="0" err="1">
                <a:effectLst/>
              </a:rPr>
              <a:t>bavlna</a:t>
            </a:r>
            <a:r>
              <a:rPr lang="en-US" sz="1800" b="0" i="0" u="none" strike="noStrike" dirty="0">
                <a:effectLst/>
              </a:rPr>
              <a:t> </a:t>
            </a:r>
            <a:r>
              <a:rPr lang="en-US" sz="1800" b="0" i="0" u="none" strike="noStrike" dirty="0" err="1">
                <a:effectLst/>
              </a:rPr>
              <a:t>nebo</a:t>
            </a:r>
            <a:r>
              <a:rPr lang="en-US" sz="1800" b="0" i="0" u="none" strike="noStrike" dirty="0">
                <a:effectLst/>
              </a:rPr>
              <a:t> </a:t>
            </a:r>
            <a:r>
              <a:rPr lang="en-US" sz="1800" b="0" i="0" u="none" strike="noStrike" dirty="0" err="1">
                <a:effectLst/>
              </a:rPr>
              <a:t>agávová</a:t>
            </a:r>
            <a:r>
              <a:rPr lang="en-US" sz="1800" b="0" i="0" u="none" strike="noStrike" dirty="0">
                <a:effectLst/>
              </a:rPr>
              <a:t> </a:t>
            </a:r>
            <a:r>
              <a:rPr lang="en-US" sz="1800" b="0" i="0" u="none" strike="noStrike" dirty="0" err="1">
                <a:effectLst/>
              </a:rPr>
              <a:t>vlákna</a:t>
            </a:r>
            <a:r>
              <a:rPr lang="en-US" sz="1800" b="0" i="0" u="none" strike="noStrike" dirty="0">
                <a:effectLst/>
              </a:rPr>
              <a:t> – </a:t>
            </a:r>
            <a:r>
              <a:rPr lang="en-US" sz="1800" b="0" i="0" u="none" strike="noStrike" dirty="0" err="1">
                <a:effectLst/>
              </a:rPr>
              <a:t>každé</a:t>
            </a:r>
            <a:r>
              <a:rPr lang="en-US" sz="1800" b="0" i="0" u="none" strike="noStrike" dirty="0">
                <a:effectLst/>
              </a:rPr>
              <a:t> z </a:t>
            </a:r>
            <a:r>
              <a:rPr lang="en-US" sz="1800" b="0" i="0" u="none" strike="noStrike" dirty="0" err="1">
                <a:effectLst/>
              </a:rPr>
              <a:t>nich</a:t>
            </a:r>
            <a:r>
              <a:rPr lang="en-US" sz="1800" b="0" i="0" u="none" strike="noStrike" dirty="0">
                <a:effectLst/>
              </a:rPr>
              <a:t> </a:t>
            </a:r>
            <a:r>
              <a:rPr lang="en-US" sz="1800" b="0" i="0" u="none" strike="noStrike" dirty="0" err="1">
                <a:effectLst/>
              </a:rPr>
              <a:t>má</a:t>
            </a:r>
            <a:r>
              <a:rPr lang="en-US" sz="1800" b="0" i="0" u="none" strike="noStrike" dirty="0">
                <a:effectLst/>
              </a:rPr>
              <a:t> </a:t>
            </a:r>
            <a:r>
              <a:rPr lang="en-US" sz="1800" b="0" i="0" u="none" strike="noStrike" dirty="0" err="1">
                <a:effectLst/>
              </a:rPr>
              <a:t>sociální</a:t>
            </a:r>
            <a:r>
              <a:rPr lang="en-US" sz="1800" b="0" i="0" u="none" strike="noStrike" dirty="0">
                <a:effectLst/>
              </a:rPr>
              <a:t>, G a </a:t>
            </a:r>
            <a:r>
              <a:rPr lang="en-US" sz="1800" b="0" i="0" u="none" strike="noStrike" dirty="0" err="1">
                <a:effectLst/>
              </a:rPr>
              <a:t>eko</a:t>
            </a:r>
            <a:r>
              <a:rPr lang="en-US" sz="1800" b="0" i="0" u="none" strike="noStrike" dirty="0">
                <a:effectLst/>
              </a:rPr>
              <a:t> </a:t>
            </a:r>
            <a:r>
              <a:rPr lang="en-US" sz="1800" b="0" i="0" u="none" strike="noStrike" dirty="0" err="1">
                <a:effectLst/>
              </a:rPr>
              <a:t>význam</a:t>
            </a:r>
            <a:endParaRPr lang="en-US" sz="1800" dirty="0"/>
          </a:p>
          <a:p>
            <a:pPr lvl="1"/>
            <a:r>
              <a:rPr lang="en-US" sz="1800" dirty="0" err="1"/>
              <a:t>v</a:t>
            </a:r>
            <a:r>
              <a:rPr lang="en-US" sz="1800" b="0" i="0" u="none" strike="noStrike" dirty="0" err="1">
                <a:effectLst/>
              </a:rPr>
              <a:t>ýšivka</a:t>
            </a:r>
            <a:r>
              <a:rPr lang="en-US" sz="1800" b="0" i="0" u="none" strike="noStrike" dirty="0">
                <a:effectLst/>
              </a:rPr>
              <a:t> </a:t>
            </a:r>
            <a:r>
              <a:rPr lang="en-US" sz="1800" b="0" i="0" u="none" strike="noStrike" dirty="0" err="1">
                <a:effectLst/>
              </a:rPr>
              <a:t>jako</a:t>
            </a:r>
            <a:r>
              <a:rPr lang="en-US" sz="1800" b="0" i="0" u="none" strike="noStrike" dirty="0">
                <a:effectLst/>
              </a:rPr>
              <a:t> „</a:t>
            </a:r>
            <a:r>
              <a:rPr lang="en-US" sz="1800" b="0" i="0" u="none" strike="noStrike" dirty="0" err="1">
                <a:effectLst/>
              </a:rPr>
              <a:t>ženská</a:t>
            </a:r>
            <a:r>
              <a:rPr lang="en-US" sz="1800" b="0" i="0" u="none" strike="noStrike" dirty="0">
                <a:effectLst/>
              </a:rPr>
              <a:t> </a:t>
            </a:r>
            <a:r>
              <a:rPr lang="en-US" sz="1800" b="0" i="0" u="none" strike="noStrike" dirty="0" err="1">
                <a:effectLst/>
              </a:rPr>
              <a:t>činnost</a:t>
            </a:r>
            <a:r>
              <a:rPr lang="en-US" sz="1800" b="0" i="0" u="none" strike="noStrike" dirty="0">
                <a:effectLst/>
              </a:rPr>
              <a:t>“</a:t>
            </a:r>
          </a:p>
          <a:p>
            <a:pPr lvl="1"/>
            <a:r>
              <a:rPr lang="en-US" sz="1800" b="0" i="0" u="none" strike="noStrike" dirty="0" err="1">
                <a:effectLst/>
              </a:rPr>
              <a:t>materiální</a:t>
            </a:r>
            <a:r>
              <a:rPr lang="en-US" sz="1800" b="0" i="0" u="none" strike="noStrike" dirty="0">
                <a:effectLst/>
              </a:rPr>
              <a:t> </a:t>
            </a:r>
            <a:r>
              <a:rPr lang="en-US" sz="1800" b="0" i="0" u="none" strike="noStrike" dirty="0" err="1">
                <a:effectLst/>
              </a:rPr>
              <a:t>praxe</a:t>
            </a:r>
            <a:r>
              <a:rPr lang="en-US" sz="1800" b="0" i="0" u="none" strike="noStrike" dirty="0">
                <a:effectLst/>
              </a:rPr>
              <a:t> </a:t>
            </a:r>
            <a:r>
              <a:rPr lang="en-US" sz="1800" b="0" i="0" u="none" strike="noStrike" dirty="0" err="1">
                <a:effectLst/>
              </a:rPr>
              <a:t>jako</a:t>
            </a:r>
            <a:r>
              <a:rPr lang="en-US" sz="1800" b="0" i="0" u="none" strike="noStrike" dirty="0">
                <a:effectLst/>
              </a:rPr>
              <a:t> </a:t>
            </a:r>
            <a:r>
              <a:rPr lang="en-US" sz="1800" b="0" i="0" u="none" strike="noStrike" dirty="0" err="1">
                <a:effectLst/>
              </a:rPr>
              <a:t>duchovní</a:t>
            </a:r>
            <a:r>
              <a:rPr lang="en-US" sz="1800" b="0" i="0" u="none" strike="noStrike" dirty="0">
                <a:effectLst/>
              </a:rPr>
              <a:t> </a:t>
            </a:r>
            <a:r>
              <a:rPr lang="en-US" sz="1800" b="0" i="0" u="none" strike="noStrike" dirty="0" err="1">
                <a:effectLst/>
              </a:rPr>
              <a:t>aktivita</a:t>
            </a:r>
            <a:r>
              <a:rPr lang="en-US" sz="1800" b="0" i="0" u="none" strike="noStrike" dirty="0">
                <a:effectLst/>
              </a:rPr>
              <a:t>, </a:t>
            </a:r>
            <a:r>
              <a:rPr lang="en-US" sz="1800" b="0" i="0" u="none" strike="noStrike" dirty="0" err="1">
                <a:effectLst/>
              </a:rPr>
              <a:t>meditace</a:t>
            </a:r>
            <a:endParaRPr lang="en-US" sz="1800" b="0" i="0" u="none" strike="noStrike" dirty="0">
              <a:effectLst/>
            </a:endParaRPr>
          </a:p>
          <a:p>
            <a:r>
              <a:rPr lang="en-US" sz="1800" b="1" i="0" u="none" strike="noStrike" dirty="0" err="1">
                <a:effectLst/>
              </a:rPr>
              <a:t>Keramika</a:t>
            </a:r>
            <a:r>
              <a:rPr lang="en-US" sz="1800" b="1" i="0" u="none" strike="noStrike" dirty="0">
                <a:effectLst/>
              </a:rPr>
              <a:t> a </a:t>
            </a:r>
            <a:r>
              <a:rPr lang="en-US" sz="1800" b="1" i="0" u="none" strike="noStrike" dirty="0" err="1">
                <a:effectLst/>
              </a:rPr>
              <a:t>hliněné</a:t>
            </a:r>
            <a:r>
              <a:rPr lang="en-US" sz="1800" b="1" i="0" u="none" strike="noStrike" dirty="0">
                <a:effectLst/>
              </a:rPr>
              <a:t> </a:t>
            </a:r>
            <a:r>
              <a:rPr lang="en-US" sz="1800" b="1" i="0" u="none" strike="noStrike" dirty="0" err="1">
                <a:effectLst/>
              </a:rPr>
              <a:t>nádobí</a:t>
            </a:r>
            <a:r>
              <a:rPr lang="en-US" sz="1800" b="0" i="0" u="none" strike="noStrike" dirty="0">
                <a:effectLst/>
              </a:rPr>
              <a:t>:</a:t>
            </a:r>
          </a:p>
          <a:p>
            <a:pPr lvl="1"/>
            <a:r>
              <a:rPr lang="en-US" sz="1800" dirty="0" err="1"/>
              <a:t>Př</a:t>
            </a:r>
            <a:r>
              <a:rPr lang="en-US" sz="1800" dirty="0"/>
              <a:t>.</a:t>
            </a:r>
            <a:r>
              <a:rPr lang="en-US" sz="1800" b="0" i="0" u="none" strike="noStrike" dirty="0">
                <a:effectLst/>
              </a:rPr>
              <a:t> </a:t>
            </a:r>
            <a:r>
              <a:rPr lang="en-US" sz="1800" b="0" i="0" u="none" strike="noStrike" dirty="0" err="1">
                <a:effectLst/>
              </a:rPr>
              <a:t>keramika</a:t>
            </a:r>
            <a:r>
              <a:rPr lang="en-US" sz="1800" b="0" i="0" u="none" strike="noStrike" dirty="0">
                <a:effectLst/>
              </a:rPr>
              <a:t> Talavera (Puebla) </a:t>
            </a:r>
            <a:r>
              <a:rPr lang="en-US" sz="1800" b="0" i="0" u="none" strike="noStrike" dirty="0" err="1">
                <a:effectLst/>
              </a:rPr>
              <a:t>nebo</a:t>
            </a:r>
            <a:r>
              <a:rPr lang="en-US" sz="1800" b="0" i="0" u="none" strike="noStrike" dirty="0">
                <a:effectLst/>
              </a:rPr>
              <a:t> </a:t>
            </a:r>
            <a:r>
              <a:rPr lang="en-US" sz="1800" b="0" i="0" u="none" strike="noStrike" dirty="0" err="1">
                <a:effectLst/>
              </a:rPr>
              <a:t>majolika</a:t>
            </a:r>
            <a:r>
              <a:rPr lang="en-US" sz="1800" b="0" i="0" u="none" strike="noStrike" dirty="0">
                <a:effectLst/>
              </a:rPr>
              <a:t> z </a:t>
            </a:r>
            <a:r>
              <a:rPr lang="en-US" sz="1800" b="0" i="0" u="none" strike="noStrike" dirty="0" err="1">
                <a:effectLst/>
              </a:rPr>
              <a:t>renesanční</a:t>
            </a:r>
            <a:r>
              <a:rPr lang="en-US" sz="1800" b="0" i="0" u="none" strike="noStrike" dirty="0">
                <a:effectLst/>
              </a:rPr>
              <a:t> </a:t>
            </a:r>
            <a:r>
              <a:rPr lang="en-US" sz="1800" b="0" i="0" u="none" strike="noStrike" dirty="0" err="1">
                <a:effectLst/>
              </a:rPr>
              <a:t>Itálie</a:t>
            </a:r>
            <a:r>
              <a:rPr lang="en-US" sz="1800" b="0" i="0" u="none" strike="noStrike" dirty="0">
                <a:effectLst/>
              </a:rPr>
              <a:t> – </a:t>
            </a:r>
            <a:r>
              <a:rPr lang="en-US" sz="1800" b="0" i="0" u="none" strike="noStrike" dirty="0" err="1">
                <a:effectLst/>
              </a:rPr>
              <a:t>ukazují</a:t>
            </a:r>
            <a:r>
              <a:rPr lang="en-US" sz="1800" b="0" i="0" u="none" strike="noStrike" dirty="0">
                <a:effectLst/>
              </a:rPr>
              <a:t>, jak </a:t>
            </a:r>
            <a:r>
              <a:rPr lang="en-US" sz="1800" b="0" i="0" u="none" strike="noStrike" dirty="0" err="1">
                <a:effectLst/>
              </a:rPr>
              <a:t>technologie</a:t>
            </a:r>
            <a:r>
              <a:rPr lang="en-US" sz="1800" b="0" i="0" u="none" strike="noStrike" dirty="0">
                <a:effectLst/>
              </a:rPr>
              <a:t> </a:t>
            </a:r>
            <a:r>
              <a:rPr lang="en-US" sz="1800" b="0" i="0" u="none" strike="noStrike" dirty="0" err="1">
                <a:effectLst/>
              </a:rPr>
              <a:t>glazury</a:t>
            </a:r>
            <a:r>
              <a:rPr lang="en-US" sz="1800" b="0" i="0" u="none" strike="noStrike" dirty="0">
                <a:effectLst/>
              </a:rPr>
              <a:t> a </a:t>
            </a:r>
            <a:r>
              <a:rPr lang="en-US" sz="1800" b="0" i="0" u="none" strike="noStrike" dirty="0" err="1">
                <a:effectLst/>
              </a:rPr>
              <a:t>barviva</a:t>
            </a:r>
            <a:r>
              <a:rPr lang="en-US" sz="1800" b="0" i="0" u="none" strike="noStrike" dirty="0">
                <a:effectLst/>
              </a:rPr>
              <a:t> (</a:t>
            </a:r>
            <a:r>
              <a:rPr lang="en-US" sz="1800" b="0" i="0" u="none" strike="noStrike" dirty="0" err="1">
                <a:effectLst/>
              </a:rPr>
              <a:t>kobalt</a:t>
            </a:r>
            <a:r>
              <a:rPr lang="en-US" sz="1800" b="0" i="0" u="none" strike="noStrike" dirty="0">
                <a:effectLst/>
              </a:rPr>
              <a:t>, </a:t>
            </a:r>
            <a:r>
              <a:rPr lang="en-US" sz="1800" b="0" i="0" u="none" strike="noStrike" dirty="0" err="1">
                <a:effectLst/>
              </a:rPr>
              <a:t>cín</a:t>
            </a:r>
            <a:r>
              <a:rPr lang="en-US" sz="1800" b="0" i="0" u="none" strike="noStrike" dirty="0">
                <a:effectLst/>
              </a:rPr>
              <a:t>) </a:t>
            </a:r>
            <a:r>
              <a:rPr lang="en-US" sz="1800" b="0" i="0" u="none" strike="noStrike" dirty="0" err="1">
                <a:effectLst/>
              </a:rPr>
              <a:t>cirkulují</a:t>
            </a:r>
            <a:endParaRPr lang="en-US" sz="1800" b="0" i="0" u="none" strike="noStrike" dirty="0">
              <a:effectLst/>
            </a:endParaRPr>
          </a:p>
          <a:p>
            <a:r>
              <a:rPr lang="en-US" sz="1800" b="1" i="0" u="none" strike="noStrike" dirty="0" err="1">
                <a:effectLst/>
              </a:rPr>
              <a:t>Vějíře</a:t>
            </a:r>
            <a:r>
              <a:rPr lang="en-US" sz="1800" b="1" i="0" u="none" strike="noStrike" dirty="0">
                <a:effectLst/>
              </a:rPr>
              <a:t>, </a:t>
            </a:r>
            <a:r>
              <a:rPr lang="en-US" sz="1800" b="1" i="0" u="none" strike="noStrike" dirty="0" err="1">
                <a:effectLst/>
              </a:rPr>
              <a:t>zrcadla</a:t>
            </a:r>
            <a:r>
              <a:rPr lang="en-US" sz="1800" b="1" i="0" u="none" strike="noStrike" dirty="0">
                <a:effectLst/>
              </a:rPr>
              <a:t> a </a:t>
            </a:r>
            <a:r>
              <a:rPr lang="en-US" sz="1800" b="1" i="0" u="none" strike="noStrike" dirty="0" err="1">
                <a:effectLst/>
              </a:rPr>
              <a:t>hřebeny</a:t>
            </a:r>
            <a:r>
              <a:rPr lang="en-US" sz="1800" b="0" i="0" u="none" strike="noStrike" dirty="0">
                <a:effectLst/>
              </a:rPr>
              <a:t>:</a:t>
            </a:r>
          </a:p>
          <a:p>
            <a:pPr lvl="1"/>
            <a:r>
              <a:rPr lang="en-US" sz="1800" dirty="0"/>
              <a:t>v </a:t>
            </a:r>
            <a:r>
              <a:rPr lang="en-US" sz="1800" b="0" i="0" u="none" strike="noStrike" dirty="0">
                <a:effectLst/>
              </a:rPr>
              <a:t>G </a:t>
            </a:r>
            <a:r>
              <a:rPr lang="en-US" sz="1800" b="0" i="0" u="none" strike="noStrike" dirty="0" err="1">
                <a:effectLst/>
              </a:rPr>
              <a:t>studiích</a:t>
            </a:r>
            <a:r>
              <a:rPr lang="en-US" sz="1800" b="0" i="0" u="none" strike="noStrike" dirty="0">
                <a:effectLst/>
              </a:rPr>
              <a:t> </a:t>
            </a:r>
            <a:r>
              <a:rPr lang="en-US" sz="1800" b="0" i="0" u="none" strike="noStrike" dirty="0" err="1">
                <a:effectLst/>
              </a:rPr>
              <a:t>mohou</a:t>
            </a:r>
            <a:r>
              <a:rPr lang="en-US" sz="1800" b="0" i="0" u="none" strike="noStrike" dirty="0">
                <a:effectLst/>
              </a:rPr>
              <a:t> </a:t>
            </a:r>
            <a:r>
              <a:rPr lang="en-US" sz="1800" b="0" i="0" u="none" strike="noStrike" dirty="0" err="1">
                <a:effectLst/>
              </a:rPr>
              <a:t>představovat</a:t>
            </a:r>
            <a:r>
              <a:rPr lang="en-US" sz="1800" b="0" i="0" u="none" strike="noStrike" dirty="0">
                <a:effectLst/>
              </a:rPr>
              <a:t> </a:t>
            </a:r>
            <a:r>
              <a:rPr lang="en-US" sz="1800" b="0" i="0" u="none" strike="noStrike" dirty="0" err="1">
                <a:effectLst/>
              </a:rPr>
              <a:t>zhmotnění</a:t>
            </a:r>
            <a:r>
              <a:rPr lang="en-US" sz="1800" b="0" i="0" u="none" strike="noStrike" dirty="0">
                <a:effectLst/>
              </a:rPr>
              <a:t> </a:t>
            </a:r>
            <a:r>
              <a:rPr lang="en-US" sz="1800" b="0" i="0" u="none" strike="noStrike" dirty="0" err="1">
                <a:effectLst/>
              </a:rPr>
              <a:t>ženskosti</a:t>
            </a:r>
            <a:endParaRPr lang="en-US" sz="1800" dirty="0"/>
          </a:p>
          <a:p>
            <a:pPr lvl="1"/>
            <a:r>
              <a:rPr lang="en-US" sz="1800" b="0" i="0" u="none" strike="noStrike" dirty="0" err="1">
                <a:effectLst/>
              </a:rPr>
              <a:t>křehké</a:t>
            </a:r>
            <a:r>
              <a:rPr lang="en-US" sz="1800" b="0" i="0" u="none" strike="noStrike" dirty="0">
                <a:effectLst/>
              </a:rPr>
              <a:t>, </a:t>
            </a:r>
            <a:r>
              <a:rPr lang="en-US" sz="1800" b="0" i="0" u="none" strike="noStrike" dirty="0" err="1">
                <a:effectLst/>
              </a:rPr>
              <a:t>reflexivní</a:t>
            </a:r>
            <a:r>
              <a:rPr lang="en-US" sz="1800" b="0" i="0" u="none" strike="noStrike" dirty="0">
                <a:effectLst/>
              </a:rPr>
              <a:t> a </a:t>
            </a:r>
            <a:r>
              <a:rPr lang="en-US" sz="1800" b="0" i="0" u="none" strike="noStrike" dirty="0" err="1">
                <a:effectLst/>
              </a:rPr>
              <a:t>performativní</a:t>
            </a:r>
            <a:r>
              <a:rPr lang="en-US" sz="1800" b="0" i="0" u="none" strike="noStrike" dirty="0">
                <a:effectLst/>
              </a:rPr>
              <a:t> </a:t>
            </a:r>
            <a:r>
              <a:rPr lang="en-US" sz="1800" b="0" i="0" u="none" strike="noStrike" dirty="0" err="1">
                <a:effectLst/>
              </a:rPr>
              <a:t>předměty</a:t>
            </a:r>
            <a:endParaRPr lang="en-US" sz="1800" b="0" i="0" u="none" strike="noStrike" dirty="0">
              <a:effectLst/>
            </a:endParaRPr>
          </a:p>
          <a:p>
            <a:endParaRPr lang="en-US" sz="1100" dirty="0"/>
          </a:p>
        </p:txBody>
      </p:sp>
      <p:pic>
        <p:nvPicPr>
          <p:cNvPr id="7" name="Obrázek 6" descr="Obsah obrázku umění, zeď, rám obrazu, muzeum&#10;&#10;Popis byl vytvořen automaticky">
            <a:extLst>
              <a:ext uri="{FF2B5EF4-FFF2-40B4-BE49-F238E27FC236}">
                <a16:creationId xmlns:a16="http://schemas.microsoft.com/office/drawing/2014/main" id="{88BCD9E5-604C-4666-A863-B6A91D152376}"/>
              </a:ext>
            </a:extLst>
          </p:cNvPr>
          <p:cNvPicPr>
            <a:picLocks noChangeAspect="1"/>
          </p:cNvPicPr>
          <p:nvPr/>
        </p:nvPicPr>
        <p:blipFill>
          <a:blip r:embed="rId2"/>
          <a:stretch>
            <a:fillRect/>
          </a:stretch>
        </p:blipFill>
        <p:spPr>
          <a:xfrm>
            <a:off x="9464312" y="156200"/>
            <a:ext cx="2283090" cy="3773531"/>
          </a:xfrm>
          <a:prstGeom prst="rect">
            <a:avLst/>
          </a:prstGeom>
        </p:spPr>
      </p:pic>
      <p:pic>
        <p:nvPicPr>
          <p:cNvPr id="5" name="Zástupný obsah 4" descr="Obsah obrázku keramika, muzeum, interiér, porcelán&#10;&#10;Popis byl vytvořen automaticky">
            <a:extLst>
              <a:ext uri="{FF2B5EF4-FFF2-40B4-BE49-F238E27FC236}">
                <a16:creationId xmlns:a16="http://schemas.microsoft.com/office/drawing/2014/main" id="{F360DD70-AB53-79E4-7527-8DEF22B64A5F}"/>
              </a:ext>
            </a:extLst>
          </p:cNvPr>
          <p:cNvPicPr>
            <a:picLocks noGrp="1" noChangeAspect="1"/>
          </p:cNvPicPr>
          <p:nvPr>
            <p:ph sz="half" idx="2"/>
          </p:nvPr>
        </p:nvPicPr>
        <p:blipFill>
          <a:blip r:embed="rId3"/>
          <a:srcRect l="18785" r="7687" b="13063"/>
          <a:stretch/>
        </p:blipFill>
        <p:spPr>
          <a:xfrm>
            <a:off x="9401635" y="4216078"/>
            <a:ext cx="2345767" cy="2080165"/>
          </a:xfrm>
          <a:prstGeom prst="rect">
            <a:avLst/>
          </a:prstGeom>
        </p:spPr>
      </p:pic>
      <p:sp>
        <p:nvSpPr>
          <p:cNvPr id="14" name="Rectangle 13">
            <a:extLst>
              <a:ext uri="{FF2B5EF4-FFF2-40B4-BE49-F238E27FC236}">
                <a16:creationId xmlns:a16="http://schemas.microsoft.com/office/drawing/2014/main" id="{FA169C72-4010-413C-A913-4BD6E2D129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58C3C99-2F64-46DC-9F81-BAA40930E1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rázek 7" descr="Obsah obrázku oblečení, háv, Tradice, interiér&#10;&#10;Popis byl vytvořen automaticky">
            <a:extLst>
              <a:ext uri="{FF2B5EF4-FFF2-40B4-BE49-F238E27FC236}">
                <a16:creationId xmlns:a16="http://schemas.microsoft.com/office/drawing/2014/main" id="{9D693025-1933-F358-5507-8A39C7FB4C06}"/>
              </a:ext>
            </a:extLst>
          </p:cNvPr>
          <p:cNvPicPr>
            <a:picLocks noChangeAspect="1"/>
          </p:cNvPicPr>
          <p:nvPr/>
        </p:nvPicPr>
        <p:blipFill>
          <a:blip r:embed="rId4"/>
          <a:stretch>
            <a:fillRect/>
          </a:stretch>
        </p:blipFill>
        <p:spPr>
          <a:xfrm>
            <a:off x="6096000" y="1032016"/>
            <a:ext cx="3090151" cy="4793550"/>
          </a:xfrm>
          <a:prstGeom prst="rect">
            <a:avLst/>
          </a:prstGeom>
        </p:spPr>
      </p:pic>
    </p:spTree>
    <p:extLst>
      <p:ext uri="{BB962C8B-B14F-4D97-AF65-F5344CB8AC3E}">
        <p14:creationId xmlns:p14="http://schemas.microsoft.com/office/powerpoint/2010/main" val="380637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9D91DC1-F21E-AF4E-6B47-5948DB18578F}"/>
              </a:ext>
            </a:extLst>
          </p:cNvPr>
          <p:cNvSpPr>
            <a:spLocks noGrp="1"/>
          </p:cNvSpPr>
          <p:nvPr>
            <p:ph type="title"/>
          </p:nvPr>
        </p:nvSpPr>
        <p:spPr>
          <a:xfrm>
            <a:off x="1136397" y="502021"/>
            <a:ext cx="4959603" cy="1642969"/>
          </a:xfrm>
        </p:spPr>
        <p:txBody>
          <a:bodyPr vert="horz" lIns="91440" tIns="45720" rIns="91440" bIns="45720" rtlCol="0" anchor="b">
            <a:normAutofit/>
          </a:bodyPr>
          <a:lstStyle/>
          <a:p>
            <a:r>
              <a:rPr lang="en-US" sz="4000" b="0" i="0" u="none" strike="noStrike" kern="1200">
                <a:solidFill>
                  <a:schemeClr val="tx1"/>
                </a:solidFill>
                <a:effectLst/>
                <a:latin typeface="+mj-lt"/>
                <a:ea typeface="+mj-ea"/>
                <a:cs typeface="+mj-cs"/>
              </a:rPr>
              <a:t>„Materiální obrat“ (Material turn)</a:t>
            </a:r>
            <a:endParaRPr lang="en-US" sz="4000" kern="1200">
              <a:solidFill>
                <a:schemeClr val="tx1"/>
              </a:solidFill>
              <a:latin typeface="+mj-lt"/>
              <a:ea typeface="+mj-ea"/>
              <a:cs typeface="+mj-cs"/>
            </a:endParaRPr>
          </a:p>
        </p:txBody>
      </p:sp>
      <p:sp>
        <p:nvSpPr>
          <p:cNvPr id="3" name="Zástupný obsah 2">
            <a:extLst>
              <a:ext uri="{FF2B5EF4-FFF2-40B4-BE49-F238E27FC236}">
                <a16:creationId xmlns:a16="http://schemas.microsoft.com/office/drawing/2014/main" id="{1ED10702-4C93-B552-B9FB-1458E13A7A63}"/>
              </a:ext>
            </a:extLst>
          </p:cNvPr>
          <p:cNvSpPr>
            <a:spLocks noGrp="1"/>
          </p:cNvSpPr>
          <p:nvPr>
            <p:ph sz="half" idx="1"/>
          </p:nvPr>
        </p:nvSpPr>
        <p:spPr>
          <a:xfrm>
            <a:off x="1136397" y="2418408"/>
            <a:ext cx="4959603" cy="3522569"/>
          </a:xfrm>
        </p:spPr>
        <p:txBody>
          <a:bodyPr vert="horz" lIns="91440" tIns="45720" rIns="91440" bIns="45720" rtlCol="0" anchor="t">
            <a:normAutofit/>
          </a:bodyPr>
          <a:lstStyle/>
          <a:p>
            <a:r>
              <a:rPr lang="en-US" sz="2000" b="0" i="0" u="none" strike="noStrike" dirty="0">
                <a:effectLst/>
              </a:rPr>
              <a:t>80. a 90. </a:t>
            </a:r>
            <a:r>
              <a:rPr lang="en-US" sz="2000" b="0" i="0" u="none" strike="noStrike" dirty="0" err="1">
                <a:effectLst/>
              </a:rPr>
              <a:t>léta</a:t>
            </a:r>
            <a:r>
              <a:rPr lang="en-US" sz="2000" b="0" i="0" u="none" strike="noStrike" dirty="0">
                <a:effectLst/>
              </a:rPr>
              <a:t>: </a:t>
            </a:r>
            <a:r>
              <a:rPr lang="en-US" sz="2000" b="0" i="0" u="none" strike="noStrike" dirty="0" err="1">
                <a:effectLst/>
              </a:rPr>
              <a:t>ovlivněný</a:t>
            </a:r>
            <a:r>
              <a:rPr lang="en-US" sz="2000" b="0" i="0" u="none" strike="noStrike" dirty="0">
                <a:effectLst/>
              </a:rPr>
              <a:t> </a:t>
            </a:r>
            <a:r>
              <a:rPr lang="en-US" sz="2000" b="0" i="0" u="none" strike="noStrike" dirty="0" err="1">
                <a:effectLst/>
              </a:rPr>
              <a:t>antropologií</a:t>
            </a:r>
            <a:r>
              <a:rPr lang="en-US" sz="2000" b="0" i="0" u="none" strike="noStrike" dirty="0">
                <a:effectLst/>
              </a:rPr>
              <a:t>, </a:t>
            </a:r>
            <a:r>
              <a:rPr lang="en-US" sz="2000" b="0" i="0" u="none" strike="noStrike" dirty="0" err="1">
                <a:effectLst/>
              </a:rPr>
              <a:t>dějinami</a:t>
            </a:r>
            <a:r>
              <a:rPr lang="en-US" sz="2000" b="0" i="0" u="none" strike="noStrike" dirty="0">
                <a:effectLst/>
              </a:rPr>
              <a:t> </a:t>
            </a:r>
            <a:r>
              <a:rPr lang="en-US" sz="2000" b="0" i="0" u="none" strike="noStrike" dirty="0" err="1">
                <a:effectLst/>
              </a:rPr>
              <a:t>umění</a:t>
            </a:r>
            <a:r>
              <a:rPr lang="en-US" sz="2000" b="0" i="0" u="none" strike="noStrike" dirty="0">
                <a:effectLst/>
              </a:rPr>
              <a:t> a </a:t>
            </a:r>
            <a:r>
              <a:rPr lang="en-US" sz="2000" b="0" i="0" u="none" strike="noStrike" dirty="0" err="1">
                <a:effectLst/>
              </a:rPr>
              <a:t>archeologií</a:t>
            </a:r>
            <a:endParaRPr lang="en-US" sz="2000" b="0" i="0" u="none" strike="noStrike" dirty="0">
              <a:effectLst/>
            </a:endParaRPr>
          </a:p>
          <a:p>
            <a:r>
              <a:rPr lang="en-US" sz="2000" b="0" i="0" u="none" strike="noStrike" dirty="0" err="1">
                <a:effectLst/>
              </a:rPr>
              <a:t>Nový</a:t>
            </a:r>
            <a:r>
              <a:rPr lang="en-US" sz="2000" b="0" i="0" u="none" strike="noStrike" dirty="0">
                <a:effectLst/>
              </a:rPr>
              <a:t> </a:t>
            </a:r>
            <a:r>
              <a:rPr lang="en-US" sz="2000" b="0" i="0" u="none" strike="noStrike" dirty="0" err="1">
                <a:effectLst/>
              </a:rPr>
              <a:t>zájem</a:t>
            </a:r>
            <a:r>
              <a:rPr lang="en-US" sz="2000" b="0" i="0" u="none" strike="noStrike" dirty="0">
                <a:effectLst/>
              </a:rPr>
              <a:t> o:</a:t>
            </a:r>
          </a:p>
          <a:p>
            <a:pPr lvl="1"/>
            <a:r>
              <a:rPr lang="en-US" sz="2000" dirty="0" err="1"/>
              <a:t>o</a:t>
            </a:r>
            <a:r>
              <a:rPr lang="en-US" sz="2000" b="0" i="0" u="none" strike="noStrike" dirty="0" err="1">
                <a:effectLst/>
              </a:rPr>
              <a:t>bjekty</a:t>
            </a:r>
            <a:r>
              <a:rPr lang="en-US" sz="2000" b="0" i="0" u="none" strike="noStrike" dirty="0">
                <a:effectLst/>
              </a:rPr>
              <a:t> </a:t>
            </a:r>
            <a:r>
              <a:rPr lang="en-US" sz="2000" b="0" i="0" u="none" strike="noStrike" dirty="0" err="1">
                <a:effectLst/>
              </a:rPr>
              <a:t>jako</a:t>
            </a:r>
            <a:r>
              <a:rPr lang="en-US" sz="2000" b="0" i="0" u="none" strike="noStrike" dirty="0">
                <a:effectLst/>
              </a:rPr>
              <a:t> </a:t>
            </a:r>
            <a:r>
              <a:rPr lang="en-US" sz="2000" b="0" i="0" u="none" strike="noStrike" dirty="0" err="1">
                <a:effectLst/>
              </a:rPr>
              <a:t>aktivní</a:t>
            </a:r>
            <a:r>
              <a:rPr lang="en-US" sz="2000" b="0" i="0" u="none" strike="noStrike" dirty="0">
                <a:effectLst/>
              </a:rPr>
              <a:t> (</a:t>
            </a:r>
            <a:r>
              <a:rPr lang="en-US" sz="2000" b="0" i="0" u="none" strike="noStrike" dirty="0" err="1">
                <a:effectLst/>
              </a:rPr>
              <a:t>nikoli</a:t>
            </a:r>
            <a:r>
              <a:rPr lang="en-US" sz="2000" b="0" i="0" u="none" strike="noStrike" dirty="0">
                <a:effectLst/>
              </a:rPr>
              <a:t> </a:t>
            </a:r>
            <a:r>
              <a:rPr lang="en-US" sz="2000" b="0" i="0" u="none" strike="noStrike" dirty="0" err="1">
                <a:effectLst/>
              </a:rPr>
              <a:t>pasivní</a:t>
            </a:r>
            <a:r>
              <a:rPr lang="en-US" sz="2000" b="0" i="0" u="none" strike="noStrike" dirty="0">
                <a:effectLst/>
              </a:rPr>
              <a:t>) </a:t>
            </a:r>
            <a:r>
              <a:rPr lang="en-US" sz="2000" b="0" i="0" u="none" strike="noStrike" dirty="0" err="1">
                <a:effectLst/>
              </a:rPr>
              <a:t>činitele</a:t>
            </a:r>
            <a:r>
              <a:rPr lang="en-US" sz="2000" b="0" i="0" u="none" strike="noStrike" dirty="0">
                <a:effectLst/>
              </a:rPr>
              <a:t> v </a:t>
            </a:r>
            <a:r>
              <a:rPr lang="en-US" sz="2000" b="0" i="0" u="none" strike="noStrike" dirty="0" err="1">
                <a:effectLst/>
              </a:rPr>
              <a:t>historii</a:t>
            </a:r>
            <a:endParaRPr lang="en-US" sz="2000" b="0" i="0" u="none" strike="noStrike" dirty="0">
              <a:effectLst/>
            </a:endParaRPr>
          </a:p>
          <a:p>
            <a:pPr lvl="1"/>
            <a:r>
              <a:rPr lang="en-US" sz="2000" dirty="0"/>
              <a:t>j</a:t>
            </a:r>
            <a:r>
              <a:rPr lang="en-US" sz="2000" b="0" i="0" u="none" strike="noStrike" dirty="0">
                <a:effectLst/>
              </a:rPr>
              <a:t>ak </a:t>
            </a:r>
            <a:r>
              <a:rPr lang="en-US" sz="2000" b="0" i="0" u="none" strike="noStrike" dirty="0" err="1">
                <a:effectLst/>
              </a:rPr>
              <a:t>materiální</a:t>
            </a:r>
            <a:r>
              <a:rPr lang="en-US" sz="2000" b="0" i="0" u="none" strike="noStrike" dirty="0">
                <a:effectLst/>
              </a:rPr>
              <a:t> </a:t>
            </a:r>
            <a:r>
              <a:rPr lang="en-US" sz="2000" b="0" i="0" u="none" strike="noStrike" dirty="0" err="1">
                <a:effectLst/>
              </a:rPr>
              <a:t>formy</a:t>
            </a:r>
            <a:r>
              <a:rPr lang="en-US" sz="2000" b="0" i="0" u="none" strike="noStrike" dirty="0">
                <a:effectLst/>
              </a:rPr>
              <a:t> </a:t>
            </a:r>
            <a:r>
              <a:rPr lang="en-US" sz="2000" b="0" i="0" u="none" strike="noStrike" dirty="0" err="1">
                <a:effectLst/>
              </a:rPr>
              <a:t>utvářejí</a:t>
            </a:r>
            <a:r>
              <a:rPr lang="en-US" sz="2000" b="0" i="0" u="none" strike="noStrike" dirty="0">
                <a:effectLst/>
              </a:rPr>
              <a:t> </a:t>
            </a:r>
            <a:r>
              <a:rPr lang="en-US" sz="2000" b="0" i="0" u="none" strike="noStrike" dirty="0" err="1">
                <a:effectLst/>
              </a:rPr>
              <a:t>sociální</a:t>
            </a:r>
            <a:r>
              <a:rPr lang="en-US" sz="2000" b="0" i="0" u="none" strike="noStrike" dirty="0">
                <a:effectLst/>
              </a:rPr>
              <a:t> </a:t>
            </a:r>
            <a:r>
              <a:rPr lang="en-US" sz="2000" b="0" i="0" u="none" strike="noStrike" dirty="0" err="1">
                <a:effectLst/>
              </a:rPr>
              <a:t>praktiky</a:t>
            </a:r>
            <a:r>
              <a:rPr lang="en-US" sz="2000" b="0" i="0" u="none" strike="noStrike" dirty="0">
                <a:effectLst/>
              </a:rPr>
              <a:t> a </a:t>
            </a:r>
            <a:r>
              <a:rPr lang="en-US" sz="2000" b="0" i="0" u="none" strike="noStrike" dirty="0" err="1">
                <a:effectLst/>
              </a:rPr>
              <a:t>znalosti</a:t>
            </a:r>
            <a:endParaRPr lang="en-US" sz="2000" b="0" i="0" u="none" strike="noStrike" dirty="0">
              <a:effectLst/>
            </a:endParaRPr>
          </a:p>
          <a:p>
            <a:pPr lvl="1"/>
            <a:r>
              <a:rPr lang="en-US" sz="2000" b="0" i="0" u="none" strike="noStrike" dirty="0" err="1">
                <a:effectLst/>
              </a:rPr>
              <a:t>souvisejí</a:t>
            </a:r>
            <a:r>
              <a:rPr lang="en-US" sz="2000" b="0" i="0" u="none" strike="noStrike" dirty="0">
                <a:effectLst/>
              </a:rPr>
              <a:t> s </a:t>
            </a:r>
            <a:r>
              <a:rPr lang="en-US" sz="2000" b="0" i="0" u="none" strike="noStrike" dirty="0" err="1">
                <a:effectLst/>
              </a:rPr>
              <a:t>vizuálními</a:t>
            </a:r>
            <a:r>
              <a:rPr lang="en-US" sz="2000" b="0" i="0" u="none" strike="noStrike" dirty="0">
                <a:effectLst/>
              </a:rPr>
              <a:t> a </a:t>
            </a:r>
            <a:r>
              <a:rPr lang="en-US" sz="2000" b="0" i="0" u="none" strike="noStrike" dirty="0" err="1">
                <a:effectLst/>
              </a:rPr>
              <a:t>kulturními</a:t>
            </a:r>
            <a:r>
              <a:rPr lang="en-US" sz="2000" b="0" i="0" u="none" strike="noStrike" dirty="0">
                <a:effectLst/>
              </a:rPr>
              <a:t> </a:t>
            </a:r>
            <a:r>
              <a:rPr lang="en-US" sz="2000" b="0" i="0" u="none" strike="noStrike" dirty="0" err="1">
                <a:effectLst/>
              </a:rPr>
              <a:t>studiemi</a:t>
            </a:r>
            <a:r>
              <a:rPr lang="en-US" sz="2000" b="0" i="0" u="none" strike="noStrike" dirty="0">
                <a:effectLst/>
              </a:rPr>
              <a:t> </a:t>
            </a:r>
            <a:r>
              <a:rPr lang="en-US" sz="2000" b="0" i="0" u="none" strike="noStrike" dirty="0" err="1">
                <a:effectLst/>
              </a:rPr>
              <a:t>či</a:t>
            </a:r>
            <a:r>
              <a:rPr lang="en-US" sz="2000" b="0" i="0" u="none" strike="noStrike" dirty="0">
                <a:effectLst/>
              </a:rPr>
              <a:t> </a:t>
            </a:r>
            <a:r>
              <a:rPr lang="en-US" sz="2000" b="0" i="0" u="none" strike="noStrike" dirty="0" err="1">
                <a:effectLst/>
              </a:rPr>
              <a:t>dějinami</a:t>
            </a:r>
            <a:r>
              <a:rPr lang="en-US" sz="2000" b="0" i="0" u="none" strike="noStrike" dirty="0">
                <a:effectLst/>
              </a:rPr>
              <a:t> </a:t>
            </a:r>
            <a:r>
              <a:rPr lang="en-US" sz="2000" b="0" i="0" u="none" strike="noStrike" dirty="0" err="1">
                <a:effectLst/>
              </a:rPr>
              <a:t>smyslů</a:t>
            </a:r>
            <a:r>
              <a:rPr lang="en-US" sz="2000" b="0" i="0" u="none" strike="noStrike" dirty="0">
                <a:effectLst/>
              </a:rPr>
              <a:t> a </a:t>
            </a:r>
            <a:r>
              <a:rPr lang="en-US" sz="2000" b="0" i="0" u="none" strike="noStrike" dirty="0" err="1">
                <a:effectLst/>
              </a:rPr>
              <a:t>emocí</a:t>
            </a:r>
            <a:endParaRPr lang="en-US" sz="2000" b="0" i="0" u="none" strike="noStrike" dirty="0">
              <a:effectLst/>
            </a:endParaRPr>
          </a:p>
          <a:p>
            <a:endParaRPr lang="en-US" sz="2000" dirty="0"/>
          </a:p>
        </p:txBody>
      </p:sp>
      <p:pic>
        <p:nvPicPr>
          <p:cNvPr id="5" name="Zástupný obsah 4" descr="Obsah obrázku kresba, umění, černobílá&#10;&#10;Popis byl vytvořen automaticky">
            <a:extLst>
              <a:ext uri="{FF2B5EF4-FFF2-40B4-BE49-F238E27FC236}">
                <a16:creationId xmlns:a16="http://schemas.microsoft.com/office/drawing/2014/main" id="{8A6B9885-0244-12B6-C7C7-EBF544127679}"/>
              </a:ext>
            </a:extLst>
          </p:cNvPr>
          <p:cNvPicPr>
            <a:picLocks noGrp="1" noChangeAspect="1"/>
          </p:cNvPicPr>
          <p:nvPr>
            <p:ph sz="half" idx="2"/>
          </p:nvPr>
        </p:nvPicPr>
        <p:blipFill>
          <a:blip r:embed="rId2"/>
          <a:stretch>
            <a:fillRect/>
          </a:stretch>
        </p:blipFill>
        <p:spPr>
          <a:xfrm>
            <a:off x="6543488" y="1058091"/>
            <a:ext cx="5201023" cy="4317578"/>
          </a:xfrm>
          <a:prstGeom prst="rect">
            <a:avLst/>
          </a:prstGeom>
        </p:spPr>
      </p:pic>
      <p:sp>
        <p:nvSpPr>
          <p:cNvPr id="12" name="Rectangle 11">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7208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23C4A1A9-03F1-17D0-C56A-74CB31611457}"/>
              </a:ext>
            </a:extLst>
          </p:cNvPr>
          <p:cNvSpPr>
            <a:spLocks noGrp="1"/>
          </p:cNvSpPr>
          <p:nvPr>
            <p:ph sz="half" idx="1"/>
          </p:nvPr>
        </p:nvSpPr>
        <p:spPr>
          <a:xfrm>
            <a:off x="838200" y="370390"/>
            <a:ext cx="5181600" cy="5806573"/>
          </a:xfrm>
        </p:spPr>
        <p:txBody>
          <a:bodyPr>
            <a:normAutofit fontScale="70000" lnSpcReduction="20000"/>
          </a:bodyPr>
          <a:lstStyle/>
          <a:p>
            <a:pPr algn="l"/>
            <a:r>
              <a:rPr lang="cs-CZ" b="0" i="0" u="none" strike="noStrike" dirty="0">
                <a:effectLst/>
              </a:rPr>
              <a:t>Vyšívaná náboženská textilie z kláštera (17. století, Nové Španělsko)</a:t>
            </a:r>
          </a:p>
          <a:p>
            <a:pPr lvl="1"/>
            <a:r>
              <a:rPr lang="cs-CZ" b="0" i="0" u="none" strike="noStrike" dirty="0">
                <a:effectLst/>
              </a:rPr>
              <a:t>Materiál: hedvábí, zlatá nit, len, lidské vlasy…</a:t>
            </a:r>
          </a:p>
          <a:p>
            <a:pPr lvl="1"/>
            <a:r>
              <a:rPr lang="cs-CZ" b="0" i="0" u="none" strike="noStrike" dirty="0">
                <a:effectLst/>
              </a:rPr>
              <a:t>Původ: klášterní </a:t>
            </a:r>
            <a:r>
              <a:rPr lang="cs-CZ" b="0" i="0" u="none" strike="noStrike" dirty="0" err="1">
                <a:effectLst/>
              </a:rPr>
              <a:t>dílns</a:t>
            </a:r>
            <a:r>
              <a:rPr lang="cs-CZ" b="0" i="0" u="none" strike="noStrike" dirty="0">
                <a:effectLst/>
              </a:rPr>
              <a:t>, Mexiko.</a:t>
            </a:r>
          </a:p>
          <a:p>
            <a:pPr lvl="1"/>
            <a:r>
              <a:rPr lang="cs-CZ" b="0" i="0" u="none" strike="noStrike" dirty="0">
                <a:effectLst/>
              </a:rPr>
              <a:t>Klášterní výšivka jako </a:t>
            </a:r>
            <a:r>
              <a:rPr lang="cs-CZ" b="0" i="0" u="none" strike="noStrike" dirty="0" err="1">
                <a:effectLst/>
              </a:rPr>
              <a:t>náb</a:t>
            </a:r>
            <a:r>
              <a:rPr lang="cs-CZ" b="0" i="0" u="none" strike="noStrike" dirty="0">
                <a:effectLst/>
              </a:rPr>
              <a:t>. praxe a </a:t>
            </a:r>
            <a:r>
              <a:rPr lang="cs-CZ" b="0" i="0" u="none" strike="noStrike" dirty="0" err="1">
                <a:effectLst/>
              </a:rPr>
              <a:t>Ž</a:t>
            </a:r>
            <a:r>
              <a:rPr lang="cs-CZ" b="0" i="0" u="none" strike="noStrike" dirty="0">
                <a:effectLst/>
              </a:rPr>
              <a:t> práce:</a:t>
            </a:r>
          </a:p>
          <a:p>
            <a:pPr lvl="2"/>
            <a:r>
              <a:rPr lang="cs-CZ" b="0" i="0" u="none" strike="noStrike" dirty="0" err="1">
                <a:effectLst/>
              </a:rPr>
              <a:t>materialita</a:t>
            </a:r>
            <a:r>
              <a:rPr lang="cs-CZ" b="0" i="0" u="none" strike="noStrike" dirty="0">
                <a:effectLst/>
              </a:rPr>
              <a:t> jako vyjádření vnitřního života</a:t>
            </a:r>
            <a:endParaRPr lang="cs-CZ" dirty="0"/>
          </a:p>
          <a:p>
            <a:pPr lvl="2"/>
            <a:r>
              <a:rPr lang="cs-CZ" b="0" i="0" u="none" strike="noStrike" dirty="0">
                <a:effectLst/>
              </a:rPr>
              <a:t>opakující se gesto šití je meditativní a zároveň </a:t>
            </a:r>
            <a:r>
              <a:rPr lang="cs-CZ" b="0" i="0" u="none" strike="noStrike" dirty="0" err="1">
                <a:effectLst/>
              </a:rPr>
              <a:t>sebeustavující</a:t>
            </a:r>
            <a:endParaRPr lang="cs-CZ" dirty="0"/>
          </a:p>
          <a:p>
            <a:pPr lvl="2"/>
            <a:r>
              <a:rPr lang="cs-CZ" b="0" i="0" u="none" strike="noStrike" dirty="0">
                <a:effectLst/>
              </a:rPr>
              <a:t>některé textilie dokonce obsahují tělesné materiály (vlasy, krev), čímž se stírá hranice mezi předmětem a tělem</a:t>
            </a:r>
          </a:p>
          <a:p>
            <a:pPr algn="l"/>
            <a:r>
              <a:rPr lang="cs-CZ" b="0" i="0" u="none" strike="noStrike" dirty="0">
                <a:effectLst/>
              </a:rPr>
              <a:t>Diskuse:</a:t>
            </a:r>
          </a:p>
          <a:p>
            <a:pPr algn="l"/>
            <a:r>
              <a:rPr lang="cs-CZ" b="0" i="0" u="none" strike="noStrike" dirty="0">
                <a:effectLst/>
              </a:rPr>
              <a:t>→ Jak materiály a techniky vytvářejí genderové a duchovní významy?</a:t>
            </a:r>
          </a:p>
          <a:p>
            <a:pPr algn="l"/>
            <a:r>
              <a:rPr lang="cs-CZ" b="0" i="0" u="none" strike="noStrike" dirty="0">
                <a:effectLst/>
              </a:rPr>
              <a:t>→ Může být „posvátná“ samotná materiálová praxe (nejen hotový předmět)?</a:t>
            </a:r>
          </a:p>
          <a:p>
            <a:pPr algn="l"/>
            <a:r>
              <a:rPr lang="cs-CZ" b="0" i="0" u="none" strike="noStrike" dirty="0">
                <a:effectLst/>
              </a:rPr>
              <a:t>→ Jak takové předměty stírají hranice mezi řemeslem, uměním a zbožností?</a:t>
            </a:r>
          </a:p>
          <a:p>
            <a:r>
              <a:rPr lang="cs-CZ" dirty="0"/>
              <a:t>Materiální feminismus:</a:t>
            </a:r>
          </a:p>
          <a:p>
            <a:pPr lvl="1"/>
            <a:r>
              <a:rPr lang="cs-CZ" dirty="0" err="1"/>
              <a:t>Rozsika</a:t>
            </a:r>
            <a:r>
              <a:rPr lang="cs-CZ" dirty="0"/>
              <a:t> </a:t>
            </a:r>
            <a:r>
              <a:rPr lang="cs-CZ" b="0" i="0" u="none" strike="noStrike" dirty="0" err="1">
                <a:effectLst/>
              </a:rPr>
              <a:t>Parker</a:t>
            </a:r>
            <a:r>
              <a:rPr lang="cs-CZ" b="0" i="0" u="none" strike="noStrike" dirty="0">
                <a:effectLst/>
              </a:rPr>
              <a:t>, </a:t>
            </a:r>
            <a:r>
              <a:rPr lang="cs-CZ" b="0" i="1" u="none" strike="noStrike" dirty="0" err="1">
                <a:effectLst/>
              </a:rPr>
              <a:t>The</a:t>
            </a:r>
            <a:r>
              <a:rPr lang="cs-CZ" b="0" i="1" u="none" strike="noStrike" dirty="0">
                <a:effectLst/>
              </a:rPr>
              <a:t> </a:t>
            </a:r>
            <a:r>
              <a:rPr lang="cs-CZ" b="0" i="1" u="none" strike="noStrike" dirty="0" err="1">
                <a:effectLst/>
              </a:rPr>
              <a:t>Subversive</a:t>
            </a:r>
            <a:r>
              <a:rPr lang="cs-CZ" b="0" i="1" u="none" strike="noStrike" dirty="0">
                <a:effectLst/>
              </a:rPr>
              <a:t> </a:t>
            </a:r>
            <a:r>
              <a:rPr lang="cs-CZ" b="0" i="1" u="none" strike="noStrike" dirty="0" err="1">
                <a:effectLst/>
              </a:rPr>
              <a:t>Stitch</a:t>
            </a:r>
            <a:r>
              <a:rPr lang="cs-CZ" b="0" i="1" u="none" strike="noStrike" dirty="0">
                <a:effectLst/>
              </a:rPr>
              <a:t> </a:t>
            </a:r>
            <a:r>
              <a:rPr lang="cs-CZ" b="0" i="0" u="none" strike="noStrike" dirty="0">
                <a:effectLst/>
              </a:rPr>
              <a:t>(1984).</a:t>
            </a:r>
          </a:p>
          <a:p>
            <a:pPr lvl="1"/>
            <a:r>
              <a:rPr lang="cs-CZ" b="0" i="0" u="none" strike="noStrike" dirty="0">
                <a:effectLst/>
              </a:rPr>
              <a:t>Jane </a:t>
            </a:r>
            <a:r>
              <a:rPr lang="cs-CZ" b="0" i="0" u="none" strike="noStrike" dirty="0" err="1">
                <a:effectLst/>
              </a:rPr>
              <a:t>Bennett</a:t>
            </a:r>
            <a:r>
              <a:rPr lang="cs-CZ" b="0" i="0" u="none" strike="noStrike" dirty="0">
                <a:effectLst/>
              </a:rPr>
              <a:t>, </a:t>
            </a:r>
            <a:r>
              <a:rPr lang="cs-CZ" b="0" i="1" u="none" strike="noStrike" dirty="0">
                <a:effectLst/>
              </a:rPr>
              <a:t>Vibrant </a:t>
            </a:r>
            <a:r>
              <a:rPr lang="cs-CZ" b="0" i="1" u="none" strike="noStrike" dirty="0" err="1">
                <a:effectLst/>
              </a:rPr>
              <a:t>Matter</a:t>
            </a:r>
            <a:r>
              <a:rPr lang="cs-CZ" b="0" i="1" u="none" strike="noStrike" dirty="0">
                <a:effectLst/>
              </a:rPr>
              <a:t> </a:t>
            </a:r>
            <a:r>
              <a:rPr lang="cs-CZ" b="0" i="0" u="none" strike="noStrike" dirty="0">
                <a:effectLst/>
              </a:rPr>
              <a:t>(2010) - </a:t>
            </a:r>
            <a:r>
              <a:rPr lang="en-US" sz="2400" b="0" i="0" u="none" strike="noStrike" dirty="0">
                <a:effectLst/>
              </a:rPr>
              <a:t>„</a:t>
            </a:r>
            <a:r>
              <a:rPr lang="en-US" sz="2400" b="0" i="0" u="none" strike="noStrike" dirty="0" err="1">
                <a:effectLst/>
              </a:rPr>
              <a:t>živá</a:t>
            </a:r>
            <a:r>
              <a:rPr lang="en-US" sz="2400" b="0" i="0" u="none" strike="noStrike" dirty="0">
                <a:effectLst/>
              </a:rPr>
              <a:t> </a:t>
            </a:r>
            <a:r>
              <a:rPr lang="en-US" sz="2400" b="0" i="0" u="none" strike="noStrike" dirty="0" err="1">
                <a:effectLst/>
              </a:rPr>
              <a:t>hmota</a:t>
            </a:r>
            <a:r>
              <a:rPr lang="en-US" sz="2400" b="0" i="0" u="none" strike="noStrike" dirty="0">
                <a:effectLst/>
              </a:rPr>
              <a:t>“, </a:t>
            </a:r>
            <a:r>
              <a:rPr lang="en-US" sz="2400" b="0" i="0" u="none" strike="noStrike" dirty="0" err="1">
                <a:effectLst/>
              </a:rPr>
              <a:t>věci</a:t>
            </a:r>
            <a:r>
              <a:rPr lang="en-US" sz="2400" b="0" i="0" u="none" strike="noStrike" dirty="0">
                <a:effectLst/>
              </a:rPr>
              <a:t> </a:t>
            </a:r>
            <a:r>
              <a:rPr lang="en-US" sz="2400" b="0" i="0" u="none" strike="noStrike" dirty="0" err="1">
                <a:effectLst/>
              </a:rPr>
              <a:t>mají</a:t>
            </a:r>
            <a:r>
              <a:rPr lang="en-US" sz="2400" b="0" i="0" u="none" strike="noStrike" dirty="0">
                <a:effectLst/>
              </a:rPr>
              <a:t> </a:t>
            </a:r>
            <a:r>
              <a:rPr lang="en-US" sz="2400" b="0" i="0" u="none" strike="noStrike" dirty="0" err="1">
                <a:effectLst/>
              </a:rPr>
              <a:t>vlastní</a:t>
            </a:r>
            <a:r>
              <a:rPr lang="en-US" sz="2400" b="0" i="0" u="none" strike="noStrike" dirty="0">
                <a:effectLst/>
              </a:rPr>
              <a:t> </a:t>
            </a:r>
            <a:r>
              <a:rPr lang="en-US" sz="2400" b="0" i="0" u="none" strike="noStrike" dirty="0" err="1">
                <a:effectLst/>
              </a:rPr>
              <a:t>vitalitu</a:t>
            </a:r>
            <a:endParaRPr lang="cs-CZ" b="0" i="0" u="none" strike="noStrike" dirty="0">
              <a:effectLst/>
            </a:endParaRPr>
          </a:p>
          <a:p>
            <a:endParaRPr lang="cs-CZ" dirty="0"/>
          </a:p>
        </p:txBody>
      </p:sp>
      <p:pic>
        <p:nvPicPr>
          <p:cNvPr id="5" name="Zástupný obsah 4">
            <a:extLst>
              <a:ext uri="{FF2B5EF4-FFF2-40B4-BE49-F238E27FC236}">
                <a16:creationId xmlns:a16="http://schemas.microsoft.com/office/drawing/2014/main" id="{668FCC3F-6467-8832-D18C-C3B64ADE02B4}"/>
              </a:ext>
            </a:extLst>
          </p:cNvPr>
          <p:cNvPicPr>
            <a:picLocks noGrp="1" noChangeAspect="1"/>
          </p:cNvPicPr>
          <p:nvPr>
            <p:ph sz="half" idx="2"/>
          </p:nvPr>
        </p:nvPicPr>
        <p:blipFill>
          <a:blip r:embed="rId2"/>
          <a:stretch>
            <a:fillRect/>
          </a:stretch>
        </p:blipFill>
        <p:spPr>
          <a:xfrm>
            <a:off x="7131823" y="370390"/>
            <a:ext cx="4353396" cy="5806573"/>
          </a:xfrm>
        </p:spPr>
      </p:pic>
    </p:spTree>
    <p:extLst>
      <p:ext uri="{BB962C8B-B14F-4D97-AF65-F5344CB8AC3E}">
        <p14:creationId xmlns:p14="http://schemas.microsoft.com/office/powerpoint/2010/main" val="772683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5F7FAB1B-6EC6-6509-34DF-4A50C998536D}"/>
              </a:ext>
            </a:extLst>
          </p:cNvPr>
          <p:cNvSpPr>
            <a:spLocks noGrp="1"/>
          </p:cNvSpPr>
          <p:nvPr>
            <p:ph type="title"/>
          </p:nvPr>
        </p:nvSpPr>
        <p:spPr>
          <a:xfrm>
            <a:off x="0" y="0"/>
            <a:ext cx="11129211" cy="1213493"/>
          </a:xfrm>
        </p:spPr>
        <p:txBody>
          <a:bodyPr vert="horz" lIns="91440" tIns="45720" rIns="91440" bIns="45720" rtlCol="0" anchor="b">
            <a:normAutofit/>
          </a:bodyPr>
          <a:lstStyle/>
          <a:p>
            <a:r>
              <a:rPr lang="en-US" sz="3700" kern="1200" dirty="0" err="1">
                <a:solidFill>
                  <a:schemeClr val="tx1"/>
                </a:solidFill>
                <a:latin typeface="+mj-lt"/>
                <a:ea typeface="+mj-ea"/>
                <a:cs typeface="+mj-cs"/>
              </a:rPr>
              <a:t>Insignie</a:t>
            </a:r>
            <a:r>
              <a:rPr lang="en-US" sz="3700" kern="1200" dirty="0">
                <a:solidFill>
                  <a:schemeClr val="tx1"/>
                </a:solidFill>
                <a:latin typeface="+mj-lt"/>
                <a:ea typeface="+mj-ea"/>
                <a:cs typeface="+mj-cs"/>
              </a:rPr>
              <a:t> </a:t>
            </a:r>
            <a:r>
              <a:rPr lang="en-US" sz="3700" kern="1200" dirty="0" err="1">
                <a:solidFill>
                  <a:schemeClr val="tx1"/>
                </a:solidFill>
                <a:latin typeface="+mj-lt"/>
                <a:ea typeface="+mj-ea"/>
                <a:cs typeface="+mj-cs"/>
              </a:rPr>
              <a:t>moci</a:t>
            </a:r>
            <a:r>
              <a:rPr lang="en-US" sz="3700" kern="1200" dirty="0">
                <a:solidFill>
                  <a:schemeClr val="tx1"/>
                </a:solidFill>
                <a:latin typeface="+mj-lt"/>
                <a:ea typeface="+mj-ea"/>
                <a:cs typeface="+mj-cs"/>
              </a:rPr>
              <a:t> a </a:t>
            </a:r>
            <a:r>
              <a:rPr lang="en-US" sz="3700" kern="1200" dirty="0" err="1">
                <a:solidFill>
                  <a:schemeClr val="tx1"/>
                </a:solidFill>
                <a:latin typeface="+mj-lt"/>
                <a:ea typeface="+mj-ea"/>
                <a:cs typeface="+mj-cs"/>
              </a:rPr>
              <a:t>ceremenoliání</a:t>
            </a:r>
            <a:r>
              <a:rPr lang="en-US" sz="3700" kern="1200" dirty="0">
                <a:solidFill>
                  <a:schemeClr val="tx1"/>
                </a:solidFill>
                <a:latin typeface="+mj-lt"/>
                <a:ea typeface="+mj-ea"/>
                <a:cs typeface="+mj-cs"/>
              </a:rPr>
              <a:t> </a:t>
            </a:r>
            <a:r>
              <a:rPr lang="en-US" sz="3700" kern="1200" dirty="0" err="1">
                <a:solidFill>
                  <a:schemeClr val="tx1"/>
                </a:solidFill>
                <a:latin typeface="+mj-lt"/>
                <a:ea typeface="+mj-ea"/>
                <a:cs typeface="+mj-cs"/>
              </a:rPr>
              <a:t>předměty</a:t>
            </a:r>
            <a:br>
              <a:rPr lang="en-US" sz="3700" kern="1200" dirty="0">
                <a:solidFill>
                  <a:schemeClr val="tx1"/>
                </a:solidFill>
                <a:latin typeface="+mj-lt"/>
                <a:ea typeface="+mj-ea"/>
                <a:cs typeface="+mj-cs"/>
              </a:rPr>
            </a:br>
            <a:endParaRPr lang="en-US" sz="3700" kern="1200" dirty="0">
              <a:solidFill>
                <a:schemeClr val="tx1"/>
              </a:solidFill>
              <a:latin typeface="+mj-lt"/>
              <a:ea typeface="+mj-ea"/>
              <a:cs typeface="+mj-cs"/>
            </a:endParaRPr>
          </a:p>
        </p:txBody>
      </p:sp>
      <p:sp>
        <p:nvSpPr>
          <p:cNvPr id="3" name="Zástupný obsah 2">
            <a:extLst>
              <a:ext uri="{FF2B5EF4-FFF2-40B4-BE49-F238E27FC236}">
                <a16:creationId xmlns:a16="http://schemas.microsoft.com/office/drawing/2014/main" id="{C5BA1E32-1EBA-6A0A-C487-483DFBA171FF}"/>
              </a:ext>
            </a:extLst>
          </p:cNvPr>
          <p:cNvSpPr>
            <a:spLocks noGrp="1"/>
          </p:cNvSpPr>
          <p:nvPr>
            <p:ph sz="half" idx="1"/>
          </p:nvPr>
        </p:nvSpPr>
        <p:spPr>
          <a:xfrm>
            <a:off x="356706" y="757989"/>
            <a:ext cx="5983936" cy="5883443"/>
          </a:xfrm>
        </p:spPr>
        <p:txBody>
          <a:bodyPr vert="horz" lIns="91440" tIns="45720" rIns="91440" bIns="45720" rtlCol="0" anchor="t">
            <a:normAutofit fontScale="92500" lnSpcReduction="10000"/>
          </a:bodyPr>
          <a:lstStyle/>
          <a:p>
            <a:r>
              <a:rPr lang="en-US" sz="1800" b="0" i="0" u="none" strike="noStrike" dirty="0" err="1">
                <a:effectLst/>
              </a:rPr>
              <a:t>Předměty</a:t>
            </a:r>
            <a:r>
              <a:rPr lang="en-US" sz="1800" b="0" i="0" u="none" strike="noStrike" dirty="0">
                <a:effectLst/>
              </a:rPr>
              <a:t>, </a:t>
            </a:r>
            <a:r>
              <a:rPr lang="en-US" sz="1800" b="0" i="0" u="none" strike="noStrike" dirty="0" err="1">
                <a:effectLst/>
              </a:rPr>
              <a:t>které</a:t>
            </a:r>
            <a:r>
              <a:rPr lang="en-US" sz="1800" b="0" i="0" u="none" strike="noStrike" dirty="0">
                <a:effectLst/>
              </a:rPr>
              <a:t> </a:t>
            </a:r>
            <a:r>
              <a:rPr lang="en-US" sz="1800" b="0" i="0" u="none" strike="noStrike" dirty="0" err="1">
                <a:effectLst/>
              </a:rPr>
              <a:t>ztělesňují</a:t>
            </a:r>
            <a:r>
              <a:rPr lang="en-US" sz="1800" b="0" i="0" u="none" strike="noStrike" dirty="0">
                <a:effectLst/>
              </a:rPr>
              <a:t> </a:t>
            </a:r>
            <a:r>
              <a:rPr lang="en-US" sz="1800" b="0" i="0" u="none" strike="noStrike" dirty="0" err="1">
                <a:effectLst/>
              </a:rPr>
              <a:t>moc</a:t>
            </a:r>
            <a:r>
              <a:rPr lang="en-US" sz="1800" b="0" i="0" u="none" strike="noStrike" dirty="0">
                <a:effectLst/>
              </a:rPr>
              <a:t> </a:t>
            </a:r>
            <a:r>
              <a:rPr lang="en-US" sz="1800" b="0" i="0" u="none" strike="noStrike" dirty="0" err="1">
                <a:effectLst/>
              </a:rPr>
              <a:t>nebo</a:t>
            </a:r>
            <a:r>
              <a:rPr lang="en-US" sz="1800" b="0" i="0" u="none" strike="noStrike" dirty="0">
                <a:effectLst/>
              </a:rPr>
              <a:t> </a:t>
            </a:r>
            <a:r>
              <a:rPr lang="en-US" sz="1800" b="0" i="0" u="none" strike="noStrike" dirty="0" err="1">
                <a:effectLst/>
              </a:rPr>
              <a:t>ideologii</a:t>
            </a:r>
            <a:endParaRPr lang="en-US" sz="1800" b="0" i="0" u="none" strike="noStrike" dirty="0">
              <a:effectLst/>
            </a:endParaRPr>
          </a:p>
          <a:p>
            <a:r>
              <a:rPr lang="en-US" sz="1800" b="0" i="0" u="none" strike="noStrike" dirty="0" err="1">
                <a:effectLst/>
              </a:rPr>
              <a:t>Portrétní</a:t>
            </a:r>
            <a:r>
              <a:rPr lang="en-US" sz="1800" b="0" i="0" u="none" strike="noStrike" dirty="0">
                <a:effectLst/>
              </a:rPr>
              <a:t> </a:t>
            </a:r>
            <a:r>
              <a:rPr lang="en-US" sz="1800" b="0" i="0" u="none" strike="noStrike" dirty="0" err="1">
                <a:effectLst/>
              </a:rPr>
              <a:t>medaile</a:t>
            </a:r>
            <a:r>
              <a:rPr lang="en-US" sz="1800" b="0" i="0" u="none" strike="noStrike" dirty="0">
                <a:effectLst/>
              </a:rPr>
              <a:t> a mince:</a:t>
            </a:r>
          </a:p>
          <a:p>
            <a:pPr lvl="1"/>
            <a:r>
              <a:rPr lang="en-US" sz="1800" b="0" i="0" u="none" strike="noStrike" dirty="0" err="1">
                <a:effectLst/>
              </a:rPr>
              <a:t>Př</a:t>
            </a:r>
            <a:r>
              <a:rPr lang="en-US" sz="1800" b="0" i="0" u="none" strike="noStrike" dirty="0">
                <a:effectLst/>
              </a:rPr>
              <a:t>. </a:t>
            </a:r>
            <a:r>
              <a:rPr lang="en-US" sz="1800" b="0" i="1" u="none" strike="noStrike" dirty="0" err="1">
                <a:effectLst/>
              </a:rPr>
              <a:t>Habsburská</a:t>
            </a:r>
            <a:r>
              <a:rPr lang="en-US" sz="1800" b="0" i="1" u="none" strike="noStrike" dirty="0">
                <a:effectLst/>
              </a:rPr>
              <a:t> </a:t>
            </a:r>
            <a:r>
              <a:rPr lang="en-US" sz="1800" b="0" i="1" u="none" strike="noStrike" dirty="0" err="1">
                <a:effectLst/>
              </a:rPr>
              <a:t>portrétní</a:t>
            </a:r>
            <a:r>
              <a:rPr lang="en-US" sz="1800" b="0" i="1" u="none" strike="noStrike" dirty="0">
                <a:effectLst/>
              </a:rPr>
              <a:t> </a:t>
            </a:r>
            <a:r>
              <a:rPr lang="en-US" sz="1800" b="0" i="1" u="none" strike="noStrike" dirty="0" err="1">
                <a:effectLst/>
              </a:rPr>
              <a:t>medaile</a:t>
            </a:r>
            <a:r>
              <a:rPr lang="en-US" sz="1800" b="0" i="1" u="none" strike="noStrike" dirty="0">
                <a:effectLst/>
              </a:rPr>
              <a:t> s </a:t>
            </a:r>
            <a:r>
              <a:rPr lang="en-US" sz="1800" b="0" i="1" u="none" strike="noStrike" dirty="0" err="1">
                <a:effectLst/>
              </a:rPr>
              <a:t>Karlem</a:t>
            </a:r>
            <a:r>
              <a:rPr lang="en-US" sz="1800" b="0" i="1" u="none" strike="noStrike" dirty="0">
                <a:effectLst/>
              </a:rPr>
              <a:t> V.</a:t>
            </a:r>
            <a:r>
              <a:rPr lang="en-US" sz="1800" b="0" i="0" u="none" strike="noStrike" dirty="0">
                <a:effectLst/>
              </a:rPr>
              <a:t>, </a:t>
            </a:r>
            <a:r>
              <a:rPr lang="en-US" sz="1800" b="0" i="0" u="none" strike="noStrike" dirty="0" err="1">
                <a:effectLst/>
              </a:rPr>
              <a:t>cca</a:t>
            </a:r>
            <a:r>
              <a:rPr lang="en-US" sz="1800" b="0" i="0" u="none" strike="noStrike" dirty="0">
                <a:effectLst/>
              </a:rPr>
              <a:t> 1540</a:t>
            </a:r>
          </a:p>
          <a:p>
            <a:pPr lvl="2"/>
            <a:r>
              <a:rPr lang="en-US" sz="1800" b="0" i="0" u="none" strike="noStrike" dirty="0" err="1">
                <a:effectLst/>
              </a:rPr>
              <a:t>Materiál</a:t>
            </a:r>
            <a:r>
              <a:rPr lang="en-US" sz="1800" b="0" i="0" u="none" strike="noStrike" dirty="0">
                <a:effectLst/>
              </a:rPr>
              <a:t>: </a:t>
            </a:r>
            <a:r>
              <a:rPr lang="en-US" sz="1800" b="0" i="0" u="none" strike="noStrike" dirty="0" err="1">
                <a:effectLst/>
              </a:rPr>
              <a:t>bronz</a:t>
            </a:r>
            <a:r>
              <a:rPr lang="en-US" sz="1800" b="0" i="0" u="none" strike="noStrike" dirty="0">
                <a:effectLst/>
              </a:rPr>
              <a:t>, </a:t>
            </a:r>
            <a:r>
              <a:rPr lang="en-US" sz="1800" b="0" i="0" u="none" strike="noStrike" dirty="0" err="1">
                <a:effectLst/>
              </a:rPr>
              <a:t>stříbro</a:t>
            </a:r>
            <a:r>
              <a:rPr lang="en-US" sz="1800" b="0" i="0" u="none" strike="noStrike" dirty="0">
                <a:effectLst/>
              </a:rPr>
              <a:t> </a:t>
            </a:r>
            <a:r>
              <a:rPr lang="en-US" sz="1800" b="0" i="0" u="none" strike="noStrike" dirty="0" err="1">
                <a:effectLst/>
              </a:rPr>
              <a:t>nebo</a:t>
            </a:r>
            <a:r>
              <a:rPr lang="en-US" sz="1800" b="0" i="0" u="none" strike="noStrike" dirty="0">
                <a:effectLst/>
              </a:rPr>
              <a:t> </a:t>
            </a:r>
            <a:r>
              <a:rPr lang="en-US" sz="1800" b="0" i="0" u="none" strike="noStrike" dirty="0" err="1">
                <a:effectLst/>
              </a:rPr>
              <a:t>zlato</a:t>
            </a:r>
            <a:r>
              <a:rPr lang="en-US" sz="1800" dirty="0"/>
              <a:t> (</a:t>
            </a:r>
            <a:r>
              <a:rPr lang="en-US" sz="1800" b="0" i="0" u="none" strike="noStrike" dirty="0" err="1">
                <a:effectLst/>
              </a:rPr>
              <a:t>někdy</a:t>
            </a:r>
            <a:r>
              <a:rPr lang="en-US" sz="1800" b="0" i="0" u="none" strike="noStrike" dirty="0">
                <a:effectLst/>
              </a:rPr>
              <a:t> </a:t>
            </a:r>
            <a:r>
              <a:rPr lang="en-US" sz="1800" b="0" i="0" u="none" strike="noStrike" dirty="0" err="1">
                <a:effectLst/>
              </a:rPr>
              <a:t>slonovina</a:t>
            </a:r>
            <a:r>
              <a:rPr lang="en-US" sz="1800" b="0" i="0" u="none" strike="noStrike" dirty="0">
                <a:effectLst/>
              </a:rPr>
              <a:t> </a:t>
            </a:r>
            <a:r>
              <a:rPr lang="en-US" sz="1800" dirty="0" err="1"/>
              <a:t>atp</a:t>
            </a:r>
            <a:r>
              <a:rPr lang="en-US" sz="1800" dirty="0"/>
              <a:t>.)</a:t>
            </a:r>
          </a:p>
          <a:p>
            <a:pPr lvl="2"/>
            <a:r>
              <a:rPr lang="en-US" sz="1800" dirty="0" err="1"/>
              <a:t>kov</a:t>
            </a:r>
            <a:r>
              <a:rPr lang="en-US" sz="1800" dirty="0"/>
              <a:t> je </a:t>
            </a:r>
            <a:r>
              <a:rPr lang="en-US" sz="1800" dirty="0" err="1"/>
              <a:t>odolný</a:t>
            </a:r>
            <a:r>
              <a:rPr lang="en-US" sz="1800" dirty="0"/>
              <a:t> – </a:t>
            </a:r>
            <a:r>
              <a:rPr lang="en-US" sz="1800" dirty="0" err="1"/>
              <a:t>medaile</a:t>
            </a:r>
            <a:r>
              <a:rPr lang="en-US" sz="1800" dirty="0"/>
              <a:t> </a:t>
            </a:r>
            <a:r>
              <a:rPr lang="en-US" sz="1800" dirty="0" err="1"/>
              <a:t>symbolizuje</a:t>
            </a:r>
            <a:r>
              <a:rPr lang="en-US" sz="1800" dirty="0"/>
              <a:t> </a:t>
            </a:r>
            <a:r>
              <a:rPr lang="en-US" sz="1800" dirty="0" err="1"/>
              <a:t>věčnost</a:t>
            </a:r>
            <a:r>
              <a:rPr lang="en-US" sz="1800" dirty="0"/>
              <a:t> </a:t>
            </a:r>
            <a:r>
              <a:rPr lang="en-US" sz="1800" dirty="0" err="1"/>
              <a:t>říše</a:t>
            </a:r>
            <a:r>
              <a:rPr lang="en-US" sz="1800" dirty="0"/>
              <a:t>, </a:t>
            </a:r>
            <a:r>
              <a:rPr lang="en-US" sz="1800" dirty="0" err="1"/>
              <a:t>kontinuitu</a:t>
            </a:r>
            <a:endParaRPr lang="en-US" sz="1800" dirty="0"/>
          </a:p>
          <a:p>
            <a:pPr lvl="2"/>
            <a:r>
              <a:rPr lang="en-US" sz="1800" dirty="0" err="1"/>
              <a:t>tvář</a:t>
            </a:r>
            <a:r>
              <a:rPr lang="en-US" sz="1800" dirty="0"/>
              <a:t> </a:t>
            </a:r>
            <a:r>
              <a:rPr lang="en-US" sz="1800" dirty="0" err="1"/>
              <a:t>císaře</a:t>
            </a:r>
            <a:r>
              <a:rPr lang="en-US" sz="1800" dirty="0"/>
              <a:t> je </a:t>
            </a:r>
            <a:r>
              <a:rPr lang="en-US" sz="1800" dirty="0" err="1"/>
              <a:t>zachována</a:t>
            </a:r>
            <a:r>
              <a:rPr lang="en-US" sz="1800" dirty="0"/>
              <a:t> v „</a:t>
            </a:r>
            <a:r>
              <a:rPr lang="en-US" sz="1800" dirty="0" err="1"/>
              <a:t>ušlechtilém</a:t>
            </a:r>
            <a:r>
              <a:rPr lang="en-US" sz="1800" dirty="0"/>
              <a:t> </a:t>
            </a:r>
            <a:r>
              <a:rPr lang="en-US" sz="1800" dirty="0" err="1"/>
              <a:t>materiálu</a:t>
            </a:r>
            <a:r>
              <a:rPr lang="en-US" sz="1800" dirty="0"/>
              <a:t>“, </a:t>
            </a:r>
            <a:r>
              <a:rPr lang="en-US" sz="1800" dirty="0" err="1"/>
              <a:t>použití</a:t>
            </a:r>
            <a:r>
              <a:rPr lang="en-US" sz="1800" dirty="0"/>
              <a:t> </a:t>
            </a:r>
            <a:r>
              <a:rPr lang="en-US" sz="1800" dirty="0" err="1"/>
              <a:t>kovu</a:t>
            </a:r>
            <a:r>
              <a:rPr lang="en-US" sz="1800" dirty="0"/>
              <a:t> </a:t>
            </a:r>
            <a:r>
              <a:rPr lang="en-US" sz="1800" dirty="0" err="1"/>
              <a:t>symbolizuje</a:t>
            </a:r>
            <a:r>
              <a:rPr lang="en-US" sz="1800" dirty="0"/>
              <a:t> </a:t>
            </a:r>
            <a:r>
              <a:rPr lang="en-US" sz="1800" dirty="0" err="1"/>
              <a:t>nejen</a:t>
            </a:r>
            <a:r>
              <a:rPr lang="en-US" sz="1800" dirty="0"/>
              <a:t> </a:t>
            </a:r>
            <a:r>
              <a:rPr lang="en-US" sz="1800" dirty="0" err="1"/>
              <a:t>hodnotu</a:t>
            </a:r>
            <a:r>
              <a:rPr lang="en-US" sz="1800" dirty="0"/>
              <a:t>, ale </a:t>
            </a:r>
            <a:r>
              <a:rPr lang="en-US" sz="1800" dirty="0" err="1"/>
              <a:t>také</a:t>
            </a:r>
            <a:r>
              <a:rPr lang="en-US" sz="1800" dirty="0"/>
              <a:t> </a:t>
            </a:r>
            <a:r>
              <a:rPr lang="en-US" sz="1800" dirty="0" err="1"/>
              <a:t>trvalost</a:t>
            </a:r>
            <a:r>
              <a:rPr lang="en-US" sz="1800" dirty="0"/>
              <a:t> a </a:t>
            </a:r>
            <a:r>
              <a:rPr lang="en-US" sz="1800" dirty="0" err="1"/>
              <a:t>autoritu</a:t>
            </a:r>
            <a:r>
              <a:rPr lang="en-US" sz="1800" dirty="0"/>
              <a:t> (/</a:t>
            </a:r>
            <a:r>
              <a:rPr lang="en-US" sz="1800" dirty="0" err="1"/>
              <a:t>dřevo</a:t>
            </a:r>
            <a:r>
              <a:rPr lang="en-US" sz="1800" dirty="0"/>
              <a:t>, </a:t>
            </a:r>
            <a:r>
              <a:rPr lang="en-US" sz="1800" dirty="0" err="1"/>
              <a:t>papír</a:t>
            </a:r>
            <a:r>
              <a:rPr lang="en-US" sz="1800" dirty="0"/>
              <a:t>)</a:t>
            </a:r>
          </a:p>
          <a:p>
            <a:pPr lvl="2"/>
            <a:r>
              <a:rPr lang="en-US" sz="1800" dirty="0" err="1"/>
              <a:t>materiálová</a:t>
            </a:r>
            <a:r>
              <a:rPr lang="en-US" sz="1800" dirty="0"/>
              <a:t> </a:t>
            </a:r>
            <a:r>
              <a:rPr lang="en-US" sz="1800" dirty="0" err="1"/>
              <a:t>stabilita</a:t>
            </a:r>
            <a:r>
              <a:rPr lang="en-US" sz="1800" dirty="0"/>
              <a:t> – </a:t>
            </a:r>
            <a:r>
              <a:rPr lang="en-US" sz="1800" dirty="0" err="1"/>
              <a:t>politická</a:t>
            </a:r>
            <a:r>
              <a:rPr lang="en-US" sz="1800" dirty="0"/>
              <a:t> </a:t>
            </a:r>
            <a:r>
              <a:rPr lang="en-US" sz="1800" dirty="0" err="1"/>
              <a:t>legitimita</a:t>
            </a:r>
            <a:endParaRPr lang="en-US" sz="1800" b="0" i="0" u="none" strike="noStrike" dirty="0">
              <a:effectLst/>
            </a:endParaRPr>
          </a:p>
          <a:p>
            <a:r>
              <a:rPr lang="en-US" sz="1800" b="0" i="0" u="none" strike="noStrike" dirty="0" err="1">
                <a:effectLst/>
              </a:rPr>
              <a:t>Architektonické</a:t>
            </a:r>
            <a:r>
              <a:rPr lang="en-US" sz="1800" b="0" i="0" u="none" strike="noStrike" dirty="0">
                <a:effectLst/>
              </a:rPr>
              <a:t> </a:t>
            </a:r>
            <a:r>
              <a:rPr lang="en-US" sz="1800" b="0" i="0" u="none" strike="noStrike" dirty="0" err="1">
                <a:effectLst/>
              </a:rPr>
              <a:t>prvky</a:t>
            </a:r>
            <a:r>
              <a:rPr lang="en-US" sz="1800" b="0" i="0" u="none" strike="noStrike" dirty="0">
                <a:effectLst/>
              </a:rPr>
              <a:t>:</a:t>
            </a:r>
          </a:p>
          <a:p>
            <a:pPr lvl="1"/>
            <a:r>
              <a:rPr lang="en-US" sz="1800" dirty="0" err="1"/>
              <a:t>k</a:t>
            </a:r>
            <a:r>
              <a:rPr lang="en-US" sz="1800" b="0" i="0" u="none" strike="noStrike" dirty="0" err="1">
                <a:effectLst/>
              </a:rPr>
              <a:t>ámen</a:t>
            </a:r>
            <a:r>
              <a:rPr lang="en-US" sz="1800" b="0" i="0" u="none" strike="noStrike" dirty="0">
                <a:effectLst/>
              </a:rPr>
              <a:t> vs. adobe vs. </a:t>
            </a:r>
            <a:r>
              <a:rPr lang="en-US" sz="1800" b="0" i="0" u="none" strike="noStrike" dirty="0" err="1">
                <a:effectLst/>
              </a:rPr>
              <a:t>dřevo</a:t>
            </a:r>
            <a:r>
              <a:rPr lang="en-US" sz="1800" b="0" i="0" u="none" strike="noStrike" dirty="0">
                <a:effectLst/>
              </a:rPr>
              <a:t> – </a:t>
            </a:r>
            <a:r>
              <a:rPr lang="en-US" sz="1800" b="0" i="0" u="none" strike="noStrike" dirty="0" err="1">
                <a:effectLst/>
              </a:rPr>
              <a:t>materiály</a:t>
            </a:r>
            <a:r>
              <a:rPr lang="en-US" sz="1800" b="0" i="0" u="none" strike="noStrike" dirty="0">
                <a:effectLst/>
              </a:rPr>
              <a:t>, </a:t>
            </a:r>
            <a:r>
              <a:rPr lang="en-US" sz="1800" b="0" i="0" u="none" strike="noStrike" dirty="0" err="1">
                <a:effectLst/>
              </a:rPr>
              <a:t>které</a:t>
            </a:r>
            <a:r>
              <a:rPr lang="en-US" sz="1800" b="0" i="0" u="none" strike="noStrike" dirty="0">
                <a:effectLst/>
              </a:rPr>
              <a:t> </a:t>
            </a:r>
            <a:r>
              <a:rPr lang="en-US" sz="1800" b="0" i="0" u="none" strike="noStrike" dirty="0" err="1">
                <a:effectLst/>
              </a:rPr>
              <a:t>vytvářejí</a:t>
            </a:r>
            <a:r>
              <a:rPr lang="en-US" sz="1800" b="0" i="0" u="none" strike="noStrike" dirty="0">
                <a:effectLst/>
              </a:rPr>
              <a:t> </a:t>
            </a:r>
            <a:r>
              <a:rPr lang="en-US" sz="1800" b="0" i="0" u="none" strike="noStrike" dirty="0" err="1">
                <a:effectLst/>
              </a:rPr>
              <a:t>symbolické</a:t>
            </a:r>
            <a:r>
              <a:rPr lang="en-US" sz="1800" b="0" i="0" u="none" strike="noStrike" dirty="0">
                <a:effectLst/>
              </a:rPr>
              <a:t> </a:t>
            </a:r>
            <a:r>
              <a:rPr lang="en-US" sz="1800" b="0" i="0" u="none" strike="noStrike" dirty="0" err="1">
                <a:effectLst/>
              </a:rPr>
              <a:t>hierarchie</a:t>
            </a:r>
            <a:r>
              <a:rPr lang="en-US" sz="1800" b="0" i="0" u="none" strike="noStrike" dirty="0">
                <a:effectLst/>
              </a:rPr>
              <a:t> v </a:t>
            </a:r>
            <a:r>
              <a:rPr lang="en-US" sz="1800" b="0" i="0" u="none" strike="noStrike" dirty="0" err="1">
                <a:effectLst/>
              </a:rPr>
              <a:t>koloniálním</a:t>
            </a:r>
            <a:r>
              <a:rPr lang="en-US" sz="1800" b="0" i="0" u="none" strike="noStrike" dirty="0">
                <a:effectLst/>
              </a:rPr>
              <a:t> </a:t>
            </a:r>
            <a:r>
              <a:rPr lang="en-US" sz="1800" b="0" i="0" u="none" strike="noStrike" dirty="0" err="1">
                <a:effectLst/>
              </a:rPr>
              <a:t>nebo</a:t>
            </a:r>
            <a:r>
              <a:rPr lang="en-US" sz="1800" b="0" i="0" u="none" strike="noStrike" dirty="0">
                <a:effectLst/>
              </a:rPr>
              <a:t> </a:t>
            </a:r>
            <a:r>
              <a:rPr lang="en-US" sz="1800" b="0" i="0" u="none" strike="noStrike" dirty="0" err="1">
                <a:effectLst/>
              </a:rPr>
              <a:t>náboženském</a:t>
            </a:r>
            <a:r>
              <a:rPr lang="en-US" sz="1800" b="0" i="0" u="none" strike="noStrike" dirty="0">
                <a:effectLst/>
              </a:rPr>
              <a:t> </a:t>
            </a:r>
            <a:r>
              <a:rPr lang="en-US" sz="1800" b="0" i="0" u="none" strike="noStrike" dirty="0" err="1">
                <a:effectLst/>
              </a:rPr>
              <a:t>prostředí</a:t>
            </a:r>
            <a:endParaRPr lang="en-US" sz="1800" b="0" i="0" u="none" strike="noStrike" dirty="0">
              <a:effectLst/>
            </a:endParaRPr>
          </a:p>
          <a:p>
            <a:r>
              <a:rPr lang="en-US" sz="1800" b="0" i="0" u="none" strike="noStrike" dirty="0" err="1">
                <a:effectLst/>
              </a:rPr>
              <a:t>Voskové</a:t>
            </a:r>
            <a:r>
              <a:rPr lang="en-US" sz="1800" b="0" i="0" u="none" strike="noStrike" dirty="0">
                <a:effectLst/>
              </a:rPr>
              <a:t> </a:t>
            </a:r>
            <a:r>
              <a:rPr lang="en-US" sz="1800" b="0" i="0" u="none" strike="noStrike" dirty="0" err="1">
                <a:effectLst/>
              </a:rPr>
              <a:t>figuríny</a:t>
            </a:r>
            <a:r>
              <a:rPr lang="en-US" sz="1800" b="0" i="0" u="none" strike="noStrike" dirty="0">
                <a:effectLst/>
              </a:rPr>
              <a:t> </a:t>
            </a:r>
            <a:r>
              <a:rPr lang="en-US" sz="1800" b="0" i="0" u="none" strike="noStrike" dirty="0" err="1">
                <a:effectLst/>
              </a:rPr>
              <a:t>nebo</a:t>
            </a:r>
            <a:r>
              <a:rPr lang="en-US" sz="1800" b="0" i="0" u="none" strike="noStrike" dirty="0">
                <a:effectLst/>
              </a:rPr>
              <a:t> </a:t>
            </a:r>
            <a:r>
              <a:rPr lang="en-US" sz="1800" b="0" i="0" u="none" strike="noStrike" dirty="0" err="1">
                <a:effectLst/>
              </a:rPr>
              <a:t>pohřební</a:t>
            </a:r>
            <a:r>
              <a:rPr lang="en-US" sz="1800" b="0" i="0" u="none" strike="noStrike" dirty="0">
                <a:effectLst/>
              </a:rPr>
              <a:t> </a:t>
            </a:r>
            <a:r>
              <a:rPr lang="en-US" sz="1800" b="0" i="0" u="none" strike="noStrike" dirty="0" err="1">
                <a:effectLst/>
              </a:rPr>
              <a:t>masky</a:t>
            </a:r>
            <a:r>
              <a:rPr lang="en-US" sz="1800" b="0" i="0" u="none" strike="noStrike" dirty="0">
                <a:effectLst/>
              </a:rPr>
              <a:t>:</a:t>
            </a:r>
          </a:p>
          <a:p>
            <a:pPr lvl="1"/>
            <a:r>
              <a:rPr lang="en-US" sz="1800" dirty="0" err="1"/>
              <a:t>Fy</a:t>
            </a:r>
            <a:r>
              <a:rPr lang="en-US" sz="1800" dirty="0"/>
              <a:t> </a:t>
            </a:r>
            <a:r>
              <a:rPr lang="en-US" sz="1800" dirty="0" err="1"/>
              <a:t>podoba</a:t>
            </a:r>
            <a:r>
              <a:rPr lang="en-US" sz="1800" dirty="0"/>
              <a:t>, </a:t>
            </a:r>
            <a:r>
              <a:rPr lang="en-US" sz="1800" dirty="0" err="1"/>
              <a:t>tělo</a:t>
            </a:r>
            <a:r>
              <a:rPr lang="en-US" sz="1800" dirty="0"/>
              <a:t> a </a:t>
            </a:r>
            <a:r>
              <a:rPr lang="en-US" sz="1800" b="0" i="0" u="none" strike="noStrike" dirty="0" err="1">
                <a:effectLst/>
              </a:rPr>
              <a:t>pomíjivostí</a:t>
            </a:r>
            <a:r>
              <a:rPr lang="en-US" sz="1800" b="0" i="0" u="none" strike="noStrike" dirty="0">
                <a:effectLst/>
              </a:rPr>
              <a:t>.</a:t>
            </a:r>
          </a:p>
          <a:p>
            <a:pPr lvl="1"/>
            <a:r>
              <a:rPr lang="en-US" sz="1800" b="0" i="0" u="none" strike="noStrike" dirty="0" err="1">
                <a:effectLst/>
              </a:rPr>
              <a:t>Přítomnost</a:t>
            </a:r>
            <a:r>
              <a:rPr lang="en-US" sz="1800" b="0" i="0" u="none" strike="noStrike" dirty="0">
                <a:effectLst/>
              </a:rPr>
              <a:t> a </a:t>
            </a:r>
            <a:r>
              <a:rPr lang="en-US" sz="1800" b="0" i="0" u="none" strike="noStrike" dirty="0" err="1">
                <a:effectLst/>
              </a:rPr>
              <a:t>budoucnost</a:t>
            </a:r>
            <a:r>
              <a:rPr lang="en-US" sz="1800" b="0" i="0" u="none" strike="noStrike" dirty="0">
                <a:effectLst/>
              </a:rPr>
              <a:t> (</a:t>
            </a:r>
            <a:r>
              <a:rPr lang="en-US" sz="1800" b="0" i="0" u="none" strike="noStrike" dirty="0" err="1">
                <a:effectLst/>
              </a:rPr>
              <a:t>rozklad</a:t>
            </a:r>
            <a:r>
              <a:rPr lang="en-US" sz="1800" b="0" i="0" u="none" strike="noStrike" dirty="0">
                <a:effectLst/>
              </a:rPr>
              <a:t>).</a:t>
            </a:r>
          </a:p>
          <a:p>
            <a:r>
              <a:rPr lang="en-US" sz="1800" b="0" i="0" u="none" strike="noStrike" dirty="0">
                <a:effectLst/>
              </a:rPr>
              <a:t>Bruno Latour, </a:t>
            </a:r>
            <a:r>
              <a:rPr lang="en-US" sz="1800" b="0" i="1" u="none" strike="noStrike" dirty="0">
                <a:effectLst/>
              </a:rPr>
              <a:t>Reassembling the Social </a:t>
            </a:r>
          </a:p>
          <a:p>
            <a:r>
              <a:rPr lang="en-US" sz="1800" b="0" i="0" u="none" strike="noStrike" dirty="0">
                <a:effectLst/>
              </a:rPr>
              <a:t>Bill Brown, „</a:t>
            </a:r>
            <a:r>
              <a:rPr lang="en-US" sz="1800" b="0" u="none" strike="noStrike" dirty="0">
                <a:effectLst/>
              </a:rPr>
              <a:t>Thing Theory“ (2001).</a:t>
            </a:r>
            <a:endParaRPr lang="en-US" sz="1800" dirty="0"/>
          </a:p>
          <a:p>
            <a:endParaRPr lang="en-US" sz="500" dirty="0"/>
          </a:p>
        </p:txBody>
      </p:sp>
      <p:sp>
        <p:nvSpPr>
          <p:cNvPr id="17"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Zástupný obsah 4" descr="Obsah obrázku text, líc, mince, emblém&#10;&#10;Popis byl vytvořen automaticky">
            <a:extLst>
              <a:ext uri="{FF2B5EF4-FFF2-40B4-BE49-F238E27FC236}">
                <a16:creationId xmlns:a16="http://schemas.microsoft.com/office/drawing/2014/main" id="{A3FC1231-69C2-1DAF-3594-2270ABD9D214}"/>
              </a:ext>
            </a:extLst>
          </p:cNvPr>
          <p:cNvPicPr>
            <a:picLocks noGrp="1" noChangeAspect="1"/>
          </p:cNvPicPr>
          <p:nvPr>
            <p:ph sz="half" idx="2"/>
          </p:nvPr>
        </p:nvPicPr>
        <p:blipFill>
          <a:blip r:embed="rId2"/>
          <a:srcRect b="6042"/>
          <a:stretch/>
        </p:blipFill>
        <p:spPr>
          <a:xfrm>
            <a:off x="7075967" y="1245386"/>
            <a:ext cx="4170530" cy="4399121"/>
          </a:xfrm>
          <a:prstGeom prst="rect">
            <a:avLst/>
          </a:prstGeom>
        </p:spPr>
      </p:pic>
    </p:spTree>
    <p:extLst>
      <p:ext uri="{BB962C8B-B14F-4D97-AF65-F5344CB8AC3E}">
        <p14:creationId xmlns:p14="http://schemas.microsoft.com/office/powerpoint/2010/main" val="1150355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CD58DA-FE5A-306C-E92B-99EFB8FC33DD}"/>
              </a:ext>
            </a:extLst>
          </p:cNvPr>
          <p:cNvSpPr>
            <a:spLocks noGrp="1"/>
          </p:cNvSpPr>
          <p:nvPr>
            <p:ph type="title"/>
          </p:nvPr>
        </p:nvSpPr>
        <p:spPr>
          <a:xfrm>
            <a:off x="503664" y="18255"/>
            <a:ext cx="10515600" cy="1325563"/>
          </a:xfrm>
        </p:spPr>
        <p:txBody>
          <a:bodyPr/>
          <a:lstStyle/>
          <a:p>
            <a:r>
              <a:rPr lang="cs-CZ" dirty="0"/>
              <a:t>Na příště</a:t>
            </a:r>
          </a:p>
        </p:txBody>
      </p:sp>
      <p:sp>
        <p:nvSpPr>
          <p:cNvPr id="3" name="Zástupný obsah 2">
            <a:extLst>
              <a:ext uri="{FF2B5EF4-FFF2-40B4-BE49-F238E27FC236}">
                <a16:creationId xmlns:a16="http://schemas.microsoft.com/office/drawing/2014/main" id="{AACC30ED-0459-B8BB-1FAA-A8E043578712}"/>
              </a:ext>
            </a:extLst>
          </p:cNvPr>
          <p:cNvSpPr>
            <a:spLocks noGrp="1"/>
          </p:cNvSpPr>
          <p:nvPr>
            <p:ph sz="half" idx="1"/>
          </p:nvPr>
        </p:nvSpPr>
        <p:spPr>
          <a:xfrm>
            <a:off x="503664" y="1204331"/>
            <a:ext cx="5181600" cy="5531005"/>
          </a:xfrm>
        </p:spPr>
        <p:txBody>
          <a:bodyPr>
            <a:normAutofit fontScale="47500" lnSpcReduction="20000"/>
          </a:bodyPr>
          <a:lstStyle/>
          <a:p>
            <a:pPr algn="l"/>
            <a:r>
              <a:rPr lang="cs-CZ" sz="3800" b="0" i="0" u="none" strike="noStrike" dirty="0">
                <a:effectLst/>
              </a:rPr>
              <a:t>Zvolíte </a:t>
            </a:r>
            <a:r>
              <a:rPr lang="cs-CZ" sz="3800" b="1" i="0" u="none" strike="noStrike" dirty="0">
                <a:effectLst/>
              </a:rPr>
              <a:t>jeden vizuální pramen</a:t>
            </a:r>
            <a:r>
              <a:rPr lang="cs-CZ" sz="3800" dirty="0"/>
              <a:t> zobrazující </a:t>
            </a:r>
            <a:r>
              <a:rPr lang="cs-CZ" sz="3800" b="0" i="0" u="none" strike="noStrike" dirty="0">
                <a:effectLst/>
              </a:rPr>
              <a:t>krajinu </a:t>
            </a:r>
          </a:p>
          <a:p>
            <a:pPr algn="l"/>
            <a:r>
              <a:rPr lang="cs-CZ" sz="3800" b="1" i="0" u="none" strike="noStrike" dirty="0">
                <a:effectLst/>
              </a:rPr>
              <a:t> Úkol (1-2 slidy):</a:t>
            </a:r>
          </a:p>
          <a:p>
            <a:pPr lvl="1">
              <a:buFont typeface="+mj-lt"/>
              <a:buAutoNum type="arabicPeriod"/>
            </a:pPr>
            <a:r>
              <a:rPr lang="cs-CZ" sz="3400" b="1" i="0" u="none" strike="noStrike" dirty="0">
                <a:effectLst/>
              </a:rPr>
              <a:t>Identifikujte ji</a:t>
            </a:r>
            <a:endParaRPr lang="cs-CZ" sz="3400" b="0" i="0" u="none" strike="noStrike" dirty="0">
              <a:effectLst/>
            </a:endParaRPr>
          </a:p>
          <a:p>
            <a:pPr lvl="2"/>
            <a:r>
              <a:rPr lang="cs-CZ" sz="2900" b="0" i="0" u="none" strike="noStrike" dirty="0">
                <a:effectLst/>
              </a:rPr>
              <a:t>O jaké místo jde?</a:t>
            </a:r>
          </a:p>
          <a:p>
            <a:pPr lvl="2"/>
            <a:r>
              <a:rPr lang="cs-CZ" sz="2900" b="0" i="0" u="none" strike="noStrike" dirty="0">
                <a:effectLst/>
              </a:rPr>
              <a:t>Kdy a kým bylo zobrazení vytvořeno?</a:t>
            </a:r>
          </a:p>
          <a:p>
            <a:pPr lvl="1">
              <a:buFont typeface="+mj-lt"/>
              <a:buAutoNum type="arabicPeriod"/>
            </a:pPr>
            <a:r>
              <a:rPr lang="cs-CZ" sz="3400" b="1" i="0" u="none" strike="noStrike" dirty="0">
                <a:effectLst/>
              </a:rPr>
              <a:t>Popište vizuální složku</a:t>
            </a:r>
            <a:endParaRPr lang="cs-CZ" sz="3400" b="0" i="0" u="none" strike="noStrike" dirty="0">
              <a:effectLst/>
            </a:endParaRPr>
          </a:p>
          <a:p>
            <a:pPr lvl="2"/>
            <a:r>
              <a:rPr lang="cs-CZ" sz="2900" b="0" i="0" u="none" strike="noStrike" dirty="0">
                <a:effectLst/>
              </a:rPr>
              <a:t>Co vidíte? Co je v popředí, pozadí?</a:t>
            </a:r>
          </a:p>
          <a:p>
            <a:pPr lvl="2"/>
            <a:r>
              <a:rPr lang="cs-CZ" sz="2900" b="0" i="0" u="none" strike="noStrike" dirty="0">
                <a:effectLst/>
              </a:rPr>
              <a:t>Jak je krajina komponována (pohled, světlo, proporce)?</a:t>
            </a:r>
          </a:p>
          <a:p>
            <a:pPr lvl="1">
              <a:buFont typeface="+mj-lt"/>
              <a:buAutoNum type="arabicPeriod"/>
            </a:pPr>
            <a:r>
              <a:rPr lang="cs-CZ" sz="3400" b="1" i="0" u="none" strike="noStrike" dirty="0">
                <a:effectLst/>
              </a:rPr>
              <a:t>Významy</a:t>
            </a:r>
            <a:endParaRPr lang="cs-CZ" sz="3400" b="0" i="0" u="none" strike="noStrike" dirty="0">
              <a:effectLst/>
            </a:endParaRPr>
          </a:p>
          <a:p>
            <a:pPr lvl="2"/>
            <a:r>
              <a:rPr lang="cs-CZ" sz="2900" b="0" i="0" u="none" strike="noStrike" dirty="0">
                <a:effectLst/>
              </a:rPr>
              <a:t>Jaký </a:t>
            </a:r>
            <a:r>
              <a:rPr lang="cs-CZ" sz="2900" b="0" i="1" u="none" strike="noStrike" dirty="0">
                <a:effectLst/>
              </a:rPr>
              <a:t>pohled</a:t>
            </a:r>
            <a:r>
              <a:rPr lang="cs-CZ" sz="2900" b="0" i="0" u="none" strike="noStrike" dirty="0">
                <a:effectLst/>
              </a:rPr>
              <a:t> krajina zprostředkuje – pohled diváka, koloniální, náboženský, vědecký, romantický...?</a:t>
            </a:r>
          </a:p>
          <a:p>
            <a:pPr lvl="2"/>
            <a:r>
              <a:rPr lang="cs-CZ" sz="2900" b="0" i="0" u="none" strike="noStrike" dirty="0">
                <a:effectLst/>
              </a:rPr>
              <a:t>Jaké </a:t>
            </a:r>
            <a:r>
              <a:rPr lang="cs-CZ" sz="2900" b="0" i="1" u="none" strike="noStrike" dirty="0">
                <a:effectLst/>
              </a:rPr>
              <a:t>mocenské vztahy</a:t>
            </a:r>
            <a:r>
              <a:rPr lang="cs-CZ" sz="2900" b="0" i="0" u="none" strike="noStrike" dirty="0">
                <a:effectLst/>
              </a:rPr>
              <a:t> nebo </a:t>
            </a:r>
            <a:r>
              <a:rPr lang="cs-CZ" sz="2900" b="0" i="1" u="none" strike="noStrike" dirty="0">
                <a:effectLst/>
              </a:rPr>
              <a:t>hodnoty</a:t>
            </a:r>
            <a:r>
              <a:rPr lang="cs-CZ" sz="2900" b="0" i="0" u="none" strike="noStrike" dirty="0">
                <a:effectLst/>
              </a:rPr>
              <a:t> krajina vyjadřuje?</a:t>
            </a:r>
          </a:p>
          <a:p>
            <a:pPr lvl="1">
              <a:buFont typeface="+mj-lt"/>
              <a:buAutoNum type="arabicPeriod"/>
            </a:pPr>
            <a:r>
              <a:rPr lang="cs-CZ" sz="3400" b="1" i="0" u="none" strike="noStrike" dirty="0">
                <a:effectLst/>
              </a:rPr>
              <a:t>Závěr (3–5 vět)</a:t>
            </a:r>
            <a:endParaRPr lang="cs-CZ" sz="3400" b="0" i="0" u="none" strike="noStrike" dirty="0">
              <a:effectLst/>
            </a:endParaRPr>
          </a:p>
          <a:p>
            <a:pPr lvl="2"/>
            <a:r>
              <a:rPr lang="cs-CZ" sz="2900" b="0" i="0" u="none" strike="noStrike" dirty="0">
                <a:effectLst/>
              </a:rPr>
              <a:t>Co se z tohoto obrazu o dané společnosti můžeme dozvědět?</a:t>
            </a:r>
          </a:p>
          <a:p>
            <a:pPr lvl="2"/>
            <a:r>
              <a:rPr lang="cs-CZ" sz="2900" b="0" i="0" u="none" strike="noStrike" dirty="0">
                <a:effectLst/>
              </a:rPr>
              <a:t>Jak by se tento obraz změnil, kdyby vznikl v jiné době nebo z jiné perspektivy (např. domorodé, ženské, environmentální)?</a:t>
            </a:r>
          </a:p>
          <a:p>
            <a:pPr marL="457200" lvl="1" indent="0" algn="l">
              <a:buNone/>
            </a:pPr>
            <a:endParaRPr lang="cs-CZ" sz="3400" dirty="0"/>
          </a:p>
          <a:p>
            <a:r>
              <a:rPr lang="cs-CZ" sz="3800" dirty="0"/>
              <a:t>Vložte do sdílené složky</a:t>
            </a:r>
            <a:endParaRPr lang="cs-CZ" sz="3800" b="0" i="0" u="none" strike="noStrike" dirty="0">
              <a:effectLst/>
            </a:endParaRPr>
          </a:p>
          <a:p>
            <a:endParaRPr lang="cs-CZ" dirty="0"/>
          </a:p>
        </p:txBody>
      </p:sp>
      <p:pic>
        <p:nvPicPr>
          <p:cNvPr id="5" name="Zástupný obsah 4">
            <a:extLst>
              <a:ext uri="{FF2B5EF4-FFF2-40B4-BE49-F238E27FC236}">
                <a16:creationId xmlns:a16="http://schemas.microsoft.com/office/drawing/2014/main" id="{4377D5CE-AA9E-E73D-F31F-39A6C861604D}"/>
              </a:ext>
            </a:extLst>
          </p:cNvPr>
          <p:cNvPicPr>
            <a:picLocks noGrp="1" noChangeAspect="1"/>
          </p:cNvPicPr>
          <p:nvPr>
            <p:ph sz="half" idx="2"/>
          </p:nvPr>
        </p:nvPicPr>
        <p:blipFill>
          <a:blip r:embed="rId2"/>
          <a:stretch>
            <a:fillRect/>
          </a:stretch>
        </p:blipFill>
        <p:spPr>
          <a:xfrm>
            <a:off x="6096000" y="1204331"/>
            <a:ext cx="5876675" cy="4755395"/>
          </a:xfrm>
        </p:spPr>
      </p:pic>
      <p:sp>
        <p:nvSpPr>
          <p:cNvPr id="6" name="TextovéPole 5">
            <a:extLst>
              <a:ext uri="{FF2B5EF4-FFF2-40B4-BE49-F238E27FC236}">
                <a16:creationId xmlns:a16="http://schemas.microsoft.com/office/drawing/2014/main" id="{E477FAAB-EFBF-2325-92DC-6B12D5EB535D}"/>
              </a:ext>
            </a:extLst>
          </p:cNvPr>
          <p:cNvSpPr txBox="1"/>
          <p:nvPr/>
        </p:nvSpPr>
        <p:spPr>
          <a:xfrm>
            <a:off x="6096000" y="6396335"/>
            <a:ext cx="6096000" cy="461665"/>
          </a:xfrm>
          <a:prstGeom prst="rect">
            <a:avLst/>
          </a:prstGeom>
          <a:noFill/>
        </p:spPr>
        <p:txBody>
          <a:bodyPr wrap="square" rtlCol="0">
            <a:spAutoFit/>
          </a:bodyPr>
          <a:lstStyle/>
          <a:p>
            <a:r>
              <a:rPr lang="cs-CZ" sz="1200" dirty="0"/>
              <a:t>José María </a:t>
            </a:r>
            <a:r>
              <a:rPr lang="cs-CZ" sz="1200" dirty="0" err="1"/>
              <a:t>Velasco</a:t>
            </a:r>
            <a:r>
              <a:rPr lang="cs-CZ" sz="1200" dirty="0"/>
              <a:t>, </a:t>
            </a:r>
            <a:r>
              <a:rPr lang="cs-CZ" sz="1200" i="1" dirty="0"/>
              <a:t>Pohled na údolí Mexika z vrcholu Santa Isabel</a:t>
            </a:r>
            <a:r>
              <a:rPr lang="cs-CZ" sz="1200" dirty="0"/>
              <a:t>, 1877. </a:t>
            </a:r>
            <a:r>
              <a:rPr lang="cs-CZ" sz="1200" dirty="0" err="1"/>
              <a:t>Museo</a:t>
            </a:r>
            <a:r>
              <a:rPr lang="cs-CZ" sz="1200" dirty="0"/>
              <a:t> </a:t>
            </a:r>
            <a:r>
              <a:rPr lang="cs-CZ" sz="1200" dirty="0" err="1"/>
              <a:t>Nacional</a:t>
            </a:r>
            <a:r>
              <a:rPr lang="cs-CZ" sz="1200" dirty="0"/>
              <a:t> de </a:t>
            </a:r>
            <a:r>
              <a:rPr lang="cs-CZ" sz="1200" dirty="0" err="1"/>
              <a:t>Arte</a:t>
            </a:r>
            <a:r>
              <a:rPr lang="cs-CZ" sz="1200" dirty="0"/>
              <a:t>, INBAL, Ciudad de </a:t>
            </a:r>
            <a:r>
              <a:rPr lang="cs-CZ" sz="1200" dirty="0" err="1"/>
              <a:t>México</a:t>
            </a:r>
            <a:r>
              <a:rPr lang="cs-CZ" sz="1200" dirty="0"/>
              <a:t>.</a:t>
            </a:r>
          </a:p>
        </p:txBody>
      </p:sp>
    </p:spTree>
    <p:extLst>
      <p:ext uri="{BB962C8B-B14F-4D97-AF65-F5344CB8AC3E}">
        <p14:creationId xmlns:p14="http://schemas.microsoft.com/office/powerpoint/2010/main" val="2711129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02214EDA-F283-E976-DF0F-4CC3EEA0D22A}"/>
              </a:ext>
            </a:extLst>
          </p:cNvPr>
          <p:cNvSpPr>
            <a:spLocks noGrp="1"/>
          </p:cNvSpPr>
          <p:nvPr>
            <p:ph type="title"/>
          </p:nvPr>
        </p:nvSpPr>
        <p:spPr>
          <a:xfrm>
            <a:off x="838200" y="365125"/>
            <a:ext cx="10515600" cy="823595"/>
          </a:xfrm>
        </p:spPr>
        <p:txBody>
          <a:bodyPr/>
          <a:lstStyle/>
          <a:p>
            <a:r>
              <a:rPr lang="cs-CZ" dirty="0"/>
              <a:t>Bibliografie</a:t>
            </a:r>
          </a:p>
        </p:txBody>
      </p:sp>
      <p:sp>
        <p:nvSpPr>
          <p:cNvPr id="6" name="Zástupný obsah 5">
            <a:extLst>
              <a:ext uri="{FF2B5EF4-FFF2-40B4-BE49-F238E27FC236}">
                <a16:creationId xmlns:a16="http://schemas.microsoft.com/office/drawing/2014/main" id="{36AEDFF7-85BC-211D-10FD-3680C402A235}"/>
              </a:ext>
            </a:extLst>
          </p:cNvPr>
          <p:cNvSpPr>
            <a:spLocks noGrp="1"/>
          </p:cNvSpPr>
          <p:nvPr>
            <p:ph idx="1"/>
          </p:nvPr>
        </p:nvSpPr>
        <p:spPr>
          <a:xfrm>
            <a:off x="838200" y="1115568"/>
            <a:ext cx="10515600" cy="5504688"/>
          </a:xfrm>
        </p:spPr>
        <p:txBody>
          <a:bodyPr>
            <a:noAutofit/>
          </a:bodyPr>
          <a:lstStyle/>
          <a:p>
            <a:r>
              <a:rPr lang="cs-CZ" sz="1100" dirty="0" err="1"/>
              <a:t>Arjun</a:t>
            </a:r>
            <a:r>
              <a:rPr lang="cs-CZ" sz="1100" dirty="0"/>
              <a:t> </a:t>
            </a:r>
            <a:r>
              <a:rPr lang="cs-CZ" sz="1100" dirty="0" err="1"/>
              <a:t>Appadurai</a:t>
            </a:r>
            <a:r>
              <a:rPr lang="cs-CZ" sz="1100" dirty="0"/>
              <a:t> (</a:t>
            </a:r>
            <a:r>
              <a:rPr lang="cs-CZ" sz="1100" dirty="0" err="1"/>
              <a:t>ed</a:t>
            </a:r>
            <a:r>
              <a:rPr lang="cs-CZ" sz="1100" dirty="0"/>
              <a:t>.), </a:t>
            </a:r>
            <a:r>
              <a:rPr lang="cs-CZ" sz="1100" i="1" dirty="0" err="1"/>
              <a:t>The</a:t>
            </a:r>
            <a:r>
              <a:rPr lang="cs-CZ" sz="1100" i="1" dirty="0"/>
              <a:t> </a:t>
            </a:r>
            <a:r>
              <a:rPr lang="cs-CZ" sz="1100" i="1" dirty="0" err="1"/>
              <a:t>Social</a:t>
            </a:r>
            <a:r>
              <a:rPr lang="cs-CZ" sz="1100" i="1" dirty="0"/>
              <a:t> </a:t>
            </a:r>
            <a:r>
              <a:rPr lang="cs-CZ" sz="1100" i="1" dirty="0" err="1"/>
              <a:t>Life</a:t>
            </a:r>
            <a:r>
              <a:rPr lang="cs-CZ" sz="1100" i="1" dirty="0"/>
              <a:t> </a:t>
            </a:r>
            <a:r>
              <a:rPr lang="cs-CZ" sz="1100" i="1" dirty="0" err="1"/>
              <a:t>of</a:t>
            </a:r>
            <a:r>
              <a:rPr lang="cs-CZ" sz="1100" i="1" dirty="0"/>
              <a:t> </a:t>
            </a:r>
            <a:r>
              <a:rPr lang="cs-CZ" sz="1100" i="1" dirty="0" err="1"/>
              <a:t>Things</a:t>
            </a:r>
            <a:r>
              <a:rPr lang="cs-CZ" sz="1100" i="1" dirty="0"/>
              <a:t>: </a:t>
            </a:r>
            <a:r>
              <a:rPr lang="cs-CZ" sz="1100" i="1" dirty="0" err="1"/>
              <a:t>Commodities</a:t>
            </a:r>
            <a:r>
              <a:rPr lang="cs-CZ" sz="1100" i="1" dirty="0"/>
              <a:t> in </a:t>
            </a:r>
            <a:r>
              <a:rPr lang="cs-CZ" sz="1100" i="1" dirty="0" err="1"/>
              <a:t>Cultural</a:t>
            </a:r>
            <a:r>
              <a:rPr lang="cs-CZ" sz="1100" i="1" dirty="0"/>
              <a:t> </a:t>
            </a:r>
            <a:r>
              <a:rPr lang="cs-CZ" sz="1100" i="1" dirty="0" err="1"/>
              <a:t>Perspective</a:t>
            </a:r>
            <a:r>
              <a:rPr lang="cs-CZ" sz="1100" dirty="0"/>
              <a:t> (1986).</a:t>
            </a:r>
          </a:p>
          <a:p>
            <a:r>
              <a:rPr lang="cs-CZ" sz="1100" dirty="0"/>
              <a:t>Hans </a:t>
            </a:r>
            <a:r>
              <a:rPr lang="cs-CZ" sz="1100" dirty="0" err="1"/>
              <a:t>Belting</a:t>
            </a:r>
            <a:r>
              <a:rPr lang="cs-CZ" sz="1100" dirty="0"/>
              <a:t>, </a:t>
            </a:r>
            <a:r>
              <a:rPr lang="cs-CZ" sz="1100" i="1" dirty="0" err="1"/>
              <a:t>Likeness</a:t>
            </a:r>
            <a:r>
              <a:rPr lang="cs-CZ" sz="1100" i="1" dirty="0"/>
              <a:t> and Presence</a:t>
            </a:r>
            <a:r>
              <a:rPr lang="cs-CZ" sz="1100" dirty="0"/>
              <a:t> (1994). – </a:t>
            </a:r>
            <a:r>
              <a:rPr lang="cs-CZ" sz="1100" dirty="0" err="1"/>
              <a:t>focus</a:t>
            </a:r>
            <a:r>
              <a:rPr lang="cs-CZ" sz="1100" dirty="0"/>
              <a:t> on </a:t>
            </a:r>
            <a:r>
              <a:rPr lang="cs-CZ" sz="1100" dirty="0" err="1"/>
              <a:t>materiality</a:t>
            </a:r>
            <a:r>
              <a:rPr lang="cs-CZ" sz="1100" dirty="0"/>
              <a:t> </a:t>
            </a:r>
            <a:r>
              <a:rPr lang="cs-CZ" sz="1100" dirty="0" err="1"/>
              <a:t>of</a:t>
            </a:r>
            <a:r>
              <a:rPr lang="cs-CZ" sz="1100" dirty="0"/>
              <a:t> </a:t>
            </a:r>
            <a:r>
              <a:rPr lang="cs-CZ" sz="1100" dirty="0" err="1"/>
              <a:t>sacred</a:t>
            </a:r>
            <a:r>
              <a:rPr lang="cs-CZ" sz="1100" dirty="0"/>
              <a:t> </a:t>
            </a:r>
            <a:r>
              <a:rPr lang="cs-CZ" sz="1100" dirty="0" err="1"/>
              <a:t>images</a:t>
            </a:r>
            <a:endParaRPr lang="cs-CZ" sz="1100" dirty="0"/>
          </a:p>
          <a:p>
            <a:r>
              <a:rPr lang="cs-CZ" sz="1100" dirty="0"/>
              <a:t>––––</a:t>
            </a:r>
            <a:r>
              <a:rPr lang="cs-CZ" sz="1100" i="1" dirty="0" err="1"/>
              <a:t>Anthropology</a:t>
            </a:r>
            <a:r>
              <a:rPr lang="cs-CZ" sz="1100" i="1" dirty="0"/>
              <a:t> </a:t>
            </a:r>
            <a:r>
              <a:rPr lang="cs-CZ" sz="1100" i="1" dirty="0" err="1"/>
              <a:t>of</a:t>
            </a:r>
            <a:r>
              <a:rPr lang="cs-CZ" sz="1100" i="1" dirty="0"/>
              <a:t> </a:t>
            </a:r>
            <a:r>
              <a:rPr lang="cs-CZ" sz="1100" i="1" dirty="0" err="1"/>
              <a:t>Images</a:t>
            </a:r>
            <a:r>
              <a:rPr lang="cs-CZ" sz="1100" dirty="0"/>
              <a:t> (2011).</a:t>
            </a:r>
          </a:p>
          <a:p>
            <a:r>
              <a:rPr lang="cs-CZ" sz="1100" b="0" i="0" u="none" strike="noStrike" dirty="0">
                <a:effectLst/>
              </a:rPr>
              <a:t>Jane </a:t>
            </a:r>
            <a:r>
              <a:rPr lang="cs-CZ" sz="1100" b="0" i="0" u="none" strike="noStrike" dirty="0" err="1">
                <a:effectLst/>
              </a:rPr>
              <a:t>Bennett</a:t>
            </a:r>
            <a:r>
              <a:rPr lang="cs-CZ" sz="1100" b="0" i="0" u="none" strike="noStrike" dirty="0">
                <a:effectLst/>
              </a:rPr>
              <a:t>, </a:t>
            </a:r>
            <a:r>
              <a:rPr lang="cs-CZ" sz="1100" b="0" i="1" u="none" strike="noStrike" dirty="0">
                <a:effectLst/>
              </a:rPr>
              <a:t>Vibrant </a:t>
            </a:r>
            <a:r>
              <a:rPr lang="cs-CZ" sz="1100" b="0" i="1" u="none" strike="noStrike" dirty="0" err="1">
                <a:effectLst/>
              </a:rPr>
              <a:t>Matter</a:t>
            </a:r>
            <a:r>
              <a:rPr lang="cs-CZ" sz="1100" b="0" i="1" u="none" strike="noStrike" dirty="0">
                <a:effectLst/>
              </a:rPr>
              <a:t> </a:t>
            </a:r>
            <a:r>
              <a:rPr lang="cs-CZ" sz="1100" b="0" i="0" u="none" strike="noStrike" dirty="0">
                <a:effectLst/>
              </a:rPr>
              <a:t>(2010).</a:t>
            </a:r>
            <a:endParaRPr lang="cs-CZ" sz="1100" dirty="0"/>
          </a:p>
          <a:p>
            <a:r>
              <a:rPr lang="cs-CZ" sz="1100" dirty="0"/>
              <a:t>Horst </a:t>
            </a:r>
            <a:r>
              <a:rPr lang="cs-CZ" sz="1100" dirty="0" err="1"/>
              <a:t>Bredekamp</a:t>
            </a:r>
            <a:r>
              <a:rPr lang="cs-CZ" sz="1100" dirty="0"/>
              <a:t>, </a:t>
            </a:r>
            <a:r>
              <a:rPr lang="cs-CZ" sz="1100" i="1" dirty="0"/>
              <a:t>Image </a:t>
            </a:r>
            <a:r>
              <a:rPr lang="cs-CZ" sz="1100" i="1" dirty="0" err="1"/>
              <a:t>Acts</a:t>
            </a:r>
            <a:r>
              <a:rPr lang="cs-CZ" sz="1100" dirty="0"/>
              <a:t> (2018).</a:t>
            </a:r>
          </a:p>
          <a:p>
            <a:r>
              <a:rPr lang="cs-CZ" sz="1100" b="0" i="0" u="none" strike="noStrike" dirty="0">
                <a:effectLst/>
              </a:rPr>
              <a:t>Bill Brown, „</a:t>
            </a:r>
            <a:r>
              <a:rPr lang="cs-CZ" sz="1100" b="0" u="none" strike="noStrike" dirty="0" err="1">
                <a:effectLst/>
              </a:rPr>
              <a:t>Thing</a:t>
            </a:r>
            <a:r>
              <a:rPr lang="cs-CZ" sz="1100" b="0" u="none" strike="noStrike" dirty="0">
                <a:effectLst/>
              </a:rPr>
              <a:t> </a:t>
            </a:r>
            <a:r>
              <a:rPr lang="cs-CZ" sz="1100" b="0" u="none" strike="noStrike" dirty="0" err="1">
                <a:effectLst/>
              </a:rPr>
              <a:t>Theory</a:t>
            </a:r>
            <a:r>
              <a:rPr lang="cs-CZ" sz="1100" b="0" u="none" strike="noStrike" dirty="0">
                <a:effectLst/>
              </a:rPr>
              <a:t>“ (2001).</a:t>
            </a:r>
            <a:endParaRPr lang="cs-CZ" sz="1100" dirty="0"/>
          </a:p>
          <a:p>
            <a:r>
              <a:rPr lang="cs-CZ" sz="1100" dirty="0"/>
              <a:t>Matthew S. </a:t>
            </a:r>
            <a:r>
              <a:rPr lang="cs-CZ" sz="1100" dirty="0" err="1"/>
              <a:t>Champion</a:t>
            </a:r>
            <a:r>
              <a:rPr lang="cs-CZ" sz="1100" dirty="0"/>
              <a:t> (</a:t>
            </a:r>
            <a:r>
              <a:rPr lang="cs-CZ" sz="1100" dirty="0" err="1"/>
              <a:t>ed</a:t>
            </a:r>
            <a:r>
              <a:rPr lang="cs-CZ" sz="1100" dirty="0"/>
              <a:t>.), </a:t>
            </a:r>
            <a:r>
              <a:rPr lang="cs-CZ" sz="1100" i="1" dirty="0" err="1"/>
              <a:t>The</a:t>
            </a:r>
            <a:r>
              <a:rPr lang="cs-CZ" sz="1100" i="1" dirty="0"/>
              <a:t> </a:t>
            </a:r>
            <a:r>
              <a:rPr lang="cs-CZ" sz="1100" i="1" dirty="0" err="1"/>
              <a:t>Materiality</a:t>
            </a:r>
            <a:r>
              <a:rPr lang="cs-CZ" sz="1100" i="1" dirty="0"/>
              <a:t> </a:t>
            </a:r>
            <a:r>
              <a:rPr lang="cs-CZ" sz="1100" i="1" dirty="0" err="1"/>
              <a:t>of</a:t>
            </a:r>
            <a:r>
              <a:rPr lang="cs-CZ" sz="1100" i="1" dirty="0"/>
              <a:t> </a:t>
            </a:r>
            <a:r>
              <a:rPr lang="cs-CZ" sz="1100" i="1" dirty="0" err="1"/>
              <a:t>Devotion</a:t>
            </a:r>
            <a:r>
              <a:rPr lang="cs-CZ" sz="1100" i="1" dirty="0"/>
              <a:t> in Late Medieval and Early </a:t>
            </a:r>
            <a:r>
              <a:rPr lang="cs-CZ" sz="1100" i="1" dirty="0" err="1"/>
              <a:t>Modern</a:t>
            </a:r>
            <a:r>
              <a:rPr lang="cs-CZ" sz="1100" i="1" dirty="0"/>
              <a:t> </a:t>
            </a:r>
            <a:r>
              <a:rPr lang="cs-CZ" sz="1100" i="1" dirty="0" err="1"/>
              <a:t>Europe</a:t>
            </a:r>
            <a:r>
              <a:rPr lang="cs-CZ" sz="1100" dirty="0"/>
              <a:t> (2021).</a:t>
            </a:r>
          </a:p>
          <a:p>
            <a:r>
              <a:rPr lang="cs-CZ" sz="1100" i="0" u="none" strike="noStrike" dirty="0">
                <a:effectLst/>
              </a:rPr>
              <a:t>Alain </a:t>
            </a:r>
            <a:r>
              <a:rPr lang="cs-CZ" sz="1100" i="0" u="none" strike="noStrike" dirty="0" err="1">
                <a:effectLst/>
              </a:rPr>
              <a:t>Corbin</a:t>
            </a:r>
            <a:r>
              <a:rPr lang="cs-CZ" sz="1100" dirty="0"/>
              <a:t>, </a:t>
            </a:r>
            <a:r>
              <a:rPr lang="cs-CZ" sz="1100" i="1" u="none" strike="noStrike" dirty="0" err="1">
                <a:effectLst/>
              </a:rPr>
              <a:t>The</a:t>
            </a:r>
            <a:r>
              <a:rPr lang="cs-CZ" sz="1100" i="1" u="none" strike="noStrike" dirty="0">
                <a:effectLst/>
              </a:rPr>
              <a:t> </a:t>
            </a:r>
            <a:r>
              <a:rPr lang="cs-CZ" sz="1100" i="1" u="none" strike="noStrike" dirty="0" err="1">
                <a:effectLst/>
              </a:rPr>
              <a:t>Foul</a:t>
            </a:r>
            <a:r>
              <a:rPr lang="cs-CZ" sz="1100" i="1" u="none" strike="noStrike" dirty="0">
                <a:effectLst/>
              </a:rPr>
              <a:t> and </a:t>
            </a:r>
            <a:r>
              <a:rPr lang="cs-CZ" sz="1100" i="1" u="none" strike="noStrike" dirty="0" err="1">
                <a:effectLst/>
              </a:rPr>
              <a:t>the</a:t>
            </a:r>
            <a:r>
              <a:rPr lang="cs-CZ" sz="1100" i="1" u="none" strike="noStrike" dirty="0">
                <a:effectLst/>
              </a:rPr>
              <a:t> </a:t>
            </a:r>
            <a:r>
              <a:rPr lang="cs-CZ" sz="1100" i="1" u="none" strike="noStrike" dirty="0" err="1">
                <a:effectLst/>
              </a:rPr>
              <a:t>Fragrant</a:t>
            </a:r>
            <a:r>
              <a:rPr lang="cs-CZ" sz="1100" i="1" u="none" strike="noStrike" dirty="0">
                <a:effectLst/>
              </a:rPr>
              <a:t>: </a:t>
            </a:r>
            <a:r>
              <a:rPr lang="cs-CZ" sz="1100" i="1" u="none" strike="noStrike" dirty="0" err="1">
                <a:effectLst/>
              </a:rPr>
              <a:t>Odor</a:t>
            </a:r>
            <a:r>
              <a:rPr lang="cs-CZ" sz="1100" i="1" u="none" strike="noStrike" dirty="0">
                <a:effectLst/>
              </a:rPr>
              <a:t> and </a:t>
            </a:r>
            <a:r>
              <a:rPr lang="cs-CZ" sz="1100" i="1" u="none" strike="noStrike" dirty="0" err="1">
                <a:effectLst/>
              </a:rPr>
              <a:t>the</a:t>
            </a:r>
            <a:r>
              <a:rPr lang="cs-CZ" sz="1100" i="1" u="none" strike="noStrike" dirty="0">
                <a:effectLst/>
              </a:rPr>
              <a:t> </a:t>
            </a:r>
            <a:r>
              <a:rPr lang="cs-CZ" sz="1100" i="1" u="none" strike="noStrike" dirty="0" err="1">
                <a:effectLst/>
              </a:rPr>
              <a:t>French</a:t>
            </a:r>
            <a:r>
              <a:rPr lang="cs-CZ" sz="1100" i="1" u="none" strike="noStrike" dirty="0">
                <a:effectLst/>
              </a:rPr>
              <a:t> </a:t>
            </a:r>
            <a:r>
              <a:rPr lang="cs-CZ" sz="1100" i="1" u="none" strike="noStrike" dirty="0" err="1">
                <a:effectLst/>
              </a:rPr>
              <a:t>Social</a:t>
            </a:r>
            <a:r>
              <a:rPr lang="cs-CZ" sz="1100" i="1" u="none" strike="noStrike" dirty="0">
                <a:effectLst/>
              </a:rPr>
              <a:t> </a:t>
            </a:r>
            <a:r>
              <a:rPr lang="cs-CZ" sz="1100" i="1" u="none" strike="noStrike" dirty="0" err="1">
                <a:effectLst/>
              </a:rPr>
              <a:t>Imagination</a:t>
            </a:r>
            <a:r>
              <a:rPr lang="cs-CZ" sz="1100" i="0" u="none" strike="noStrike" dirty="0">
                <a:effectLst/>
              </a:rPr>
              <a:t> (1986). </a:t>
            </a:r>
          </a:p>
          <a:p>
            <a:r>
              <a:rPr lang="cs-CZ" sz="1100" dirty="0"/>
              <a:t>Alfred </a:t>
            </a:r>
            <a:r>
              <a:rPr lang="cs-CZ" sz="1100" dirty="0" err="1"/>
              <a:t>Gell</a:t>
            </a:r>
            <a:r>
              <a:rPr lang="cs-CZ" sz="1100" dirty="0"/>
              <a:t>, </a:t>
            </a:r>
            <a:r>
              <a:rPr lang="cs-CZ" sz="1100" i="1" dirty="0"/>
              <a:t>Art and </a:t>
            </a:r>
            <a:r>
              <a:rPr lang="cs-CZ" sz="1100" i="1" dirty="0" err="1"/>
              <a:t>Agency</a:t>
            </a:r>
            <a:r>
              <a:rPr lang="cs-CZ" sz="1100" dirty="0"/>
              <a:t> (1998).</a:t>
            </a:r>
          </a:p>
          <a:p>
            <a:r>
              <a:rPr lang="cs-CZ" sz="1100" b="0" i="0" u="none" strike="noStrike" dirty="0">
                <a:effectLst/>
              </a:rPr>
              <a:t>James J. Gibson, </a:t>
            </a:r>
            <a:r>
              <a:rPr lang="cs-CZ" sz="1100" b="0" i="1" u="none" strike="noStrike" dirty="0" err="1">
                <a:effectLst/>
              </a:rPr>
              <a:t>The</a:t>
            </a:r>
            <a:r>
              <a:rPr lang="cs-CZ" sz="1100" b="0" i="1" u="none" strike="noStrike" dirty="0">
                <a:effectLst/>
              </a:rPr>
              <a:t> </a:t>
            </a:r>
            <a:r>
              <a:rPr lang="cs-CZ" sz="1100" b="0" i="1" u="none" strike="noStrike" dirty="0" err="1">
                <a:effectLst/>
              </a:rPr>
              <a:t>Ecological</a:t>
            </a:r>
            <a:r>
              <a:rPr lang="cs-CZ" sz="1100" b="0" i="1" u="none" strike="noStrike" dirty="0">
                <a:effectLst/>
              </a:rPr>
              <a:t> </a:t>
            </a:r>
            <a:r>
              <a:rPr lang="cs-CZ" sz="1100" b="0" i="1" u="none" strike="noStrike" dirty="0" err="1">
                <a:effectLst/>
              </a:rPr>
              <a:t>Approach</a:t>
            </a:r>
            <a:r>
              <a:rPr lang="cs-CZ" sz="1100" b="0" i="1" u="none" strike="noStrike" dirty="0">
                <a:effectLst/>
              </a:rPr>
              <a:t> to </a:t>
            </a:r>
            <a:r>
              <a:rPr lang="cs-CZ" sz="1100" b="0" i="1" u="none" strike="noStrike" dirty="0" err="1">
                <a:effectLst/>
              </a:rPr>
              <a:t>Visual</a:t>
            </a:r>
            <a:r>
              <a:rPr lang="cs-CZ" sz="1100" b="0" i="1" u="none" strike="noStrike" dirty="0">
                <a:effectLst/>
              </a:rPr>
              <a:t> </a:t>
            </a:r>
            <a:r>
              <a:rPr lang="cs-CZ" sz="1100" b="0" i="1" u="none" strike="noStrike" dirty="0" err="1">
                <a:effectLst/>
              </a:rPr>
              <a:t>Perception</a:t>
            </a:r>
            <a:r>
              <a:rPr lang="cs-CZ" sz="1100" b="0" i="0" u="none" strike="noStrike" dirty="0">
                <a:effectLst/>
              </a:rPr>
              <a:t> (1979).</a:t>
            </a:r>
          </a:p>
          <a:p>
            <a:r>
              <a:rPr lang="cs-CZ" sz="1100" b="0" i="0" u="none" strike="noStrike" dirty="0" err="1">
                <a:effectLst/>
              </a:rPr>
              <a:t>Serge</a:t>
            </a:r>
            <a:r>
              <a:rPr lang="cs-CZ" sz="1100" b="0" i="0" u="none" strike="noStrike" dirty="0">
                <a:effectLst/>
              </a:rPr>
              <a:t> </a:t>
            </a:r>
            <a:r>
              <a:rPr lang="cs-CZ" sz="1100" b="0" i="0" u="none" strike="noStrike" dirty="0" err="1">
                <a:effectLst/>
              </a:rPr>
              <a:t>Gruzinski</a:t>
            </a:r>
            <a:r>
              <a:rPr lang="cs-CZ" sz="1100" dirty="0"/>
              <a:t>, </a:t>
            </a:r>
            <a:r>
              <a:rPr lang="cs-CZ" sz="1100" b="0" i="1" u="none" strike="noStrike" dirty="0">
                <a:effectLst/>
              </a:rPr>
              <a:t>La </a:t>
            </a:r>
            <a:r>
              <a:rPr lang="cs-CZ" sz="1100" b="0" i="1" u="none" strike="noStrike" dirty="0" err="1">
                <a:effectLst/>
              </a:rPr>
              <a:t>colonisation</a:t>
            </a:r>
            <a:r>
              <a:rPr lang="cs-CZ" sz="1100" b="0" i="1" u="none" strike="noStrike" dirty="0">
                <a:effectLst/>
              </a:rPr>
              <a:t> de </a:t>
            </a:r>
            <a:r>
              <a:rPr lang="cs-CZ" sz="1100" b="0" i="1" u="none" strike="noStrike" dirty="0" err="1">
                <a:effectLst/>
              </a:rPr>
              <a:t>l’imaginaire</a:t>
            </a:r>
            <a:r>
              <a:rPr lang="cs-CZ" sz="1100" b="0" i="1" u="none" strike="noStrike" dirty="0">
                <a:effectLst/>
              </a:rPr>
              <a:t> </a:t>
            </a:r>
            <a:r>
              <a:rPr lang="cs-CZ" sz="1100" b="0" i="0" u="none" strike="noStrike" dirty="0">
                <a:effectLst/>
              </a:rPr>
              <a:t>(1988).</a:t>
            </a:r>
          </a:p>
          <a:p>
            <a:r>
              <a:rPr lang="cs-CZ" sz="1100" dirty="0"/>
              <a:t>Tim </a:t>
            </a:r>
            <a:r>
              <a:rPr lang="cs-CZ" sz="1100" dirty="0" err="1"/>
              <a:t>Ingold</a:t>
            </a:r>
            <a:r>
              <a:rPr lang="cs-CZ" sz="1100" dirty="0"/>
              <a:t>, </a:t>
            </a:r>
            <a:r>
              <a:rPr lang="cs-CZ" sz="1100" i="1" dirty="0" err="1"/>
              <a:t>Making</a:t>
            </a:r>
            <a:r>
              <a:rPr lang="cs-CZ" sz="1100" i="1" dirty="0"/>
              <a:t>: </a:t>
            </a:r>
            <a:r>
              <a:rPr lang="cs-CZ" sz="1100" i="1" dirty="0" err="1"/>
              <a:t>Anthropology</a:t>
            </a:r>
            <a:r>
              <a:rPr lang="cs-CZ" sz="1100" i="1" dirty="0"/>
              <a:t>, </a:t>
            </a:r>
            <a:r>
              <a:rPr lang="cs-CZ" sz="1100" i="1" dirty="0" err="1"/>
              <a:t>Archaeology</a:t>
            </a:r>
            <a:r>
              <a:rPr lang="cs-CZ" sz="1100" i="1" dirty="0"/>
              <a:t>, Art and </a:t>
            </a:r>
            <a:r>
              <a:rPr lang="cs-CZ" sz="1100" i="1" dirty="0" err="1"/>
              <a:t>Architecture</a:t>
            </a:r>
            <a:r>
              <a:rPr lang="cs-CZ" sz="1100" dirty="0"/>
              <a:t> (2013).</a:t>
            </a:r>
          </a:p>
          <a:p>
            <a:r>
              <a:rPr lang="cs-CZ" sz="1100" dirty="0" err="1"/>
              <a:t>Ludmilla</a:t>
            </a:r>
            <a:r>
              <a:rPr lang="cs-CZ" sz="1100" dirty="0"/>
              <a:t> Jordanova, </a:t>
            </a:r>
            <a:r>
              <a:rPr lang="cs-CZ" sz="1100" i="1" dirty="0" err="1"/>
              <a:t>History</a:t>
            </a:r>
            <a:r>
              <a:rPr lang="cs-CZ" sz="1100" i="1" dirty="0"/>
              <a:t> in </a:t>
            </a:r>
            <a:r>
              <a:rPr lang="cs-CZ" sz="1100" i="1" dirty="0" err="1"/>
              <a:t>Practice</a:t>
            </a:r>
            <a:r>
              <a:rPr lang="cs-CZ" sz="1100" dirty="0"/>
              <a:t> (2006, 2nd </a:t>
            </a:r>
            <a:r>
              <a:rPr lang="cs-CZ" sz="1100" dirty="0" err="1"/>
              <a:t>ed</a:t>
            </a:r>
            <a:r>
              <a:rPr lang="cs-CZ" sz="1100" dirty="0"/>
              <a:t>.). </a:t>
            </a:r>
          </a:p>
          <a:p>
            <a:r>
              <a:rPr lang="cs-CZ" sz="1100" dirty="0"/>
              <a:t>Friedrich Kittler, </a:t>
            </a:r>
            <a:r>
              <a:rPr lang="cs-CZ" sz="1100" i="1" u="none" strike="noStrike" dirty="0" err="1">
                <a:effectLst/>
              </a:rPr>
              <a:t>Discourse</a:t>
            </a:r>
            <a:r>
              <a:rPr lang="cs-CZ" sz="1100" i="1" u="none" strike="noStrike" dirty="0">
                <a:effectLst/>
              </a:rPr>
              <a:t> </a:t>
            </a:r>
            <a:r>
              <a:rPr lang="cs-CZ" sz="1100" i="1" u="none" strike="noStrike" dirty="0" err="1">
                <a:effectLst/>
              </a:rPr>
              <a:t>Networks</a:t>
            </a:r>
            <a:r>
              <a:rPr lang="cs-CZ" sz="1100" i="1" u="none" strike="noStrike" dirty="0">
                <a:effectLst/>
              </a:rPr>
              <a:t> 1800/1900</a:t>
            </a:r>
            <a:r>
              <a:rPr lang="cs-CZ" sz="1100" dirty="0"/>
              <a:t> </a:t>
            </a:r>
            <a:r>
              <a:rPr lang="cs-CZ" sz="1100" b="0" i="0" u="none" strike="noStrike" dirty="0">
                <a:effectLst/>
              </a:rPr>
              <a:t>(1990).</a:t>
            </a:r>
          </a:p>
          <a:p>
            <a:r>
              <a:rPr lang="cs-CZ" sz="1100" dirty="0"/>
              <a:t>Bruno </a:t>
            </a:r>
            <a:r>
              <a:rPr lang="cs-CZ" sz="1100" dirty="0" err="1"/>
              <a:t>Latour</a:t>
            </a:r>
            <a:r>
              <a:rPr lang="cs-CZ" sz="1100" dirty="0"/>
              <a:t>, </a:t>
            </a:r>
            <a:r>
              <a:rPr lang="cs-CZ" sz="1100" i="1" dirty="0" err="1"/>
              <a:t>Reassembling</a:t>
            </a:r>
            <a:r>
              <a:rPr lang="cs-CZ" sz="1100" i="1" dirty="0"/>
              <a:t> </a:t>
            </a:r>
            <a:r>
              <a:rPr lang="cs-CZ" sz="1100" i="1" dirty="0" err="1"/>
              <a:t>the</a:t>
            </a:r>
            <a:r>
              <a:rPr lang="cs-CZ" sz="1100" i="1" dirty="0"/>
              <a:t> </a:t>
            </a:r>
            <a:r>
              <a:rPr lang="cs-CZ" sz="1100" i="1" dirty="0" err="1"/>
              <a:t>Social</a:t>
            </a:r>
            <a:r>
              <a:rPr lang="cs-CZ" sz="1100" i="1" dirty="0"/>
              <a:t> </a:t>
            </a:r>
            <a:r>
              <a:rPr lang="cs-CZ" sz="1100" dirty="0"/>
              <a:t>(2005).</a:t>
            </a:r>
          </a:p>
          <a:p>
            <a:r>
              <a:rPr lang="cs-CZ" sz="1100" dirty="0"/>
              <a:t>Daniel Miller (</a:t>
            </a:r>
            <a:r>
              <a:rPr lang="cs-CZ" sz="1100" dirty="0" err="1"/>
              <a:t>ed</a:t>
            </a:r>
            <a:r>
              <a:rPr lang="cs-CZ" sz="1100" dirty="0"/>
              <a:t>.), </a:t>
            </a:r>
            <a:r>
              <a:rPr lang="cs-CZ" sz="1100" i="1" dirty="0" err="1"/>
              <a:t>Materiality</a:t>
            </a:r>
            <a:r>
              <a:rPr lang="cs-CZ" sz="1100" dirty="0"/>
              <a:t> (2005).</a:t>
            </a:r>
          </a:p>
          <a:p>
            <a:r>
              <a:rPr lang="cs-CZ" sz="1100" dirty="0"/>
              <a:t>W. J. T. </a:t>
            </a:r>
            <a:r>
              <a:rPr lang="cs-CZ" sz="1100" dirty="0" err="1"/>
              <a:t>Mitchell</a:t>
            </a:r>
            <a:r>
              <a:rPr lang="cs-CZ" sz="1100" dirty="0"/>
              <a:t>, </a:t>
            </a:r>
            <a:r>
              <a:rPr lang="cs-CZ" sz="1100" i="1" dirty="0" err="1"/>
              <a:t>What</a:t>
            </a:r>
            <a:r>
              <a:rPr lang="cs-CZ" sz="1100" i="1" dirty="0"/>
              <a:t> Do </a:t>
            </a:r>
            <a:r>
              <a:rPr lang="cs-CZ" sz="1100" i="1" dirty="0" err="1"/>
              <a:t>Pictures</a:t>
            </a:r>
            <a:r>
              <a:rPr lang="cs-CZ" sz="1100" i="1" dirty="0"/>
              <a:t> </a:t>
            </a:r>
            <a:r>
              <a:rPr lang="cs-CZ" sz="1100" i="1" dirty="0" err="1"/>
              <a:t>Want</a:t>
            </a:r>
            <a:r>
              <a:rPr lang="cs-CZ" sz="1100" i="1" dirty="0"/>
              <a:t>?</a:t>
            </a:r>
            <a:r>
              <a:rPr lang="cs-CZ" sz="1100" dirty="0"/>
              <a:t> ( 2005).</a:t>
            </a:r>
          </a:p>
          <a:p>
            <a:r>
              <a:rPr lang="cs-CZ" sz="1100" dirty="0" err="1"/>
              <a:t>Rozsika</a:t>
            </a:r>
            <a:r>
              <a:rPr lang="cs-CZ" sz="1100" dirty="0"/>
              <a:t> </a:t>
            </a:r>
            <a:r>
              <a:rPr lang="cs-CZ" sz="1100" b="0" i="0" u="none" strike="noStrike" dirty="0" err="1">
                <a:effectLst/>
              </a:rPr>
              <a:t>Parker</a:t>
            </a:r>
            <a:r>
              <a:rPr lang="cs-CZ" sz="1100" b="0" i="0" u="none" strike="noStrike" dirty="0">
                <a:effectLst/>
              </a:rPr>
              <a:t>, </a:t>
            </a:r>
            <a:r>
              <a:rPr lang="cs-CZ" sz="1100" b="0" i="1" u="none" strike="noStrike" dirty="0" err="1">
                <a:effectLst/>
              </a:rPr>
              <a:t>The</a:t>
            </a:r>
            <a:r>
              <a:rPr lang="cs-CZ" sz="1100" b="0" i="1" u="none" strike="noStrike" dirty="0">
                <a:effectLst/>
              </a:rPr>
              <a:t> </a:t>
            </a:r>
            <a:r>
              <a:rPr lang="cs-CZ" sz="1100" b="0" i="1" u="none" strike="noStrike" dirty="0" err="1">
                <a:effectLst/>
              </a:rPr>
              <a:t>Subversive</a:t>
            </a:r>
            <a:r>
              <a:rPr lang="cs-CZ" sz="1100" b="0" i="1" u="none" strike="noStrike" dirty="0">
                <a:effectLst/>
              </a:rPr>
              <a:t> </a:t>
            </a:r>
            <a:r>
              <a:rPr lang="cs-CZ" sz="1100" b="0" i="1" u="none" strike="noStrike" dirty="0" err="1">
                <a:effectLst/>
              </a:rPr>
              <a:t>Stitch</a:t>
            </a:r>
            <a:r>
              <a:rPr lang="cs-CZ" sz="1100" b="0" i="1" u="none" strike="noStrike" dirty="0">
                <a:effectLst/>
              </a:rPr>
              <a:t> </a:t>
            </a:r>
            <a:r>
              <a:rPr lang="cs-CZ" sz="1100" b="0" i="0" u="none" strike="noStrike" dirty="0">
                <a:effectLst/>
              </a:rPr>
              <a:t>(1984).</a:t>
            </a:r>
            <a:endParaRPr lang="cs-CZ" sz="1100" dirty="0"/>
          </a:p>
          <a:p>
            <a:r>
              <a:rPr lang="cs-CZ" sz="1100" b="0" i="0" u="none" strike="noStrike" dirty="0">
                <a:effectLst/>
              </a:rPr>
              <a:t>Christopher </a:t>
            </a:r>
            <a:r>
              <a:rPr lang="cs-CZ" sz="1100" b="0" i="0" u="none" strike="noStrike" dirty="0" err="1">
                <a:effectLst/>
              </a:rPr>
              <a:t>Pinney</a:t>
            </a:r>
            <a:r>
              <a:rPr lang="cs-CZ" sz="1100" b="0" i="0" u="none" strike="noStrike" dirty="0">
                <a:effectLst/>
              </a:rPr>
              <a:t>, </a:t>
            </a:r>
            <a:r>
              <a:rPr lang="cs-CZ" sz="1100" b="0" i="1" u="none" strike="noStrike" dirty="0" err="1">
                <a:effectLst/>
              </a:rPr>
              <a:t>Photos</a:t>
            </a:r>
            <a:r>
              <a:rPr lang="cs-CZ" sz="1100" b="0" i="1" u="none" strike="noStrike" dirty="0">
                <a:effectLst/>
              </a:rPr>
              <a:t> </a:t>
            </a:r>
            <a:r>
              <a:rPr lang="cs-CZ" sz="1100" b="0" i="1" u="none" strike="noStrike" dirty="0" err="1">
                <a:effectLst/>
              </a:rPr>
              <a:t>of</a:t>
            </a:r>
            <a:r>
              <a:rPr lang="cs-CZ" sz="1100" b="0" i="1" u="none" strike="noStrike" dirty="0">
                <a:effectLst/>
              </a:rPr>
              <a:t> </a:t>
            </a:r>
            <a:r>
              <a:rPr lang="cs-CZ" sz="1100" b="0" i="1" u="none" strike="noStrike" dirty="0" err="1">
                <a:effectLst/>
              </a:rPr>
              <a:t>the</a:t>
            </a:r>
            <a:r>
              <a:rPr lang="cs-CZ" sz="1100" b="0" i="1" u="none" strike="noStrike" dirty="0">
                <a:effectLst/>
              </a:rPr>
              <a:t> </a:t>
            </a:r>
            <a:r>
              <a:rPr lang="cs-CZ" sz="1100" b="0" i="1" u="none" strike="noStrike" dirty="0" err="1">
                <a:effectLst/>
              </a:rPr>
              <a:t>Gods</a:t>
            </a:r>
            <a:r>
              <a:rPr lang="cs-CZ" sz="1100" b="0" i="1" u="none" strike="noStrike" dirty="0">
                <a:effectLst/>
              </a:rPr>
              <a:t>: </a:t>
            </a:r>
            <a:r>
              <a:rPr lang="cs-CZ" sz="1100" b="0" i="1" u="none" strike="noStrike" dirty="0" err="1">
                <a:effectLst/>
              </a:rPr>
              <a:t>The</a:t>
            </a:r>
            <a:r>
              <a:rPr lang="cs-CZ" sz="1100" b="0" i="1" u="none" strike="noStrike" dirty="0">
                <a:effectLst/>
              </a:rPr>
              <a:t> </a:t>
            </a:r>
            <a:r>
              <a:rPr lang="cs-CZ" sz="1100" b="0" i="1" u="none" strike="noStrike" dirty="0" err="1">
                <a:effectLst/>
              </a:rPr>
              <a:t>Printed</a:t>
            </a:r>
            <a:r>
              <a:rPr lang="cs-CZ" sz="1100" b="0" i="1" u="none" strike="noStrike" dirty="0">
                <a:effectLst/>
              </a:rPr>
              <a:t> Image and </a:t>
            </a:r>
            <a:r>
              <a:rPr lang="cs-CZ" sz="1100" b="0" i="1" u="none" strike="noStrike" dirty="0" err="1">
                <a:effectLst/>
              </a:rPr>
              <a:t>Political</a:t>
            </a:r>
            <a:r>
              <a:rPr lang="cs-CZ" sz="1100" b="0" i="1" u="none" strike="noStrike" dirty="0">
                <a:effectLst/>
              </a:rPr>
              <a:t> </a:t>
            </a:r>
            <a:r>
              <a:rPr lang="cs-CZ" sz="1100" b="0" i="1" u="none" strike="noStrike" dirty="0" err="1">
                <a:effectLst/>
              </a:rPr>
              <a:t>Struggle</a:t>
            </a:r>
            <a:r>
              <a:rPr lang="cs-CZ" sz="1100" b="0" i="1" u="none" strike="noStrike" dirty="0">
                <a:effectLst/>
              </a:rPr>
              <a:t> in India </a:t>
            </a:r>
            <a:r>
              <a:rPr lang="cs-CZ" sz="1100" b="0" i="0" u="none" strike="noStrike" dirty="0">
                <a:effectLst/>
              </a:rPr>
              <a:t>(2004).</a:t>
            </a:r>
            <a:endParaRPr lang="cs-CZ" sz="1100" dirty="0"/>
          </a:p>
          <a:p>
            <a:r>
              <a:rPr lang="cs-CZ" sz="1100" i="0" u="none" strike="noStrike" dirty="0">
                <a:effectLst/>
              </a:rPr>
              <a:t>Mark M. Smith, </a:t>
            </a:r>
            <a:r>
              <a:rPr lang="cs-CZ" sz="1100" i="1" u="none" strike="noStrike" dirty="0" err="1">
                <a:effectLst/>
              </a:rPr>
              <a:t>Sensing</a:t>
            </a:r>
            <a:r>
              <a:rPr lang="cs-CZ" sz="1100" i="1" u="none" strike="noStrike" dirty="0">
                <a:effectLst/>
              </a:rPr>
              <a:t> </a:t>
            </a:r>
            <a:r>
              <a:rPr lang="cs-CZ" sz="1100" i="1" u="none" strike="noStrike" dirty="0" err="1">
                <a:effectLst/>
              </a:rPr>
              <a:t>the</a:t>
            </a:r>
            <a:r>
              <a:rPr lang="cs-CZ" sz="1100" i="1" u="none" strike="noStrike" dirty="0">
                <a:effectLst/>
              </a:rPr>
              <a:t> Past: </a:t>
            </a:r>
            <a:r>
              <a:rPr lang="cs-CZ" sz="1100" i="1" u="none" strike="noStrike" dirty="0" err="1">
                <a:effectLst/>
              </a:rPr>
              <a:t>Seeing</a:t>
            </a:r>
            <a:r>
              <a:rPr lang="cs-CZ" sz="1100" i="1" u="none" strike="noStrike" dirty="0">
                <a:effectLst/>
              </a:rPr>
              <a:t>, </a:t>
            </a:r>
            <a:r>
              <a:rPr lang="cs-CZ" sz="1100" i="1" u="none" strike="noStrike" dirty="0" err="1">
                <a:effectLst/>
              </a:rPr>
              <a:t>Hearing</a:t>
            </a:r>
            <a:r>
              <a:rPr lang="cs-CZ" sz="1100" i="1" u="none" strike="noStrike" dirty="0">
                <a:effectLst/>
              </a:rPr>
              <a:t>, </a:t>
            </a:r>
            <a:r>
              <a:rPr lang="cs-CZ" sz="1100" i="1" u="none" strike="noStrike" dirty="0" err="1">
                <a:effectLst/>
              </a:rPr>
              <a:t>Smelling</a:t>
            </a:r>
            <a:r>
              <a:rPr lang="cs-CZ" sz="1100" i="1" u="none" strike="noStrike" dirty="0">
                <a:effectLst/>
              </a:rPr>
              <a:t>, </a:t>
            </a:r>
            <a:r>
              <a:rPr lang="cs-CZ" sz="1100" i="1" u="none" strike="noStrike" dirty="0" err="1">
                <a:effectLst/>
              </a:rPr>
              <a:t>Tasting</a:t>
            </a:r>
            <a:r>
              <a:rPr lang="cs-CZ" sz="1100" i="1" u="none" strike="noStrike" dirty="0">
                <a:effectLst/>
              </a:rPr>
              <a:t>, and </a:t>
            </a:r>
            <a:r>
              <a:rPr lang="cs-CZ" sz="1100" i="1" u="none" strike="noStrike" dirty="0" err="1">
                <a:effectLst/>
              </a:rPr>
              <a:t>Touching</a:t>
            </a:r>
            <a:r>
              <a:rPr lang="cs-CZ" sz="1100" i="1" u="none" strike="noStrike" dirty="0">
                <a:effectLst/>
              </a:rPr>
              <a:t> in </a:t>
            </a:r>
            <a:r>
              <a:rPr lang="cs-CZ" sz="1100" i="1" u="none" strike="noStrike" dirty="0" err="1">
                <a:effectLst/>
              </a:rPr>
              <a:t>History</a:t>
            </a:r>
            <a:r>
              <a:rPr lang="cs-CZ" sz="1100" i="0" u="none" strike="noStrike" dirty="0">
                <a:effectLst/>
              </a:rPr>
              <a:t> (2007).</a:t>
            </a:r>
          </a:p>
          <a:p>
            <a:r>
              <a:rPr lang="cs-CZ" sz="1100" dirty="0"/>
              <a:t>Caroline Walker </a:t>
            </a:r>
            <a:r>
              <a:rPr lang="cs-CZ" sz="1100" dirty="0" err="1"/>
              <a:t>Bynum</a:t>
            </a:r>
            <a:r>
              <a:rPr lang="cs-CZ" sz="1100" dirty="0"/>
              <a:t>, </a:t>
            </a:r>
            <a:r>
              <a:rPr lang="cs-CZ" sz="1100" i="1" dirty="0"/>
              <a:t>Christian </a:t>
            </a:r>
            <a:r>
              <a:rPr lang="cs-CZ" sz="1100" i="1" dirty="0" err="1"/>
              <a:t>Materiality</a:t>
            </a:r>
            <a:r>
              <a:rPr lang="cs-CZ" sz="1100" dirty="0"/>
              <a:t> (2011).</a:t>
            </a:r>
          </a:p>
        </p:txBody>
      </p:sp>
    </p:spTree>
    <p:extLst>
      <p:ext uri="{BB962C8B-B14F-4D97-AF65-F5344CB8AC3E}">
        <p14:creationId xmlns:p14="http://schemas.microsoft.com/office/powerpoint/2010/main" val="2492649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1">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dpis 1">
            <a:extLst>
              <a:ext uri="{FF2B5EF4-FFF2-40B4-BE49-F238E27FC236}">
                <a16:creationId xmlns:a16="http://schemas.microsoft.com/office/drawing/2014/main" id="{96AFACAC-7B49-8F4A-2CD0-BDCCE9325F5A}"/>
              </a:ext>
            </a:extLst>
          </p:cNvPr>
          <p:cNvSpPr>
            <a:spLocks noGrp="1"/>
          </p:cNvSpPr>
          <p:nvPr>
            <p:ph type="title"/>
          </p:nvPr>
        </p:nvSpPr>
        <p:spPr>
          <a:xfrm>
            <a:off x="106680" y="-244215"/>
            <a:ext cx="6155988" cy="1182927"/>
          </a:xfrm>
        </p:spPr>
        <p:txBody>
          <a:bodyPr vert="horz" lIns="91440" tIns="45720" rIns="91440" bIns="45720" rtlCol="0" anchor="b">
            <a:normAutofit/>
          </a:bodyPr>
          <a:lstStyle/>
          <a:p>
            <a:r>
              <a:rPr lang="en-US" sz="5600" b="1" kern="1200" dirty="0" err="1">
                <a:solidFill>
                  <a:schemeClr val="tx1"/>
                </a:solidFill>
                <a:latin typeface="+mj-lt"/>
                <a:ea typeface="+mj-ea"/>
                <a:cs typeface="+mj-cs"/>
              </a:rPr>
              <a:t>Materialita</a:t>
            </a:r>
            <a:endParaRPr lang="en-US" sz="5600" kern="1200" dirty="0">
              <a:solidFill>
                <a:schemeClr val="tx1"/>
              </a:solidFill>
              <a:latin typeface="+mj-lt"/>
              <a:ea typeface="+mj-ea"/>
              <a:cs typeface="+mj-cs"/>
            </a:endParaRPr>
          </a:p>
        </p:txBody>
      </p:sp>
      <p:cxnSp>
        <p:nvCxnSpPr>
          <p:cNvPr id="30" name="Straight Connector 23">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90B1A3E7-7F85-371D-C092-DBC2FDE704F1}"/>
              </a:ext>
            </a:extLst>
          </p:cNvPr>
          <p:cNvSpPr>
            <a:spLocks noGrp="1"/>
          </p:cNvSpPr>
          <p:nvPr>
            <p:ph sz="half" idx="1"/>
          </p:nvPr>
        </p:nvSpPr>
        <p:spPr>
          <a:xfrm>
            <a:off x="300143" y="938712"/>
            <a:ext cx="6303589" cy="5919288"/>
          </a:xfrm>
        </p:spPr>
        <p:txBody>
          <a:bodyPr vert="horz" lIns="91440" tIns="45720" rIns="91440" bIns="45720" rtlCol="0" anchor="t">
            <a:normAutofit lnSpcReduction="10000"/>
          </a:bodyPr>
          <a:lstStyle/>
          <a:p>
            <a:r>
              <a:rPr lang="en-US" sz="2000" b="0" i="0" u="none" strike="noStrike" dirty="0" err="1">
                <a:solidFill>
                  <a:srgbClr val="FFFFFF"/>
                </a:solidFill>
                <a:effectLst/>
              </a:rPr>
              <a:t>fy</a:t>
            </a:r>
            <a:r>
              <a:rPr lang="en-US" sz="2000" b="0" i="0" u="none" strike="noStrike" dirty="0">
                <a:solidFill>
                  <a:srgbClr val="FFFFFF"/>
                </a:solidFill>
                <a:effectLst/>
              </a:rPr>
              <a:t> </a:t>
            </a:r>
            <a:r>
              <a:rPr lang="en-US" sz="2000" b="0" i="0" u="none" strike="noStrike" dirty="0" err="1">
                <a:solidFill>
                  <a:srgbClr val="FFFFFF"/>
                </a:solidFill>
                <a:effectLst/>
              </a:rPr>
              <a:t>podstata</a:t>
            </a:r>
            <a:r>
              <a:rPr lang="en-US" sz="2000" b="0" i="0" u="none" strike="noStrike" dirty="0">
                <a:solidFill>
                  <a:srgbClr val="FFFFFF"/>
                </a:solidFill>
                <a:effectLst/>
              </a:rPr>
              <a:t>, </a:t>
            </a:r>
            <a:r>
              <a:rPr lang="en-US" sz="2000" b="0" i="0" u="none" strike="noStrike" dirty="0" err="1">
                <a:solidFill>
                  <a:srgbClr val="FFFFFF"/>
                </a:solidFill>
                <a:effectLst/>
              </a:rPr>
              <a:t>struktura</a:t>
            </a:r>
            <a:r>
              <a:rPr lang="en-US" sz="2000" b="0" i="0" u="none" strike="noStrike" dirty="0">
                <a:solidFill>
                  <a:srgbClr val="FFFFFF"/>
                </a:solidFill>
                <a:effectLst/>
              </a:rPr>
              <a:t>, </a:t>
            </a:r>
            <a:r>
              <a:rPr lang="en-US" sz="2000" b="0" i="0" u="none" strike="noStrike" dirty="0" err="1">
                <a:solidFill>
                  <a:srgbClr val="FFFFFF"/>
                </a:solidFill>
                <a:effectLst/>
              </a:rPr>
              <a:t>trvanlivost</a:t>
            </a:r>
            <a:r>
              <a:rPr lang="en-US" sz="2000" b="0" i="0" u="none" strike="noStrike" dirty="0">
                <a:solidFill>
                  <a:srgbClr val="FFFFFF"/>
                </a:solidFill>
                <a:effectLst/>
              </a:rPr>
              <a:t> a </a:t>
            </a:r>
            <a:r>
              <a:rPr lang="en-US" sz="2000" b="0" i="0" u="none" strike="noStrike" dirty="0" err="1">
                <a:solidFill>
                  <a:srgbClr val="FFFFFF"/>
                </a:solidFill>
                <a:effectLst/>
              </a:rPr>
              <a:t>smyslové</a:t>
            </a:r>
            <a:r>
              <a:rPr lang="en-US" sz="2000" b="0" i="0" u="none" strike="noStrike" dirty="0">
                <a:solidFill>
                  <a:srgbClr val="FFFFFF"/>
                </a:solidFill>
                <a:effectLst/>
              </a:rPr>
              <a:t> </a:t>
            </a:r>
            <a:r>
              <a:rPr lang="en-US" sz="2000" b="0" i="0" u="none" strike="noStrike" dirty="0" err="1">
                <a:solidFill>
                  <a:srgbClr val="FFFFFF"/>
                </a:solidFill>
                <a:effectLst/>
              </a:rPr>
              <a:t>vlastnosti</a:t>
            </a:r>
            <a:r>
              <a:rPr lang="en-US" sz="2000" b="0" i="0" u="none" strike="noStrike" dirty="0">
                <a:solidFill>
                  <a:srgbClr val="FFFFFF"/>
                </a:solidFill>
                <a:effectLst/>
              </a:rPr>
              <a:t> </a:t>
            </a:r>
            <a:r>
              <a:rPr lang="en-US" sz="2000" b="0" i="0" u="none" strike="noStrike" dirty="0" err="1">
                <a:solidFill>
                  <a:srgbClr val="FFFFFF"/>
                </a:solidFill>
                <a:effectLst/>
              </a:rPr>
              <a:t>předmětu</a:t>
            </a:r>
            <a:r>
              <a:rPr lang="en-US" sz="2000" b="0" i="0" u="none" strike="noStrike" dirty="0">
                <a:solidFill>
                  <a:srgbClr val="FFFFFF"/>
                </a:solidFill>
                <a:effectLst/>
              </a:rPr>
              <a:t> </a:t>
            </a:r>
            <a:r>
              <a:rPr lang="en-US" sz="2000" b="0" i="0" u="none" strike="noStrike" dirty="0" err="1">
                <a:solidFill>
                  <a:srgbClr val="FFFFFF"/>
                </a:solidFill>
                <a:effectLst/>
              </a:rPr>
              <a:t>nebo</a:t>
            </a:r>
            <a:r>
              <a:rPr lang="en-US" sz="2000" b="0" i="0" u="none" strike="noStrike" dirty="0">
                <a:solidFill>
                  <a:srgbClr val="FFFFFF"/>
                </a:solidFill>
                <a:effectLst/>
              </a:rPr>
              <a:t> </a:t>
            </a:r>
            <a:r>
              <a:rPr lang="en-US" sz="2000" b="0" i="0" u="none" strike="noStrike" dirty="0" err="1">
                <a:solidFill>
                  <a:srgbClr val="FFFFFF"/>
                </a:solidFill>
                <a:effectLst/>
              </a:rPr>
              <a:t>obrazu</a:t>
            </a:r>
            <a:r>
              <a:rPr lang="en-US" sz="2000" b="0" i="0" u="none" strike="noStrike" dirty="0">
                <a:solidFill>
                  <a:srgbClr val="FFFFFF"/>
                </a:solidFill>
                <a:effectLst/>
              </a:rPr>
              <a:t> </a:t>
            </a:r>
          </a:p>
          <a:p>
            <a:pPr lvl="1"/>
            <a:r>
              <a:rPr lang="en-US" sz="1600" dirty="0">
                <a:solidFill>
                  <a:srgbClr val="FFFFFF"/>
                </a:solidFill>
              </a:rPr>
              <a:t>&gt;&gt; </a:t>
            </a:r>
            <a:r>
              <a:rPr lang="en-US" sz="1600" dirty="0" err="1">
                <a:solidFill>
                  <a:srgbClr val="FFFFFF"/>
                </a:solidFill>
              </a:rPr>
              <a:t>pozornost</a:t>
            </a:r>
            <a:r>
              <a:rPr lang="en-US" sz="1600" dirty="0">
                <a:solidFill>
                  <a:srgbClr val="FFFFFF"/>
                </a:solidFill>
              </a:rPr>
              <a:t> </a:t>
            </a:r>
            <a:r>
              <a:rPr lang="en-US" sz="1600" dirty="0" err="1">
                <a:solidFill>
                  <a:srgbClr val="FFFFFF"/>
                </a:solidFill>
              </a:rPr>
              <a:t>fyzickým</a:t>
            </a:r>
            <a:r>
              <a:rPr lang="en-US" sz="1600" dirty="0">
                <a:solidFill>
                  <a:srgbClr val="FFFFFF"/>
                </a:solidFill>
              </a:rPr>
              <a:t>, </a:t>
            </a:r>
            <a:r>
              <a:rPr lang="en-US" sz="1600" dirty="0" err="1">
                <a:solidFill>
                  <a:srgbClr val="FFFFFF"/>
                </a:solidFill>
              </a:rPr>
              <a:t>smyslovým</a:t>
            </a:r>
            <a:r>
              <a:rPr lang="en-US" sz="1600" dirty="0">
                <a:solidFill>
                  <a:srgbClr val="FFFFFF"/>
                </a:solidFill>
              </a:rPr>
              <a:t> a </a:t>
            </a:r>
            <a:r>
              <a:rPr lang="en-US" sz="1600" dirty="0" err="1">
                <a:solidFill>
                  <a:srgbClr val="FFFFFF"/>
                </a:solidFill>
              </a:rPr>
              <a:t>sociálním</a:t>
            </a:r>
            <a:r>
              <a:rPr lang="en-US" sz="1600" dirty="0">
                <a:solidFill>
                  <a:srgbClr val="FFFFFF"/>
                </a:solidFill>
              </a:rPr>
              <a:t> </a:t>
            </a:r>
            <a:r>
              <a:rPr lang="en-US" sz="1600" dirty="0" err="1">
                <a:solidFill>
                  <a:srgbClr val="FFFFFF"/>
                </a:solidFill>
              </a:rPr>
              <a:t>rozměrům</a:t>
            </a:r>
            <a:r>
              <a:rPr lang="en-US" sz="1600" dirty="0">
                <a:solidFill>
                  <a:srgbClr val="FFFFFF"/>
                </a:solidFill>
              </a:rPr>
              <a:t> O</a:t>
            </a:r>
          </a:p>
          <a:p>
            <a:pPr lvl="2"/>
            <a:r>
              <a:rPr lang="en-US" sz="1600" dirty="0">
                <a:solidFill>
                  <a:srgbClr val="FFFFFF"/>
                </a:solidFill>
              </a:rPr>
              <a:t>z</a:t>
            </a:r>
            <a:r>
              <a:rPr lang="en-US" sz="1600" b="0" i="0" u="none" strike="noStrike" dirty="0">
                <a:solidFill>
                  <a:srgbClr val="FFFFFF"/>
                </a:solidFill>
                <a:effectLst/>
              </a:rPr>
              <a:t> </a:t>
            </a:r>
            <a:r>
              <a:rPr lang="en-US" sz="1600" b="0" i="0" u="none" strike="noStrike" dirty="0" err="1">
                <a:solidFill>
                  <a:srgbClr val="FFFFFF"/>
                </a:solidFill>
                <a:effectLst/>
              </a:rPr>
              <a:t>čeho</a:t>
            </a:r>
            <a:r>
              <a:rPr lang="en-US" sz="1600" b="0" i="0" u="none" strike="noStrike" dirty="0">
                <a:solidFill>
                  <a:srgbClr val="FFFFFF"/>
                </a:solidFill>
                <a:effectLst/>
              </a:rPr>
              <a:t> je </a:t>
            </a:r>
            <a:r>
              <a:rPr lang="en-US" sz="1600" b="0" i="0" u="none" strike="noStrike" dirty="0" err="1">
                <a:solidFill>
                  <a:srgbClr val="FFFFFF"/>
                </a:solidFill>
                <a:effectLst/>
              </a:rPr>
              <a:t>předmět</a:t>
            </a:r>
            <a:r>
              <a:rPr lang="en-US" sz="1600" b="0" i="0" u="none" strike="noStrike" dirty="0">
                <a:solidFill>
                  <a:srgbClr val="FFFFFF"/>
                </a:solidFill>
                <a:effectLst/>
              </a:rPr>
              <a:t>/</a:t>
            </a:r>
            <a:r>
              <a:rPr lang="en-US" sz="1600" b="0" i="0" u="none" strike="noStrike" dirty="0" err="1">
                <a:solidFill>
                  <a:srgbClr val="FFFFFF"/>
                </a:solidFill>
                <a:effectLst/>
              </a:rPr>
              <a:t>obraz</a:t>
            </a:r>
            <a:r>
              <a:rPr lang="en-US" sz="1600" b="0" i="0" u="none" strike="noStrike" dirty="0">
                <a:solidFill>
                  <a:srgbClr val="FFFFFF"/>
                </a:solidFill>
                <a:effectLst/>
              </a:rPr>
              <a:t> </a:t>
            </a:r>
            <a:r>
              <a:rPr lang="en-US" sz="1600" b="0" i="0" u="none" strike="noStrike" dirty="0" err="1">
                <a:solidFill>
                  <a:srgbClr val="FFFFFF"/>
                </a:solidFill>
                <a:effectLst/>
              </a:rPr>
              <a:t>vyroben</a:t>
            </a:r>
            <a:r>
              <a:rPr lang="en-US" sz="1600" b="0" i="0" u="none" strike="noStrike" dirty="0">
                <a:solidFill>
                  <a:srgbClr val="FFFFFF"/>
                </a:solidFill>
                <a:effectLst/>
              </a:rPr>
              <a:t>? (</a:t>
            </a:r>
            <a:r>
              <a:rPr lang="en-US" sz="1600" b="0" i="0" u="none" strike="noStrike" dirty="0" err="1">
                <a:solidFill>
                  <a:srgbClr val="FFFFFF"/>
                </a:solidFill>
                <a:effectLst/>
              </a:rPr>
              <a:t>pergamen</a:t>
            </a:r>
            <a:r>
              <a:rPr lang="en-US" sz="1600" b="0" i="0" u="none" strike="noStrike" dirty="0">
                <a:solidFill>
                  <a:srgbClr val="FFFFFF"/>
                </a:solidFill>
                <a:effectLst/>
              </a:rPr>
              <a:t>, </a:t>
            </a:r>
            <a:r>
              <a:rPr lang="en-US" sz="1600" b="0" i="0" u="none" strike="noStrike" dirty="0" err="1">
                <a:solidFill>
                  <a:srgbClr val="FFFFFF"/>
                </a:solidFill>
                <a:effectLst/>
              </a:rPr>
              <a:t>barva</a:t>
            </a:r>
            <a:r>
              <a:rPr lang="en-US" sz="1600" b="0" i="0" u="none" strike="noStrike" dirty="0">
                <a:solidFill>
                  <a:srgbClr val="FFFFFF"/>
                </a:solidFill>
                <a:effectLst/>
              </a:rPr>
              <a:t>, </a:t>
            </a:r>
            <a:r>
              <a:rPr lang="en-US" sz="1600" b="0" i="0" u="none" strike="noStrike" dirty="0" err="1">
                <a:solidFill>
                  <a:srgbClr val="FFFFFF"/>
                </a:solidFill>
                <a:effectLst/>
              </a:rPr>
              <a:t>kámen</a:t>
            </a:r>
            <a:r>
              <a:rPr lang="en-US" sz="1600" b="0" i="0" u="none" strike="noStrike" dirty="0">
                <a:solidFill>
                  <a:srgbClr val="FFFFFF"/>
                </a:solidFill>
                <a:effectLst/>
              </a:rPr>
              <a:t>, </a:t>
            </a:r>
            <a:r>
              <a:rPr lang="en-US" sz="1600" b="0" i="0" u="none" strike="noStrike" dirty="0" err="1">
                <a:solidFill>
                  <a:srgbClr val="FFFFFF"/>
                </a:solidFill>
                <a:effectLst/>
              </a:rPr>
              <a:t>digitální</a:t>
            </a:r>
            <a:r>
              <a:rPr lang="en-US" sz="1600" b="0" i="0" u="none" strike="noStrike" dirty="0">
                <a:solidFill>
                  <a:srgbClr val="FFFFFF"/>
                </a:solidFill>
                <a:effectLst/>
              </a:rPr>
              <a:t> </a:t>
            </a:r>
            <a:r>
              <a:rPr lang="en-US" sz="1600" b="0" i="0" u="none" strike="noStrike" dirty="0" err="1">
                <a:solidFill>
                  <a:srgbClr val="FFFFFF"/>
                </a:solidFill>
                <a:effectLst/>
              </a:rPr>
              <a:t>pixely</a:t>
            </a:r>
            <a:r>
              <a:rPr lang="en-US" sz="1600" b="0" i="0" u="none" strike="noStrike" dirty="0">
                <a:solidFill>
                  <a:srgbClr val="FFFFFF"/>
                </a:solidFill>
                <a:effectLst/>
              </a:rPr>
              <a:t>)</a:t>
            </a:r>
          </a:p>
          <a:p>
            <a:pPr lvl="2"/>
            <a:r>
              <a:rPr lang="en-US" sz="1600" b="0" i="0" u="none" strike="noStrike" dirty="0">
                <a:solidFill>
                  <a:srgbClr val="FFFFFF"/>
                </a:solidFill>
                <a:effectLst/>
              </a:rPr>
              <a:t>jak </a:t>
            </a:r>
            <a:r>
              <a:rPr lang="en-US" sz="1600" b="0" i="0" u="none" strike="noStrike" dirty="0" err="1">
                <a:solidFill>
                  <a:srgbClr val="FFFFFF"/>
                </a:solidFill>
                <a:effectLst/>
              </a:rPr>
              <a:t>tyto</a:t>
            </a:r>
            <a:r>
              <a:rPr lang="en-US" sz="1600" b="0" i="0" u="none" strike="noStrike" dirty="0">
                <a:solidFill>
                  <a:srgbClr val="FFFFFF"/>
                </a:solidFill>
                <a:effectLst/>
              </a:rPr>
              <a:t> </a:t>
            </a:r>
            <a:r>
              <a:rPr lang="en-US" sz="1600" b="0" i="0" u="none" strike="noStrike" dirty="0" err="1">
                <a:solidFill>
                  <a:srgbClr val="FFFFFF"/>
                </a:solidFill>
                <a:effectLst/>
              </a:rPr>
              <a:t>jeho</a:t>
            </a:r>
            <a:r>
              <a:rPr lang="en-US" sz="1600" b="0" i="0" u="none" strike="noStrike" dirty="0">
                <a:solidFill>
                  <a:srgbClr val="FFFFFF"/>
                </a:solidFill>
                <a:effectLst/>
              </a:rPr>
              <a:t>  </a:t>
            </a:r>
            <a:r>
              <a:rPr lang="en-US" sz="1600" b="0" i="0" u="none" strike="noStrike" dirty="0" err="1">
                <a:solidFill>
                  <a:srgbClr val="FFFFFF"/>
                </a:solidFill>
                <a:effectLst/>
              </a:rPr>
              <a:t>vlastnosti</a:t>
            </a:r>
            <a:r>
              <a:rPr lang="en-US" sz="1600" b="0" i="0" u="none" strike="noStrike" dirty="0">
                <a:solidFill>
                  <a:srgbClr val="FFFFFF"/>
                </a:solidFill>
                <a:effectLst/>
              </a:rPr>
              <a:t> </a:t>
            </a:r>
            <a:r>
              <a:rPr lang="en-US" sz="1600" b="0" i="0" u="none" strike="noStrike" dirty="0" err="1">
                <a:solidFill>
                  <a:srgbClr val="FFFFFF"/>
                </a:solidFill>
                <a:effectLst/>
              </a:rPr>
              <a:t>utvářejí</a:t>
            </a:r>
            <a:r>
              <a:rPr lang="en-US" sz="1600" b="0" i="0" u="none" strike="noStrike" dirty="0">
                <a:solidFill>
                  <a:srgbClr val="FFFFFF"/>
                </a:solidFill>
                <a:effectLst/>
              </a:rPr>
              <a:t> </a:t>
            </a:r>
            <a:r>
              <a:rPr lang="en-US" sz="1600" b="0" i="0" u="none" strike="noStrike" dirty="0" err="1">
                <a:solidFill>
                  <a:srgbClr val="FFFFFF"/>
                </a:solidFill>
                <a:effectLst/>
              </a:rPr>
              <a:t>význam</a:t>
            </a:r>
            <a:r>
              <a:rPr lang="en-US" sz="1600" b="0" i="0" u="none" strike="noStrike" dirty="0">
                <a:solidFill>
                  <a:srgbClr val="FFFFFF"/>
                </a:solidFill>
                <a:effectLst/>
              </a:rPr>
              <a:t> O, jak </a:t>
            </a:r>
            <a:r>
              <a:rPr lang="en-US" sz="1600" b="0" i="0" u="none" strike="noStrike" dirty="0" err="1">
                <a:solidFill>
                  <a:srgbClr val="FFFFFF"/>
                </a:solidFill>
                <a:effectLst/>
              </a:rPr>
              <a:t>ovlivňují</a:t>
            </a:r>
            <a:r>
              <a:rPr lang="en-US" sz="1600" b="0" i="0" u="none" strike="noStrike" dirty="0">
                <a:solidFill>
                  <a:srgbClr val="FFFFFF"/>
                </a:solidFill>
                <a:effectLst/>
              </a:rPr>
              <a:t> </a:t>
            </a:r>
            <a:r>
              <a:rPr lang="en-US" sz="1600" b="0" i="0" u="none" strike="noStrike" dirty="0" err="1">
                <a:solidFill>
                  <a:srgbClr val="FFFFFF"/>
                </a:solidFill>
                <a:effectLst/>
              </a:rPr>
              <a:t>jeho</a:t>
            </a:r>
            <a:r>
              <a:rPr lang="en-US" sz="1600" b="0" i="0" u="none" strike="noStrike" dirty="0">
                <a:solidFill>
                  <a:srgbClr val="FFFFFF"/>
                </a:solidFill>
                <a:effectLst/>
              </a:rPr>
              <a:t> </a:t>
            </a:r>
            <a:r>
              <a:rPr lang="en-US" sz="1600" b="0" i="0" u="none" strike="noStrike" dirty="0" err="1">
                <a:solidFill>
                  <a:srgbClr val="FFFFFF"/>
                </a:solidFill>
                <a:effectLst/>
              </a:rPr>
              <a:t>cirkulaci</a:t>
            </a:r>
            <a:r>
              <a:rPr lang="en-US" sz="1600" b="0" i="0" u="none" strike="noStrike" dirty="0">
                <a:solidFill>
                  <a:srgbClr val="FFFFFF"/>
                </a:solidFill>
                <a:effectLst/>
              </a:rPr>
              <a:t> a </a:t>
            </a:r>
            <a:r>
              <a:rPr lang="en-US" sz="1600" b="0" i="0" u="none" strike="noStrike" dirty="0" err="1">
                <a:solidFill>
                  <a:srgbClr val="FFFFFF"/>
                </a:solidFill>
                <a:effectLst/>
              </a:rPr>
              <a:t>recepci</a:t>
            </a:r>
            <a:endParaRPr lang="en-US" sz="1600" b="0" i="0" u="none" strike="noStrike" dirty="0">
              <a:solidFill>
                <a:srgbClr val="FFFFFF"/>
              </a:solidFill>
              <a:effectLst/>
            </a:endParaRPr>
          </a:p>
          <a:p>
            <a:pPr lvl="2"/>
            <a:r>
              <a:rPr lang="en-US" sz="1600" dirty="0" err="1">
                <a:solidFill>
                  <a:srgbClr val="FFFFFF"/>
                </a:solidFill>
              </a:rPr>
              <a:t>k</a:t>
            </a:r>
            <a:r>
              <a:rPr lang="en-US" sz="1600" b="0" i="0" u="none" strike="noStrike" dirty="0" err="1">
                <a:solidFill>
                  <a:srgbClr val="FFFFFF"/>
                </a:solidFill>
                <a:effectLst/>
              </a:rPr>
              <a:t>do</a:t>
            </a:r>
            <a:r>
              <a:rPr lang="en-US" sz="1600" b="0" i="0" u="none" strike="noStrike" dirty="0">
                <a:solidFill>
                  <a:srgbClr val="FFFFFF"/>
                </a:solidFill>
                <a:effectLst/>
              </a:rPr>
              <a:t> se O </a:t>
            </a:r>
            <a:r>
              <a:rPr lang="en-US" sz="1600" b="0" i="0" u="none" strike="noStrike" dirty="0" err="1">
                <a:solidFill>
                  <a:srgbClr val="FFFFFF"/>
                </a:solidFill>
                <a:effectLst/>
              </a:rPr>
              <a:t>dotýkal</a:t>
            </a:r>
            <a:r>
              <a:rPr lang="en-US" sz="1600" b="0" i="0" u="none" strike="noStrike" dirty="0">
                <a:solidFill>
                  <a:srgbClr val="FFFFFF"/>
                </a:solidFill>
                <a:effectLst/>
              </a:rPr>
              <a:t>, </a:t>
            </a:r>
            <a:r>
              <a:rPr lang="en-US" sz="1600" b="0" i="0" u="none" strike="noStrike" dirty="0" err="1">
                <a:solidFill>
                  <a:srgbClr val="FFFFFF"/>
                </a:solidFill>
                <a:effectLst/>
              </a:rPr>
              <a:t>kdo</a:t>
            </a:r>
            <a:r>
              <a:rPr lang="en-US" sz="1600" b="0" i="0" u="none" strike="noStrike" dirty="0">
                <a:solidFill>
                  <a:srgbClr val="FFFFFF"/>
                </a:solidFill>
                <a:effectLst/>
              </a:rPr>
              <a:t> </a:t>
            </a:r>
            <a:r>
              <a:rPr lang="en-US" sz="1600" b="0" i="0" u="none" strike="noStrike" dirty="0" err="1">
                <a:solidFill>
                  <a:srgbClr val="FFFFFF"/>
                </a:solidFill>
                <a:effectLst/>
              </a:rPr>
              <a:t>jej</a:t>
            </a:r>
            <a:r>
              <a:rPr lang="en-US" sz="1600" b="0" i="0" u="none" strike="noStrike" dirty="0">
                <a:solidFill>
                  <a:srgbClr val="FFFFFF"/>
                </a:solidFill>
                <a:effectLst/>
              </a:rPr>
              <a:t> </a:t>
            </a:r>
            <a:r>
              <a:rPr lang="en-US" sz="1600" b="0" i="0" u="none" strike="noStrike" dirty="0" err="1">
                <a:solidFill>
                  <a:srgbClr val="FFFFFF"/>
                </a:solidFill>
                <a:effectLst/>
              </a:rPr>
              <a:t>používal</a:t>
            </a:r>
            <a:r>
              <a:rPr lang="en-US" sz="1600" b="0" i="0" u="none" strike="noStrike" dirty="0">
                <a:solidFill>
                  <a:srgbClr val="FFFFFF"/>
                </a:solidFill>
                <a:effectLst/>
              </a:rPr>
              <a:t>, </a:t>
            </a:r>
            <a:r>
              <a:rPr lang="en-US" sz="1600" b="0" i="0" u="none" strike="noStrike" dirty="0" err="1">
                <a:solidFill>
                  <a:srgbClr val="FFFFFF"/>
                </a:solidFill>
                <a:effectLst/>
              </a:rPr>
              <a:t>prohlížel</a:t>
            </a:r>
            <a:r>
              <a:rPr lang="en-US" sz="1600" b="0" i="0" u="none" strike="noStrike" dirty="0">
                <a:solidFill>
                  <a:srgbClr val="FFFFFF"/>
                </a:solidFill>
                <a:effectLst/>
              </a:rPr>
              <a:t>?</a:t>
            </a:r>
          </a:p>
          <a:p>
            <a:pPr lvl="1"/>
            <a:r>
              <a:rPr lang="en-US" sz="1600" dirty="0" err="1">
                <a:solidFill>
                  <a:srgbClr val="FFFFFF"/>
                </a:solidFill>
              </a:rPr>
              <a:t>n</a:t>
            </a:r>
            <a:r>
              <a:rPr lang="en-US" sz="1600" b="0" i="0" u="none" strike="noStrike" dirty="0" err="1">
                <a:solidFill>
                  <a:srgbClr val="FFFFFF"/>
                </a:solidFill>
                <a:effectLst/>
              </a:rPr>
              <a:t>ejde</a:t>
            </a:r>
            <a:r>
              <a:rPr lang="en-US" sz="1600" b="0" i="0" u="none" strike="noStrike" dirty="0">
                <a:solidFill>
                  <a:srgbClr val="FFFFFF"/>
                </a:solidFill>
                <a:effectLst/>
              </a:rPr>
              <a:t> </a:t>
            </a:r>
            <a:r>
              <a:rPr lang="en-US" sz="1600" b="0" i="0" u="none" strike="noStrike" dirty="0" err="1">
                <a:solidFill>
                  <a:srgbClr val="FFFFFF"/>
                </a:solidFill>
                <a:effectLst/>
              </a:rPr>
              <a:t>jen</a:t>
            </a:r>
            <a:r>
              <a:rPr lang="en-US" sz="1600" b="0" i="0" u="none" strike="noStrike" dirty="0">
                <a:solidFill>
                  <a:srgbClr val="FFFFFF"/>
                </a:solidFill>
                <a:effectLst/>
              </a:rPr>
              <a:t> o </a:t>
            </a:r>
            <a:r>
              <a:rPr lang="en-US" sz="1600" b="0" i="0" u="none" strike="noStrike" dirty="0" err="1">
                <a:solidFill>
                  <a:srgbClr val="FFFFFF"/>
                </a:solidFill>
                <a:effectLst/>
              </a:rPr>
              <a:t>význam</a:t>
            </a:r>
            <a:r>
              <a:rPr lang="en-US" sz="1600" b="0" i="0" u="none" strike="noStrike" dirty="0">
                <a:solidFill>
                  <a:srgbClr val="FFFFFF"/>
                </a:solidFill>
                <a:effectLst/>
              </a:rPr>
              <a:t> </a:t>
            </a:r>
            <a:r>
              <a:rPr lang="en-US" sz="1600" b="0" i="0" u="none" strike="noStrike" dirty="0" err="1">
                <a:solidFill>
                  <a:srgbClr val="FFFFFF"/>
                </a:solidFill>
                <a:effectLst/>
              </a:rPr>
              <a:t>nebo</a:t>
            </a:r>
            <a:r>
              <a:rPr lang="en-US" sz="1600" b="0" i="0" u="none" strike="noStrike" dirty="0">
                <a:solidFill>
                  <a:srgbClr val="FFFFFF"/>
                </a:solidFill>
                <a:effectLst/>
              </a:rPr>
              <a:t> </a:t>
            </a:r>
            <a:r>
              <a:rPr lang="en-US" sz="1600" b="0" i="0" u="none" strike="noStrike" dirty="0" err="1">
                <a:solidFill>
                  <a:srgbClr val="FFFFFF"/>
                </a:solidFill>
                <a:effectLst/>
              </a:rPr>
              <a:t>obsah</a:t>
            </a:r>
            <a:r>
              <a:rPr lang="en-US" sz="1600" b="0" i="0" u="none" strike="noStrike" dirty="0">
                <a:solidFill>
                  <a:srgbClr val="FFFFFF"/>
                </a:solidFill>
                <a:effectLst/>
              </a:rPr>
              <a:t>, ale </a:t>
            </a:r>
            <a:r>
              <a:rPr lang="en-US" sz="1600" b="0" i="0" u="none" strike="noStrike" dirty="0" err="1">
                <a:solidFill>
                  <a:srgbClr val="FFFFFF"/>
                </a:solidFill>
                <a:effectLst/>
              </a:rPr>
              <a:t>i</a:t>
            </a:r>
            <a:r>
              <a:rPr lang="en-US" sz="1600" b="0" i="0" u="none" strike="noStrike" dirty="0">
                <a:solidFill>
                  <a:srgbClr val="FFFFFF"/>
                </a:solidFill>
                <a:effectLst/>
              </a:rPr>
              <a:t> o:</a:t>
            </a:r>
          </a:p>
          <a:p>
            <a:pPr marL="1200150" lvl="2"/>
            <a:r>
              <a:rPr lang="en-US" sz="1600" b="0" i="0" u="none" strike="noStrike" dirty="0" err="1">
                <a:solidFill>
                  <a:srgbClr val="FFFFFF"/>
                </a:solidFill>
                <a:effectLst/>
              </a:rPr>
              <a:t>fyzickou</a:t>
            </a:r>
            <a:r>
              <a:rPr lang="en-US" sz="1600" b="0" i="0" u="none" strike="noStrike" dirty="0">
                <a:solidFill>
                  <a:srgbClr val="FFFFFF"/>
                </a:solidFill>
                <a:effectLst/>
              </a:rPr>
              <a:t> </a:t>
            </a:r>
            <a:r>
              <a:rPr lang="en-US" sz="1600" b="0" i="0" u="none" strike="noStrike" dirty="0" err="1">
                <a:solidFill>
                  <a:srgbClr val="FFFFFF"/>
                </a:solidFill>
                <a:effectLst/>
              </a:rPr>
              <a:t>podobu</a:t>
            </a:r>
            <a:r>
              <a:rPr lang="en-US" sz="1600" b="0" i="0" u="none" strike="noStrike" dirty="0">
                <a:solidFill>
                  <a:srgbClr val="FFFFFF"/>
                </a:solidFill>
                <a:effectLst/>
              </a:rPr>
              <a:t> (</a:t>
            </a:r>
            <a:r>
              <a:rPr lang="en-US" sz="1600" b="0" i="0" u="none" strike="noStrike" dirty="0" err="1">
                <a:solidFill>
                  <a:srgbClr val="FFFFFF"/>
                </a:solidFill>
                <a:effectLst/>
              </a:rPr>
              <a:t>materiál</a:t>
            </a:r>
            <a:r>
              <a:rPr lang="en-US" sz="1600" b="0" i="0" u="none" strike="noStrike" dirty="0">
                <a:solidFill>
                  <a:srgbClr val="FFFFFF"/>
                </a:solidFill>
                <a:effectLst/>
              </a:rPr>
              <a:t>, </a:t>
            </a:r>
            <a:r>
              <a:rPr lang="en-US" sz="1600" b="0" i="0" u="none" strike="noStrike" dirty="0" err="1">
                <a:solidFill>
                  <a:srgbClr val="FFFFFF"/>
                </a:solidFill>
                <a:effectLst/>
              </a:rPr>
              <a:t>technika</a:t>
            </a:r>
            <a:r>
              <a:rPr lang="en-US" sz="1600" b="0" i="0" u="none" strike="noStrike" dirty="0">
                <a:solidFill>
                  <a:srgbClr val="FFFFFF"/>
                </a:solidFill>
                <a:effectLst/>
              </a:rPr>
              <a:t>, </a:t>
            </a:r>
            <a:r>
              <a:rPr lang="en-US" sz="1600" b="0" i="0" u="none" strike="noStrike" dirty="0" err="1">
                <a:solidFill>
                  <a:srgbClr val="FFFFFF"/>
                </a:solidFill>
                <a:effectLst/>
              </a:rPr>
              <a:t>velikost</a:t>
            </a:r>
            <a:r>
              <a:rPr lang="en-US" sz="1600" b="0" i="0" u="none" strike="noStrike" dirty="0">
                <a:solidFill>
                  <a:srgbClr val="FFFFFF"/>
                </a:solidFill>
                <a:effectLst/>
              </a:rPr>
              <a:t>, </a:t>
            </a:r>
            <a:r>
              <a:rPr lang="en-US" sz="1600" b="0" i="0" u="none" strike="noStrike" dirty="0" err="1">
                <a:solidFill>
                  <a:srgbClr val="FFFFFF"/>
                </a:solidFill>
                <a:effectLst/>
              </a:rPr>
              <a:t>stopa</a:t>
            </a:r>
            <a:r>
              <a:rPr lang="en-US" sz="1600" b="0" i="0" u="none" strike="noStrike" dirty="0">
                <a:solidFill>
                  <a:srgbClr val="FFFFFF"/>
                </a:solidFill>
                <a:effectLst/>
              </a:rPr>
              <a:t> </a:t>
            </a:r>
            <a:r>
              <a:rPr lang="en-US" sz="1600" b="0" i="0" u="none" strike="noStrike" dirty="0" err="1">
                <a:solidFill>
                  <a:srgbClr val="FFFFFF"/>
                </a:solidFill>
                <a:effectLst/>
              </a:rPr>
              <a:t>času</a:t>
            </a:r>
            <a:r>
              <a:rPr lang="en-US" sz="1600" b="0" i="0" u="none" strike="noStrike" dirty="0">
                <a:solidFill>
                  <a:srgbClr val="FFFFFF"/>
                </a:solidFill>
                <a:effectLst/>
              </a:rPr>
              <a:t>)</a:t>
            </a:r>
          </a:p>
          <a:p>
            <a:pPr marL="1200150" lvl="2"/>
            <a:r>
              <a:rPr lang="en-US" sz="1600" b="0" i="0" u="none" strike="noStrike" dirty="0" err="1">
                <a:solidFill>
                  <a:srgbClr val="FFFFFF"/>
                </a:solidFill>
                <a:effectLst/>
              </a:rPr>
              <a:t>způsob</a:t>
            </a:r>
            <a:r>
              <a:rPr lang="en-US" sz="1600" b="0" i="0" u="none" strike="noStrike" dirty="0">
                <a:solidFill>
                  <a:srgbClr val="FFFFFF"/>
                </a:solidFill>
                <a:effectLst/>
              </a:rPr>
              <a:t> </a:t>
            </a:r>
            <a:r>
              <a:rPr lang="en-US" sz="1600" b="0" i="0" u="none" strike="noStrike" dirty="0" err="1">
                <a:solidFill>
                  <a:srgbClr val="FFFFFF"/>
                </a:solidFill>
                <a:effectLst/>
              </a:rPr>
              <a:t>výroby</a:t>
            </a:r>
            <a:r>
              <a:rPr lang="en-US" sz="1600" b="0" i="0" u="none" strike="noStrike" dirty="0">
                <a:solidFill>
                  <a:srgbClr val="FFFFFF"/>
                </a:solidFill>
                <a:effectLst/>
              </a:rPr>
              <a:t>, </a:t>
            </a:r>
            <a:r>
              <a:rPr lang="en-US" sz="1600" b="0" i="0" u="none" strike="noStrike" dirty="0" err="1">
                <a:solidFill>
                  <a:srgbClr val="FFFFFF"/>
                </a:solidFill>
                <a:effectLst/>
              </a:rPr>
              <a:t>uchování</a:t>
            </a:r>
            <a:r>
              <a:rPr lang="en-US" sz="1600" b="0" i="0" u="none" strike="noStrike" dirty="0">
                <a:solidFill>
                  <a:srgbClr val="FFFFFF"/>
                </a:solidFill>
                <a:effectLst/>
              </a:rPr>
              <a:t> a </a:t>
            </a:r>
            <a:r>
              <a:rPr lang="en-US" sz="1600" b="0" i="0" u="none" strike="noStrike" dirty="0" err="1">
                <a:solidFill>
                  <a:srgbClr val="FFFFFF"/>
                </a:solidFill>
                <a:effectLst/>
              </a:rPr>
              <a:t>cirkulace</a:t>
            </a:r>
            <a:endParaRPr lang="en-US" sz="1600" b="0" i="0" u="none" strike="noStrike" dirty="0">
              <a:solidFill>
                <a:srgbClr val="FFFFFF"/>
              </a:solidFill>
              <a:effectLst/>
            </a:endParaRPr>
          </a:p>
          <a:p>
            <a:pPr marL="1200150" lvl="2"/>
            <a:r>
              <a:rPr lang="en-US" sz="1600" dirty="0" err="1">
                <a:solidFill>
                  <a:srgbClr val="FFFFFF"/>
                </a:solidFill>
              </a:rPr>
              <a:t>r</a:t>
            </a:r>
            <a:r>
              <a:rPr lang="en-US" sz="1600" b="0" i="0" u="none" strike="noStrike" dirty="0" err="1">
                <a:solidFill>
                  <a:srgbClr val="FFFFFF"/>
                </a:solidFill>
                <a:effectLst/>
              </a:rPr>
              <a:t>ecepce</a:t>
            </a:r>
            <a:r>
              <a:rPr lang="en-US" sz="1600" b="0" i="0" u="none" strike="noStrike" dirty="0">
                <a:solidFill>
                  <a:srgbClr val="FFFFFF"/>
                </a:solidFill>
                <a:effectLst/>
              </a:rPr>
              <a:t>, </a:t>
            </a:r>
            <a:r>
              <a:rPr lang="en-US" sz="1600" b="0" i="0" u="none" strike="noStrike" dirty="0" err="1">
                <a:solidFill>
                  <a:srgbClr val="FFFFFF"/>
                </a:solidFill>
                <a:effectLst/>
              </a:rPr>
              <a:t>vztah</a:t>
            </a:r>
            <a:r>
              <a:rPr lang="en-US" sz="1600" b="0" i="0" u="none" strike="noStrike" dirty="0">
                <a:solidFill>
                  <a:srgbClr val="FFFFFF"/>
                </a:solidFill>
                <a:effectLst/>
              </a:rPr>
              <a:t> </a:t>
            </a:r>
            <a:r>
              <a:rPr lang="en-US" sz="1600" b="0" i="0" u="none" strike="noStrike" dirty="0" err="1">
                <a:solidFill>
                  <a:srgbClr val="FFFFFF"/>
                </a:solidFill>
                <a:effectLst/>
              </a:rPr>
              <a:t>mezi</a:t>
            </a:r>
            <a:r>
              <a:rPr lang="en-US" sz="1600" b="0" i="0" u="none" strike="noStrike" dirty="0">
                <a:solidFill>
                  <a:srgbClr val="FFFFFF"/>
                </a:solidFill>
                <a:effectLst/>
              </a:rPr>
              <a:t> </a:t>
            </a:r>
            <a:r>
              <a:rPr lang="en-US" sz="1600" b="0" i="0" u="none" strike="noStrike" dirty="0" err="1">
                <a:solidFill>
                  <a:srgbClr val="FFFFFF"/>
                </a:solidFill>
                <a:effectLst/>
              </a:rPr>
              <a:t>člověkem</a:t>
            </a:r>
            <a:r>
              <a:rPr lang="en-US" sz="1600" b="0" i="0" u="none" strike="noStrike" dirty="0">
                <a:solidFill>
                  <a:srgbClr val="FFFFFF"/>
                </a:solidFill>
                <a:effectLst/>
              </a:rPr>
              <a:t> a </a:t>
            </a:r>
            <a:r>
              <a:rPr lang="en-US" sz="1600" b="0" i="0" u="none" strike="noStrike" dirty="0" err="1">
                <a:solidFill>
                  <a:srgbClr val="FFFFFF"/>
                </a:solidFill>
                <a:effectLst/>
              </a:rPr>
              <a:t>věcí</a:t>
            </a:r>
            <a:endParaRPr lang="en-US" sz="1600" b="0" i="0" u="none" strike="noStrike" dirty="0">
              <a:solidFill>
                <a:srgbClr val="FFFFFF"/>
              </a:solidFill>
              <a:effectLst/>
            </a:endParaRPr>
          </a:p>
          <a:p>
            <a:r>
              <a:rPr lang="en-US" sz="1600" b="1" i="0" u="none" strike="noStrike" dirty="0" err="1">
                <a:solidFill>
                  <a:srgbClr val="FFFFFF"/>
                </a:solidFill>
                <a:effectLst/>
              </a:rPr>
              <a:t>Proč</a:t>
            </a:r>
            <a:r>
              <a:rPr lang="en-US" sz="1600" b="1" i="0" u="none" strike="noStrike" dirty="0">
                <a:solidFill>
                  <a:srgbClr val="FFFFFF"/>
                </a:solidFill>
                <a:effectLst/>
              </a:rPr>
              <a:t> je </a:t>
            </a:r>
            <a:r>
              <a:rPr lang="en-US" sz="1600" b="1" i="0" u="none" strike="noStrike" dirty="0" err="1">
                <a:solidFill>
                  <a:srgbClr val="FFFFFF"/>
                </a:solidFill>
                <a:effectLst/>
              </a:rPr>
              <a:t>materialita</a:t>
            </a:r>
            <a:r>
              <a:rPr lang="en-US" sz="1600" b="1" i="0" u="none" strike="noStrike" dirty="0">
                <a:solidFill>
                  <a:srgbClr val="FFFFFF"/>
                </a:solidFill>
                <a:effectLst/>
              </a:rPr>
              <a:t> </a:t>
            </a:r>
            <a:r>
              <a:rPr lang="en-US" sz="1600" b="1" i="0" u="none" strike="noStrike" dirty="0" err="1">
                <a:solidFill>
                  <a:srgbClr val="FFFFFF"/>
                </a:solidFill>
                <a:effectLst/>
              </a:rPr>
              <a:t>důležitá</a:t>
            </a:r>
            <a:r>
              <a:rPr lang="en-US" sz="1600" b="1" i="0" u="none" strike="noStrike" dirty="0">
                <a:solidFill>
                  <a:srgbClr val="FFFFFF"/>
                </a:solidFill>
                <a:effectLst/>
              </a:rPr>
              <a:t>?</a:t>
            </a:r>
          </a:p>
          <a:p>
            <a:r>
              <a:rPr lang="en-US" sz="1600" b="0" i="0" u="none" strike="noStrike" dirty="0">
                <a:solidFill>
                  <a:srgbClr val="FFFFFF"/>
                </a:solidFill>
                <a:effectLst/>
              </a:rPr>
              <a:t>VP </a:t>
            </a:r>
            <a:r>
              <a:rPr lang="en-US" sz="1600" b="0" i="0" u="none" strike="noStrike" dirty="0" err="1">
                <a:solidFill>
                  <a:srgbClr val="FFFFFF"/>
                </a:solidFill>
                <a:effectLst/>
              </a:rPr>
              <a:t>není</a:t>
            </a:r>
            <a:r>
              <a:rPr lang="en-US" sz="1600" b="0" i="0" u="none" strike="noStrike" dirty="0">
                <a:solidFill>
                  <a:srgbClr val="FFFFFF"/>
                </a:solidFill>
                <a:effectLst/>
              </a:rPr>
              <a:t> </a:t>
            </a:r>
            <a:r>
              <a:rPr lang="en-US" sz="1600" b="0" i="0" u="none" strike="noStrike" dirty="0" err="1">
                <a:solidFill>
                  <a:srgbClr val="FFFFFF"/>
                </a:solidFill>
                <a:effectLst/>
              </a:rPr>
              <a:t>jen</a:t>
            </a:r>
            <a:r>
              <a:rPr lang="en-US" sz="1600" b="0" i="0" u="none" strike="noStrike" dirty="0">
                <a:solidFill>
                  <a:srgbClr val="FFFFFF"/>
                </a:solidFill>
                <a:effectLst/>
              </a:rPr>
              <a:t> </a:t>
            </a:r>
            <a:r>
              <a:rPr lang="en-US" sz="1600" b="0" i="0" u="none" strike="noStrike" dirty="0" err="1">
                <a:solidFill>
                  <a:srgbClr val="FFFFFF"/>
                </a:solidFill>
                <a:effectLst/>
              </a:rPr>
              <a:t>obraz</a:t>
            </a:r>
            <a:r>
              <a:rPr lang="en-US" sz="1600" b="0" i="0" u="none" strike="noStrike" dirty="0">
                <a:solidFill>
                  <a:srgbClr val="FFFFFF"/>
                </a:solidFill>
                <a:effectLst/>
              </a:rPr>
              <a:t>, ale </a:t>
            </a:r>
            <a:r>
              <a:rPr lang="en-US" sz="1600" b="0" i="0" u="none" strike="noStrike" dirty="0" err="1">
                <a:solidFill>
                  <a:srgbClr val="FFFFFF"/>
                </a:solidFill>
                <a:effectLst/>
              </a:rPr>
              <a:t>i</a:t>
            </a:r>
            <a:r>
              <a:rPr lang="en-US" sz="1600" b="0" i="0" u="none" strike="noStrike" dirty="0">
                <a:solidFill>
                  <a:srgbClr val="FFFFFF"/>
                </a:solidFill>
                <a:effectLst/>
              </a:rPr>
              <a:t> </a:t>
            </a:r>
            <a:r>
              <a:rPr lang="en-US" sz="1600" b="1" i="0" u="none" strike="noStrike" dirty="0" err="1">
                <a:solidFill>
                  <a:srgbClr val="FFFFFF"/>
                </a:solidFill>
                <a:effectLst/>
              </a:rPr>
              <a:t>artefakt</a:t>
            </a:r>
            <a:r>
              <a:rPr lang="en-US" sz="1600" b="1" i="0" u="none" strike="noStrike" dirty="0">
                <a:solidFill>
                  <a:srgbClr val="FFFFFF"/>
                </a:solidFill>
                <a:effectLst/>
              </a:rPr>
              <a:t>:</a:t>
            </a:r>
            <a:endParaRPr lang="en-US" sz="1600" b="0" i="0" u="none" strike="noStrike" dirty="0">
              <a:solidFill>
                <a:srgbClr val="FFFFFF"/>
              </a:solidFill>
              <a:effectLst/>
            </a:endParaRPr>
          </a:p>
          <a:p>
            <a:pPr lvl="1"/>
            <a:r>
              <a:rPr lang="en-US" sz="1600" dirty="0" err="1">
                <a:solidFill>
                  <a:srgbClr val="FFFFFF"/>
                </a:solidFill>
              </a:rPr>
              <a:t>m</a:t>
            </a:r>
            <a:r>
              <a:rPr lang="en-US" sz="1600" i="0" u="none" strike="noStrike" dirty="0" err="1">
                <a:solidFill>
                  <a:srgbClr val="FFFFFF"/>
                </a:solidFill>
                <a:effectLst/>
              </a:rPr>
              <a:t>ateriální</a:t>
            </a:r>
            <a:r>
              <a:rPr lang="en-US" sz="1600" i="0" u="none" strike="noStrike" dirty="0">
                <a:solidFill>
                  <a:srgbClr val="FFFFFF"/>
                </a:solidFill>
                <a:effectLst/>
              </a:rPr>
              <a:t> </a:t>
            </a:r>
            <a:r>
              <a:rPr lang="en-US" sz="1600" i="0" u="none" strike="noStrike" dirty="0" err="1">
                <a:solidFill>
                  <a:srgbClr val="FFFFFF"/>
                </a:solidFill>
                <a:effectLst/>
              </a:rPr>
              <a:t>vlastnosti</a:t>
            </a:r>
            <a:r>
              <a:rPr lang="en-US" sz="1600" i="0" u="none" strike="noStrike" dirty="0">
                <a:solidFill>
                  <a:srgbClr val="FFFFFF"/>
                </a:solidFill>
                <a:effectLst/>
              </a:rPr>
              <a:t> </a:t>
            </a:r>
            <a:r>
              <a:rPr lang="en-US" sz="1600" i="0" u="none" strike="noStrike" dirty="0" err="1">
                <a:solidFill>
                  <a:srgbClr val="FFFFFF"/>
                </a:solidFill>
                <a:effectLst/>
              </a:rPr>
              <a:t>ovlivňují</a:t>
            </a:r>
            <a:r>
              <a:rPr lang="en-US" sz="1600" i="0" u="none" strike="noStrike" dirty="0">
                <a:solidFill>
                  <a:srgbClr val="FFFFFF"/>
                </a:solidFill>
                <a:effectLst/>
              </a:rPr>
              <a:t> </a:t>
            </a:r>
            <a:r>
              <a:rPr lang="en-US" sz="1600" i="0" u="none" strike="noStrike" dirty="0" err="1">
                <a:solidFill>
                  <a:srgbClr val="FFFFFF"/>
                </a:solidFill>
                <a:effectLst/>
              </a:rPr>
              <a:t>význam</a:t>
            </a:r>
            <a:r>
              <a:rPr lang="en-US" sz="1600" i="0" u="none" strike="noStrike" dirty="0">
                <a:solidFill>
                  <a:srgbClr val="FFFFFF"/>
                </a:solidFill>
                <a:effectLst/>
              </a:rPr>
              <a:t> </a:t>
            </a:r>
            <a:r>
              <a:rPr lang="en-US" sz="1600" b="0" i="0" u="none" strike="noStrike" dirty="0">
                <a:solidFill>
                  <a:srgbClr val="FFFFFF"/>
                </a:solidFill>
                <a:effectLst/>
              </a:rPr>
              <a:t>(</a:t>
            </a:r>
            <a:r>
              <a:rPr lang="en-US" sz="1600" b="0" i="0" u="none" strike="noStrike" dirty="0" err="1">
                <a:solidFill>
                  <a:srgbClr val="FFFFFF"/>
                </a:solidFill>
                <a:effectLst/>
              </a:rPr>
              <a:t>např</a:t>
            </a:r>
            <a:r>
              <a:rPr lang="en-US" sz="1600" b="0" i="0" u="none" strike="noStrike" dirty="0">
                <a:solidFill>
                  <a:srgbClr val="FFFFFF"/>
                </a:solidFill>
                <a:effectLst/>
              </a:rPr>
              <a:t>. </a:t>
            </a:r>
            <a:r>
              <a:rPr lang="en-US" sz="1600" b="0" i="0" u="none" strike="noStrike" dirty="0" err="1">
                <a:solidFill>
                  <a:srgbClr val="FFFFFF"/>
                </a:solidFill>
                <a:effectLst/>
              </a:rPr>
              <a:t>freska</a:t>
            </a:r>
            <a:r>
              <a:rPr lang="en-US" sz="1600" b="0" i="0" u="none" strike="noStrike" dirty="0">
                <a:solidFill>
                  <a:srgbClr val="FFFFFF"/>
                </a:solidFill>
                <a:effectLst/>
              </a:rPr>
              <a:t> vs. </a:t>
            </a:r>
            <a:r>
              <a:rPr lang="en-US" sz="1600" b="0" i="0" u="none" strike="noStrike" dirty="0" err="1">
                <a:solidFill>
                  <a:srgbClr val="FFFFFF"/>
                </a:solidFill>
                <a:effectLst/>
              </a:rPr>
              <a:t>miniatura</a:t>
            </a:r>
            <a:r>
              <a:rPr lang="en-US" sz="1600" b="0" i="0" u="none" strike="noStrike" dirty="0">
                <a:solidFill>
                  <a:srgbClr val="FFFFFF"/>
                </a:solidFill>
                <a:effectLst/>
              </a:rPr>
              <a:t> vs. </a:t>
            </a:r>
            <a:r>
              <a:rPr lang="en-US" sz="1600" b="0" i="0" u="none" strike="noStrike" dirty="0" err="1">
                <a:solidFill>
                  <a:srgbClr val="FFFFFF"/>
                </a:solidFill>
                <a:effectLst/>
              </a:rPr>
              <a:t>digitální</a:t>
            </a:r>
            <a:r>
              <a:rPr lang="en-US" sz="1600" b="0" i="0" u="none" strike="noStrike" dirty="0">
                <a:solidFill>
                  <a:srgbClr val="FFFFFF"/>
                </a:solidFill>
                <a:effectLst/>
              </a:rPr>
              <a:t> </a:t>
            </a:r>
            <a:r>
              <a:rPr lang="en-US" sz="1600" b="0" i="0" u="none" strike="noStrike" dirty="0" err="1">
                <a:solidFill>
                  <a:srgbClr val="FFFFFF"/>
                </a:solidFill>
                <a:effectLst/>
              </a:rPr>
              <a:t>reprodukce</a:t>
            </a:r>
            <a:r>
              <a:rPr lang="en-US" sz="1600" b="0" i="0" u="none" strike="noStrike" dirty="0">
                <a:solidFill>
                  <a:srgbClr val="FFFFFF"/>
                </a:solidFill>
                <a:effectLst/>
              </a:rPr>
              <a:t>)</a:t>
            </a:r>
          </a:p>
          <a:p>
            <a:pPr lvl="1"/>
            <a:r>
              <a:rPr lang="en-US" sz="1600" dirty="0" err="1">
                <a:solidFill>
                  <a:srgbClr val="FFFFFF"/>
                </a:solidFill>
              </a:rPr>
              <a:t>poodholuje</a:t>
            </a:r>
            <a:r>
              <a:rPr lang="en-US" sz="1600" dirty="0">
                <a:solidFill>
                  <a:srgbClr val="FFFFFF"/>
                </a:solidFill>
              </a:rPr>
              <a:t> </a:t>
            </a:r>
            <a:r>
              <a:rPr lang="en-US" sz="1600" dirty="0" err="1">
                <a:solidFill>
                  <a:srgbClr val="FFFFFF"/>
                </a:solidFill>
              </a:rPr>
              <a:t>nám</a:t>
            </a:r>
            <a:r>
              <a:rPr lang="en-US" sz="1600" dirty="0">
                <a:solidFill>
                  <a:srgbClr val="FFFFFF"/>
                </a:solidFill>
              </a:rPr>
              <a:t> </a:t>
            </a:r>
            <a:r>
              <a:rPr lang="en-US" sz="1600" dirty="0" err="1">
                <a:solidFill>
                  <a:srgbClr val="FFFFFF"/>
                </a:solidFill>
              </a:rPr>
              <a:t>jiné</a:t>
            </a:r>
            <a:r>
              <a:rPr lang="en-US" sz="1600" dirty="0">
                <a:solidFill>
                  <a:srgbClr val="FFFFFF"/>
                </a:solidFill>
              </a:rPr>
              <a:t> </a:t>
            </a:r>
            <a:r>
              <a:rPr lang="en-US" sz="1600" dirty="0" err="1">
                <a:solidFill>
                  <a:srgbClr val="FFFFFF"/>
                </a:solidFill>
              </a:rPr>
              <a:t>aspekty</a:t>
            </a:r>
            <a:r>
              <a:rPr lang="en-US" sz="1600" dirty="0">
                <a:solidFill>
                  <a:srgbClr val="FFFFFF"/>
                </a:solidFill>
              </a:rPr>
              <a:t> </a:t>
            </a:r>
            <a:r>
              <a:rPr lang="en-US" sz="1600" dirty="0" err="1">
                <a:solidFill>
                  <a:srgbClr val="FFFFFF"/>
                </a:solidFill>
              </a:rPr>
              <a:t>minulosti</a:t>
            </a:r>
            <a:r>
              <a:rPr lang="en-US" sz="1600" b="0" i="0" u="none" strike="noStrike" dirty="0">
                <a:solidFill>
                  <a:srgbClr val="FFFFFF"/>
                </a:solidFill>
                <a:effectLst/>
              </a:rPr>
              <a:t> </a:t>
            </a:r>
            <a:r>
              <a:rPr lang="en-US" sz="1600" b="0" i="0" u="none" strike="noStrike" dirty="0" err="1">
                <a:solidFill>
                  <a:srgbClr val="FFFFFF"/>
                </a:solidFill>
                <a:effectLst/>
              </a:rPr>
              <a:t>než</a:t>
            </a:r>
            <a:r>
              <a:rPr lang="en-US" sz="1600" b="0" i="0" u="none" strike="noStrike" dirty="0">
                <a:solidFill>
                  <a:srgbClr val="FFFFFF"/>
                </a:solidFill>
                <a:effectLst/>
              </a:rPr>
              <a:t> PP, </a:t>
            </a:r>
            <a:r>
              <a:rPr lang="en-US" sz="1600" i="0" u="none" strike="noStrike" dirty="0" err="1">
                <a:solidFill>
                  <a:srgbClr val="FFFFFF"/>
                </a:solidFill>
                <a:effectLst/>
              </a:rPr>
              <a:t>jako</a:t>
            </a:r>
            <a:r>
              <a:rPr lang="en-US" sz="1600" i="0" u="none" strike="noStrike" dirty="0">
                <a:solidFill>
                  <a:srgbClr val="FFFFFF"/>
                </a:solidFill>
                <a:effectLst/>
              </a:rPr>
              <a:t> </a:t>
            </a:r>
            <a:r>
              <a:rPr lang="en-US" sz="1600" i="0" u="none" strike="noStrike" dirty="0" err="1">
                <a:solidFill>
                  <a:srgbClr val="FFFFFF"/>
                </a:solidFill>
                <a:effectLst/>
              </a:rPr>
              <a:t>jsou</a:t>
            </a:r>
            <a:r>
              <a:rPr lang="en-US" sz="1600" i="0" u="none" strike="noStrike" dirty="0">
                <a:solidFill>
                  <a:srgbClr val="FFFFFF"/>
                </a:solidFill>
                <a:effectLst/>
              </a:rPr>
              <a:t> </a:t>
            </a:r>
            <a:r>
              <a:rPr lang="en-US" sz="1600" i="0" u="none" strike="noStrike" dirty="0" err="1">
                <a:solidFill>
                  <a:srgbClr val="FFFFFF"/>
                </a:solidFill>
                <a:effectLst/>
              </a:rPr>
              <a:t>vztahy</a:t>
            </a:r>
            <a:r>
              <a:rPr lang="en-US" sz="1600" i="0" u="none" strike="noStrike" dirty="0">
                <a:solidFill>
                  <a:srgbClr val="FFFFFF"/>
                </a:solidFill>
                <a:effectLst/>
              </a:rPr>
              <a:t> </a:t>
            </a:r>
            <a:r>
              <a:rPr lang="en-US" sz="1600" i="0" u="none" strike="noStrike" dirty="0" err="1">
                <a:solidFill>
                  <a:srgbClr val="FFFFFF"/>
                </a:solidFill>
                <a:effectLst/>
              </a:rPr>
              <a:t>moci</a:t>
            </a:r>
            <a:r>
              <a:rPr lang="en-US" sz="1600" i="0" u="none" strike="noStrike" dirty="0">
                <a:solidFill>
                  <a:srgbClr val="FFFFFF"/>
                </a:solidFill>
                <a:effectLst/>
              </a:rPr>
              <a:t>, </a:t>
            </a:r>
            <a:r>
              <a:rPr lang="en-US" sz="1600" i="0" u="none" strike="noStrike" dirty="0" err="1">
                <a:solidFill>
                  <a:srgbClr val="FFFFFF"/>
                </a:solidFill>
                <a:effectLst/>
              </a:rPr>
              <a:t>diverzita</a:t>
            </a:r>
            <a:r>
              <a:rPr lang="en-US" sz="1600" i="0" u="none" strike="noStrike" dirty="0">
                <a:solidFill>
                  <a:srgbClr val="FFFFFF"/>
                </a:solidFill>
                <a:effectLst/>
              </a:rPr>
              <a:t> </a:t>
            </a:r>
            <a:r>
              <a:rPr lang="en-US" sz="1600" i="0" u="none" strike="noStrike" dirty="0" err="1">
                <a:solidFill>
                  <a:srgbClr val="FFFFFF"/>
                </a:solidFill>
                <a:effectLst/>
              </a:rPr>
              <a:t>funkcí</a:t>
            </a:r>
            <a:r>
              <a:rPr lang="en-US" sz="1600" i="0" u="none" strike="noStrike" dirty="0">
                <a:solidFill>
                  <a:srgbClr val="FFFFFF"/>
                </a:solidFill>
                <a:effectLst/>
              </a:rPr>
              <a:t>, </a:t>
            </a:r>
            <a:r>
              <a:rPr lang="en-US" sz="1600" i="0" u="none" strike="noStrike" dirty="0" err="1">
                <a:solidFill>
                  <a:srgbClr val="FFFFFF"/>
                </a:solidFill>
                <a:effectLst/>
              </a:rPr>
              <a:t>každodennost</a:t>
            </a:r>
            <a:r>
              <a:rPr lang="en-US" sz="1600" i="0" u="none" strike="noStrike" dirty="0">
                <a:solidFill>
                  <a:srgbClr val="FFFFFF"/>
                </a:solidFill>
                <a:effectLst/>
              </a:rPr>
              <a:t> …</a:t>
            </a:r>
            <a:endParaRPr lang="en-US" sz="1600" b="1" i="0" u="none" strike="noStrike" dirty="0">
              <a:solidFill>
                <a:srgbClr val="FFFFFF"/>
              </a:solidFill>
              <a:effectLst/>
            </a:endParaRPr>
          </a:p>
          <a:p>
            <a:pPr lvl="1"/>
            <a:r>
              <a:rPr lang="en-US" sz="1600" dirty="0" err="1">
                <a:solidFill>
                  <a:srgbClr val="FFFFFF"/>
                </a:solidFill>
              </a:rPr>
              <a:t>p</a:t>
            </a:r>
            <a:r>
              <a:rPr lang="en-US" sz="1600" i="0" u="none" strike="noStrike" dirty="0" err="1">
                <a:solidFill>
                  <a:srgbClr val="FFFFFF"/>
                </a:solidFill>
                <a:effectLst/>
              </a:rPr>
              <a:t>omáhá</a:t>
            </a:r>
            <a:r>
              <a:rPr lang="en-US" sz="1600" i="0" u="none" strike="noStrike" dirty="0">
                <a:solidFill>
                  <a:srgbClr val="FFFFFF"/>
                </a:solidFill>
                <a:effectLst/>
              </a:rPr>
              <a:t> </a:t>
            </a:r>
            <a:r>
              <a:rPr lang="en-US" sz="1600" i="0" u="none" strike="noStrike" dirty="0" err="1">
                <a:solidFill>
                  <a:srgbClr val="FFFFFF"/>
                </a:solidFill>
                <a:effectLst/>
              </a:rPr>
              <a:t>lépe</a:t>
            </a:r>
            <a:r>
              <a:rPr lang="en-US" sz="1600" i="0" u="none" strike="noStrike" dirty="0">
                <a:solidFill>
                  <a:srgbClr val="FFFFFF"/>
                </a:solidFill>
                <a:effectLst/>
              </a:rPr>
              <a:t> </a:t>
            </a:r>
            <a:r>
              <a:rPr lang="en-US" sz="1600" i="0" u="none" strike="noStrike" dirty="0" err="1">
                <a:solidFill>
                  <a:srgbClr val="FFFFFF"/>
                </a:solidFill>
                <a:effectLst/>
              </a:rPr>
              <a:t>chápat</a:t>
            </a:r>
            <a:r>
              <a:rPr lang="en-US" sz="1600" i="0" u="none" strike="noStrike" dirty="0">
                <a:solidFill>
                  <a:srgbClr val="FFFFFF"/>
                </a:solidFill>
                <a:effectLst/>
              </a:rPr>
              <a:t> </a:t>
            </a:r>
            <a:r>
              <a:rPr lang="en-US" sz="1600" i="0" u="none" strike="noStrike" dirty="0" err="1">
                <a:solidFill>
                  <a:srgbClr val="FFFFFF"/>
                </a:solidFill>
                <a:effectLst/>
              </a:rPr>
              <a:t>vztahy</a:t>
            </a:r>
            <a:r>
              <a:rPr lang="en-US" sz="1600" i="0" u="none" strike="noStrike" dirty="0">
                <a:solidFill>
                  <a:srgbClr val="FFFFFF"/>
                </a:solidFill>
                <a:effectLst/>
              </a:rPr>
              <a:t> a </a:t>
            </a:r>
            <a:r>
              <a:rPr lang="en-US" sz="1600" i="0" u="none" strike="noStrike" dirty="0" err="1">
                <a:solidFill>
                  <a:srgbClr val="FFFFFF"/>
                </a:solidFill>
                <a:effectLst/>
              </a:rPr>
              <a:t>kontext</a:t>
            </a:r>
            <a:r>
              <a:rPr lang="en-US" sz="1600" i="0" u="none" strike="noStrike" dirty="0">
                <a:solidFill>
                  <a:srgbClr val="FFFFFF"/>
                </a:solidFill>
                <a:effectLst/>
              </a:rPr>
              <a:t> (</a:t>
            </a:r>
            <a:r>
              <a:rPr lang="en-US" sz="1600" i="0" u="none" strike="noStrike" dirty="0" err="1">
                <a:solidFill>
                  <a:srgbClr val="FFFFFF"/>
                </a:solidFill>
                <a:effectLst/>
              </a:rPr>
              <a:t>nikoli</a:t>
            </a:r>
            <a:r>
              <a:rPr lang="en-US" sz="1600" i="0" u="none" strike="noStrike" dirty="0">
                <a:solidFill>
                  <a:srgbClr val="FFFFFF"/>
                </a:solidFill>
                <a:effectLst/>
              </a:rPr>
              <a:t> </a:t>
            </a:r>
            <a:r>
              <a:rPr lang="en-US" sz="1600" i="0" u="none" strike="noStrike" dirty="0" err="1">
                <a:solidFill>
                  <a:srgbClr val="FFFFFF"/>
                </a:solidFill>
                <a:effectLst/>
              </a:rPr>
              <a:t>izolovaný</a:t>
            </a:r>
            <a:r>
              <a:rPr lang="en-US" sz="1600" i="0" u="none" strike="noStrike" dirty="0">
                <a:solidFill>
                  <a:srgbClr val="FFFFFF"/>
                </a:solidFill>
                <a:effectLst/>
              </a:rPr>
              <a:t> </a:t>
            </a:r>
            <a:r>
              <a:rPr lang="en-US" sz="1600" i="0" u="none" strike="noStrike" dirty="0" err="1">
                <a:solidFill>
                  <a:srgbClr val="FFFFFF"/>
                </a:solidFill>
                <a:effectLst/>
              </a:rPr>
              <a:t>artefakt</a:t>
            </a:r>
            <a:r>
              <a:rPr lang="en-US" sz="1600" i="0" u="none" strike="noStrike" dirty="0">
                <a:solidFill>
                  <a:srgbClr val="FFFFFF"/>
                </a:solidFill>
                <a:effectLst/>
              </a:rPr>
              <a:t>, ale </a:t>
            </a:r>
            <a:r>
              <a:rPr lang="en-US" sz="1600" i="0" u="none" strike="noStrike" dirty="0" err="1">
                <a:solidFill>
                  <a:srgbClr val="FFFFFF"/>
                </a:solidFill>
                <a:effectLst/>
              </a:rPr>
              <a:t>materiály</a:t>
            </a:r>
            <a:r>
              <a:rPr lang="en-US" sz="1600" i="0" u="none" strike="noStrike" dirty="0">
                <a:solidFill>
                  <a:srgbClr val="FFFFFF"/>
                </a:solidFill>
                <a:effectLst/>
              </a:rPr>
              <a:t> a </a:t>
            </a:r>
            <a:r>
              <a:rPr lang="en-US" sz="1600" i="0" u="none" strike="noStrike" dirty="0" err="1">
                <a:solidFill>
                  <a:srgbClr val="FFFFFF"/>
                </a:solidFill>
                <a:effectLst/>
              </a:rPr>
              <a:t>zp</a:t>
            </a:r>
            <a:r>
              <a:rPr lang="en-US" sz="1600" i="0" u="none" strike="noStrike" dirty="0">
                <a:solidFill>
                  <a:srgbClr val="FFFFFF"/>
                </a:solidFill>
                <a:effectLst/>
              </a:rPr>
              <a:t>. </a:t>
            </a:r>
            <a:r>
              <a:rPr lang="en-US" sz="1600" dirty="0" err="1">
                <a:solidFill>
                  <a:srgbClr val="FFFFFF"/>
                </a:solidFill>
              </a:rPr>
              <a:t>v</a:t>
            </a:r>
            <a:r>
              <a:rPr lang="en-US" sz="1600" i="0" u="none" strike="noStrike" dirty="0" err="1">
                <a:solidFill>
                  <a:srgbClr val="FFFFFF"/>
                </a:solidFill>
                <a:effectLst/>
              </a:rPr>
              <a:t>ýroby</a:t>
            </a:r>
            <a:r>
              <a:rPr lang="en-US" sz="1600" i="0" u="none" strike="noStrike" dirty="0">
                <a:solidFill>
                  <a:srgbClr val="FFFFFF"/>
                </a:solidFill>
                <a:effectLst/>
              </a:rPr>
              <a:t>, </a:t>
            </a:r>
            <a:r>
              <a:rPr lang="en-US" sz="1600" i="0" u="none" strike="noStrike" dirty="0" err="1">
                <a:solidFill>
                  <a:srgbClr val="FFFFFF"/>
                </a:solidFill>
                <a:effectLst/>
              </a:rPr>
              <a:t>recepce</a:t>
            </a:r>
            <a:r>
              <a:rPr lang="en-US" sz="1600" i="0" u="none" strike="noStrike" dirty="0">
                <a:solidFill>
                  <a:srgbClr val="FFFFFF"/>
                </a:solidFill>
                <a:effectLst/>
              </a:rPr>
              <a:t> …)</a:t>
            </a:r>
            <a:endParaRPr lang="en-US" sz="1600" dirty="0">
              <a:solidFill>
                <a:srgbClr val="FFFFFF"/>
              </a:solidFill>
            </a:endParaRPr>
          </a:p>
          <a:p>
            <a:r>
              <a:rPr lang="en-US" sz="1600" dirty="0">
                <a:solidFill>
                  <a:srgbClr val="FFFFFF"/>
                </a:solidFill>
              </a:rPr>
              <a:t>&gt;&gt; </a:t>
            </a:r>
            <a:r>
              <a:rPr lang="en-US" sz="1600" dirty="0" err="1">
                <a:solidFill>
                  <a:srgbClr val="FFFFFF"/>
                </a:solidFill>
              </a:rPr>
              <a:t>nejen</a:t>
            </a:r>
            <a:r>
              <a:rPr lang="en-US" sz="1600" dirty="0">
                <a:solidFill>
                  <a:srgbClr val="FFFFFF"/>
                </a:solidFill>
              </a:rPr>
              <a:t> to, co </a:t>
            </a:r>
            <a:r>
              <a:rPr lang="en-US" sz="1600" dirty="0" err="1">
                <a:solidFill>
                  <a:srgbClr val="FFFFFF"/>
                </a:solidFill>
              </a:rPr>
              <a:t>zobrazují</a:t>
            </a:r>
            <a:r>
              <a:rPr lang="en-US" sz="1600" dirty="0">
                <a:solidFill>
                  <a:srgbClr val="FFFFFF"/>
                </a:solidFill>
              </a:rPr>
              <a:t> (</a:t>
            </a:r>
            <a:r>
              <a:rPr lang="en-US" sz="1600" i="1" dirty="0" err="1">
                <a:solidFill>
                  <a:srgbClr val="FFFFFF"/>
                </a:solidFill>
              </a:rPr>
              <a:t>represantation</a:t>
            </a:r>
            <a:r>
              <a:rPr lang="en-US" sz="1600" dirty="0">
                <a:solidFill>
                  <a:srgbClr val="FFFFFF"/>
                </a:solidFill>
              </a:rPr>
              <a:t>), ale to, </a:t>
            </a:r>
            <a:r>
              <a:rPr lang="en-US" sz="1600" dirty="0" err="1">
                <a:solidFill>
                  <a:srgbClr val="FFFFFF"/>
                </a:solidFill>
              </a:rPr>
              <a:t>čím</a:t>
            </a:r>
            <a:r>
              <a:rPr lang="en-US" sz="1600" dirty="0">
                <a:solidFill>
                  <a:srgbClr val="FFFFFF"/>
                </a:solidFill>
              </a:rPr>
              <a:t> </a:t>
            </a:r>
            <a:r>
              <a:rPr lang="en-US" sz="1600" dirty="0" err="1">
                <a:solidFill>
                  <a:srgbClr val="FFFFFF"/>
                </a:solidFill>
              </a:rPr>
              <a:t>jsou</a:t>
            </a:r>
            <a:r>
              <a:rPr lang="en-US" sz="1600" dirty="0">
                <a:solidFill>
                  <a:srgbClr val="FFFFFF"/>
                </a:solidFill>
              </a:rPr>
              <a:t> (</a:t>
            </a:r>
            <a:r>
              <a:rPr lang="en-US" sz="1600" i="1" dirty="0">
                <a:solidFill>
                  <a:srgbClr val="FFFFFF"/>
                </a:solidFill>
              </a:rPr>
              <a:t>non-representation</a:t>
            </a:r>
            <a:r>
              <a:rPr lang="en-US" sz="1600" dirty="0">
                <a:solidFill>
                  <a:srgbClr val="FFFFFF"/>
                </a:solidFill>
              </a:rPr>
              <a:t>) – </a:t>
            </a:r>
            <a:r>
              <a:rPr lang="en-US" sz="1600" dirty="0" err="1">
                <a:solidFill>
                  <a:srgbClr val="FFFFFF"/>
                </a:solidFill>
              </a:rPr>
              <a:t>afekt</a:t>
            </a:r>
            <a:endParaRPr lang="en-US" sz="1600" dirty="0">
              <a:solidFill>
                <a:srgbClr val="FFFFFF"/>
              </a:solidFill>
            </a:endParaRPr>
          </a:p>
        </p:txBody>
      </p:sp>
      <p:pic>
        <p:nvPicPr>
          <p:cNvPr id="5" name="Zástupný obsah 4" descr="Obsah obrázku diagram, text, Plán, řada/pruh&#10;&#10;Popis byl vytvořen automaticky">
            <a:extLst>
              <a:ext uri="{FF2B5EF4-FFF2-40B4-BE49-F238E27FC236}">
                <a16:creationId xmlns:a16="http://schemas.microsoft.com/office/drawing/2014/main" id="{A2150AA5-99B9-D9A6-FDD6-ECF83658BF24}"/>
              </a:ext>
            </a:extLst>
          </p:cNvPr>
          <p:cNvPicPr>
            <a:picLocks noGrp="1" noChangeAspect="1"/>
          </p:cNvPicPr>
          <p:nvPr>
            <p:ph sz="half" idx="2"/>
          </p:nvPr>
        </p:nvPicPr>
        <p:blipFill>
          <a:blip r:embed="rId2"/>
          <a:stretch>
            <a:fillRect/>
          </a:stretch>
        </p:blipFill>
        <p:spPr>
          <a:xfrm>
            <a:off x="6603732" y="1899284"/>
            <a:ext cx="5474924" cy="3082472"/>
          </a:xfrm>
          <a:prstGeom prst="rect">
            <a:avLst/>
          </a:prstGeom>
        </p:spPr>
      </p:pic>
      <p:sp>
        <p:nvSpPr>
          <p:cNvPr id="31"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4552" y="189928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28"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6862" y="218992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extLst>
      <p:ext uri="{BB962C8B-B14F-4D97-AF65-F5344CB8AC3E}">
        <p14:creationId xmlns:p14="http://schemas.microsoft.com/office/powerpoint/2010/main" val="1256592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33DC6A-1F1C-4A06-834E-CFF88F1C0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0FE1D5CF-87B8-4A8A-AD3C-01D06A6076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08641" cy="6858000"/>
          </a:xfrm>
          <a:custGeom>
            <a:avLst/>
            <a:gdLst>
              <a:gd name="connsiteX0" fmla="*/ 0 w 6208641"/>
              <a:gd name="connsiteY0" fmla="*/ 0 h 6858000"/>
              <a:gd name="connsiteX1" fmla="*/ 5464181 w 6208641"/>
              <a:gd name="connsiteY1" fmla="*/ 0 h 6858000"/>
              <a:gd name="connsiteX2" fmla="*/ 5538086 w 6208641"/>
              <a:gd name="connsiteY2" fmla="*/ 159684 h 6858000"/>
              <a:gd name="connsiteX3" fmla="*/ 6208641 w 6208641"/>
              <a:gd name="connsiteY3" fmla="*/ 3706589 h 6858000"/>
              <a:gd name="connsiteX4" fmla="*/ 5734754 w 6208641"/>
              <a:gd name="connsiteY4" fmla="*/ 6730443 h 6858000"/>
              <a:gd name="connsiteX5" fmla="*/ 5689361 w 6208641"/>
              <a:gd name="connsiteY5" fmla="*/ 6858000 h 6858000"/>
              <a:gd name="connsiteX6" fmla="*/ 0 w 620864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8641" h="6858000">
                <a:moveTo>
                  <a:pt x="0" y="0"/>
                </a:moveTo>
                <a:lnTo>
                  <a:pt x="5464181" y="0"/>
                </a:lnTo>
                <a:lnTo>
                  <a:pt x="5538086" y="159684"/>
                </a:lnTo>
                <a:cubicBezTo>
                  <a:pt x="5961440" y="1172168"/>
                  <a:pt x="6208641" y="2392735"/>
                  <a:pt x="6208641" y="3706589"/>
                </a:cubicBezTo>
                <a:cubicBezTo>
                  <a:pt x="6208641" y="4801467"/>
                  <a:pt x="6036974" y="5831563"/>
                  <a:pt x="5734754" y="6730443"/>
                </a:cubicBezTo>
                <a:lnTo>
                  <a:pt x="568936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60926200-45C2-41E9-839F-31CD5FE4C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03325" cy="6858000"/>
          </a:xfrm>
          <a:custGeom>
            <a:avLst/>
            <a:gdLst>
              <a:gd name="connsiteX0" fmla="*/ 0 w 6203325"/>
              <a:gd name="connsiteY0" fmla="*/ 0 h 6858000"/>
              <a:gd name="connsiteX1" fmla="*/ 5458865 w 6203325"/>
              <a:gd name="connsiteY1" fmla="*/ 0 h 6858000"/>
              <a:gd name="connsiteX2" fmla="*/ 5532770 w 6203325"/>
              <a:gd name="connsiteY2" fmla="*/ 159684 h 6858000"/>
              <a:gd name="connsiteX3" fmla="*/ 6203325 w 6203325"/>
              <a:gd name="connsiteY3" fmla="*/ 3706589 h 6858000"/>
              <a:gd name="connsiteX4" fmla="*/ 5729438 w 6203325"/>
              <a:gd name="connsiteY4" fmla="*/ 6730443 h 6858000"/>
              <a:gd name="connsiteX5" fmla="*/ 5684045 w 6203325"/>
              <a:gd name="connsiteY5" fmla="*/ 6858000 h 6858000"/>
              <a:gd name="connsiteX6" fmla="*/ 0 w 620332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3325" h="6858000">
                <a:moveTo>
                  <a:pt x="0" y="0"/>
                </a:moveTo>
                <a:lnTo>
                  <a:pt x="5458865" y="0"/>
                </a:lnTo>
                <a:lnTo>
                  <a:pt x="5532770" y="159684"/>
                </a:lnTo>
                <a:cubicBezTo>
                  <a:pt x="5956124" y="1172168"/>
                  <a:pt x="6203325" y="2392735"/>
                  <a:pt x="6203325" y="3706589"/>
                </a:cubicBezTo>
                <a:cubicBezTo>
                  <a:pt x="6203325" y="4801467"/>
                  <a:pt x="6031658" y="5831563"/>
                  <a:pt x="5729438" y="6730443"/>
                </a:cubicBezTo>
                <a:lnTo>
                  <a:pt x="568404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DC90C60B-8615-2DC0-A014-2FB390C274D1}"/>
              </a:ext>
            </a:extLst>
          </p:cNvPr>
          <p:cNvSpPr>
            <a:spLocks noGrp="1"/>
          </p:cNvSpPr>
          <p:nvPr>
            <p:ph type="title"/>
          </p:nvPr>
        </p:nvSpPr>
        <p:spPr>
          <a:xfrm>
            <a:off x="489098" y="1106034"/>
            <a:ext cx="5019074" cy="3204134"/>
          </a:xfrm>
        </p:spPr>
        <p:txBody>
          <a:bodyPr vert="horz" lIns="91440" tIns="45720" rIns="91440" bIns="45720" rtlCol="0" anchor="b">
            <a:normAutofit/>
          </a:bodyPr>
          <a:lstStyle/>
          <a:p>
            <a:r>
              <a:rPr lang="en-US" sz="1800" i="1" dirty="0"/>
              <a:t>‘objects are not what they were made to be but what they have become’</a:t>
            </a:r>
            <a:r>
              <a:rPr lang="en-US" sz="1800" dirty="0"/>
              <a:t> </a:t>
            </a:r>
            <a:br>
              <a:rPr lang="en-US" sz="1800" dirty="0"/>
            </a:br>
            <a:r>
              <a:rPr lang="en-US" sz="1800" dirty="0" err="1"/>
              <a:t>význam</a:t>
            </a:r>
            <a:r>
              <a:rPr lang="en-US" sz="1800" dirty="0"/>
              <a:t> “</a:t>
            </a:r>
            <a:r>
              <a:rPr lang="en-US" sz="1800" i="1" dirty="0"/>
              <a:t>that it is what is done with an image, rather than its inherent meaning, that gives it significance.”</a:t>
            </a:r>
            <a:br>
              <a:rPr lang="en-US" sz="1800" dirty="0"/>
            </a:br>
            <a:br>
              <a:rPr lang="en-US" sz="1800" dirty="0"/>
            </a:br>
            <a:endParaRPr lang="en-US" sz="1800" dirty="0"/>
          </a:p>
        </p:txBody>
      </p:sp>
      <p:sp>
        <p:nvSpPr>
          <p:cNvPr id="3" name="Zástupný text 2">
            <a:extLst>
              <a:ext uri="{FF2B5EF4-FFF2-40B4-BE49-F238E27FC236}">
                <a16:creationId xmlns:a16="http://schemas.microsoft.com/office/drawing/2014/main" id="{D5FAA539-7189-B865-C2CB-F856A630F329}"/>
              </a:ext>
            </a:extLst>
          </p:cNvPr>
          <p:cNvSpPr>
            <a:spLocks noGrp="1"/>
          </p:cNvSpPr>
          <p:nvPr>
            <p:ph type="body" idx="1"/>
          </p:nvPr>
        </p:nvSpPr>
        <p:spPr>
          <a:xfrm>
            <a:off x="494124" y="4872922"/>
            <a:ext cx="5014048" cy="1713858"/>
          </a:xfrm>
        </p:spPr>
        <p:txBody>
          <a:bodyPr vert="horz" lIns="91440" tIns="45720" rIns="91440" bIns="45720" rtlCol="0">
            <a:normAutofit/>
          </a:bodyPr>
          <a:lstStyle/>
          <a:p>
            <a:pPr marL="285750" indent="-285750">
              <a:buFont typeface="Arial" panose="020B0604020202020204" pitchFamily="34" charset="0"/>
              <a:buChar char="•"/>
            </a:pPr>
            <a:r>
              <a:rPr lang="en-US" sz="1600" dirty="0">
                <a:solidFill>
                  <a:schemeClr val="tx1"/>
                </a:solidFill>
              </a:rPr>
              <a:t>Nicholas Thomas, </a:t>
            </a:r>
            <a:r>
              <a:rPr lang="en-US" sz="1600" i="1" dirty="0">
                <a:solidFill>
                  <a:schemeClr val="tx1"/>
                </a:solidFill>
              </a:rPr>
              <a:t>Entangled Objects</a:t>
            </a:r>
            <a:r>
              <a:rPr lang="en-US" sz="1600" dirty="0">
                <a:solidFill>
                  <a:schemeClr val="tx1"/>
                </a:solidFill>
              </a:rPr>
              <a:t> (1991: 4): </a:t>
            </a:r>
          </a:p>
          <a:p>
            <a:pPr marL="742950" lvl="1" indent="-285750">
              <a:buFont typeface="Arial" panose="020B0604020202020204" pitchFamily="34" charset="0"/>
              <a:buChar char="•"/>
            </a:pPr>
            <a:r>
              <a:rPr lang="en-US" sz="1600" dirty="0" err="1"/>
              <a:t>význam</a:t>
            </a:r>
            <a:r>
              <a:rPr lang="en-US" sz="1600" dirty="0"/>
              <a:t> O </a:t>
            </a:r>
            <a:r>
              <a:rPr lang="en-US" sz="1600" dirty="0" err="1"/>
              <a:t>spočívá</a:t>
            </a:r>
            <a:r>
              <a:rPr lang="en-US" sz="1600" dirty="0"/>
              <a:t> v tom, co se s </a:t>
            </a:r>
            <a:r>
              <a:rPr lang="en-US" sz="1600" dirty="0" err="1"/>
              <a:t>ním</a:t>
            </a:r>
            <a:r>
              <a:rPr lang="en-US" sz="1600" dirty="0"/>
              <a:t> </a:t>
            </a:r>
            <a:r>
              <a:rPr lang="en-US" sz="1600" dirty="0" err="1"/>
              <a:t>dělá</a:t>
            </a:r>
            <a:endParaRPr lang="en-US" sz="1600" dirty="0"/>
          </a:p>
          <a:p>
            <a:pPr marL="742950" lvl="1" indent="-285750">
              <a:buFont typeface="Arial" panose="020B0604020202020204" pitchFamily="34" charset="0"/>
              <a:buChar char="•"/>
            </a:pPr>
            <a:r>
              <a:rPr lang="en-US" sz="1600" dirty="0"/>
              <a:t>O </a:t>
            </a:r>
            <a:r>
              <a:rPr lang="en-US" sz="1600" dirty="0" err="1"/>
              <a:t>nejsou</a:t>
            </a:r>
            <a:r>
              <a:rPr lang="en-US" sz="1600" dirty="0"/>
              <a:t> </a:t>
            </a:r>
            <a:r>
              <a:rPr lang="en-US" sz="1600" dirty="0" err="1"/>
              <a:t>tím</a:t>
            </a:r>
            <a:r>
              <a:rPr lang="en-US" sz="1600" dirty="0"/>
              <a:t>, </a:t>
            </a:r>
            <a:r>
              <a:rPr lang="en-US" sz="1600" dirty="0" err="1"/>
              <a:t>čím</a:t>
            </a:r>
            <a:r>
              <a:rPr lang="en-US" sz="1600" dirty="0"/>
              <a:t> </a:t>
            </a:r>
            <a:r>
              <a:rPr lang="en-US" sz="1600" dirty="0" err="1"/>
              <a:t>měly</a:t>
            </a:r>
            <a:r>
              <a:rPr lang="en-US" sz="1600" dirty="0"/>
              <a:t> </a:t>
            </a:r>
            <a:r>
              <a:rPr lang="en-US" sz="1600" dirty="0" err="1"/>
              <a:t>být</a:t>
            </a:r>
            <a:r>
              <a:rPr lang="en-US" sz="1600" dirty="0"/>
              <a:t> </a:t>
            </a:r>
            <a:r>
              <a:rPr lang="en-US" sz="1600" dirty="0" err="1"/>
              <a:t>původně</a:t>
            </a:r>
            <a:r>
              <a:rPr lang="en-US" sz="1600" dirty="0"/>
              <a:t>, ale </a:t>
            </a:r>
            <a:r>
              <a:rPr lang="en-US" sz="1600" dirty="0" err="1"/>
              <a:t>tím</a:t>
            </a:r>
            <a:r>
              <a:rPr lang="en-US" sz="1600" dirty="0"/>
              <a:t>, </a:t>
            </a:r>
            <a:r>
              <a:rPr lang="en-US" sz="1600" dirty="0" err="1"/>
              <a:t>čím</a:t>
            </a:r>
            <a:r>
              <a:rPr lang="en-US" sz="1600" dirty="0"/>
              <a:t> se </a:t>
            </a:r>
            <a:r>
              <a:rPr lang="en-US" sz="1600" dirty="0" err="1"/>
              <a:t>staly</a:t>
            </a:r>
            <a:r>
              <a:rPr lang="en-US" sz="1600" dirty="0"/>
              <a:t>…</a:t>
            </a:r>
            <a:br>
              <a:rPr lang="en-US" sz="2400" dirty="0"/>
            </a:br>
            <a:endParaRPr lang="en-US" sz="2400" dirty="0">
              <a:solidFill>
                <a:schemeClr val="tx1"/>
              </a:solidFill>
            </a:endParaRPr>
          </a:p>
        </p:txBody>
      </p:sp>
      <p:sp>
        <p:nvSpPr>
          <p:cNvPr id="16" name="Rectangle 1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5" name="Obrázek 4" descr="Obsah obrázku text, plakát, kniha, Tisk&#10;&#10;Popis byl vytvořen automaticky">
            <a:extLst>
              <a:ext uri="{FF2B5EF4-FFF2-40B4-BE49-F238E27FC236}">
                <a16:creationId xmlns:a16="http://schemas.microsoft.com/office/drawing/2014/main" id="{667F2D10-485D-BDAB-7933-8262A30BE03B}"/>
              </a:ext>
            </a:extLst>
          </p:cNvPr>
          <p:cNvPicPr>
            <a:picLocks noChangeAspect="1"/>
          </p:cNvPicPr>
          <p:nvPr/>
        </p:nvPicPr>
        <p:blipFill>
          <a:blip r:embed="rId2"/>
          <a:stretch>
            <a:fillRect/>
          </a:stretch>
        </p:blipFill>
        <p:spPr>
          <a:xfrm>
            <a:off x="8148336" y="239027"/>
            <a:ext cx="2400300" cy="3540003"/>
          </a:xfrm>
          <a:prstGeom prst="rect">
            <a:avLst/>
          </a:prstGeom>
        </p:spPr>
      </p:pic>
      <p:sp>
        <p:nvSpPr>
          <p:cNvPr id="18" name="Rectangle 1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546920"/>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Obrázek 3" descr="Obsah obrázku kov, mosaz, interiér, umění&#10;&#10;Popis byl vytvořen automaticky">
            <a:extLst>
              <a:ext uri="{FF2B5EF4-FFF2-40B4-BE49-F238E27FC236}">
                <a16:creationId xmlns:a16="http://schemas.microsoft.com/office/drawing/2014/main" id="{7F4D4ECB-D8C9-5A05-019D-A8EBB2FCE99E}"/>
              </a:ext>
            </a:extLst>
          </p:cNvPr>
          <p:cNvPicPr>
            <a:picLocks noChangeAspect="1"/>
          </p:cNvPicPr>
          <p:nvPr/>
        </p:nvPicPr>
        <p:blipFill>
          <a:blip r:embed="rId3"/>
          <a:stretch>
            <a:fillRect/>
          </a:stretch>
        </p:blipFill>
        <p:spPr>
          <a:xfrm>
            <a:off x="8148336" y="4018057"/>
            <a:ext cx="2400300" cy="2743200"/>
          </a:xfrm>
          <a:prstGeom prst="rect">
            <a:avLst/>
          </a:prstGeom>
        </p:spPr>
      </p:pic>
    </p:spTree>
    <p:extLst>
      <p:ext uri="{BB962C8B-B14F-4D97-AF65-F5344CB8AC3E}">
        <p14:creationId xmlns:p14="http://schemas.microsoft.com/office/powerpoint/2010/main" val="1733348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6CAED0A-2A45-4C9C-BCDD-21A8A092C5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212FF10-33A6-9761-1225-3DDD03227645}"/>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100" b="1" kern="1200">
                <a:solidFill>
                  <a:schemeClr val="tx1"/>
                </a:solidFill>
                <a:latin typeface="+mj-lt"/>
                <a:ea typeface="+mj-ea"/>
                <a:cs typeface="+mj-cs"/>
              </a:rPr>
              <a:t>Různé teoretické přístupy k materialitě</a:t>
            </a:r>
            <a:br>
              <a:rPr lang="en-US" sz="4100" b="1" kern="1200">
                <a:solidFill>
                  <a:schemeClr val="tx1"/>
                </a:solidFill>
                <a:latin typeface="+mj-lt"/>
                <a:ea typeface="+mj-ea"/>
                <a:cs typeface="+mj-cs"/>
              </a:rPr>
            </a:br>
            <a:endParaRPr lang="en-US" sz="4100" kern="1200">
              <a:solidFill>
                <a:schemeClr val="tx1"/>
              </a:solidFill>
              <a:latin typeface="+mj-lt"/>
              <a:ea typeface="+mj-ea"/>
              <a:cs typeface="+mj-cs"/>
            </a:endParaRPr>
          </a:p>
        </p:txBody>
      </p:sp>
      <p:sp>
        <p:nvSpPr>
          <p:cNvPr id="20" name="Rectangle 19">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577402C8-4BC8-B29C-C600-95C6EB6FC395}"/>
              </a:ext>
            </a:extLst>
          </p:cNvPr>
          <p:cNvSpPr>
            <a:spLocks noGrp="1"/>
          </p:cNvSpPr>
          <p:nvPr>
            <p:ph sz="half" idx="1"/>
          </p:nvPr>
        </p:nvSpPr>
        <p:spPr>
          <a:xfrm>
            <a:off x="148590" y="2400301"/>
            <a:ext cx="4805795" cy="4366260"/>
          </a:xfrm>
        </p:spPr>
        <p:txBody>
          <a:bodyPr vert="horz" lIns="91440" tIns="45720" rIns="91440" bIns="45720" rtlCol="0" anchor="ctr">
            <a:normAutofit/>
          </a:bodyPr>
          <a:lstStyle/>
          <a:p>
            <a:r>
              <a:rPr lang="en-US" sz="1600" b="1" dirty="0" err="1"/>
              <a:t>Antropologie</a:t>
            </a:r>
            <a:r>
              <a:rPr lang="en-US" sz="1600" b="1" dirty="0"/>
              <a:t>, </a:t>
            </a:r>
            <a:r>
              <a:rPr lang="en-US" sz="1600" b="1" dirty="0" err="1"/>
              <a:t>historická</a:t>
            </a:r>
            <a:r>
              <a:rPr lang="en-US" sz="1600" b="1" dirty="0"/>
              <a:t> </a:t>
            </a:r>
            <a:r>
              <a:rPr lang="en-US" sz="1600" b="1" dirty="0" err="1"/>
              <a:t>antropologie</a:t>
            </a:r>
            <a:endParaRPr lang="en-US" sz="1600" b="1" dirty="0"/>
          </a:p>
          <a:p>
            <a:pPr lvl="1"/>
            <a:r>
              <a:rPr lang="en-US" sz="1600" b="1" dirty="0"/>
              <a:t>Arjun Appadurai </a:t>
            </a:r>
            <a:r>
              <a:rPr lang="en-US" sz="1600" dirty="0"/>
              <a:t>(ed.), </a:t>
            </a:r>
            <a:r>
              <a:rPr lang="en-US" sz="1600" i="1" dirty="0"/>
              <a:t>The Social Life of Things: Commodities in Cultural Perspective</a:t>
            </a:r>
            <a:r>
              <a:rPr lang="en-US" sz="1600" dirty="0"/>
              <a:t> (1986)</a:t>
            </a:r>
          </a:p>
          <a:p>
            <a:pPr lvl="2"/>
            <a:r>
              <a:rPr lang="en-US" sz="1600" dirty="0" err="1"/>
              <a:t>cirkulace</a:t>
            </a:r>
            <a:r>
              <a:rPr lang="en-US" sz="1600" dirty="0"/>
              <a:t> O</a:t>
            </a:r>
          </a:p>
          <a:p>
            <a:pPr lvl="2"/>
            <a:r>
              <a:rPr lang="en-US" sz="1600" dirty="0"/>
              <a:t>jak </a:t>
            </a:r>
            <a:r>
              <a:rPr lang="en-US" sz="1600" dirty="0" err="1"/>
              <a:t>praktiky</a:t>
            </a:r>
            <a:r>
              <a:rPr lang="en-US" sz="1600" dirty="0"/>
              <a:t> </a:t>
            </a:r>
            <a:r>
              <a:rPr lang="en-US" sz="1600" dirty="0" err="1"/>
              <a:t>eko</a:t>
            </a:r>
            <a:r>
              <a:rPr lang="en-US" sz="1600" dirty="0"/>
              <a:t> </a:t>
            </a:r>
            <a:r>
              <a:rPr lang="en-US" sz="1600" dirty="0" err="1"/>
              <a:t>směny</a:t>
            </a:r>
            <a:r>
              <a:rPr lang="en-US" sz="1600" dirty="0"/>
              <a:t> </a:t>
            </a:r>
            <a:r>
              <a:rPr lang="en-US" sz="1600" dirty="0" err="1"/>
              <a:t>propůjčují</a:t>
            </a:r>
            <a:r>
              <a:rPr lang="en-US" sz="1600" dirty="0"/>
              <a:t> O </a:t>
            </a:r>
            <a:r>
              <a:rPr lang="en-US" sz="1600" dirty="0" err="1"/>
              <a:t>hodnotu</a:t>
            </a:r>
            <a:r>
              <a:rPr lang="en-US" sz="1600" dirty="0"/>
              <a:t> &gt; </a:t>
            </a:r>
            <a:r>
              <a:rPr lang="en-US" sz="1600" dirty="0" err="1"/>
              <a:t>žádný</a:t>
            </a:r>
            <a:r>
              <a:rPr lang="en-US" sz="1600" dirty="0"/>
              <a:t> O </a:t>
            </a:r>
            <a:r>
              <a:rPr lang="en-US" sz="1600" dirty="0" err="1"/>
              <a:t>není</a:t>
            </a:r>
            <a:r>
              <a:rPr lang="en-US" sz="1600" dirty="0"/>
              <a:t> </a:t>
            </a:r>
            <a:r>
              <a:rPr lang="en-US" sz="1600" dirty="0" err="1"/>
              <a:t>komoditou</a:t>
            </a:r>
            <a:r>
              <a:rPr lang="en-US" sz="1600" dirty="0"/>
              <a:t>, </a:t>
            </a:r>
            <a:r>
              <a:rPr lang="en-US" sz="1600" dirty="0" err="1"/>
              <a:t>dokud</a:t>
            </a:r>
            <a:r>
              <a:rPr lang="en-US" sz="1600" dirty="0"/>
              <a:t> </a:t>
            </a:r>
            <a:r>
              <a:rPr lang="en-US" sz="1600" dirty="0" err="1"/>
              <a:t>není</a:t>
            </a:r>
            <a:r>
              <a:rPr lang="en-US" sz="1600" dirty="0"/>
              <a:t> </a:t>
            </a:r>
            <a:r>
              <a:rPr lang="en-US" sz="1600" dirty="0" err="1"/>
              <a:t>zapojen</a:t>
            </a:r>
            <a:r>
              <a:rPr lang="en-US" sz="1600" dirty="0"/>
              <a:t> do </a:t>
            </a:r>
            <a:r>
              <a:rPr lang="en-US" sz="1600" dirty="0" err="1"/>
              <a:t>specifických</a:t>
            </a:r>
            <a:r>
              <a:rPr lang="en-US" sz="1600" dirty="0"/>
              <a:t> </a:t>
            </a:r>
            <a:r>
              <a:rPr lang="en-US" sz="1600" dirty="0" err="1"/>
              <a:t>eko</a:t>
            </a:r>
            <a:r>
              <a:rPr lang="en-US" sz="1600" dirty="0"/>
              <a:t> </a:t>
            </a:r>
            <a:r>
              <a:rPr lang="en-US" sz="1600" dirty="0" err="1"/>
              <a:t>vazeb</a:t>
            </a:r>
            <a:endParaRPr lang="en-US" sz="1600" dirty="0"/>
          </a:p>
          <a:p>
            <a:pPr lvl="1"/>
            <a:r>
              <a:rPr lang="en-US" sz="1600" b="1" dirty="0"/>
              <a:t>Daniel Miller </a:t>
            </a:r>
            <a:r>
              <a:rPr lang="en-US" sz="1600" dirty="0"/>
              <a:t>(ed.), </a:t>
            </a:r>
            <a:r>
              <a:rPr lang="en-US" sz="1600" i="1" dirty="0"/>
              <a:t>Materiality</a:t>
            </a:r>
            <a:r>
              <a:rPr lang="en-US" sz="1600" dirty="0"/>
              <a:t> (2005)</a:t>
            </a:r>
          </a:p>
          <a:p>
            <a:pPr lvl="2"/>
            <a:r>
              <a:rPr lang="en-US" sz="1600" dirty="0"/>
              <a:t>role </a:t>
            </a:r>
            <a:r>
              <a:rPr lang="en-US" sz="1600" dirty="0" err="1"/>
              <a:t>materiální</a:t>
            </a:r>
            <a:r>
              <a:rPr lang="en-US" sz="1600" dirty="0"/>
              <a:t> </a:t>
            </a:r>
            <a:r>
              <a:rPr lang="en-US" sz="1600" dirty="0" err="1"/>
              <a:t>kultury</a:t>
            </a:r>
            <a:r>
              <a:rPr lang="en-US" sz="1600" dirty="0"/>
              <a:t> v H a K</a:t>
            </a:r>
          </a:p>
          <a:p>
            <a:pPr lvl="2"/>
            <a:r>
              <a:rPr lang="en-US" sz="1600" dirty="0" err="1"/>
              <a:t>lidské</a:t>
            </a:r>
            <a:r>
              <a:rPr lang="en-US" sz="1600" dirty="0"/>
              <a:t> a </a:t>
            </a:r>
            <a:r>
              <a:rPr lang="en-US" sz="1600" dirty="0" err="1"/>
              <a:t>spol</a:t>
            </a:r>
            <a:r>
              <a:rPr lang="en-US" sz="1600" dirty="0"/>
              <a:t>. </a:t>
            </a:r>
            <a:r>
              <a:rPr lang="en-US" sz="1600" dirty="0" err="1"/>
              <a:t>vztahy</a:t>
            </a:r>
            <a:r>
              <a:rPr lang="en-US" sz="1600" dirty="0"/>
              <a:t> – O – </a:t>
            </a:r>
            <a:r>
              <a:rPr lang="en-US" sz="1600" dirty="0" err="1"/>
              <a:t>konzumace</a:t>
            </a:r>
            <a:r>
              <a:rPr lang="en-US" sz="1600" dirty="0"/>
              <a:t> &gt; </a:t>
            </a:r>
            <a:r>
              <a:rPr lang="en-US" sz="1600" b="0" i="0" u="none" strike="noStrike" dirty="0" err="1">
                <a:effectLst/>
              </a:rPr>
              <a:t>věci</a:t>
            </a:r>
            <a:r>
              <a:rPr lang="en-US" sz="1600" b="0" i="0" u="none" strike="noStrike" dirty="0">
                <a:effectLst/>
              </a:rPr>
              <a:t> </a:t>
            </a:r>
            <a:r>
              <a:rPr lang="en-US" sz="1600" b="0" i="0" u="none" strike="noStrike" dirty="0" err="1">
                <a:effectLst/>
              </a:rPr>
              <a:t>utvářejí</a:t>
            </a:r>
            <a:r>
              <a:rPr lang="en-US" sz="1600" b="0" i="0" u="none" strike="noStrike" dirty="0">
                <a:effectLst/>
              </a:rPr>
              <a:t> </a:t>
            </a:r>
            <a:r>
              <a:rPr lang="en-US" sz="1600" b="0" i="0" u="none" strike="noStrike" dirty="0" err="1">
                <a:effectLst/>
              </a:rPr>
              <a:t>sociální</a:t>
            </a:r>
            <a:r>
              <a:rPr lang="en-US" sz="1600" b="0" i="0" u="none" strike="noStrike" dirty="0">
                <a:effectLst/>
              </a:rPr>
              <a:t> </a:t>
            </a:r>
            <a:r>
              <a:rPr lang="en-US" sz="1600" b="0" i="0" u="none" strike="noStrike" dirty="0" err="1">
                <a:effectLst/>
              </a:rPr>
              <a:t>vztahy</a:t>
            </a:r>
            <a:endParaRPr lang="en-US" sz="1600" dirty="0"/>
          </a:p>
          <a:p>
            <a:pPr marL="0"/>
            <a:endParaRPr lang="en-US" sz="1400" b="0" i="0" u="none" strike="noStrike" dirty="0">
              <a:effectLst/>
            </a:endParaRPr>
          </a:p>
          <a:p>
            <a:endParaRPr lang="en-US" sz="1400" dirty="0"/>
          </a:p>
        </p:txBody>
      </p:sp>
      <p:pic>
        <p:nvPicPr>
          <p:cNvPr id="5" name="Zástupný obsah 4" descr="Obsah obrázku text, oblečení, látka, snímek obrazovky&#10;&#10;Popis byl vytvořen automaticky">
            <a:extLst>
              <a:ext uri="{FF2B5EF4-FFF2-40B4-BE49-F238E27FC236}">
                <a16:creationId xmlns:a16="http://schemas.microsoft.com/office/drawing/2014/main" id="{E383741B-0F77-4F09-7A22-B6819BE1748B}"/>
              </a:ext>
            </a:extLst>
          </p:cNvPr>
          <p:cNvPicPr>
            <a:picLocks noGrp="1" noChangeAspect="1"/>
          </p:cNvPicPr>
          <p:nvPr>
            <p:ph sz="half" idx="2"/>
          </p:nvPr>
        </p:nvPicPr>
        <p:blipFill>
          <a:blip r:embed="rId2"/>
          <a:srcRect r="3" b="11671"/>
          <a:stretch>
            <a:fillRect/>
          </a:stretch>
        </p:blipFill>
        <p:spPr>
          <a:xfrm>
            <a:off x="5418759" y="2559047"/>
            <a:ext cx="2741805" cy="3639451"/>
          </a:xfrm>
          <a:prstGeom prst="rect">
            <a:avLst/>
          </a:prstGeom>
        </p:spPr>
      </p:pic>
      <p:pic>
        <p:nvPicPr>
          <p:cNvPr id="7" name="Obrázek 6" descr="Obsah obrázku text, grafický design, Písmo, plakát&#10;&#10;Popis byl vytvořen automaticky">
            <a:extLst>
              <a:ext uri="{FF2B5EF4-FFF2-40B4-BE49-F238E27FC236}">
                <a16:creationId xmlns:a16="http://schemas.microsoft.com/office/drawing/2014/main" id="{BCE77A0E-9A69-3B5C-7B9C-FE07A3654099}"/>
              </a:ext>
            </a:extLst>
          </p:cNvPr>
          <p:cNvPicPr>
            <a:picLocks noChangeAspect="1"/>
          </p:cNvPicPr>
          <p:nvPr/>
        </p:nvPicPr>
        <p:blipFill>
          <a:blip r:embed="rId3"/>
          <a:srcRect l="12691" r="11922" b="-2"/>
          <a:stretch>
            <a:fillRect/>
          </a:stretch>
        </p:blipFill>
        <p:spPr>
          <a:xfrm>
            <a:off x="8412616" y="2559047"/>
            <a:ext cx="2743620" cy="3639451"/>
          </a:xfrm>
          <a:prstGeom prst="rect">
            <a:avLst/>
          </a:prstGeom>
        </p:spPr>
      </p:pic>
      <p:sp>
        <p:nvSpPr>
          <p:cNvPr id="24" name="Rectangle 23">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511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A620AB-1450-DCB2-A0D7-CB8AA1C653A4}"/>
              </a:ext>
            </a:extLst>
          </p:cNvPr>
          <p:cNvSpPr>
            <a:spLocks noGrp="1"/>
          </p:cNvSpPr>
          <p:nvPr>
            <p:ph type="title"/>
          </p:nvPr>
        </p:nvSpPr>
        <p:spPr>
          <a:xfrm>
            <a:off x="186690" y="18255"/>
            <a:ext cx="10515600" cy="1325563"/>
          </a:xfrm>
        </p:spPr>
        <p:txBody>
          <a:bodyPr/>
          <a:lstStyle/>
          <a:p>
            <a:r>
              <a:rPr lang="cs-CZ" b="1" i="0" u="none" strike="noStrike" dirty="0" err="1">
                <a:effectLst/>
              </a:rPr>
              <a:t>Afordance</a:t>
            </a:r>
            <a:endParaRPr lang="cs-CZ" dirty="0"/>
          </a:p>
        </p:txBody>
      </p:sp>
      <p:sp>
        <p:nvSpPr>
          <p:cNvPr id="3" name="Zástupný obsah 2">
            <a:extLst>
              <a:ext uri="{FF2B5EF4-FFF2-40B4-BE49-F238E27FC236}">
                <a16:creationId xmlns:a16="http://schemas.microsoft.com/office/drawing/2014/main" id="{8B9BB542-588C-73BE-43F1-F30B55BD9116}"/>
              </a:ext>
            </a:extLst>
          </p:cNvPr>
          <p:cNvSpPr>
            <a:spLocks noGrp="1"/>
          </p:cNvSpPr>
          <p:nvPr>
            <p:ph sz="half" idx="1"/>
          </p:nvPr>
        </p:nvSpPr>
        <p:spPr>
          <a:xfrm>
            <a:off x="262890" y="1063323"/>
            <a:ext cx="5181600" cy="5691438"/>
          </a:xfrm>
        </p:spPr>
        <p:txBody>
          <a:bodyPr>
            <a:normAutofit fontScale="70000" lnSpcReduction="20000"/>
          </a:bodyPr>
          <a:lstStyle/>
          <a:p>
            <a:pPr algn="l"/>
            <a:r>
              <a:rPr lang="cs-CZ" i="0" u="none" strike="noStrike" dirty="0">
                <a:effectLst/>
              </a:rPr>
              <a:t>= možnost jednání, kterou určitý O nebo materiál nabízí (to, co věc „umožňuje“ nebo „nabízí“ dělat – podle své fyzické formy, povrchu, tvaru či materiálu)</a:t>
            </a:r>
          </a:p>
          <a:p>
            <a:pPr algn="l"/>
            <a:r>
              <a:rPr lang="cs-CZ" dirty="0"/>
              <a:t>Jaké </a:t>
            </a:r>
            <a:r>
              <a:rPr lang="cs-CZ" dirty="0" err="1"/>
              <a:t>afordance</a:t>
            </a:r>
            <a:r>
              <a:rPr lang="cs-CZ" dirty="0"/>
              <a:t> vám nabízí předměty okolo vás?</a:t>
            </a:r>
            <a:endParaRPr lang="cs-CZ" i="0" u="none" strike="noStrike" dirty="0">
              <a:effectLst/>
            </a:endParaRPr>
          </a:p>
          <a:p>
            <a:pPr lvl="1"/>
            <a:r>
              <a:rPr lang="cs-CZ" i="0" u="none" strike="noStrike" dirty="0">
                <a:effectLst/>
              </a:rPr>
              <a:t>židle nabízí možnost sednout si </a:t>
            </a:r>
          </a:p>
          <a:p>
            <a:pPr lvl="1"/>
            <a:r>
              <a:rPr lang="cs-CZ" i="0" u="none" strike="noStrike" dirty="0">
                <a:effectLst/>
              </a:rPr>
              <a:t>klika nabízí možnost uchopení a otevření dveří</a:t>
            </a:r>
          </a:p>
          <a:p>
            <a:pPr lvl="1"/>
            <a:r>
              <a:rPr lang="cs-CZ" i="0" u="none" strike="noStrike" dirty="0">
                <a:effectLst/>
              </a:rPr>
              <a:t>hladký kámen láká k doteku, ostrý hrot varuje před zraněním</a:t>
            </a:r>
          </a:p>
          <a:p>
            <a:pPr algn="l"/>
            <a:r>
              <a:rPr lang="cs-CZ" dirty="0"/>
              <a:t>&gt;&gt; </a:t>
            </a:r>
            <a:r>
              <a:rPr lang="cs-CZ" b="0" i="0" u="none" strike="noStrike" dirty="0">
                <a:effectLst/>
              </a:rPr>
              <a:t>vztah, nikoli vlastnost O, ani S</a:t>
            </a:r>
          </a:p>
          <a:p>
            <a:pPr lvl="1"/>
            <a:r>
              <a:rPr lang="cs-CZ" dirty="0"/>
              <a:t>t</a:t>
            </a:r>
            <a:r>
              <a:rPr lang="cs-CZ" i="0" u="none" strike="noStrike" dirty="0">
                <a:effectLst/>
              </a:rPr>
              <a:t>yto vlastnosti nejsou jen v hlavě pozorovatele, ale utvářejí se v interakci mezi </a:t>
            </a:r>
            <a:r>
              <a:rPr lang="cs-CZ" i="0" u="none" strike="noStrike" dirty="0" err="1">
                <a:effectLst/>
              </a:rPr>
              <a:t>Č</a:t>
            </a:r>
            <a:r>
              <a:rPr lang="cs-CZ" i="0" u="none" strike="noStrike" dirty="0">
                <a:effectLst/>
              </a:rPr>
              <a:t> a věcí</a:t>
            </a:r>
            <a:endParaRPr lang="cs-CZ" dirty="0"/>
          </a:p>
          <a:p>
            <a:pPr lvl="1"/>
            <a:r>
              <a:rPr lang="cs-CZ" i="0" u="none" strike="noStrike" dirty="0">
                <a:effectLst/>
              </a:rPr>
              <a:t>materiální svět </a:t>
            </a:r>
            <a:r>
              <a:rPr lang="cs-CZ" b="1" i="0" u="none" strike="noStrike" dirty="0">
                <a:effectLst/>
              </a:rPr>
              <a:t>aktivně</a:t>
            </a:r>
            <a:r>
              <a:rPr lang="cs-CZ" i="0" u="none" strike="noStrike" dirty="0">
                <a:effectLst/>
              </a:rPr>
              <a:t> ovlivňuje lidské jednání </a:t>
            </a:r>
            <a:r>
              <a:rPr lang="cs-CZ" b="0" i="0" u="none" strike="noStrike" dirty="0">
                <a:effectLst/>
              </a:rPr>
              <a:t>– (</a:t>
            </a:r>
            <a:r>
              <a:rPr lang="cs-CZ" b="0" i="0" u="none" strike="noStrike" dirty="0" err="1">
                <a:effectLst/>
              </a:rPr>
              <a:t>Latour</a:t>
            </a:r>
            <a:r>
              <a:rPr lang="cs-CZ" b="0" i="0" u="none" strike="noStrike" dirty="0">
                <a:effectLst/>
              </a:rPr>
              <a:t> či </a:t>
            </a:r>
            <a:r>
              <a:rPr lang="cs-CZ" b="0" i="0" u="none" strike="noStrike" dirty="0" err="1">
                <a:effectLst/>
              </a:rPr>
              <a:t>Bennet</a:t>
            </a:r>
            <a:r>
              <a:rPr lang="cs-CZ" dirty="0"/>
              <a:t>)</a:t>
            </a:r>
            <a:endParaRPr lang="cs-CZ" b="0" i="0" u="none" strike="noStrike" dirty="0">
              <a:effectLst/>
            </a:endParaRPr>
          </a:p>
          <a:p>
            <a:pPr lvl="1"/>
            <a:r>
              <a:rPr lang="cs-CZ" i="0" u="none" strike="noStrike" dirty="0">
                <a:effectLst/>
              </a:rPr>
              <a:t>O nejsou pasivní, ale svým tvarem, materiálem a přítomností umožňují nebo naopak omezují určité jednání</a:t>
            </a:r>
          </a:p>
          <a:p>
            <a:pPr lvl="1"/>
            <a:r>
              <a:rPr lang="cs-CZ" i="0" u="none" strike="noStrike" dirty="0">
                <a:effectLst/>
              </a:rPr>
              <a:t>materiální prostředí formuje sociální a kulturní jednání</a:t>
            </a:r>
          </a:p>
          <a:p>
            <a:pPr lvl="2"/>
            <a:r>
              <a:rPr lang="cs-CZ" dirty="0"/>
              <a:t>architektura kláštera – provází </a:t>
            </a:r>
            <a:r>
              <a:rPr lang="cs-CZ" dirty="0" err="1"/>
              <a:t>Č</a:t>
            </a:r>
            <a:r>
              <a:rPr lang="cs-CZ" dirty="0"/>
              <a:t> určitým způsobem</a:t>
            </a:r>
          </a:p>
          <a:p>
            <a:r>
              <a:rPr lang="cs-CZ" dirty="0"/>
              <a:t>Kdo je autorem díla na </a:t>
            </a:r>
            <a:r>
              <a:rPr lang="cs-CZ" dirty="0" err="1"/>
              <a:t>obázku</a:t>
            </a:r>
            <a:r>
              <a:rPr lang="cs-CZ" dirty="0"/>
              <a:t>?</a:t>
            </a:r>
          </a:p>
          <a:p>
            <a:pPr algn="l"/>
            <a:endParaRPr lang="cs-CZ" b="0" i="0" u="none" strike="noStrike" dirty="0">
              <a:effectLst/>
            </a:endParaRPr>
          </a:p>
          <a:p>
            <a:endParaRPr lang="cs-CZ" dirty="0"/>
          </a:p>
        </p:txBody>
      </p:sp>
      <p:pic>
        <p:nvPicPr>
          <p:cNvPr id="5" name="Zástupný obsah 4">
            <a:extLst>
              <a:ext uri="{FF2B5EF4-FFF2-40B4-BE49-F238E27FC236}">
                <a16:creationId xmlns:a16="http://schemas.microsoft.com/office/drawing/2014/main" id="{054C0515-047E-28E9-AF32-F81B0E62D52B}"/>
              </a:ext>
            </a:extLst>
          </p:cNvPr>
          <p:cNvPicPr>
            <a:picLocks noGrp="1" noChangeAspect="1"/>
          </p:cNvPicPr>
          <p:nvPr>
            <p:ph sz="half" idx="2"/>
          </p:nvPr>
        </p:nvPicPr>
        <p:blipFill>
          <a:blip r:embed="rId2"/>
          <a:stretch>
            <a:fillRect/>
          </a:stretch>
        </p:blipFill>
        <p:spPr>
          <a:xfrm>
            <a:off x="6278880" y="1154430"/>
            <a:ext cx="5726430" cy="4840320"/>
          </a:xfrm>
        </p:spPr>
      </p:pic>
      <p:sp>
        <p:nvSpPr>
          <p:cNvPr id="6" name="TextovéPole 5">
            <a:extLst>
              <a:ext uri="{FF2B5EF4-FFF2-40B4-BE49-F238E27FC236}">
                <a16:creationId xmlns:a16="http://schemas.microsoft.com/office/drawing/2014/main" id="{192E3336-BBC4-B1FB-BD60-1BAFC92CC874}"/>
              </a:ext>
            </a:extLst>
          </p:cNvPr>
          <p:cNvSpPr txBox="1"/>
          <p:nvPr/>
        </p:nvSpPr>
        <p:spPr>
          <a:xfrm>
            <a:off x="6278880" y="6470413"/>
            <a:ext cx="5095240" cy="369332"/>
          </a:xfrm>
          <a:prstGeom prst="rect">
            <a:avLst/>
          </a:prstGeom>
          <a:noFill/>
        </p:spPr>
        <p:txBody>
          <a:bodyPr wrap="square" rtlCol="0">
            <a:spAutoFit/>
          </a:bodyPr>
          <a:lstStyle/>
          <a:p>
            <a:r>
              <a:rPr lang="cs-CZ" dirty="0"/>
              <a:t>Robert </a:t>
            </a:r>
            <a:r>
              <a:rPr lang="cs-CZ" dirty="0" err="1"/>
              <a:t>Smithson</a:t>
            </a:r>
            <a:r>
              <a:rPr lang="cs-CZ" dirty="0"/>
              <a:t>, </a:t>
            </a:r>
            <a:r>
              <a:rPr lang="cs-CZ" i="1" dirty="0" err="1"/>
              <a:t>Spirital</a:t>
            </a:r>
            <a:r>
              <a:rPr lang="cs-CZ" i="1" dirty="0"/>
              <a:t> </a:t>
            </a:r>
            <a:r>
              <a:rPr lang="cs-CZ" i="1" dirty="0" err="1"/>
              <a:t>jetty</a:t>
            </a:r>
            <a:r>
              <a:rPr lang="cs-CZ" dirty="0"/>
              <a:t>, 1970, USA</a:t>
            </a:r>
          </a:p>
        </p:txBody>
      </p:sp>
    </p:spTree>
    <p:extLst>
      <p:ext uri="{BB962C8B-B14F-4D97-AF65-F5344CB8AC3E}">
        <p14:creationId xmlns:p14="http://schemas.microsoft.com/office/powerpoint/2010/main" val="1577723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32CEA4-BA1D-87AA-EAAD-B305AF20DC68}"/>
              </a:ext>
            </a:extLst>
          </p:cNvPr>
          <p:cNvSpPr>
            <a:spLocks noGrp="1"/>
          </p:cNvSpPr>
          <p:nvPr>
            <p:ph type="title"/>
          </p:nvPr>
        </p:nvSpPr>
        <p:spPr/>
        <p:txBody>
          <a:bodyPr/>
          <a:lstStyle/>
          <a:p>
            <a:r>
              <a:rPr lang="cs-CZ" dirty="0" err="1"/>
              <a:t>Agentnost</a:t>
            </a:r>
            <a:r>
              <a:rPr lang="cs-CZ" dirty="0"/>
              <a:t> předmětů</a:t>
            </a:r>
          </a:p>
        </p:txBody>
      </p:sp>
      <p:sp>
        <p:nvSpPr>
          <p:cNvPr id="3" name="Zástupný obsah 2">
            <a:extLst>
              <a:ext uri="{FF2B5EF4-FFF2-40B4-BE49-F238E27FC236}">
                <a16:creationId xmlns:a16="http://schemas.microsoft.com/office/drawing/2014/main" id="{B7221AF3-C610-361C-822D-B9DDB8A22ABD}"/>
              </a:ext>
            </a:extLst>
          </p:cNvPr>
          <p:cNvSpPr>
            <a:spLocks noGrp="1"/>
          </p:cNvSpPr>
          <p:nvPr>
            <p:ph sz="half" idx="1"/>
          </p:nvPr>
        </p:nvSpPr>
        <p:spPr>
          <a:xfrm>
            <a:off x="838200" y="1825625"/>
            <a:ext cx="5181600" cy="4830814"/>
          </a:xfrm>
        </p:spPr>
        <p:txBody>
          <a:bodyPr>
            <a:normAutofit/>
          </a:bodyPr>
          <a:lstStyle/>
          <a:p>
            <a:r>
              <a:rPr lang="cs-CZ" sz="2400" dirty="0">
                <a:effectLst/>
                <a:ea typeface="Aptos" panose="020B0004020202020204" pitchFamily="34" charset="0"/>
                <a:cs typeface="Times New Roman" panose="02020603050405020304" pitchFamily="18" charset="0"/>
              </a:rPr>
              <a:t>rostoucí zájem v posledních desetiletích</a:t>
            </a:r>
            <a:endParaRPr lang="cs-CZ" sz="2400" dirty="0">
              <a:ea typeface="Aptos" panose="020B0004020202020204" pitchFamily="34" charset="0"/>
              <a:cs typeface="Times New Roman" panose="02020603050405020304" pitchFamily="18" charset="0"/>
            </a:endParaRPr>
          </a:p>
          <a:p>
            <a:r>
              <a:rPr lang="cs-CZ" sz="2400" dirty="0">
                <a:effectLst/>
                <a:ea typeface="Aptos" panose="020B0004020202020204" pitchFamily="34" charset="0"/>
                <a:cs typeface="Times New Roman" panose="02020603050405020304" pitchFamily="18" charset="0"/>
              </a:rPr>
              <a:t>nabourává teorie o reprezentaci, inspirováno filosofy jako G. </a:t>
            </a:r>
            <a:r>
              <a:rPr lang="cs-CZ" sz="2400" dirty="0" err="1">
                <a:effectLst/>
                <a:ea typeface="Aptos" panose="020B0004020202020204" pitchFamily="34" charset="0"/>
                <a:cs typeface="Times New Roman" panose="02020603050405020304" pitchFamily="18" charset="0"/>
              </a:rPr>
              <a:t>Deleuze</a:t>
            </a:r>
            <a:endParaRPr lang="cs-CZ" sz="2400" dirty="0">
              <a:ea typeface="Aptos" panose="020B0004020202020204" pitchFamily="34" charset="0"/>
              <a:cs typeface="Times New Roman" panose="02020603050405020304" pitchFamily="18" charset="0"/>
            </a:endParaRPr>
          </a:p>
          <a:p>
            <a:pPr lvl="1"/>
            <a:r>
              <a:rPr lang="cs-CZ" sz="2000" dirty="0">
                <a:cs typeface="Times New Roman" panose="02020603050405020304" pitchFamily="18" charset="0"/>
              </a:rPr>
              <a:t>d</a:t>
            </a:r>
            <a:r>
              <a:rPr lang="cs-CZ" sz="2000" dirty="0"/>
              <a:t>ůraz na afekt – důležité T a vjem</a:t>
            </a:r>
          </a:p>
          <a:p>
            <a:r>
              <a:rPr lang="cs-CZ" sz="2400" b="0" i="0" u="none" strike="noStrike" dirty="0">
                <a:effectLst/>
              </a:rPr>
              <a:t>nereprezentační přístupy se zaměřují na zachycení zkušenosti, která vzniká při setkání s konkrétními materiály</a:t>
            </a:r>
          </a:p>
          <a:p>
            <a:pPr lvl="1"/>
            <a:r>
              <a:rPr lang="cs-CZ" sz="2000" dirty="0"/>
              <a:t>p</a:t>
            </a:r>
            <a:r>
              <a:rPr lang="cs-CZ" sz="2000" b="0" i="0" u="none" strike="noStrike" dirty="0">
                <a:effectLst/>
              </a:rPr>
              <a:t>ercepční</a:t>
            </a:r>
          </a:p>
          <a:p>
            <a:pPr lvl="1"/>
            <a:r>
              <a:rPr lang="cs-CZ" sz="2000" b="0" i="0" u="none" strike="noStrike" dirty="0">
                <a:effectLst/>
              </a:rPr>
              <a:t>tělesné</a:t>
            </a:r>
          </a:p>
          <a:p>
            <a:pPr lvl="1"/>
            <a:r>
              <a:rPr lang="cs-CZ" sz="2000" b="0" i="0" u="none" strike="noStrike" dirty="0">
                <a:effectLst/>
              </a:rPr>
              <a:t>smyslové</a:t>
            </a:r>
            <a:endParaRPr lang="cs-CZ" sz="2000" dirty="0">
              <a:effectLst/>
              <a:ea typeface="Aptos" panose="020B0004020202020204" pitchFamily="34" charset="0"/>
              <a:cs typeface="Times New Roman" panose="02020603050405020304" pitchFamily="18" charset="0"/>
            </a:endParaRPr>
          </a:p>
          <a:p>
            <a:endParaRPr lang="cs-CZ" dirty="0"/>
          </a:p>
        </p:txBody>
      </p:sp>
      <p:sp>
        <p:nvSpPr>
          <p:cNvPr id="4" name="Zástupný obsah 3">
            <a:extLst>
              <a:ext uri="{FF2B5EF4-FFF2-40B4-BE49-F238E27FC236}">
                <a16:creationId xmlns:a16="http://schemas.microsoft.com/office/drawing/2014/main" id="{8DD80714-3A31-A8B5-17A9-70E04C19EB2B}"/>
              </a:ext>
            </a:extLst>
          </p:cNvPr>
          <p:cNvSpPr>
            <a:spLocks noGrp="1"/>
          </p:cNvSpPr>
          <p:nvPr>
            <p:ph sz="half" idx="2"/>
          </p:nvPr>
        </p:nvSpPr>
        <p:spPr/>
        <p:txBody>
          <a:bodyPr>
            <a:normAutofit/>
          </a:bodyPr>
          <a:lstStyle/>
          <a:p>
            <a:pPr marL="0" indent="0" algn="ctr">
              <a:buNone/>
            </a:pPr>
            <a:r>
              <a:rPr lang="cs-CZ" sz="2800" i="1" dirty="0">
                <a:effectLst/>
                <a:latin typeface="Aptos" panose="020B0004020202020204" pitchFamily="34" charset="0"/>
                <a:ea typeface="Aptos" panose="020B0004020202020204" pitchFamily="34" charset="0"/>
                <a:cs typeface="Times New Roman" panose="02020603050405020304" pitchFamily="18" charset="0"/>
              </a:rPr>
              <a:t>‚</a:t>
            </a:r>
            <a:r>
              <a:rPr lang="cs-CZ" sz="2800" i="1" dirty="0" err="1">
                <a:effectLst/>
                <a:latin typeface="Aptos" panose="020B0004020202020204" pitchFamily="34" charset="0"/>
                <a:ea typeface="Aptos" panose="020B0004020202020204" pitchFamily="34" charset="0"/>
                <a:cs typeface="Times New Roman" panose="02020603050405020304" pitchFamily="18" charset="0"/>
              </a:rPr>
              <a:t>the</a:t>
            </a:r>
            <a:r>
              <a:rPr lang="cs-CZ" sz="2800" i="1" dirty="0">
                <a:effectLst/>
                <a:latin typeface="Aptos" panose="020B0004020202020204" pitchFamily="34" charset="0"/>
                <a:ea typeface="Aptos" panose="020B0004020202020204" pitchFamily="34" charset="0"/>
                <a:cs typeface="Times New Roman" panose="02020603050405020304" pitchFamily="18" charset="0"/>
              </a:rPr>
              <a:t> </a:t>
            </a:r>
            <a:r>
              <a:rPr lang="cs-CZ" sz="2800" i="1" dirty="0" err="1">
                <a:effectLst/>
                <a:latin typeface="Aptos" panose="020B0004020202020204" pitchFamily="34" charset="0"/>
                <a:ea typeface="Aptos" panose="020B0004020202020204" pitchFamily="34" charset="0"/>
                <a:cs typeface="Times New Roman" panose="02020603050405020304" pitchFamily="18" charset="0"/>
              </a:rPr>
              <a:t>important</a:t>
            </a:r>
            <a:r>
              <a:rPr lang="cs-CZ" sz="2800" i="1" dirty="0">
                <a:effectLst/>
                <a:latin typeface="Aptos" panose="020B0004020202020204" pitchFamily="34" charset="0"/>
                <a:ea typeface="Aptos" panose="020B0004020202020204" pitchFamily="34" charset="0"/>
                <a:cs typeface="Times New Roman" panose="02020603050405020304" pitchFamily="18" charset="0"/>
              </a:rPr>
              <a:t> </a:t>
            </a:r>
            <a:r>
              <a:rPr lang="cs-CZ" sz="2800" i="1" dirty="0" err="1">
                <a:effectLst/>
                <a:latin typeface="Aptos" panose="020B0004020202020204" pitchFamily="34" charset="0"/>
                <a:ea typeface="Aptos" panose="020B0004020202020204" pitchFamily="34" charset="0"/>
                <a:cs typeface="Times New Roman" panose="02020603050405020304" pitchFamily="18" charset="0"/>
              </a:rPr>
              <a:t>question</a:t>
            </a:r>
            <a:r>
              <a:rPr lang="cs-CZ" sz="2800" i="1" dirty="0">
                <a:effectLst/>
                <a:latin typeface="Aptos" panose="020B0004020202020204" pitchFamily="34" charset="0"/>
                <a:ea typeface="Aptos" panose="020B0004020202020204" pitchFamily="34" charset="0"/>
                <a:cs typeface="Times New Roman" panose="02020603050405020304" pitchFamily="18" charset="0"/>
              </a:rPr>
              <a:t> </a:t>
            </a:r>
            <a:r>
              <a:rPr lang="cs-CZ" sz="2800" i="1" dirty="0" err="1">
                <a:effectLst/>
                <a:latin typeface="Aptos" panose="020B0004020202020204" pitchFamily="34" charset="0"/>
                <a:ea typeface="Aptos" panose="020B0004020202020204" pitchFamily="34" charset="0"/>
                <a:cs typeface="Times New Roman" panose="02020603050405020304" pitchFamily="18" charset="0"/>
              </a:rPr>
              <a:t>is</a:t>
            </a:r>
            <a:r>
              <a:rPr lang="cs-CZ" sz="2800" i="1" dirty="0">
                <a:effectLst/>
                <a:latin typeface="Aptos" panose="020B0004020202020204" pitchFamily="34" charset="0"/>
                <a:ea typeface="Aptos" panose="020B0004020202020204" pitchFamily="34" charset="0"/>
                <a:cs typeface="Times New Roman" panose="02020603050405020304" pitchFamily="18" charset="0"/>
              </a:rPr>
              <a:t> ‘not </a:t>
            </a:r>
            <a:r>
              <a:rPr lang="cs-CZ" sz="2800" i="1" dirty="0" err="1">
                <a:effectLst/>
                <a:latin typeface="Aptos" panose="020B0004020202020204" pitchFamily="34" charset="0"/>
                <a:ea typeface="Aptos" panose="020B0004020202020204" pitchFamily="34" charset="0"/>
                <a:cs typeface="Times New Roman" panose="02020603050405020304" pitchFamily="18" charset="0"/>
              </a:rPr>
              <a:t>how</a:t>
            </a:r>
            <a:r>
              <a:rPr lang="cs-CZ" sz="2800" i="1" dirty="0">
                <a:effectLst/>
                <a:latin typeface="Aptos" panose="020B0004020202020204" pitchFamily="34" charset="0"/>
                <a:ea typeface="Aptos" panose="020B0004020202020204" pitchFamily="34" charset="0"/>
                <a:cs typeface="Times New Roman" panose="02020603050405020304" pitchFamily="18" charset="0"/>
              </a:rPr>
              <a:t> </a:t>
            </a:r>
            <a:r>
              <a:rPr lang="cs-CZ" sz="2800" i="1" dirty="0" err="1">
                <a:effectLst/>
                <a:latin typeface="Aptos" panose="020B0004020202020204" pitchFamily="34" charset="0"/>
                <a:ea typeface="Aptos" panose="020B0004020202020204" pitchFamily="34" charset="0"/>
                <a:cs typeface="Times New Roman" panose="02020603050405020304" pitchFamily="18" charset="0"/>
              </a:rPr>
              <a:t>images</a:t>
            </a:r>
            <a:r>
              <a:rPr lang="cs-CZ" sz="2800" i="1" dirty="0">
                <a:effectLst/>
                <a:latin typeface="Aptos" panose="020B0004020202020204" pitchFamily="34" charset="0"/>
                <a:ea typeface="Aptos" panose="020B0004020202020204" pitchFamily="34" charset="0"/>
                <a:cs typeface="Times New Roman" panose="02020603050405020304" pitchFamily="18" charset="0"/>
              </a:rPr>
              <a:t> “</a:t>
            </a:r>
            <a:r>
              <a:rPr lang="cs-CZ" sz="2800" i="1" dirty="0" err="1">
                <a:effectLst/>
                <a:latin typeface="Aptos" panose="020B0004020202020204" pitchFamily="34" charset="0"/>
                <a:ea typeface="Aptos" panose="020B0004020202020204" pitchFamily="34" charset="0"/>
                <a:cs typeface="Times New Roman" panose="02020603050405020304" pitchFamily="18" charset="0"/>
              </a:rPr>
              <a:t>look</a:t>
            </a:r>
            <a:r>
              <a:rPr lang="cs-CZ" sz="2800" i="1" dirty="0">
                <a:effectLst/>
                <a:latin typeface="Aptos" panose="020B0004020202020204" pitchFamily="34" charset="0"/>
                <a:ea typeface="Aptos" panose="020B0004020202020204" pitchFamily="34" charset="0"/>
                <a:cs typeface="Times New Roman" panose="02020603050405020304" pitchFamily="18" charset="0"/>
              </a:rPr>
              <a:t>”, but </a:t>
            </a:r>
            <a:r>
              <a:rPr lang="cs-CZ" sz="2800" i="1" dirty="0" err="1">
                <a:effectLst/>
                <a:latin typeface="Aptos" panose="020B0004020202020204" pitchFamily="34" charset="0"/>
                <a:ea typeface="Aptos" panose="020B0004020202020204" pitchFamily="34" charset="0"/>
                <a:cs typeface="Times New Roman" panose="02020603050405020304" pitchFamily="18" charset="0"/>
              </a:rPr>
              <a:t>what</a:t>
            </a:r>
            <a:r>
              <a:rPr lang="cs-CZ" sz="2800" i="1" dirty="0">
                <a:effectLst/>
                <a:latin typeface="Aptos" panose="020B0004020202020204" pitchFamily="34" charset="0"/>
                <a:ea typeface="Aptos" panose="020B0004020202020204" pitchFamily="34" charset="0"/>
                <a:cs typeface="Times New Roman" panose="02020603050405020304" pitchFamily="18" charset="0"/>
              </a:rPr>
              <a:t> </a:t>
            </a:r>
            <a:r>
              <a:rPr lang="cs-CZ" sz="2800" i="1" dirty="0" err="1">
                <a:effectLst/>
                <a:latin typeface="Aptos" panose="020B0004020202020204" pitchFamily="34" charset="0"/>
                <a:ea typeface="Aptos" panose="020B0004020202020204" pitchFamily="34" charset="0"/>
                <a:cs typeface="Times New Roman" panose="02020603050405020304" pitchFamily="18" charset="0"/>
              </a:rPr>
              <a:t>they</a:t>
            </a:r>
            <a:r>
              <a:rPr lang="cs-CZ" sz="2800" i="1" dirty="0">
                <a:effectLst/>
                <a:latin typeface="Aptos" panose="020B0004020202020204" pitchFamily="34" charset="0"/>
                <a:ea typeface="Aptos" panose="020B0004020202020204" pitchFamily="34" charset="0"/>
                <a:cs typeface="Times New Roman" panose="02020603050405020304" pitchFamily="18" charset="0"/>
              </a:rPr>
              <a:t> </a:t>
            </a:r>
            <a:r>
              <a:rPr lang="cs-CZ" sz="2800" i="1" dirty="0" err="1">
                <a:effectLst/>
                <a:latin typeface="Aptos" panose="020B0004020202020204" pitchFamily="34" charset="0"/>
                <a:ea typeface="Aptos" panose="020B0004020202020204" pitchFamily="34" charset="0"/>
                <a:cs typeface="Times New Roman" panose="02020603050405020304" pitchFamily="18" charset="0"/>
              </a:rPr>
              <a:t>can</a:t>
            </a:r>
            <a:r>
              <a:rPr lang="cs-CZ" sz="2800" i="1" dirty="0">
                <a:effectLst/>
                <a:latin typeface="Aptos" panose="020B0004020202020204" pitchFamily="34" charset="0"/>
                <a:ea typeface="Aptos" panose="020B0004020202020204" pitchFamily="34" charset="0"/>
                <a:cs typeface="Times New Roman" panose="02020603050405020304" pitchFamily="18" charset="0"/>
              </a:rPr>
              <a:t> “do”’</a:t>
            </a:r>
          </a:p>
          <a:p>
            <a:pPr marL="0" indent="0" algn="ctr">
              <a:buNone/>
            </a:pPr>
            <a:endParaRPr lang="cs-CZ" i="1" dirty="0">
              <a:latin typeface="Aptos" panose="020B0004020202020204" pitchFamily="34" charset="0"/>
              <a:ea typeface="Aptos" panose="020B0004020202020204" pitchFamily="34" charset="0"/>
              <a:cs typeface="Times New Roman" panose="02020603050405020304" pitchFamily="18" charset="0"/>
            </a:endParaRPr>
          </a:p>
          <a:p>
            <a:pPr marL="0" indent="0" algn="ctr">
              <a:buNone/>
            </a:pPr>
            <a:endParaRPr lang="cs-CZ" sz="2800" i="1" dirty="0">
              <a:effectLst/>
              <a:latin typeface="Aptos" panose="020B0004020202020204" pitchFamily="34" charset="0"/>
              <a:ea typeface="Aptos" panose="020B0004020202020204" pitchFamily="34" charset="0"/>
              <a:cs typeface="Times New Roman" panose="02020603050405020304" pitchFamily="18" charset="0"/>
            </a:endParaRPr>
          </a:p>
          <a:p>
            <a:pPr marL="0" indent="0" algn="ctr">
              <a:buNone/>
            </a:pPr>
            <a:r>
              <a:rPr lang="cs-CZ" sz="2800" dirty="0">
                <a:effectLst/>
                <a:latin typeface="Aptos" panose="020B0004020202020204" pitchFamily="34" charset="0"/>
                <a:ea typeface="Aptos" panose="020B0004020202020204" pitchFamily="34" charset="0"/>
                <a:cs typeface="Times New Roman" panose="02020603050405020304" pitchFamily="18" charset="0"/>
              </a:rPr>
              <a:t>Christopher </a:t>
            </a:r>
            <a:r>
              <a:rPr lang="cs-CZ" sz="2800" dirty="0" err="1">
                <a:effectLst/>
                <a:latin typeface="Aptos" panose="020B0004020202020204" pitchFamily="34" charset="0"/>
                <a:ea typeface="Aptos" panose="020B0004020202020204" pitchFamily="34" charset="0"/>
                <a:cs typeface="Times New Roman" panose="02020603050405020304" pitchFamily="18" charset="0"/>
              </a:rPr>
              <a:t>Pinney</a:t>
            </a:r>
            <a:r>
              <a:rPr lang="cs-CZ" sz="2800" dirty="0">
                <a:effectLst/>
                <a:latin typeface="Aptos" panose="020B0004020202020204" pitchFamily="34" charset="0"/>
                <a:ea typeface="Aptos" panose="020B0004020202020204" pitchFamily="34" charset="0"/>
                <a:cs typeface="Times New Roman" panose="02020603050405020304" pitchFamily="18" charset="0"/>
              </a:rPr>
              <a:t> (2004: 8</a:t>
            </a:r>
            <a:r>
              <a:rPr lang="cs-CZ" dirty="0">
                <a:latin typeface="Aptos" panose="020B0004020202020204" pitchFamily="34" charset="0"/>
                <a:ea typeface="Aptos" panose="020B0004020202020204" pitchFamily="34" charset="0"/>
                <a:cs typeface="Times New Roman" panose="02020603050405020304" pitchFamily="18" charset="0"/>
              </a:rPr>
              <a:t>)</a:t>
            </a:r>
            <a:endParaRPr lang="cs-CZ" sz="2800" dirty="0">
              <a:effectLst/>
              <a:latin typeface="Aptos" panose="020B0004020202020204" pitchFamily="34" charset="0"/>
              <a:ea typeface="Aptos" panose="020B000402020202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1417731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F73639D-E120-5F57-7483-65D24DF98778}"/>
              </a:ext>
            </a:extLst>
          </p:cNvPr>
          <p:cNvSpPr>
            <a:spLocks noGrp="1"/>
          </p:cNvSpPr>
          <p:nvPr>
            <p:ph type="title"/>
          </p:nvPr>
        </p:nvSpPr>
        <p:spPr>
          <a:xfrm>
            <a:off x="92364" y="185743"/>
            <a:ext cx="6867833" cy="1495425"/>
          </a:xfrm>
        </p:spPr>
        <p:txBody>
          <a:bodyPr vert="horz" lIns="91440" tIns="45720" rIns="91440" bIns="45720" rtlCol="0" anchor="ctr">
            <a:normAutofit fontScale="90000"/>
          </a:bodyPr>
          <a:lstStyle/>
          <a:p>
            <a:r>
              <a:rPr lang="en-US" sz="3400" b="0" i="0" u="none" strike="noStrike" dirty="0">
                <a:effectLst/>
              </a:rPr>
              <a:t>Bruno Latour  a </a:t>
            </a:r>
            <a:r>
              <a:rPr lang="en-US" sz="3600" b="1" i="0" u="none" strike="noStrike" dirty="0" err="1">
                <a:effectLst/>
              </a:rPr>
              <a:t>t</a:t>
            </a:r>
            <a:r>
              <a:rPr lang="en-US" sz="3600" b="1" dirty="0" err="1"/>
              <a:t>eorie</a:t>
            </a:r>
            <a:r>
              <a:rPr lang="en-US" sz="3600" b="1" dirty="0"/>
              <a:t> </a:t>
            </a:r>
            <a:r>
              <a:rPr lang="en-US" sz="3600" b="1" dirty="0" err="1"/>
              <a:t>sítí-aktérů</a:t>
            </a:r>
            <a:r>
              <a:rPr lang="en-US" sz="3600" b="1" dirty="0"/>
              <a:t> </a:t>
            </a:r>
            <a:r>
              <a:rPr lang="en-US" sz="3600" dirty="0"/>
              <a:t>(</a:t>
            </a:r>
            <a:r>
              <a:rPr lang="en-US" sz="3600" i="1" dirty="0"/>
              <a:t>Actor-Network Theory, ANT</a:t>
            </a:r>
            <a:r>
              <a:rPr lang="en-US" sz="3600" dirty="0"/>
              <a:t>)</a:t>
            </a:r>
            <a:br>
              <a:rPr lang="en-US" sz="3600" dirty="0"/>
            </a:br>
            <a:r>
              <a:rPr lang="en-US" sz="3400" b="0" i="0" u="none" strike="noStrike" dirty="0">
                <a:effectLst/>
              </a:rPr>
              <a:t> </a:t>
            </a:r>
            <a:br>
              <a:rPr lang="en-US" sz="3400" b="0" i="0" u="none" strike="noStrike" dirty="0">
                <a:effectLst/>
              </a:rPr>
            </a:br>
            <a:endParaRPr lang="en-US" sz="3400" dirty="0"/>
          </a:p>
        </p:txBody>
      </p:sp>
      <p:sp>
        <p:nvSpPr>
          <p:cNvPr id="3" name="Zástupný obsah 2">
            <a:extLst>
              <a:ext uri="{FF2B5EF4-FFF2-40B4-BE49-F238E27FC236}">
                <a16:creationId xmlns:a16="http://schemas.microsoft.com/office/drawing/2014/main" id="{CE7DD92F-B99E-2A6E-C3DF-64E9CEF8BC34}"/>
              </a:ext>
            </a:extLst>
          </p:cNvPr>
          <p:cNvSpPr>
            <a:spLocks noGrp="1"/>
          </p:cNvSpPr>
          <p:nvPr>
            <p:ph sz="half" idx="1"/>
          </p:nvPr>
        </p:nvSpPr>
        <p:spPr>
          <a:xfrm>
            <a:off x="180464" y="1038846"/>
            <a:ext cx="6867832" cy="5727714"/>
          </a:xfrm>
        </p:spPr>
        <p:txBody>
          <a:bodyPr vert="horz" lIns="91440" tIns="45720" rIns="91440" bIns="45720" rtlCol="0">
            <a:noAutofit/>
          </a:bodyPr>
          <a:lstStyle/>
          <a:p>
            <a:r>
              <a:rPr lang="en-US" sz="1600" b="1" i="0" u="none" strike="noStrike" dirty="0">
                <a:effectLst/>
              </a:rPr>
              <a:t>Bruno Latour</a:t>
            </a:r>
            <a:r>
              <a:rPr lang="en-US" sz="1600" dirty="0"/>
              <a:t>, </a:t>
            </a:r>
            <a:r>
              <a:rPr lang="en-US" sz="1600" i="1" dirty="0"/>
              <a:t>Reassembling the Social </a:t>
            </a:r>
            <a:r>
              <a:rPr lang="en-US" sz="1600" dirty="0"/>
              <a:t>(2005)</a:t>
            </a:r>
          </a:p>
          <a:p>
            <a:pPr lvl="1"/>
            <a:r>
              <a:rPr lang="en-US" sz="1600" b="0" i="0" u="none" strike="noStrike" dirty="0" err="1">
                <a:effectLst/>
              </a:rPr>
              <a:t>materialita</a:t>
            </a:r>
            <a:r>
              <a:rPr lang="en-US" sz="1600" b="0" i="0" u="none" strike="noStrike" dirty="0">
                <a:effectLst/>
              </a:rPr>
              <a:t> </a:t>
            </a:r>
            <a:r>
              <a:rPr lang="en-US" sz="1600" b="0" i="0" u="none" strike="noStrike" dirty="0" err="1">
                <a:effectLst/>
              </a:rPr>
              <a:t>není</a:t>
            </a:r>
            <a:r>
              <a:rPr lang="en-US" sz="1600" b="0" i="0" u="none" strike="noStrike" dirty="0">
                <a:effectLst/>
              </a:rPr>
              <a:t> </a:t>
            </a:r>
            <a:r>
              <a:rPr lang="en-US" sz="1600" b="0" i="0" u="none" strike="noStrike" dirty="0" err="1">
                <a:effectLst/>
              </a:rPr>
              <a:t>pasivní</a:t>
            </a:r>
            <a:r>
              <a:rPr lang="en-US" sz="1600" dirty="0"/>
              <a:t>, </a:t>
            </a:r>
            <a:r>
              <a:rPr lang="en-US" sz="1600" dirty="0" err="1"/>
              <a:t>věci</a:t>
            </a:r>
            <a:r>
              <a:rPr lang="en-US" sz="1600" dirty="0"/>
              <a:t> </a:t>
            </a:r>
            <a:r>
              <a:rPr lang="en-US" sz="1600" dirty="0" err="1"/>
              <a:t>mají</a:t>
            </a:r>
            <a:r>
              <a:rPr lang="en-US" sz="1600" dirty="0"/>
              <a:t> </a:t>
            </a:r>
            <a:r>
              <a:rPr lang="en-US" sz="1600" b="1" dirty="0" err="1"/>
              <a:t>agentnost</a:t>
            </a:r>
            <a:r>
              <a:rPr lang="en-US" sz="1600" b="0" i="0" u="none" strike="noStrike" dirty="0">
                <a:effectLst/>
              </a:rPr>
              <a:t>:</a:t>
            </a:r>
          </a:p>
          <a:p>
            <a:pPr lvl="2"/>
            <a:r>
              <a:rPr lang="en-US" sz="1600" dirty="0"/>
              <a:t>O</a:t>
            </a:r>
            <a:r>
              <a:rPr lang="en-US" sz="1600" b="0" i="0" u="none" strike="noStrike" dirty="0">
                <a:effectLst/>
              </a:rPr>
              <a:t>, </a:t>
            </a:r>
            <a:r>
              <a:rPr lang="en-US" sz="1600" b="0" i="0" u="none" strike="noStrike" dirty="0" err="1">
                <a:effectLst/>
              </a:rPr>
              <a:t>technologie</a:t>
            </a:r>
            <a:r>
              <a:rPr lang="en-US" sz="1600" b="0" i="0" u="none" strike="noStrike" dirty="0">
                <a:effectLst/>
              </a:rPr>
              <a:t> a </a:t>
            </a:r>
            <a:r>
              <a:rPr lang="en-US" sz="1600" b="0" i="0" u="none" strike="noStrike" dirty="0" err="1">
                <a:effectLst/>
              </a:rPr>
              <a:t>infrastruktury</a:t>
            </a:r>
            <a:r>
              <a:rPr lang="en-US" sz="1600" b="0" i="0" u="none" strike="noStrike" dirty="0">
                <a:effectLst/>
              </a:rPr>
              <a:t> se </a:t>
            </a:r>
            <a:r>
              <a:rPr lang="en-US" sz="1600" b="0" i="0" u="none" strike="noStrike" dirty="0" err="1">
                <a:effectLst/>
              </a:rPr>
              <a:t>podílejí</a:t>
            </a:r>
            <a:r>
              <a:rPr lang="en-US" sz="1600" b="0" i="0" u="none" strike="noStrike" dirty="0">
                <a:effectLst/>
              </a:rPr>
              <a:t> </a:t>
            </a:r>
            <a:r>
              <a:rPr lang="en-US" sz="1600" b="0" i="0" u="none" strike="noStrike" dirty="0" err="1">
                <a:effectLst/>
              </a:rPr>
              <a:t>na</a:t>
            </a:r>
            <a:r>
              <a:rPr lang="en-US" sz="1600" b="0" i="0" u="none" strike="noStrike" dirty="0">
                <a:effectLst/>
              </a:rPr>
              <a:t> </a:t>
            </a:r>
            <a:r>
              <a:rPr lang="en-US" sz="1600" b="0" i="0" u="none" strike="noStrike" dirty="0" err="1">
                <a:effectLst/>
              </a:rPr>
              <a:t>utváření</a:t>
            </a:r>
            <a:r>
              <a:rPr lang="en-US" sz="1600" b="0" i="0" u="none" strike="noStrike" dirty="0">
                <a:effectLst/>
              </a:rPr>
              <a:t> </a:t>
            </a:r>
            <a:r>
              <a:rPr lang="en-US" sz="1600" b="0" i="0" u="none" strike="noStrike" dirty="0" err="1">
                <a:effectLst/>
              </a:rPr>
              <a:t>spol</a:t>
            </a:r>
            <a:r>
              <a:rPr lang="en-US" sz="1600" b="0" i="0" u="none" strike="noStrike" dirty="0">
                <a:effectLst/>
              </a:rPr>
              <a:t>. </a:t>
            </a:r>
            <a:r>
              <a:rPr lang="en-US" sz="1600" dirty="0" err="1"/>
              <a:t>ž</a:t>
            </a:r>
            <a:r>
              <a:rPr lang="en-US" sz="1600" b="0" i="0" u="none" strike="noStrike" dirty="0" err="1">
                <a:effectLst/>
              </a:rPr>
              <a:t>ivota</a:t>
            </a:r>
            <a:endParaRPr lang="en-US" sz="1600" dirty="0"/>
          </a:p>
          <a:p>
            <a:pPr lvl="2"/>
            <a:r>
              <a:rPr lang="en-US" sz="1600" b="0" i="0" u="none" strike="noStrike" dirty="0" err="1">
                <a:effectLst/>
              </a:rPr>
              <a:t>jsou</a:t>
            </a:r>
            <a:r>
              <a:rPr lang="en-US" sz="1600" b="0" i="0" u="none" strike="noStrike" dirty="0">
                <a:effectLst/>
              </a:rPr>
              <a:t> „</a:t>
            </a:r>
            <a:r>
              <a:rPr lang="en-US" sz="1600" b="0" i="0" u="none" strike="noStrike" dirty="0" err="1">
                <a:effectLst/>
              </a:rPr>
              <a:t>aktéry</a:t>
            </a:r>
            <a:r>
              <a:rPr lang="en-US" sz="1600" b="0" i="0" u="none" strike="noStrike" dirty="0">
                <a:effectLst/>
              </a:rPr>
              <a:t>“ v </a:t>
            </a:r>
            <a:r>
              <a:rPr lang="en-US" sz="1600" b="0" i="0" u="none" strike="noStrike" dirty="0" err="1">
                <a:effectLst/>
              </a:rPr>
              <a:t>síti</a:t>
            </a:r>
            <a:r>
              <a:rPr lang="en-US" sz="1600" b="0" i="0" u="none" strike="noStrike" dirty="0">
                <a:effectLst/>
              </a:rPr>
              <a:t>, </a:t>
            </a:r>
            <a:r>
              <a:rPr lang="en-US" sz="1600" b="0" i="0" u="none" strike="noStrike" dirty="0" err="1">
                <a:effectLst/>
              </a:rPr>
              <a:t>stejně</a:t>
            </a:r>
            <a:r>
              <a:rPr lang="en-US" sz="1600" b="0" i="0" u="none" strike="noStrike" dirty="0">
                <a:effectLst/>
              </a:rPr>
              <a:t> </a:t>
            </a:r>
            <a:r>
              <a:rPr lang="en-US" sz="1600" b="0" i="0" u="none" strike="noStrike" dirty="0" err="1">
                <a:effectLst/>
              </a:rPr>
              <a:t>jako</a:t>
            </a:r>
            <a:r>
              <a:rPr lang="en-US" sz="1600" b="0" i="0" u="none" strike="noStrike" dirty="0">
                <a:effectLst/>
              </a:rPr>
              <a:t> </a:t>
            </a:r>
            <a:r>
              <a:rPr lang="en-US" sz="1600" b="0" i="0" u="none" strike="noStrike" dirty="0" err="1">
                <a:effectLst/>
              </a:rPr>
              <a:t>lidé</a:t>
            </a:r>
            <a:endParaRPr lang="en-US" sz="1600" b="0" i="0" u="none" strike="noStrike" dirty="0">
              <a:effectLst/>
            </a:endParaRPr>
          </a:p>
          <a:p>
            <a:pPr lvl="1"/>
            <a:r>
              <a:rPr lang="en-US" sz="1600" dirty="0" err="1"/>
              <a:t>h</a:t>
            </a:r>
            <a:r>
              <a:rPr lang="en-US" sz="1600" b="0" i="0" u="none" strike="noStrike" dirty="0" err="1">
                <a:effectLst/>
              </a:rPr>
              <a:t>ybridní</a:t>
            </a:r>
            <a:r>
              <a:rPr lang="en-US" sz="1600" b="0" i="0" u="none" strike="noStrike" dirty="0">
                <a:effectLst/>
              </a:rPr>
              <a:t> </a:t>
            </a:r>
            <a:r>
              <a:rPr lang="en-US" sz="1600" b="0" i="0" u="none" strike="noStrike" dirty="0" err="1">
                <a:effectLst/>
              </a:rPr>
              <a:t>svět</a:t>
            </a:r>
            <a:r>
              <a:rPr lang="en-US" sz="1600" b="0" i="0" u="none" strike="noStrike" dirty="0">
                <a:effectLst/>
              </a:rPr>
              <a:t>: Latour </a:t>
            </a:r>
            <a:r>
              <a:rPr lang="en-US" sz="1600" b="0" i="0" u="none" strike="noStrike" dirty="0" err="1">
                <a:effectLst/>
              </a:rPr>
              <a:t>zpochybňuje</a:t>
            </a:r>
            <a:r>
              <a:rPr lang="en-US" sz="1600" b="0" i="0" u="none" strike="noStrike" dirty="0">
                <a:effectLst/>
              </a:rPr>
              <a:t> </a:t>
            </a:r>
            <a:r>
              <a:rPr lang="en-US" sz="1600" b="0" i="0" u="none" strike="noStrike" dirty="0" err="1">
                <a:effectLst/>
              </a:rPr>
              <a:t>moderní</a:t>
            </a:r>
            <a:r>
              <a:rPr lang="en-US" sz="1600" b="0" i="0" u="none" strike="noStrike" dirty="0">
                <a:effectLst/>
              </a:rPr>
              <a:t> </a:t>
            </a:r>
            <a:r>
              <a:rPr lang="en-US" sz="1600" b="0" i="0" u="none" strike="noStrike" dirty="0" err="1">
                <a:effectLst/>
              </a:rPr>
              <a:t>oddělení</a:t>
            </a:r>
            <a:r>
              <a:rPr lang="en-US" sz="1600" b="0" i="0" u="none" strike="noStrike" dirty="0">
                <a:effectLst/>
              </a:rPr>
              <a:t> „</a:t>
            </a:r>
            <a:r>
              <a:rPr lang="en-US" sz="1600" b="0" i="0" u="none" strike="noStrike" dirty="0" err="1">
                <a:effectLst/>
              </a:rPr>
              <a:t>přírody</a:t>
            </a:r>
            <a:r>
              <a:rPr lang="en-US" sz="1600" b="0" i="0" u="none" strike="noStrike" dirty="0">
                <a:effectLst/>
              </a:rPr>
              <a:t>“ (</a:t>
            </a:r>
            <a:r>
              <a:rPr lang="en-US" sz="1600" b="0" i="0" u="none" strike="noStrike" dirty="0" err="1">
                <a:effectLst/>
              </a:rPr>
              <a:t>materiální</a:t>
            </a:r>
            <a:r>
              <a:rPr lang="en-US" sz="1600" b="0" i="0" u="none" strike="noStrike" dirty="0">
                <a:effectLst/>
              </a:rPr>
              <a:t>) a „</a:t>
            </a:r>
            <a:r>
              <a:rPr lang="en-US" sz="1600" b="0" i="0" u="none" strike="noStrike" dirty="0" err="1">
                <a:effectLst/>
              </a:rPr>
              <a:t>společnosti</a:t>
            </a:r>
            <a:r>
              <a:rPr lang="en-US" sz="1600" b="0" i="0" u="none" strike="noStrike" dirty="0">
                <a:effectLst/>
              </a:rPr>
              <a:t>“ (</a:t>
            </a:r>
            <a:r>
              <a:rPr lang="en-US" sz="1600" b="0" i="0" u="none" strike="noStrike" dirty="0" err="1">
                <a:effectLst/>
              </a:rPr>
              <a:t>sociální</a:t>
            </a:r>
            <a:r>
              <a:rPr lang="en-US" sz="1600" b="0" i="0" u="none" strike="noStrike" dirty="0">
                <a:effectLst/>
              </a:rPr>
              <a:t>)</a:t>
            </a:r>
          </a:p>
          <a:p>
            <a:pPr lvl="2"/>
            <a:r>
              <a:rPr lang="en-US" sz="1600" b="0" i="0" u="none" strike="noStrike" dirty="0">
                <a:effectLst/>
              </a:rPr>
              <a:t>to, co </a:t>
            </a:r>
            <a:r>
              <a:rPr lang="en-US" sz="1600" b="0" i="0" u="none" strike="noStrike" dirty="0" err="1">
                <a:effectLst/>
              </a:rPr>
              <a:t>obvykle</a:t>
            </a:r>
            <a:r>
              <a:rPr lang="en-US" sz="1600" b="0" i="0" u="none" strike="noStrike" dirty="0">
                <a:effectLst/>
              </a:rPr>
              <a:t> </a:t>
            </a:r>
            <a:r>
              <a:rPr lang="en-US" sz="1600" b="0" i="0" u="none" strike="noStrike" dirty="0" err="1">
                <a:effectLst/>
              </a:rPr>
              <a:t>nazýváme</a:t>
            </a:r>
            <a:r>
              <a:rPr lang="en-US" sz="1600" b="0" i="0" u="none" strike="noStrike" dirty="0">
                <a:effectLst/>
              </a:rPr>
              <a:t> „</a:t>
            </a:r>
            <a:r>
              <a:rPr lang="en-US" sz="1600" b="0" i="0" u="none" strike="noStrike" dirty="0" err="1">
                <a:effectLst/>
              </a:rPr>
              <a:t>materiální</a:t>
            </a:r>
            <a:r>
              <a:rPr lang="en-US" sz="1600" b="0" i="0" u="none" strike="noStrike" dirty="0">
                <a:effectLst/>
              </a:rPr>
              <a:t>“, je </a:t>
            </a:r>
            <a:r>
              <a:rPr lang="en-US" sz="1600" b="0" i="0" u="none" strike="noStrike" dirty="0" err="1">
                <a:effectLst/>
              </a:rPr>
              <a:t>sociální</a:t>
            </a:r>
            <a:r>
              <a:rPr lang="en-US" sz="1600" b="0" i="0" u="none" strike="noStrike" dirty="0">
                <a:effectLst/>
              </a:rPr>
              <a:t>, a to, co </a:t>
            </a:r>
            <a:r>
              <a:rPr lang="en-US" sz="1600" b="0" i="0" u="none" strike="noStrike" dirty="0" err="1">
                <a:effectLst/>
              </a:rPr>
              <a:t>nazýváme</a:t>
            </a:r>
            <a:r>
              <a:rPr lang="en-US" sz="1600" b="0" i="0" u="none" strike="noStrike" dirty="0">
                <a:effectLst/>
              </a:rPr>
              <a:t> „</a:t>
            </a:r>
            <a:r>
              <a:rPr lang="en-US" sz="1600" b="0" i="0" u="none" strike="noStrike" dirty="0" err="1">
                <a:effectLst/>
              </a:rPr>
              <a:t>sociální</a:t>
            </a:r>
            <a:r>
              <a:rPr lang="en-US" sz="1600" b="0" i="0" u="none" strike="noStrike" dirty="0">
                <a:effectLst/>
              </a:rPr>
              <a:t>“, je </a:t>
            </a:r>
            <a:r>
              <a:rPr lang="en-US" sz="1600" b="0" i="0" u="none" strike="noStrike" dirty="0" err="1">
                <a:effectLst/>
              </a:rPr>
              <a:t>naopak</a:t>
            </a:r>
            <a:r>
              <a:rPr lang="en-US" sz="1600" b="0" i="0" u="none" strike="noStrike" dirty="0">
                <a:effectLst/>
              </a:rPr>
              <a:t> </a:t>
            </a:r>
            <a:r>
              <a:rPr lang="en-US" sz="1600" b="0" i="0" u="none" strike="noStrike" dirty="0" err="1">
                <a:effectLst/>
              </a:rPr>
              <a:t>pevně</a:t>
            </a:r>
            <a:r>
              <a:rPr lang="en-US" sz="1600" b="0" i="0" u="none" strike="noStrike" dirty="0">
                <a:effectLst/>
              </a:rPr>
              <a:t> </a:t>
            </a:r>
            <a:r>
              <a:rPr lang="en-US" sz="1600" b="0" i="0" u="none" strike="noStrike" dirty="0" err="1">
                <a:effectLst/>
              </a:rPr>
              <a:t>zakotveno</a:t>
            </a:r>
            <a:r>
              <a:rPr lang="en-US" sz="1600" b="0" i="0" u="none" strike="noStrike" dirty="0">
                <a:effectLst/>
              </a:rPr>
              <a:t> v </a:t>
            </a:r>
            <a:r>
              <a:rPr lang="en-US" sz="1600" b="0" i="0" u="none" strike="noStrike" dirty="0" err="1">
                <a:effectLst/>
              </a:rPr>
              <a:t>materiálních</a:t>
            </a:r>
            <a:r>
              <a:rPr lang="en-US" sz="1600" b="0" i="0" u="none" strike="noStrike" dirty="0">
                <a:effectLst/>
              </a:rPr>
              <a:t> </a:t>
            </a:r>
            <a:r>
              <a:rPr lang="en-US" sz="1600" b="0" i="0" u="none" strike="noStrike" dirty="0" err="1">
                <a:effectLst/>
              </a:rPr>
              <a:t>sítích</a:t>
            </a:r>
            <a:endParaRPr lang="en-US" sz="1600" b="0" i="0" u="none" strike="noStrike" dirty="0">
              <a:effectLst/>
            </a:endParaRPr>
          </a:p>
          <a:p>
            <a:pPr lvl="1"/>
            <a:r>
              <a:rPr lang="en-US" sz="1600" dirty="0" err="1"/>
              <a:t>z</a:t>
            </a:r>
            <a:r>
              <a:rPr lang="en-US" sz="1600" b="0" i="0" u="none" strike="noStrike" dirty="0" err="1">
                <a:effectLst/>
              </a:rPr>
              <a:t>prostředkování</a:t>
            </a:r>
            <a:r>
              <a:rPr lang="en-US" sz="1600" b="0" i="0" u="none" strike="noStrike" dirty="0">
                <a:effectLst/>
              </a:rPr>
              <a:t>: </a:t>
            </a:r>
          </a:p>
          <a:p>
            <a:pPr lvl="2"/>
            <a:r>
              <a:rPr lang="en-US" sz="1600" dirty="0" err="1"/>
              <a:t>m</a:t>
            </a:r>
            <a:r>
              <a:rPr lang="en-US" sz="1600" b="0" i="0" u="none" strike="noStrike" dirty="0" err="1">
                <a:effectLst/>
              </a:rPr>
              <a:t>ateriální</a:t>
            </a:r>
            <a:r>
              <a:rPr lang="en-US" sz="1600" b="0" i="0" u="none" strike="noStrike" dirty="0">
                <a:effectLst/>
              </a:rPr>
              <a:t> </a:t>
            </a:r>
            <a:r>
              <a:rPr lang="en-US" sz="1600" b="0" i="0" u="none" strike="noStrike" dirty="0" err="1">
                <a:effectLst/>
              </a:rPr>
              <a:t>věci</a:t>
            </a:r>
            <a:r>
              <a:rPr lang="en-US" sz="1600" b="0" i="0" u="none" strike="noStrike" dirty="0">
                <a:effectLst/>
              </a:rPr>
              <a:t> </a:t>
            </a:r>
            <a:r>
              <a:rPr lang="en-US" sz="1600" b="0" i="0" u="none" strike="noStrike" dirty="0" err="1">
                <a:effectLst/>
              </a:rPr>
              <a:t>jsou</a:t>
            </a:r>
            <a:r>
              <a:rPr lang="en-US" sz="1600" b="0" i="0" u="none" strike="noStrike" dirty="0">
                <a:effectLst/>
              </a:rPr>
              <a:t> </a:t>
            </a:r>
            <a:r>
              <a:rPr lang="en-US" sz="1600" b="0" i="0" u="none" strike="noStrike" dirty="0" err="1">
                <a:effectLst/>
              </a:rPr>
              <a:t>zprostředkovatelé</a:t>
            </a:r>
            <a:r>
              <a:rPr lang="en-US" sz="1600" b="0" i="0" u="none" strike="noStrike" dirty="0">
                <a:effectLst/>
              </a:rPr>
              <a:t>, </a:t>
            </a:r>
            <a:r>
              <a:rPr lang="en-US" sz="1600" b="0" i="0" u="none" strike="noStrike" dirty="0" err="1">
                <a:effectLst/>
              </a:rPr>
              <a:t>nikoli</a:t>
            </a:r>
            <a:r>
              <a:rPr lang="en-US" sz="1600" b="0" i="0" u="none" strike="noStrike" dirty="0">
                <a:effectLst/>
              </a:rPr>
              <a:t> </a:t>
            </a:r>
            <a:r>
              <a:rPr lang="en-US" sz="1600" b="0" i="0" u="none" strike="noStrike" dirty="0" err="1">
                <a:effectLst/>
              </a:rPr>
              <a:t>prostředníci</a:t>
            </a:r>
            <a:endParaRPr lang="en-US" sz="1600" dirty="0"/>
          </a:p>
          <a:p>
            <a:pPr lvl="2"/>
            <a:r>
              <a:rPr lang="en-US" sz="1600" b="0" i="0" u="none" strike="noStrike" dirty="0" err="1">
                <a:effectLst/>
              </a:rPr>
              <a:t>nepřenášejí</a:t>
            </a:r>
            <a:r>
              <a:rPr lang="en-US" sz="1600" b="0" i="0" u="none" strike="noStrike" dirty="0">
                <a:effectLst/>
              </a:rPr>
              <a:t> </a:t>
            </a:r>
            <a:r>
              <a:rPr lang="en-US" sz="1600" b="0" i="0" u="none" strike="noStrike" dirty="0" err="1">
                <a:effectLst/>
              </a:rPr>
              <a:t>pouze</a:t>
            </a:r>
            <a:r>
              <a:rPr lang="en-US" sz="1600" b="0" i="0" u="none" strike="noStrike" dirty="0">
                <a:effectLst/>
              </a:rPr>
              <a:t> </a:t>
            </a:r>
            <a:r>
              <a:rPr lang="en-US" sz="1600" b="0" i="0" u="none" strike="noStrike" dirty="0" err="1">
                <a:effectLst/>
              </a:rPr>
              <a:t>lidské</a:t>
            </a:r>
            <a:r>
              <a:rPr lang="en-US" sz="1600" b="0" i="0" u="none" strike="noStrike" dirty="0">
                <a:effectLst/>
              </a:rPr>
              <a:t> </a:t>
            </a:r>
            <a:r>
              <a:rPr lang="en-US" sz="1600" b="0" i="0" u="none" strike="noStrike" dirty="0" err="1">
                <a:effectLst/>
              </a:rPr>
              <a:t>záměry</a:t>
            </a:r>
            <a:r>
              <a:rPr lang="en-US" sz="1600" b="0" i="0" u="none" strike="noStrike" dirty="0">
                <a:effectLst/>
              </a:rPr>
              <a:t>, ale </a:t>
            </a:r>
            <a:r>
              <a:rPr lang="en-US" sz="1600" b="0" i="0" u="none" strike="noStrike" dirty="0" err="1">
                <a:effectLst/>
              </a:rPr>
              <a:t>transformují</a:t>
            </a:r>
            <a:r>
              <a:rPr lang="en-US" sz="1600" b="0" i="0" u="none" strike="noStrike" dirty="0">
                <a:effectLst/>
              </a:rPr>
              <a:t> je, </a:t>
            </a:r>
            <a:r>
              <a:rPr lang="en-US" sz="1600" b="0" i="0" u="none" strike="noStrike" dirty="0" err="1">
                <a:effectLst/>
              </a:rPr>
              <a:t>někdy</a:t>
            </a:r>
            <a:r>
              <a:rPr lang="en-US" sz="1600" b="0" i="0" u="none" strike="noStrike" dirty="0">
                <a:effectLst/>
              </a:rPr>
              <a:t> </a:t>
            </a:r>
            <a:r>
              <a:rPr lang="en-US" sz="1600" b="0" i="0" u="none" strike="noStrike" dirty="0" err="1">
                <a:effectLst/>
              </a:rPr>
              <a:t>nepředvídatelným</a:t>
            </a:r>
            <a:r>
              <a:rPr lang="en-US" sz="1600" b="0" i="0" u="none" strike="noStrike" dirty="0">
                <a:effectLst/>
              </a:rPr>
              <a:t> </a:t>
            </a:r>
            <a:r>
              <a:rPr lang="en-US" sz="1600" b="0" i="0" u="none" strike="noStrike" dirty="0" err="1">
                <a:effectLst/>
              </a:rPr>
              <a:t>způsobem</a:t>
            </a:r>
            <a:r>
              <a:rPr lang="en-US" sz="1600" dirty="0"/>
              <a:t> (</a:t>
            </a:r>
            <a:r>
              <a:rPr lang="en-US" sz="1600" dirty="0" err="1"/>
              <a:t>př</a:t>
            </a:r>
            <a:r>
              <a:rPr lang="en-US" sz="1600" dirty="0"/>
              <a:t>. </a:t>
            </a:r>
            <a:r>
              <a:rPr lang="en-US" sz="1600" dirty="0" err="1"/>
              <a:t>r</a:t>
            </a:r>
            <a:r>
              <a:rPr lang="en-US" sz="1600" b="0" i="0" u="none" strike="noStrike" dirty="0" err="1">
                <a:effectLst/>
              </a:rPr>
              <a:t>etardér</a:t>
            </a:r>
            <a:r>
              <a:rPr lang="en-US" sz="1600" b="0" i="0" u="none" strike="noStrike" dirty="0">
                <a:effectLst/>
              </a:rPr>
              <a:t>, </a:t>
            </a:r>
            <a:r>
              <a:rPr lang="en-US" sz="1600" b="0" i="0" u="none" strike="noStrike" dirty="0" err="1">
                <a:effectLst/>
              </a:rPr>
              <a:t>tužka</a:t>
            </a:r>
            <a:r>
              <a:rPr lang="en-US" sz="1600" b="0" i="0" u="none" strike="noStrike" dirty="0">
                <a:effectLst/>
              </a:rPr>
              <a:t> a </a:t>
            </a:r>
            <a:r>
              <a:rPr lang="en-US" sz="1600" b="0" i="0" u="none" strike="noStrike" dirty="0" err="1">
                <a:effectLst/>
              </a:rPr>
              <a:t>pero</a:t>
            </a:r>
            <a:r>
              <a:rPr lang="en-US" sz="1600" b="0" i="0" u="none" strike="noStrike" dirty="0">
                <a:effectLst/>
              </a:rPr>
              <a:t>)</a:t>
            </a:r>
            <a:endParaRPr lang="en-US" sz="1600" dirty="0"/>
          </a:p>
          <a:p>
            <a:pPr lvl="1"/>
            <a:r>
              <a:rPr lang="en-US" sz="1600" dirty="0" err="1"/>
              <a:t>a</a:t>
            </a:r>
            <a:r>
              <a:rPr lang="en-US" sz="1600" b="0" i="0" u="none" strike="noStrike" dirty="0" err="1">
                <a:effectLst/>
              </a:rPr>
              <a:t>gentnost</a:t>
            </a:r>
            <a:r>
              <a:rPr lang="en-US" sz="1600" b="0" i="0" u="none" strike="noStrike" dirty="0">
                <a:effectLst/>
              </a:rPr>
              <a:t> je </a:t>
            </a:r>
            <a:r>
              <a:rPr lang="en-US" sz="1600" b="0" i="0" u="none" strike="noStrike" dirty="0" err="1">
                <a:effectLst/>
              </a:rPr>
              <a:t>distribuovaná</a:t>
            </a:r>
            <a:r>
              <a:rPr lang="en-US" sz="1600" b="0" i="0" u="none" strike="noStrike" dirty="0">
                <a:effectLst/>
              </a:rPr>
              <a:t>: </a:t>
            </a:r>
          </a:p>
          <a:p>
            <a:pPr lvl="2"/>
            <a:r>
              <a:rPr lang="en-US" sz="1600" dirty="0" err="1"/>
              <a:t>m</a:t>
            </a:r>
            <a:r>
              <a:rPr lang="en-US" sz="1600" b="0" i="0" u="none" strike="noStrike" dirty="0" err="1">
                <a:effectLst/>
              </a:rPr>
              <a:t>aterialita</a:t>
            </a:r>
            <a:r>
              <a:rPr lang="en-US" sz="1600" b="0" i="0" u="none" strike="noStrike" dirty="0">
                <a:effectLst/>
              </a:rPr>
              <a:t> se </a:t>
            </a:r>
            <a:r>
              <a:rPr lang="en-US" sz="1600" b="0" i="0" u="none" strike="noStrike" dirty="0" err="1">
                <a:effectLst/>
              </a:rPr>
              <a:t>týká</a:t>
            </a:r>
            <a:r>
              <a:rPr lang="en-US" sz="1600" b="0" i="0" u="none" strike="noStrike" dirty="0">
                <a:effectLst/>
              </a:rPr>
              <a:t> </a:t>
            </a:r>
            <a:r>
              <a:rPr lang="en-US" sz="1600" b="0" i="0" u="none" strike="noStrike" dirty="0" err="1">
                <a:effectLst/>
              </a:rPr>
              <a:t>asociací</a:t>
            </a:r>
            <a:r>
              <a:rPr lang="en-US" sz="1600" b="0" i="0" u="none" strike="noStrike" dirty="0">
                <a:effectLst/>
              </a:rPr>
              <a:t> a </a:t>
            </a:r>
            <a:r>
              <a:rPr lang="en-US" sz="1600" b="0" i="0" u="none" strike="noStrike" dirty="0" err="1">
                <a:effectLst/>
              </a:rPr>
              <a:t>překladů</a:t>
            </a:r>
            <a:r>
              <a:rPr lang="en-US" sz="1600" b="0" i="0" u="none" strike="noStrike" dirty="0">
                <a:effectLst/>
              </a:rPr>
              <a:t> v </a:t>
            </a:r>
            <a:r>
              <a:rPr lang="en-US" sz="1600" b="0" i="0" u="none" strike="noStrike" dirty="0" err="1">
                <a:effectLst/>
              </a:rPr>
              <a:t>sítích</a:t>
            </a:r>
            <a:r>
              <a:rPr lang="en-US" sz="1600" b="0" i="0" u="none" strike="noStrike" dirty="0">
                <a:effectLst/>
              </a:rPr>
              <a:t> </a:t>
            </a:r>
          </a:p>
          <a:p>
            <a:pPr lvl="2"/>
            <a:r>
              <a:rPr lang="en-US" sz="1600" dirty="0" err="1"/>
              <a:t>agentnost</a:t>
            </a:r>
            <a:r>
              <a:rPr lang="en-US" sz="1600" dirty="0"/>
              <a:t> </a:t>
            </a:r>
            <a:r>
              <a:rPr lang="en-US" sz="1600" b="0" i="0" u="none" strike="noStrike" dirty="0">
                <a:effectLst/>
              </a:rPr>
              <a:t>je </a:t>
            </a:r>
            <a:r>
              <a:rPr lang="en-US" sz="1600" b="0" i="0" u="none" strike="noStrike" dirty="0" err="1">
                <a:effectLst/>
              </a:rPr>
              <a:t>distribuována</a:t>
            </a:r>
            <a:r>
              <a:rPr lang="en-US" sz="1600" b="0" i="0" u="none" strike="noStrike" dirty="0">
                <a:effectLst/>
              </a:rPr>
              <a:t> </a:t>
            </a:r>
            <a:r>
              <a:rPr lang="en-US" sz="1600" b="0" i="0" u="none" strike="noStrike" dirty="0" err="1">
                <a:effectLst/>
              </a:rPr>
              <a:t>mezi</a:t>
            </a:r>
            <a:r>
              <a:rPr lang="en-US" sz="1600" b="0" i="0" u="none" strike="noStrike" dirty="0">
                <a:effectLst/>
              </a:rPr>
              <a:t> </a:t>
            </a:r>
            <a:r>
              <a:rPr lang="en-US" sz="1600" b="0" i="0" u="none" strike="noStrike" dirty="0" err="1">
                <a:effectLst/>
              </a:rPr>
              <a:t>lidmi</a:t>
            </a:r>
            <a:r>
              <a:rPr lang="en-US" sz="1600" b="0" i="0" u="none" strike="noStrike" dirty="0">
                <a:effectLst/>
              </a:rPr>
              <a:t> a </a:t>
            </a:r>
            <a:r>
              <a:rPr lang="en-US" sz="1600" b="0" i="0" u="none" strike="noStrike" dirty="0" err="1">
                <a:effectLst/>
              </a:rPr>
              <a:t>nelidmi</a:t>
            </a:r>
            <a:r>
              <a:rPr lang="en-US" sz="1600" b="0" i="0" u="none" strike="noStrike" dirty="0">
                <a:effectLst/>
              </a:rPr>
              <a:t> – </a:t>
            </a:r>
            <a:r>
              <a:rPr lang="en-US" sz="1600" b="0" i="0" u="none" strike="noStrike" dirty="0" err="1">
                <a:effectLst/>
              </a:rPr>
              <a:t>neexistuje</a:t>
            </a:r>
            <a:r>
              <a:rPr lang="en-US" sz="1600" b="0" i="0" u="none" strike="noStrike" dirty="0">
                <a:effectLst/>
              </a:rPr>
              <a:t> </a:t>
            </a:r>
            <a:r>
              <a:rPr lang="en-US" sz="1600" b="0" i="0" u="none" strike="noStrike" dirty="0" err="1">
                <a:effectLst/>
              </a:rPr>
              <a:t>společnost</a:t>
            </a:r>
            <a:r>
              <a:rPr lang="en-US" sz="1600" b="0" i="0" u="none" strike="noStrike" dirty="0">
                <a:effectLst/>
              </a:rPr>
              <a:t> bez </a:t>
            </a:r>
            <a:r>
              <a:rPr lang="en-US" sz="1600" b="0" i="0" u="none" strike="noStrike" dirty="0" err="1">
                <a:effectLst/>
              </a:rPr>
              <a:t>hmoty</a:t>
            </a:r>
            <a:r>
              <a:rPr lang="en-US" sz="1600" b="0" i="0" u="none" strike="noStrike" dirty="0">
                <a:effectLst/>
              </a:rPr>
              <a:t> a </a:t>
            </a:r>
            <a:r>
              <a:rPr lang="en-US" sz="1600" b="0" i="0" u="none" strike="noStrike" dirty="0" err="1">
                <a:effectLst/>
              </a:rPr>
              <a:t>neexistuje</a:t>
            </a:r>
            <a:r>
              <a:rPr lang="en-US" sz="1600" b="0" i="0" u="none" strike="noStrike" dirty="0">
                <a:effectLst/>
              </a:rPr>
              <a:t> </a:t>
            </a:r>
            <a:r>
              <a:rPr lang="en-US" sz="1600" b="0" i="0" u="none" strike="noStrike" dirty="0" err="1">
                <a:effectLst/>
              </a:rPr>
              <a:t>hmota</a:t>
            </a:r>
            <a:r>
              <a:rPr lang="en-US" sz="1600" b="0" i="0" u="none" strike="noStrike" dirty="0">
                <a:effectLst/>
              </a:rPr>
              <a:t> bez </a:t>
            </a:r>
            <a:r>
              <a:rPr lang="en-US" sz="1600" b="0" i="0" u="none" strike="noStrike" dirty="0" err="1">
                <a:effectLst/>
              </a:rPr>
              <a:t>společnosti</a:t>
            </a:r>
            <a:endParaRPr lang="en-US" sz="1600" b="0" i="0" u="none" strike="noStrike" dirty="0">
              <a:effectLst/>
            </a:endParaRPr>
          </a:p>
          <a:p>
            <a:r>
              <a:rPr lang="en-US" sz="1600" dirty="0"/>
              <a:t>&gt;&gt;</a:t>
            </a:r>
            <a:r>
              <a:rPr lang="en-US" sz="1600" dirty="0" err="1"/>
              <a:t>Materiálnost</a:t>
            </a:r>
            <a:r>
              <a:rPr lang="en-US" sz="1600" dirty="0"/>
              <a:t> je </a:t>
            </a:r>
            <a:r>
              <a:rPr lang="en-US" sz="1600" dirty="0" err="1"/>
              <a:t>relační</a:t>
            </a:r>
            <a:r>
              <a:rPr lang="en-US" sz="1600" dirty="0"/>
              <a:t> a </a:t>
            </a:r>
            <a:r>
              <a:rPr lang="en-US" sz="1600" dirty="0" err="1"/>
              <a:t>propojená</a:t>
            </a:r>
            <a:r>
              <a:rPr lang="en-US" sz="1600" dirty="0"/>
              <a:t>, </a:t>
            </a:r>
            <a:r>
              <a:rPr lang="en-US" sz="1600" dirty="0" err="1"/>
              <a:t>vždy</a:t>
            </a:r>
            <a:r>
              <a:rPr lang="en-US" sz="1600" dirty="0"/>
              <a:t> </a:t>
            </a:r>
            <a:r>
              <a:rPr lang="en-US" sz="1600" dirty="0" err="1"/>
              <a:t>propletená</a:t>
            </a:r>
            <a:r>
              <a:rPr lang="en-US" sz="1600" dirty="0"/>
              <a:t> s </a:t>
            </a:r>
            <a:r>
              <a:rPr lang="en-US" sz="1600" dirty="0" err="1"/>
              <a:t>lidmi</a:t>
            </a:r>
            <a:r>
              <a:rPr lang="en-US" sz="1600" dirty="0"/>
              <a:t>, </a:t>
            </a:r>
            <a:r>
              <a:rPr lang="en-US" sz="1600" dirty="0" err="1"/>
              <a:t>významy</a:t>
            </a:r>
            <a:r>
              <a:rPr lang="en-US" sz="1600" dirty="0"/>
              <a:t> a </a:t>
            </a:r>
            <a:r>
              <a:rPr lang="en-US" sz="1600" dirty="0" err="1"/>
              <a:t>sociálními</a:t>
            </a:r>
            <a:r>
              <a:rPr lang="en-US" sz="1600" dirty="0"/>
              <a:t> </a:t>
            </a:r>
            <a:r>
              <a:rPr lang="en-US" sz="1600" dirty="0" err="1"/>
              <a:t>praktikami</a:t>
            </a:r>
            <a:r>
              <a:rPr lang="en-US" sz="1600" dirty="0"/>
              <a:t>. </a:t>
            </a:r>
          </a:p>
          <a:p>
            <a:r>
              <a:rPr lang="en-US" sz="1600" dirty="0"/>
              <a:t>&gt;&gt;O </a:t>
            </a:r>
            <a:r>
              <a:rPr lang="en-US" sz="1600" dirty="0" err="1"/>
              <a:t>jsou</a:t>
            </a:r>
            <a:r>
              <a:rPr lang="en-US" sz="1600" dirty="0"/>
              <a:t> </a:t>
            </a:r>
            <a:r>
              <a:rPr lang="en-US" sz="1600" dirty="0" err="1"/>
              <a:t>aktivními</a:t>
            </a:r>
            <a:r>
              <a:rPr lang="en-US" sz="1600" dirty="0"/>
              <a:t> </a:t>
            </a:r>
            <a:r>
              <a:rPr lang="en-US" sz="1600" dirty="0" err="1"/>
              <a:t>účastníky</a:t>
            </a:r>
            <a:r>
              <a:rPr lang="en-US" sz="1600" dirty="0"/>
              <a:t> </a:t>
            </a:r>
            <a:r>
              <a:rPr lang="en-US" sz="1600" dirty="0" err="1"/>
              <a:t>spol</a:t>
            </a:r>
            <a:r>
              <a:rPr lang="en-US" sz="1600" dirty="0"/>
              <a:t>. </a:t>
            </a:r>
            <a:r>
              <a:rPr lang="en-US" sz="1600" dirty="0" err="1"/>
              <a:t>vztahů</a:t>
            </a:r>
            <a:endParaRPr lang="en-US" sz="1600" b="0" i="0" u="none" strike="noStrike" dirty="0">
              <a:effectLst/>
            </a:endParaRPr>
          </a:p>
          <a:p>
            <a:endParaRPr lang="en-US" sz="1800" dirty="0"/>
          </a:p>
        </p:txBody>
      </p:sp>
      <p:pic>
        <p:nvPicPr>
          <p:cNvPr id="5" name="Zástupný obsah 4" descr="Obsah obrázku text, plakát, oblečení, osoba&#10;&#10;Popis byl vytvořen automaticky">
            <a:extLst>
              <a:ext uri="{FF2B5EF4-FFF2-40B4-BE49-F238E27FC236}">
                <a16:creationId xmlns:a16="http://schemas.microsoft.com/office/drawing/2014/main" id="{2E19C8E7-982E-D4D6-E0C3-81516E4EFFBD}"/>
              </a:ext>
            </a:extLst>
          </p:cNvPr>
          <p:cNvPicPr>
            <a:picLocks noGrp="1" noChangeAspect="1"/>
          </p:cNvPicPr>
          <p:nvPr>
            <p:ph sz="half" idx="2"/>
          </p:nvPr>
        </p:nvPicPr>
        <p:blipFill>
          <a:blip r:embed="rId2"/>
          <a:srcRect r="-1" b="9682"/>
          <a:stretch>
            <a:fillRect/>
          </a:stretch>
        </p:blipFill>
        <p:spPr>
          <a:xfrm>
            <a:off x="7199440" y="10"/>
            <a:ext cx="4992560" cy="6857990"/>
          </a:xfrm>
          <a:prstGeom prst="rect">
            <a:avLst/>
          </a:prstGeom>
          <a:effectLst/>
        </p:spPr>
      </p:pic>
    </p:spTree>
    <p:extLst>
      <p:ext uri="{BB962C8B-B14F-4D97-AF65-F5344CB8AC3E}">
        <p14:creationId xmlns:p14="http://schemas.microsoft.com/office/powerpoint/2010/main" val="742700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CB962CF-61A3-4EF9-94F6-7C59B0329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6941A618-7D25-C9B8-DB54-902E157CB6A5}"/>
              </a:ext>
            </a:extLst>
          </p:cNvPr>
          <p:cNvSpPr>
            <a:spLocks noGrp="1"/>
          </p:cNvSpPr>
          <p:nvPr>
            <p:ph type="title"/>
          </p:nvPr>
        </p:nvSpPr>
        <p:spPr>
          <a:xfrm>
            <a:off x="213360" y="197747"/>
            <a:ext cx="7784195" cy="1651404"/>
          </a:xfrm>
        </p:spPr>
        <p:txBody>
          <a:bodyPr vert="horz" lIns="91440" tIns="45720" rIns="91440" bIns="45720" rtlCol="0" anchor="ctr">
            <a:normAutofit/>
          </a:bodyPr>
          <a:lstStyle/>
          <a:p>
            <a:r>
              <a:rPr lang="en-US" sz="3700" dirty="0"/>
              <a:t>Friedrich </a:t>
            </a:r>
            <a:r>
              <a:rPr lang="en-US" sz="3700" dirty="0" err="1"/>
              <a:t>Kittler</a:t>
            </a:r>
            <a:r>
              <a:rPr lang="en-US" sz="3700" dirty="0"/>
              <a:t> (</a:t>
            </a:r>
            <a:r>
              <a:rPr lang="en-US" sz="3700" dirty="0" err="1"/>
              <a:t>mediální</a:t>
            </a:r>
            <a:r>
              <a:rPr lang="en-US" sz="3700" dirty="0"/>
              <a:t> </a:t>
            </a:r>
            <a:r>
              <a:rPr lang="en-US" sz="3700" dirty="0" err="1"/>
              <a:t>teorie</a:t>
            </a:r>
            <a:r>
              <a:rPr lang="en-US" sz="3700" dirty="0"/>
              <a:t>, </a:t>
            </a:r>
            <a:r>
              <a:rPr lang="en-US" sz="3700" dirty="0" err="1"/>
              <a:t>německá</a:t>
            </a:r>
            <a:r>
              <a:rPr lang="en-US" sz="3700" dirty="0"/>
              <a:t> </a:t>
            </a:r>
            <a:r>
              <a:rPr lang="en-US" sz="3700" dirty="0" err="1"/>
              <a:t>mediální</a:t>
            </a:r>
            <a:r>
              <a:rPr lang="en-US" sz="3700" dirty="0"/>
              <a:t> </a:t>
            </a:r>
            <a:r>
              <a:rPr lang="en-US" sz="3700" dirty="0" err="1"/>
              <a:t>archeologie</a:t>
            </a:r>
            <a:r>
              <a:rPr lang="en-US" sz="3700" dirty="0"/>
              <a:t>)</a:t>
            </a:r>
            <a:br>
              <a:rPr lang="en-US" sz="3700" dirty="0"/>
            </a:br>
            <a:endParaRPr lang="en-US" sz="3700" dirty="0"/>
          </a:p>
        </p:txBody>
      </p:sp>
      <p:sp>
        <p:nvSpPr>
          <p:cNvPr id="3" name="Zástupný obsah 2">
            <a:extLst>
              <a:ext uri="{FF2B5EF4-FFF2-40B4-BE49-F238E27FC236}">
                <a16:creationId xmlns:a16="http://schemas.microsoft.com/office/drawing/2014/main" id="{9BB63F91-E1F3-ADDF-5537-EEBA012BBD01}"/>
              </a:ext>
            </a:extLst>
          </p:cNvPr>
          <p:cNvSpPr>
            <a:spLocks noGrp="1"/>
          </p:cNvSpPr>
          <p:nvPr>
            <p:ph sz="half" idx="1"/>
          </p:nvPr>
        </p:nvSpPr>
        <p:spPr>
          <a:xfrm>
            <a:off x="213360" y="1382967"/>
            <a:ext cx="7193280" cy="5306865"/>
          </a:xfrm>
        </p:spPr>
        <p:txBody>
          <a:bodyPr vert="horz" lIns="91440" tIns="45720" rIns="91440" bIns="45720" rtlCol="0">
            <a:normAutofit fontScale="92500" lnSpcReduction="10000"/>
          </a:bodyPr>
          <a:lstStyle/>
          <a:p>
            <a:r>
              <a:rPr lang="en-US" sz="1800" dirty="0"/>
              <a:t>Friedrich </a:t>
            </a:r>
            <a:r>
              <a:rPr lang="en-US" sz="1800" dirty="0" err="1"/>
              <a:t>Kittler</a:t>
            </a:r>
            <a:r>
              <a:rPr lang="en-US" sz="1800" dirty="0"/>
              <a:t>, </a:t>
            </a:r>
            <a:r>
              <a:rPr lang="en-US" sz="1800" i="1" u="none" strike="noStrike" dirty="0">
                <a:effectLst/>
              </a:rPr>
              <a:t>Discourse Networks 1800/1900</a:t>
            </a:r>
            <a:r>
              <a:rPr lang="en-US" sz="1800" dirty="0"/>
              <a:t> </a:t>
            </a:r>
            <a:r>
              <a:rPr lang="en-US" sz="1800" b="0" i="0" u="none" strike="noStrike" dirty="0">
                <a:effectLst/>
              </a:rPr>
              <a:t>(1990) – </a:t>
            </a:r>
            <a:r>
              <a:rPr lang="en-US" sz="1800" b="0" i="0" u="none" strike="noStrike" dirty="0" err="1">
                <a:effectLst/>
              </a:rPr>
              <a:t>média</a:t>
            </a:r>
            <a:r>
              <a:rPr lang="en-US" sz="1800" b="0" i="0" u="none" strike="noStrike" dirty="0">
                <a:effectLst/>
              </a:rPr>
              <a:t> a </a:t>
            </a:r>
            <a:r>
              <a:rPr lang="en-US" sz="1800" b="0" i="0" u="none" strike="noStrike" dirty="0" err="1">
                <a:effectLst/>
              </a:rPr>
              <a:t>technologie</a:t>
            </a:r>
            <a:r>
              <a:rPr lang="en-US" sz="1800" b="0" i="0" u="none" strike="noStrike" dirty="0">
                <a:effectLst/>
              </a:rPr>
              <a:t> </a:t>
            </a:r>
            <a:r>
              <a:rPr lang="en-US" sz="1800" b="0" i="0" u="none" strike="noStrike" dirty="0" err="1">
                <a:effectLst/>
              </a:rPr>
              <a:t>určují</a:t>
            </a:r>
            <a:r>
              <a:rPr lang="en-US" sz="1800" b="0" i="0" u="none" strike="noStrike" dirty="0">
                <a:effectLst/>
              </a:rPr>
              <a:t>, co je </a:t>
            </a:r>
            <a:r>
              <a:rPr lang="en-US" sz="1800" b="0" i="0" u="none" strike="noStrike" dirty="0" err="1">
                <a:effectLst/>
              </a:rPr>
              <a:t>možné</a:t>
            </a:r>
            <a:r>
              <a:rPr lang="en-US" sz="1800" b="0" i="0" u="none" strike="noStrike" dirty="0">
                <a:effectLst/>
              </a:rPr>
              <a:t> </a:t>
            </a:r>
            <a:r>
              <a:rPr lang="en-US" sz="1800" b="0" i="0" u="none" strike="noStrike" dirty="0" err="1">
                <a:effectLst/>
              </a:rPr>
              <a:t>sdělit</a:t>
            </a:r>
            <a:endParaRPr lang="en-US" sz="1800" b="0" i="0" u="none" strike="noStrike" dirty="0">
              <a:effectLst/>
            </a:endParaRPr>
          </a:p>
          <a:p>
            <a:r>
              <a:rPr lang="en-US" sz="1800" b="1" i="0" u="none" strike="noStrike" dirty="0" err="1">
                <a:effectLst/>
              </a:rPr>
              <a:t>Materialita</a:t>
            </a:r>
            <a:r>
              <a:rPr lang="en-US" sz="1800" b="0" i="0" u="none" strike="noStrike" dirty="0">
                <a:effectLst/>
              </a:rPr>
              <a:t> </a:t>
            </a:r>
            <a:r>
              <a:rPr lang="en-US" sz="1800" b="0" i="0" u="none" strike="noStrike" dirty="0" err="1">
                <a:effectLst/>
              </a:rPr>
              <a:t>jako</a:t>
            </a:r>
            <a:r>
              <a:rPr lang="en-US" sz="1800" b="0" i="0" u="none" strike="noStrike" dirty="0">
                <a:effectLst/>
              </a:rPr>
              <a:t> </a:t>
            </a:r>
            <a:r>
              <a:rPr lang="en-US" sz="1800" b="0" i="0" u="none" strike="noStrike" dirty="0" err="1">
                <a:effectLst/>
              </a:rPr>
              <a:t>mediálně-technická</a:t>
            </a:r>
            <a:r>
              <a:rPr lang="en-US" sz="1800" b="0" i="0" u="none" strike="noStrike" dirty="0">
                <a:effectLst/>
              </a:rPr>
              <a:t> </a:t>
            </a:r>
            <a:r>
              <a:rPr lang="en-US" sz="1800" b="0" i="0" u="none" strike="noStrike" dirty="0" err="1">
                <a:effectLst/>
              </a:rPr>
              <a:t>podmínka</a:t>
            </a:r>
            <a:r>
              <a:rPr lang="en-US" sz="1800" b="0" i="0" u="none" strike="noStrike" dirty="0">
                <a:effectLst/>
              </a:rPr>
              <a:t>: </a:t>
            </a:r>
          </a:p>
          <a:p>
            <a:pPr lvl="1"/>
            <a:r>
              <a:rPr lang="en-US" sz="1400" b="0" i="0" u="none" strike="noStrike" dirty="0" err="1">
                <a:effectLst/>
              </a:rPr>
              <a:t>materiální</a:t>
            </a:r>
            <a:r>
              <a:rPr lang="en-US" sz="1400" b="0" i="0" u="none" strike="noStrike" dirty="0">
                <a:effectLst/>
              </a:rPr>
              <a:t> </a:t>
            </a:r>
            <a:r>
              <a:rPr lang="en-US" sz="1400" b="0" i="0" u="none" strike="noStrike" dirty="0" err="1">
                <a:effectLst/>
              </a:rPr>
              <a:t>technologie</a:t>
            </a:r>
            <a:r>
              <a:rPr lang="en-US" sz="1400" b="0" i="0" u="none" strike="noStrike" dirty="0">
                <a:effectLst/>
              </a:rPr>
              <a:t> (</a:t>
            </a:r>
            <a:r>
              <a:rPr lang="en-US" sz="1400" b="0" i="0" u="none" strike="noStrike" dirty="0" err="1">
                <a:effectLst/>
              </a:rPr>
              <a:t>fonograf</a:t>
            </a:r>
            <a:r>
              <a:rPr lang="en-US" sz="1400" b="0" i="0" u="none" strike="noStrike" dirty="0">
                <a:effectLst/>
              </a:rPr>
              <a:t>, </a:t>
            </a:r>
            <a:r>
              <a:rPr lang="en-US" sz="1400" b="0" i="0" u="none" strike="noStrike" dirty="0" err="1">
                <a:effectLst/>
              </a:rPr>
              <a:t>gramofon</a:t>
            </a:r>
            <a:r>
              <a:rPr lang="en-US" sz="1400" b="0" i="0" u="none" strike="noStrike" dirty="0">
                <a:effectLst/>
              </a:rPr>
              <a:t>, </a:t>
            </a:r>
            <a:r>
              <a:rPr lang="en-US" sz="1400" b="0" i="0" u="none" strike="noStrike" dirty="0" err="1">
                <a:effectLst/>
              </a:rPr>
              <a:t>počítač</a:t>
            </a:r>
            <a:r>
              <a:rPr lang="en-US" sz="1400" b="0" i="0" u="none" strike="noStrike" dirty="0">
                <a:effectLst/>
              </a:rPr>
              <a:t>, </a:t>
            </a:r>
            <a:r>
              <a:rPr lang="en-US" sz="1400" b="0" i="0" u="none" strike="noStrike" dirty="0" err="1">
                <a:effectLst/>
              </a:rPr>
              <a:t>psací</a:t>
            </a:r>
            <a:r>
              <a:rPr lang="en-US" sz="1400" b="0" i="0" u="none" strike="noStrike" dirty="0">
                <a:effectLst/>
              </a:rPr>
              <a:t> </a:t>
            </a:r>
            <a:r>
              <a:rPr lang="en-US" sz="1400" b="0" i="0" u="none" strike="noStrike" dirty="0" err="1">
                <a:effectLst/>
              </a:rPr>
              <a:t>stroj</a:t>
            </a:r>
            <a:r>
              <a:rPr lang="en-US" sz="1400" b="0" i="0" u="none" strike="noStrike" dirty="0">
                <a:effectLst/>
              </a:rPr>
              <a:t>, </a:t>
            </a:r>
            <a:r>
              <a:rPr lang="en-US" sz="1400" b="0" i="0" u="none" strike="noStrike" dirty="0" err="1">
                <a:effectLst/>
              </a:rPr>
              <a:t>optická</a:t>
            </a:r>
            <a:r>
              <a:rPr lang="en-US" sz="1400" b="0" i="0" u="none" strike="noStrike" dirty="0">
                <a:effectLst/>
              </a:rPr>
              <a:t> </a:t>
            </a:r>
            <a:r>
              <a:rPr lang="en-US" sz="1400" b="0" i="0" u="none" strike="noStrike" dirty="0" err="1">
                <a:effectLst/>
              </a:rPr>
              <a:t>vlákna</a:t>
            </a:r>
            <a:r>
              <a:rPr lang="en-US" sz="1400" b="0" i="0" u="none" strike="noStrike" dirty="0">
                <a:effectLst/>
              </a:rPr>
              <a:t> </a:t>
            </a:r>
            <a:r>
              <a:rPr lang="en-US" sz="1400" b="0" i="0" u="none" strike="noStrike" dirty="0" err="1">
                <a:effectLst/>
              </a:rPr>
              <a:t>atd</a:t>
            </a:r>
            <a:r>
              <a:rPr lang="en-US" sz="1400" b="0" i="0" u="none" strike="noStrike" dirty="0">
                <a:effectLst/>
              </a:rPr>
              <a:t>.) </a:t>
            </a:r>
            <a:r>
              <a:rPr lang="en-US" sz="1400" b="0" i="0" u="none" strike="noStrike" dirty="0" err="1">
                <a:effectLst/>
              </a:rPr>
              <a:t>zásadně</a:t>
            </a:r>
            <a:r>
              <a:rPr lang="en-US" sz="1400" b="0" i="0" u="none" strike="noStrike" dirty="0">
                <a:effectLst/>
              </a:rPr>
              <a:t> </a:t>
            </a:r>
            <a:r>
              <a:rPr lang="en-US" sz="1400" b="0" i="0" u="none" strike="noStrike" dirty="0" err="1">
                <a:effectLst/>
              </a:rPr>
              <a:t>určují</a:t>
            </a:r>
            <a:r>
              <a:rPr lang="en-US" sz="1400" b="0" i="0" u="none" strike="noStrike" dirty="0">
                <a:effectLst/>
              </a:rPr>
              <a:t>, co </a:t>
            </a:r>
            <a:r>
              <a:rPr lang="en-US" sz="1400" b="0" i="0" u="none" strike="noStrike" dirty="0" err="1">
                <a:effectLst/>
              </a:rPr>
              <a:t>lze</a:t>
            </a:r>
            <a:r>
              <a:rPr lang="en-US" sz="1400" b="0" i="0" u="none" strike="noStrike" dirty="0">
                <a:effectLst/>
              </a:rPr>
              <a:t> </a:t>
            </a:r>
            <a:r>
              <a:rPr lang="en-US" sz="1400" b="0" i="0" u="none" strike="noStrike" dirty="0" err="1">
                <a:effectLst/>
              </a:rPr>
              <a:t>říci</a:t>
            </a:r>
            <a:r>
              <a:rPr lang="en-US" sz="1400" b="0" i="0" u="none" strike="noStrike" dirty="0">
                <a:effectLst/>
              </a:rPr>
              <a:t>, </a:t>
            </a:r>
            <a:r>
              <a:rPr lang="en-US" sz="1400" b="0" i="0" u="none" strike="noStrike" dirty="0" err="1">
                <a:effectLst/>
              </a:rPr>
              <a:t>uložit</a:t>
            </a:r>
            <a:r>
              <a:rPr lang="en-US" sz="1400" b="0" i="0" u="none" strike="noStrike" dirty="0">
                <a:effectLst/>
              </a:rPr>
              <a:t>, </a:t>
            </a:r>
            <a:r>
              <a:rPr lang="en-US" sz="1400" b="0" i="0" u="none" strike="noStrike" dirty="0" err="1">
                <a:effectLst/>
              </a:rPr>
              <a:t>zapamatovat</a:t>
            </a:r>
            <a:r>
              <a:rPr lang="en-US" sz="1400" b="0" i="0" u="none" strike="noStrike" dirty="0">
                <a:effectLst/>
              </a:rPr>
              <a:t> </a:t>
            </a:r>
            <a:r>
              <a:rPr lang="en-US" sz="1400" b="0" i="0" u="none" strike="noStrike" dirty="0" err="1">
                <a:effectLst/>
              </a:rPr>
              <a:t>si</a:t>
            </a:r>
            <a:r>
              <a:rPr lang="en-US" sz="1400" b="0" i="0" u="none" strike="noStrike" dirty="0">
                <a:effectLst/>
              </a:rPr>
              <a:t> a </a:t>
            </a:r>
            <a:r>
              <a:rPr lang="en-US" sz="1400" b="0" i="0" u="none" strike="noStrike" dirty="0" err="1">
                <a:effectLst/>
              </a:rPr>
              <a:t>přenášet</a:t>
            </a:r>
            <a:endParaRPr lang="en-US" sz="1400" b="0" i="0" u="none" strike="noStrike" dirty="0">
              <a:effectLst/>
            </a:endParaRPr>
          </a:p>
          <a:p>
            <a:pPr lvl="2"/>
            <a:r>
              <a:rPr lang="en-US" sz="1400" dirty="0" err="1"/>
              <a:t>Př</a:t>
            </a:r>
            <a:r>
              <a:rPr lang="en-US" sz="1400" dirty="0"/>
              <a:t>. </a:t>
            </a:r>
            <a:r>
              <a:rPr lang="en-US" sz="1400" dirty="0" err="1"/>
              <a:t>analogová</a:t>
            </a:r>
            <a:r>
              <a:rPr lang="en-US" sz="1400" dirty="0"/>
              <a:t> a </a:t>
            </a:r>
            <a:r>
              <a:rPr lang="en-US" sz="1400" dirty="0" err="1"/>
              <a:t>digitální</a:t>
            </a:r>
            <a:r>
              <a:rPr lang="en-US" sz="1400" dirty="0"/>
              <a:t> </a:t>
            </a:r>
            <a:r>
              <a:rPr lang="en-US" sz="1400" dirty="0" err="1"/>
              <a:t>fotografie</a:t>
            </a:r>
            <a:r>
              <a:rPr lang="en-US" sz="1400" dirty="0"/>
              <a:t> </a:t>
            </a:r>
            <a:r>
              <a:rPr lang="en-US" sz="1400" dirty="0" err="1"/>
              <a:t>jsou</a:t>
            </a:r>
            <a:r>
              <a:rPr lang="en-US" sz="1400" dirty="0"/>
              <a:t> </a:t>
            </a:r>
            <a:r>
              <a:rPr lang="en-US" sz="1400" dirty="0" err="1"/>
              <a:t>odlišné</a:t>
            </a:r>
            <a:r>
              <a:rPr lang="en-US" sz="1400" dirty="0"/>
              <a:t>, </a:t>
            </a:r>
            <a:r>
              <a:rPr lang="en-US" sz="1400" dirty="0" err="1"/>
              <a:t>mají</a:t>
            </a:r>
            <a:r>
              <a:rPr lang="en-US" sz="1400" dirty="0"/>
              <a:t> </a:t>
            </a:r>
            <a:r>
              <a:rPr lang="en-US" sz="1400" dirty="0" err="1"/>
              <a:t>odlišné</a:t>
            </a:r>
            <a:r>
              <a:rPr lang="en-US" sz="1400" dirty="0"/>
              <a:t> </a:t>
            </a:r>
            <a:r>
              <a:rPr lang="en-US" sz="1400" dirty="0" err="1"/>
              <a:t>kvality</a:t>
            </a:r>
            <a:endParaRPr lang="en-US" sz="1400" b="0" i="0" u="none" strike="noStrike" dirty="0">
              <a:effectLst/>
            </a:endParaRPr>
          </a:p>
          <a:p>
            <a:r>
              <a:rPr lang="en-US" sz="1800" b="1" i="0" u="none" strike="noStrike" dirty="0" err="1">
                <a:effectLst/>
              </a:rPr>
              <a:t>Diskurzivní</a:t>
            </a:r>
            <a:r>
              <a:rPr lang="en-US" sz="1800" b="1" i="0" u="none" strike="noStrike" dirty="0">
                <a:effectLst/>
              </a:rPr>
              <a:t> </a:t>
            </a:r>
            <a:r>
              <a:rPr lang="en-US" sz="1800" b="1" i="0" u="none" strike="noStrike" dirty="0" err="1">
                <a:effectLst/>
              </a:rPr>
              <a:t>sítě</a:t>
            </a:r>
            <a:r>
              <a:rPr lang="en-US" sz="1800" b="0" i="0" u="none" strike="noStrike" dirty="0">
                <a:effectLst/>
              </a:rPr>
              <a:t>: </a:t>
            </a:r>
          </a:p>
          <a:p>
            <a:pPr lvl="1"/>
            <a:r>
              <a:rPr lang="en-US" sz="1400" b="0" i="0" u="none" strike="noStrike" dirty="0" err="1">
                <a:effectLst/>
              </a:rPr>
              <a:t>pojem</a:t>
            </a:r>
            <a:r>
              <a:rPr lang="en-US" sz="1400" b="0" i="0" u="none" strike="noStrike" dirty="0">
                <a:effectLst/>
              </a:rPr>
              <a:t> </a:t>
            </a:r>
            <a:r>
              <a:rPr lang="en-US" sz="1400" b="0" i="0" u="none" strike="noStrike" dirty="0" err="1">
                <a:effectLst/>
              </a:rPr>
              <a:t>Aufschreibesysteme</a:t>
            </a:r>
            <a:r>
              <a:rPr lang="en-US" sz="1400" b="0" i="0" u="none" strike="noStrike" dirty="0">
                <a:effectLst/>
              </a:rPr>
              <a:t> („</a:t>
            </a:r>
            <a:r>
              <a:rPr lang="en-US" sz="1400" b="0" i="0" u="none" strike="noStrike" dirty="0" err="1">
                <a:effectLst/>
              </a:rPr>
              <a:t>diskurzivní</a:t>
            </a:r>
            <a:r>
              <a:rPr lang="en-US" sz="1400" b="0" i="0" u="none" strike="noStrike" dirty="0">
                <a:effectLst/>
              </a:rPr>
              <a:t> </a:t>
            </a:r>
            <a:r>
              <a:rPr lang="en-US" sz="1400" b="0" i="0" u="none" strike="noStrike" dirty="0" err="1">
                <a:effectLst/>
              </a:rPr>
              <a:t>sítě</a:t>
            </a:r>
            <a:r>
              <a:rPr lang="en-US" sz="1400" b="0" i="0" u="none" strike="noStrike" dirty="0">
                <a:effectLst/>
              </a:rPr>
              <a:t>“) k </a:t>
            </a:r>
            <a:r>
              <a:rPr lang="en-US" sz="1400" b="0" i="0" u="none" strike="noStrike" dirty="0" err="1">
                <a:effectLst/>
              </a:rPr>
              <a:t>popisu</a:t>
            </a:r>
            <a:r>
              <a:rPr lang="en-US" sz="1400" b="0" i="0" u="none" strike="noStrike" dirty="0">
                <a:effectLst/>
              </a:rPr>
              <a:t> </a:t>
            </a:r>
            <a:r>
              <a:rPr lang="en-US" sz="1400" b="0" i="0" u="none" strike="noStrike" dirty="0" err="1">
                <a:effectLst/>
              </a:rPr>
              <a:t>materiálově-technologických</a:t>
            </a:r>
            <a:r>
              <a:rPr lang="en-US" sz="1400" b="0" i="0" u="none" strike="noStrike" dirty="0">
                <a:effectLst/>
              </a:rPr>
              <a:t> </a:t>
            </a:r>
            <a:r>
              <a:rPr lang="en-US" sz="1400" b="0" i="0" u="none" strike="noStrike" dirty="0" err="1">
                <a:effectLst/>
              </a:rPr>
              <a:t>infrastruktur</a:t>
            </a:r>
            <a:r>
              <a:rPr lang="en-US" sz="1400" b="0" i="0" u="none" strike="noStrike" dirty="0">
                <a:effectLst/>
              </a:rPr>
              <a:t>, </a:t>
            </a:r>
            <a:r>
              <a:rPr lang="en-US" sz="1400" b="0" i="0" u="none" strike="noStrike" dirty="0" err="1">
                <a:effectLst/>
              </a:rPr>
              <a:t>které</a:t>
            </a:r>
            <a:r>
              <a:rPr lang="en-US" sz="1400" b="0" i="0" u="none" strike="noStrike" dirty="0">
                <a:effectLst/>
              </a:rPr>
              <a:t> </a:t>
            </a:r>
            <a:r>
              <a:rPr lang="en-US" sz="1400" b="0" i="0" u="none" strike="noStrike" dirty="0" err="1">
                <a:effectLst/>
              </a:rPr>
              <a:t>formují</a:t>
            </a:r>
            <a:r>
              <a:rPr lang="en-US" sz="1400" b="0" i="0" u="none" strike="noStrike" dirty="0">
                <a:effectLst/>
              </a:rPr>
              <a:t> </a:t>
            </a:r>
            <a:r>
              <a:rPr lang="en-US" sz="1400" b="0" i="0" u="none" strike="noStrike" dirty="0" err="1">
                <a:effectLst/>
              </a:rPr>
              <a:t>znalosti</a:t>
            </a:r>
            <a:r>
              <a:rPr lang="en-US" sz="1400" b="0" i="0" u="none" strike="noStrike" dirty="0">
                <a:effectLst/>
              </a:rPr>
              <a:t>, </a:t>
            </a:r>
            <a:r>
              <a:rPr lang="en-US" sz="1400" b="0" i="0" u="none" strike="noStrike" dirty="0" err="1">
                <a:effectLst/>
              </a:rPr>
              <a:t>kulturu</a:t>
            </a:r>
            <a:r>
              <a:rPr lang="en-US" sz="1400" b="0" i="0" u="none" strike="noStrike" dirty="0">
                <a:effectLst/>
              </a:rPr>
              <a:t> a </a:t>
            </a:r>
            <a:r>
              <a:rPr lang="en-US" sz="1400" b="0" i="0" u="none" strike="noStrike" dirty="0" err="1">
                <a:effectLst/>
              </a:rPr>
              <a:t>subjektivitu</a:t>
            </a:r>
            <a:r>
              <a:rPr lang="en-US" sz="1400" b="0" i="0" u="none" strike="noStrike" dirty="0">
                <a:effectLst/>
              </a:rPr>
              <a:t>.</a:t>
            </a:r>
          </a:p>
          <a:p>
            <a:pPr lvl="2"/>
            <a:r>
              <a:rPr lang="en-US" sz="1400" b="0" i="0" u="none" strike="noStrike" dirty="0" err="1">
                <a:effectLst/>
              </a:rPr>
              <a:t>Př</a:t>
            </a:r>
            <a:r>
              <a:rPr lang="en-US" sz="1400" b="0" i="0" u="none" strike="noStrike" dirty="0">
                <a:effectLst/>
              </a:rPr>
              <a:t>. </a:t>
            </a:r>
            <a:r>
              <a:rPr lang="en-US" sz="1400" b="0" i="0" u="none" strike="noStrike" dirty="0" err="1">
                <a:effectLst/>
              </a:rPr>
              <a:t>rok</a:t>
            </a:r>
            <a:r>
              <a:rPr lang="en-US" sz="1400" b="0" i="0" u="none" strike="noStrike" dirty="0">
                <a:effectLst/>
              </a:rPr>
              <a:t> 1800 (</a:t>
            </a:r>
            <a:r>
              <a:rPr lang="en-US" sz="1400" b="0" i="0" u="none" strike="noStrike" dirty="0" err="1">
                <a:effectLst/>
              </a:rPr>
              <a:t>psaní</a:t>
            </a:r>
            <a:r>
              <a:rPr lang="en-US" sz="1400" b="0" i="0" u="none" strike="noStrike" dirty="0">
                <a:effectLst/>
              </a:rPr>
              <a:t>, </a:t>
            </a:r>
            <a:r>
              <a:rPr lang="en-US" sz="1400" b="0" i="0" u="none" strike="noStrike" dirty="0" err="1">
                <a:effectLst/>
              </a:rPr>
              <a:t>knihy</a:t>
            </a:r>
            <a:r>
              <a:rPr lang="en-US" sz="1400" b="0" i="0" u="none" strike="noStrike" dirty="0">
                <a:effectLst/>
              </a:rPr>
              <a:t>, </a:t>
            </a:r>
            <a:r>
              <a:rPr lang="en-US" sz="1400" b="0" i="0" u="none" strike="noStrike" dirty="0" err="1">
                <a:effectLst/>
              </a:rPr>
              <a:t>romantická</a:t>
            </a:r>
            <a:r>
              <a:rPr lang="en-US" sz="1400" b="0" i="0" u="none" strike="noStrike" dirty="0">
                <a:effectLst/>
              </a:rPr>
              <a:t> </a:t>
            </a:r>
            <a:r>
              <a:rPr lang="en-US" sz="1400" b="0" i="0" u="none" strike="noStrike" dirty="0" err="1">
                <a:effectLst/>
              </a:rPr>
              <a:t>subjektivita</a:t>
            </a:r>
            <a:r>
              <a:rPr lang="en-US" sz="1400" b="0" i="0" u="none" strike="noStrike" dirty="0">
                <a:effectLst/>
              </a:rPr>
              <a:t>) se </a:t>
            </a:r>
            <a:r>
              <a:rPr lang="en-US" sz="1400" b="0" i="0" u="none" strike="noStrike" dirty="0" err="1">
                <a:effectLst/>
              </a:rPr>
              <a:t>radikálně</a:t>
            </a:r>
            <a:r>
              <a:rPr lang="en-US" sz="1400" b="0" i="0" u="none" strike="noStrike" dirty="0">
                <a:effectLst/>
              </a:rPr>
              <a:t> </a:t>
            </a:r>
            <a:r>
              <a:rPr lang="en-US" sz="1400" b="0" i="0" u="none" strike="noStrike" dirty="0" err="1">
                <a:effectLst/>
              </a:rPr>
              <a:t>liší</a:t>
            </a:r>
            <a:r>
              <a:rPr lang="en-US" sz="1400" b="0" i="0" u="none" strike="noStrike" dirty="0">
                <a:effectLst/>
              </a:rPr>
              <a:t> od </a:t>
            </a:r>
            <a:r>
              <a:rPr lang="en-US" sz="1400" b="0" i="0" u="none" strike="noStrike" dirty="0" err="1">
                <a:effectLst/>
              </a:rPr>
              <a:t>roku</a:t>
            </a:r>
            <a:r>
              <a:rPr lang="en-US" sz="1400" b="0" i="0" u="none" strike="noStrike" dirty="0">
                <a:effectLst/>
              </a:rPr>
              <a:t> 1900 (</a:t>
            </a:r>
            <a:r>
              <a:rPr lang="en-US" sz="1400" b="0" i="0" u="none" strike="noStrike" dirty="0" err="1">
                <a:effectLst/>
              </a:rPr>
              <a:t>technická</a:t>
            </a:r>
            <a:r>
              <a:rPr lang="en-US" sz="1400" b="0" i="0" u="none" strike="noStrike" dirty="0">
                <a:effectLst/>
              </a:rPr>
              <a:t> </a:t>
            </a:r>
            <a:r>
              <a:rPr lang="en-US" sz="1400" b="0" i="0" u="none" strike="noStrike" dirty="0" err="1">
                <a:effectLst/>
              </a:rPr>
              <a:t>média</a:t>
            </a:r>
            <a:r>
              <a:rPr lang="en-US" sz="1400" b="0" i="0" u="none" strike="noStrike" dirty="0">
                <a:effectLst/>
              </a:rPr>
              <a:t>, </a:t>
            </a:r>
            <a:r>
              <a:rPr lang="en-US" sz="1400" b="0" i="0" u="none" strike="noStrike" dirty="0" err="1">
                <a:effectLst/>
              </a:rPr>
              <a:t>ukládání</a:t>
            </a:r>
            <a:r>
              <a:rPr lang="en-US" sz="1400" b="0" i="0" u="none" strike="noStrike" dirty="0">
                <a:effectLst/>
              </a:rPr>
              <a:t> </a:t>
            </a:r>
            <a:r>
              <a:rPr lang="en-US" sz="1400" b="0" i="0" u="none" strike="noStrike" dirty="0" err="1">
                <a:effectLst/>
              </a:rPr>
              <a:t>zvuku</a:t>
            </a:r>
            <a:r>
              <a:rPr lang="en-US" sz="1400" b="0" i="0" u="none" strike="noStrike" dirty="0">
                <a:effectLst/>
              </a:rPr>
              <a:t> a </a:t>
            </a:r>
            <a:r>
              <a:rPr lang="en-US" sz="1400" b="0" i="0" u="none" strike="noStrike" dirty="0" err="1">
                <a:effectLst/>
              </a:rPr>
              <a:t>obrazu</a:t>
            </a:r>
            <a:r>
              <a:rPr lang="en-US" sz="1400" b="0" i="0" u="none" strike="noStrike" dirty="0">
                <a:effectLst/>
              </a:rPr>
              <a:t>)</a:t>
            </a:r>
          </a:p>
          <a:p>
            <a:r>
              <a:rPr lang="en-US" sz="1800" b="1" i="0" u="none" strike="noStrike" dirty="0" err="1">
                <a:effectLst/>
              </a:rPr>
              <a:t>Média</a:t>
            </a:r>
            <a:r>
              <a:rPr lang="en-US" sz="1800" b="1" i="0" u="none" strike="noStrike" dirty="0">
                <a:effectLst/>
              </a:rPr>
              <a:t> </a:t>
            </a:r>
            <a:r>
              <a:rPr lang="en-US" sz="1800" b="1" i="0" u="none" strike="noStrike" dirty="0" err="1">
                <a:effectLst/>
              </a:rPr>
              <a:t>určují</a:t>
            </a:r>
            <a:r>
              <a:rPr lang="en-US" sz="1800" b="1" i="0" u="none" strike="noStrike" dirty="0">
                <a:effectLst/>
              </a:rPr>
              <a:t> </a:t>
            </a:r>
            <a:r>
              <a:rPr lang="en-US" sz="1800" b="1" i="0" u="none" strike="noStrike" dirty="0" err="1">
                <a:effectLst/>
              </a:rPr>
              <a:t>naši</a:t>
            </a:r>
            <a:r>
              <a:rPr lang="en-US" sz="1800" b="1" i="0" u="none" strike="noStrike" dirty="0">
                <a:effectLst/>
              </a:rPr>
              <a:t> </a:t>
            </a:r>
            <a:r>
              <a:rPr lang="en-US" sz="1800" b="1" i="0" u="none" strike="noStrike" dirty="0" err="1">
                <a:effectLst/>
              </a:rPr>
              <a:t>situaci</a:t>
            </a:r>
            <a:r>
              <a:rPr lang="en-US" sz="1800" b="0" i="0" u="none" strike="noStrike" dirty="0">
                <a:effectLst/>
              </a:rPr>
              <a:t>: </a:t>
            </a:r>
          </a:p>
          <a:p>
            <a:pPr lvl="1"/>
            <a:r>
              <a:rPr lang="en-US" sz="1400" b="0" i="0" u="none" strike="noStrike" dirty="0">
                <a:effectLst/>
              </a:rPr>
              <a:t>v </a:t>
            </a:r>
            <a:r>
              <a:rPr lang="en-US" sz="1400" b="0" i="0" u="none" strike="noStrike" dirty="0" err="1">
                <a:effectLst/>
              </a:rPr>
              <a:t>protikladu</a:t>
            </a:r>
            <a:r>
              <a:rPr lang="en-US" sz="1400" b="0" i="0" u="none" strike="noStrike" dirty="0">
                <a:effectLst/>
              </a:rPr>
              <a:t> </a:t>
            </a:r>
            <a:r>
              <a:rPr lang="en-US" sz="1400" b="0" i="0" u="none" strike="noStrike" dirty="0" err="1">
                <a:effectLst/>
              </a:rPr>
              <a:t>ke</a:t>
            </a:r>
            <a:r>
              <a:rPr lang="en-US" sz="1400" b="0" i="0" u="none" strike="noStrike" dirty="0">
                <a:effectLst/>
              </a:rPr>
              <a:t> </a:t>
            </a:r>
            <a:r>
              <a:rPr lang="en-US" sz="1400" b="0" i="0" u="none" strike="noStrike" dirty="0" err="1">
                <a:effectLst/>
              </a:rPr>
              <a:t>konstruktivistickým</a:t>
            </a:r>
            <a:r>
              <a:rPr lang="en-US" sz="1400" b="0" i="0" u="none" strike="noStrike" dirty="0">
                <a:effectLst/>
              </a:rPr>
              <a:t> </a:t>
            </a:r>
            <a:r>
              <a:rPr lang="en-US" sz="1400" b="0" i="0" u="none" strike="noStrike" dirty="0" err="1">
                <a:effectLst/>
              </a:rPr>
              <a:t>přístupům</a:t>
            </a:r>
            <a:r>
              <a:rPr lang="en-US" sz="1400" b="0" i="0" u="none" strike="noStrike" dirty="0">
                <a:effectLst/>
              </a:rPr>
              <a:t> </a:t>
            </a:r>
            <a:r>
              <a:rPr lang="en-US" sz="1400" b="0" i="0" u="none" strike="noStrike" dirty="0" err="1">
                <a:effectLst/>
              </a:rPr>
              <a:t>Kittler</a:t>
            </a:r>
            <a:r>
              <a:rPr lang="en-US" sz="1400" b="0" i="0" u="none" strike="noStrike" dirty="0">
                <a:effectLst/>
              </a:rPr>
              <a:t> </a:t>
            </a:r>
            <a:r>
              <a:rPr lang="en-US" sz="1400" b="0" i="0" u="none" strike="noStrike" dirty="0" err="1">
                <a:effectLst/>
              </a:rPr>
              <a:t>často</a:t>
            </a:r>
            <a:r>
              <a:rPr lang="en-US" sz="1400" b="0" i="0" u="none" strike="noStrike" dirty="0">
                <a:effectLst/>
              </a:rPr>
              <a:t> </a:t>
            </a:r>
            <a:r>
              <a:rPr lang="en-US" sz="1400" b="0" i="0" u="none" strike="noStrike" dirty="0" err="1">
                <a:effectLst/>
              </a:rPr>
              <a:t>zdůrazňoval</a:t>
            </a:r>
            <a:r>
              <a:rPr lang="en-US" sz="1400" b="0" i="0" u="none" strike="noStrike" dirty="0">
                <a:effectLst/>
              </a:rPr>
              <a:t> </a:t>
            </a:r>
            <a:r>
              <a:rPr lang="en-US" sz="1400" b="0" i="0" u="none" strike="noStrike" dirty="0" err="1">
                <a:effectLst/>
              </a:rPr>
              <a:t>technologický</a:t>
            </a:r>
            <a:r>
              <a:rPr lang="en-US" sz="1400" b="0" i="0" u="none" strike="noStrike" dirty="0">
                <a:effectLst/>
              </a:rPr>
              <a:t> </a:t>
            </a:r>
            <a:r>
              <a:rPr lang="en-US" sz="1400" b="0" i="0" u="none" strike="noStrike" dirty="0" err="1">
                <a:effectLst/>
              </a:rPr>
              <a:t>determinismus</a:t>
            </a:r>
            <a:endParaRPr lang="en-US" sz="1400" dirty="0"/>
          </a:p>
          <a:p>
            <a:pPr lvl="1"/>
            <a:r>
              <a:rPr lang="en-US" sz="1400" b="0" i="0" u="none" strike="noStrike" dirty="0" err="1">
                <a:effectLst/>
              </a:rPr>
              <a:t>nejsou</a:t>
            </a:r>
            <a:r>
              <a:rPr lang="en-US" sz="1400" b="0" i="0" u="none" strike="noStrike" dirty="0">
                <a:effectLst/>
              </a:rPr>
              <a:t> to </a:t>
            </a:r>
            <a:r>
              <a:rPr lang="en-US" sz="1400" b="0" i="0" u="none" strike="noStrike" dirty="0" err="1">
                <a:effectLst/>
              </a:rPr>
              <a:t>lidské</a:t>
            </a:r>
            <a:r>
              <a:rPr lang="en-US" sz="1400" b="0" i="0" u="none" strike="noStrike" dirty="0">
                <a:effectLst/>
              </a:rPr>
              <a:t> </a:t>
            </a:r>
            <a:r>
              <a:rPr lang="en-US" sz="1400" b="0" i="0" u="none" strike="noStrike" dirty="0" err="1">
                <a:effectLst/>
              </a:rPr>
              <a:t>subjekty</a:t>
            </a:r>
            <a:r>
              <a:rPr lang="en-US" sz="1400" b="0" i="0" u="none" strike="noStrike" dirty="0">
                <a:effectLst/>
              </a:rPr>
              <a:t>, </a:t>
            </a:r>
            <a:r>
              <a:rPr lang="en-US" sz="1400" b="0" i="0" u="none" strike="noStrike" dirty="0" err="1">
                <a:effectLst/>
              </a:rPr>
              <a:t>které</a:t>
            </a:r>
            <a:r>
              <a:rPr lang="en-US" sz="1400" b="0" i="0" u="none" strike="noStrike" dirty="0">
                <a:effectLst/>
              </a:rPr>
              <a:t> </a:t>
            </a:r>
            <a:r>
              <a:rPr lang="en-US" sz="1400" b="0" i="0" u="none" strike="noStrike" dirty="0" err="1">
                <a:effectLst/>
              </a:rPr>
              <a:t>formují</a:t>
            </a:r>
            <a:r>
              <a:rPr lang="en-US" sz="1400" b="0" i="0" u="none" strike="noStrike" dirty="0">
                <a:effectLst/>
              </a:rPr>
              <a:t> </a:t>
            </a:r>
            <a:r>
              <a:rPr lang="en-US" sz="1400" b="0" i="0" u="none" strike="noStrike" dirty="0" err="1">
                <a:effectLst/>
              </a:rPr>
              <a:t>média</a:t>
            </a:r>
            <a:r>
              <a:rPr lang="en-US" sz="1400" b="0" i="0" u="none" strike="noStrike" dirty="0">
                <a:effectLst/>
              </a:rPr>
              <a:t>, ale </a:t>
            </a:r>
            <a:r>
              <a:rPr lang="en-US" sz="1400" b="0" i="0" u="none" strike="noStrike" dirty="0" err="1">
                <a:effectLst/>
              </a:rPr>
              <a:t>média</a:t>
            </a:r>
            <a:r>
              <a:rPr lang="en-US" sz="1400" b="0" i="0" u="none" strike="noStrike" dirty="0">
                <a:effectLst/>
              </a:rPr>
              <a:t>, </a:t>
            </a:r>
            <a:r>
              <a:rPr lang="en-US" sz="1400" b="0" i="0" u="none" strike="noStrike" dirty="0" err="1">
                <a:effectLst/>
              </a:rPr>
              <a:t>která</a:t>
            </a:r>
            <a:r>
              <a:rPr lang="en-US" sz="1400" b="0" i="0" u="none" strike="noStrike" dirty="0">
                <a:effectLst/>
              </a:rPr>
              <a:t> </a:t>
            </a:r>
            <a:r>
              <a:rPr lang="en-US" sz="1400" b="0" i="0" u="none" strike="noStrike" dirty="0" err="1">
                <a:effectLst/>
              </a:rPr>
              <a:t>podmiňují</a:t>
            </a:r>
            <a:r>
              <a:rPr lang="en-US" sz="1400" b="0" i="0" u="none" strike="noStrike" dirty="0">
                <a:effectLst/>
              </a:rPr>
              <a:t> </a:t>
            </a:r>
            <a:r>
              <a:rPr lang="en-US" sz="1400" b="0" i="0" u="none" strike="noStrike" dirty="0" err="1">
                <a:effectLst/>
              </a:rPr>
              <a:t>lidské</a:t>
            </a:r>
            <a:r>
              <a:rPr lang="en-US" sz="1400" b="0" i="0" u="none" strike="noStrike" dirty="0">
                <a:effectLst/>
              </a:rPr>
              <a:t> </a:t>
            </a:r>
            <a:r>
              <a:rPr lang="en-US" sz="1400" b="0" i="0" u="none" strike="noStrike" dirty="0" err="1">
                <a:effectLst/>
              </a:rPr>
              <a:t>možnosti</a:t>
            </a:r>
            <a:r>
              <a:rPr lang="en-US" sz="1400" b="0" i="0" u="none" strike="noStrike" dirty="0">
                <a:effectLst/>
              </a:rPr>
              <a:t> </a:t>
            </a:r>
            <a:r>
              <a:rPr lang="en-US" sz="1400" b="0" i="0" u="none" strike="noStrike" dirty="0" err="1">
                <a:effectLst/>
              </a:rPr>
              <a:t>myšlení</a:t>
            </a:r>
            <a:r>
              <a:rPr lang="en-US" sz="1400" b="0" i="0" u="none" strike="noStrike" dirty="0">
                <a:effectLst/>
              </a:rPr>
              <a:t>, </a:t>
            </a:r>
            <a:r>
              <a:rPr lang="en-US" sz="1400" b="0" i="0" u="none" strike="noStrike" dirty="0" err="1">
                <a:effectLst/>
              </a:rPr>
              <a:t>paměti</a:t>
            </a:r>
            <a:r>
              <a:rPr lang="en-US" sz="1400" b="0" i="0" u="none" strike="noStrike" dirty="0">
                <a:effectLst/>
              </a:rPr>
              <a:t> a </a:t>
            </a:r>
            <a:r>
              <a:rPr lang="en-US" sz="1400" b="0" i="0" u="none" strike="noStrike" dirty="0" err="1">
                <a:effectLst/>
              </a:rPr>
              <a:t>vnímání</a:t>
            </a:r>
            <a:endParaRPr lang="en-US" sz="1400" b="0" i="0" u="none" strike="noStrike" dirty="0">
              <a:effectLst/>
            </a:endParaRPr>
          </a:p>
          <a:p>
            <a:r>
              <a:rPr lang="en-US" sz="1800" b="1" i="0" u="none" strike="noStrike" dirty="0" err="1">
                <a:effectLst/>
              </a:rPr>
              <a:t>Materialita</a:t>
            </a:r>
            <a:r>
              <a:rPr lang="en-US" sz="1800" b="1" i="0" u="none" strike="noStrike" dirty="0">
                <a:effectLst/>
              </a:rPr>
              <a:t> </a:t>
            </a:r>
            <a:r>
              <a:rPr lang="en-US" sz="1800" b="1" i="0" u="none" strike="noStrike" dirty="0" err="1">
                <a:effectLst/>
              </a:rPr>
              <a:t>jako</a:t>
            </a:r>
            <a:r>
              <a:rPr lang="en-US" sz="1800" b="1" i="0" u="none" strike="noStrike" dirty="0">
                <a:effectLst/>
              </a:rPr>
              <a:t> </a:t>
            </a:r>
            <a:r>
              <a:rPr lang="en-US" sz="1800" b="1" i="0" u="none" strike="noStrike" dirty="0" err="1">
                <a:effectLst/>
              </a:rPr>
              <a:t>zápis</a:t>
            </a:r>
            <a:r>
              <a:rPr lang="en-US" sz="1800" b="0" i="0" u="none" strike="noStrike" dirty="0">
                <a:effectLst/>
              </a:rPr>
              <a:t>: </a:t>
            </a:r>
          </a:p>
          <a:p>
            <a:pPr lvl="1"/>
            <a:r>
              <a:rPr lang="en-US" sz="1400" b="0" i="0" u="none" strike="noStrike" dirty="0">
                <a:effectLst/>
              </a:rPr>
              <a:t>pro </a:t>
            </a:r>
            <a:r>
              <a:rPr lang="en-US" sz="1400" b="0" i="0" u="none" strike="noStrike" dirty="0" err="1">
                <a:effectLst/>
              </a:rPr>
              <a:t>Kittlera</a:t>
            </a:r>
            <a:r>
              <a:rPr lang="en-US" sz="1400" b="0" i="0" u="none" strike="noStrike" dirty="0">
                <a:effectLst/>
              </a:rPr>
              <a:t> je </a:t>
            </a:r>
            <a:r>
              <a:rPr lang="en-US" sz="1400" b="0" i="0" u="none" strike="noStrike" dirty="0" err="1">
                <a:effectLst/>
              </a:rPr>
              <a:t>materialita</a:t>
            </a:r>
            <a:r>
              <a:rPr lang="en-US" sz="1400" b="0" i="0" u="none" strike="noStrike" dirty="0">
                <a:effectLst/>
              </a:rPr>
              <a:t> </a:t>
            </a:r>
            <a:r>
              <a:rPr lang="en-US" sz="1400" b="0" i="0" u="none" strike="noStrike" dirty="0" err="1">
                <a:effectLst/>
              </a:rPr>
              <a:t>médií</a:t>
            </a:r>
            <a:r>
              <a:rPr lang="en-US" sz="1400" b="0" i="0" u="none" strike="noStrike" dirty="0">
                <a:effectLst/>
              </a:rPr>
              <a:t> (</a:t>
            </a:r>
            <a:r>
              <a:rPr lang="en-US" sz="1400" b="0" i="0" u="none" strike="noStrike" dirty="0" err="1">
                <a:effectLst/>
              </a:rPr>
              <a:t>inkoust</a:t>
            </a:r>
            <a:r>
              <a:rPr lang="en-US" sz="1400" b="0" i="0" u="none" strike="noStrike" dirty="0">
                <a:effectLst/>
              </a:rPr>
              <a:t> </a:t>
            </a:r>
            <a:r>
              <a:rPr lang="en-US" sz="1400" b="0" i="0" u="none" strike="noStrike" dirty="0" err="1">
                <a:effectLst/>
              </a:rPr>
              <a:t>na</a:t>
            </a:r>
            <a:r>
              <a:rPr lang="en-US" sz="1400" b="0" i="0" u="none" strike="noStrike" dirty="0">
                <a:effectLst/>
              </a:rPr>
              <a:t> </a:t>
            </a:r>
            <a:r>
              <a:rPr lang="en-US" sz="1400" b="0" i="0" u="none" strike="noStrike" dirty="0" err="1">
                <a:effectLst/>
              </a:rPr>
              <a:t>papíře</a:t>
            </a:r>
            <a:r>
              <a:rPr lang="en-US" sz="1400" b="0" i="0" u="none" strike="noStrike" dirty="0">
                <a:effectLst/>
              </a:rPr>
              <a:t>, </a:t>
            </a:r>
            <a:r>
              <a:rPr lang="en-US" sz="1400" b="0" i="0" u="none" strike="noStrike" dirty="0" err="1">
                <a:effectLst/>
              </a:rPr>
              <a:t>drážky</a:t>
            </a:r>
            <a:r>
              <a:rPr lang="en-US" sz="1400" b="0" i="0" u="none" strike="noStrike" dirty="0">
                <a:effectLst/>
              </a:rPr>
              <a:t> </a:t>
            </a:r>
            <a:r>
              <a:rPr lang="en-US" sz="1400" b="0" i="0" u="none" strike="noStrike" dirty="0" err="1">
                <a:effectLst/>
              </a:rPr>
              <a:t>na</a:t>
            </a:r>
            <a:r>
              <a:rPr lang="en-US" sz="1400" b="0" i="0" u="none" strike="noStrike" dirty="0">
                <a:effectLst/>
              </a:rPr>
              <a:t> </a:t>
            </a:r>
            <a:r>
              <a:rPr lang="en-US" sz="1400" b="0" i="0" u="none" strike="noStrike" dirty="0" err="1">
                <a:effectLst/>
              </a:rPr>
              <a:t>desce</a:t>
            </a:r>
            <a:r>
              <a:rPr lang="en-US" sz="1400" b="0" i="0" u="none" strike="noStrike" dirty="0">
                <a:effectLst/>
              </a:rPr>
              <a:t>, </a:t>
            </a:r>
            <a:r>
              <a:rPr lang="en-US" sz="1400" b="0" i="0" u="none" strike="noStrike" dirty="0" err="1">
                <a:effectLst/>
              </a:rPr>
              <a:t>magnetická</a:t>
            </a:r>
            <a:r>
              <a:rPr lang="en-US" sz="1400" b="0" i="0" u="none" strike="noStrike" dirty="0">
                <a:effectLst/>
              </a:rPr>
              <a:t> </a:t>
            </a:r>
            <a:r>
              <a:rPr lang="en-US" sz="1400" b="0" i="0" u="none" strike="noStrike" dirty="0" err="1">
                <a:effectLst/>
              </a:rPr>
              <a:t>páska</a:t>
            </a:r>
            <a:r>
              <a:rPr lang="en-US" sz="1400" b="0" i="0" u="none" strike="noStrike" dirty="0">
                <a:effectLst/>
              </a:rPr>
              <a:t>, </a:t>
            </a:r>
            <a:r>
              <a:rPr lang="en-US" sz="1400" b="0" i="0" u="none" strike="noStrike" dirty="0" err="1">
                <a:effectLst/>
              </a:rPr>
              <a:t>digitální</a:t>
            </a:r>
            <a:r>
              <a:rPr lang="en-US" sz="1400" b="0" i="0" u="none" strike="noStrike" dirty="0">
                <a:effectLst/>
              </a:rPr>
              <a:t> </a:t>
            </a:r>
            <a:r>
              <a:rPr lang="en-US" sz="1400" b="0" i="0" u="none" strike="noStrike" dirty="0" err="1">
                <a:effectLst/>
              </a:rPr>
              <a:t>kód</a:t>
            </a:r>
            <a:r>
              <a:rPr lang="en-US" sz="1400" b="0" i="0" u="none" strike="noStrike" dirty="0">
                <a:effectLst/>
              </a:rPr>
              <a:t>) </a:t>
            </a:r>
            <a:r>
              <a:rPr lang="en-US" sz="1400" b="0" i="0" u="none" strike="noStrike" dirty="0" err="1">
                <a:effectLst/>
              </a:rPr>
              <a:t>důležitější</a:t>
            </a:r>
            <a:r>
              <a:rPr lang="en-US" sz="1400" b="0" i="0" u="none" strike="noStrike" dirty="0">
                <a:effectLst/>
              </a:rPr>
              <a:t> </a:t>
            </a:r>
            <a:r>
              <a:rPr lang="en-US" sz="1400" b="0" i="0" u="none" strike="noStrike" dirty="0" err="1">
                <a:effectLst/>
              </a:rPr>
              <a:t>než</a:t>
            </a:r>
            <a:r>
              <a:rPr lang="en-US" sz="1400" b="0" i="0" u="none" strike="noStrike" dirty="0">
                <a:effectLst/>
              </a:rPr>
              <a:t> </a:t>
            </a:r>
            <a:r>
              <a:rPr lang="en-US" sz="1400" b="0" i="0" u="none" strike="noStrike" dirty="0" err="1">
                <a:effectLst/>
              </a:rPr>
              <a:t>symbolický</a:t>
            </a:r>
            <a:r>
              <a:rPr lang="en-US" sz="1400" b="0" i="0" u="none" strike="noStrike" dirty="0">
                <a:effectLst/>
              </a:rPr>
              <a:t> </a:t>
            </a:r>
            <a:r>
              <a:rPr lang="en-US" sz="1400" b="0" i="0" u="none" strike="noStrike" dirty="0" err="1">
                <a:effectLst/>
              </a:rPr>
              <a:t>význam</a:t>
            </a:r>
            <a:r>
              <a:rPr lang="en-US" sz="1400" b="0" i="0" u="none" strike="noStrike" dirty="0">
                <a:effectLst/>
              </a:rPr>
              <a:t> – </a:t>
            </a:r>
            <a:r>
              <a:rPr lang="en-US" sz="1400" b="0" i="0" u="none" strike="noStrike" dirty="0" err="1">
                <a:effectLst/>
              </a:rPr>
              <a:t>kultura</a:t>
            </a:r>
            <a:r>
              <a:rPr lang="en-US" sz="1400" b="0" i="0" u="none" strike="noStrike" dirty="0">
                <a:effectLst/>
              </a:rPr>
              <a:t> </a:t>
            </a:r>
            <a:r>
              <a:rPr lang="en-US" sz="1400" b="0" i="0" u="none" strike="noStrike" dirty="0" err="1">
                <a:effectLst/>
              </a:rPr>
              <a:t>funguje</a:t>
            </a:r>
            <a:r>
              <a:rPr lang="en-US" sz="1400" b="0" i="0" u="none" strike="noStrike" dirty="0">
                <a:effectLst/>
              </a:rPr>
              <a:t> </a:t>
            </a:r>
            <a:r>
              <a:rPr lang="en-US" sz="1400" b="0" i="0" u="none" strike="noStrike" dirty="0" err="1">
                <a:effectLst/>
              </a:rPr>
              <a:t>na</a:t>
            </a:r>
            <a:r>
              <a:rPr lang="en-US" sz="1400" b="0" i="0" u="none" strike="noStrike" dirty="0">
                <a:effectLst/>
              </a:rPr>
              <a:t> </a:t>
            </a:r>
            <a:r>
              <a:rPr lang="en-US" sz="1400" b="0" i="0" u="none" strike="noStrike" dirty="0" err="1">
                <a:effectLst/>
              </a:rPr>
              <a:t>hardwaru</a:t>
            </a:r>
            <a:endParaRPr lang="en-US" sz="1400" dirty="0"/>
          </a:p>
          <a:p>
            <a:pPr marL="0"/>
            <a:r>
              <a:rPr lang="en-US" sz="1800" dirty="0"/>
              <a:t>&gt;&gt; </a:t>
            </a:r>
            <a:r>
              <a:rPr lang="en-US" sz="1800" b="1" dirty="0" err="1"/>
              <a:t>Materiálnost</a:t>
            </a:r>
            <a:r>
              <a:rPr lang="en-US" sz="1800" b="1" dirty="0"/>
              <a:t> je </a:t>
            </a:r>
            <a:r>
              <a:rPr lang="en-US" sz="1800" b="1" dirty="0" err="1"/>
              <a:t>infrastrukturní</a:t>
            </a:r>
            <a:r>
              <a:rPr lang="en-US" sz="1800" b="1" dirty="0"/>
              <a:t> a </a:t>
            </a:r>
            <a:r>
              <a:rPr lang="en-US" sz="1800" b="1" dirty="0" err="1"/>
              <a:t>určující</a:t>
            </a:r>
            <a:r>
              <a:rPr lang="en-US" sz="1800" b="1" dirty="0"/>
              <a:t> – </a:t>
            </a:r>
            <a:r>
              <a:rPr lang="en-US" sz="1800" b="1" dirty="0" err="1"/>
              <a:t>mediální</a:t>
            </a:r>
            <a:r>
              <a:rPr lang="en-US" sz="1800" b="1" dirty="0"/>
              <a:t> </a:t>
            </a:r>
            <a:r>
              <a:rPr lang="en-US" sz="1800" b="1" dirty="0" err="1"/>
              <a:t>systémy</a:t>
            </a:r>
            <a:r>
              <a:rPr lang="en-US" sz="1800" b="1" dirty="0"/>
              <a:t> </a:t>
            </a:r>
            <a:r>
              <a:rPr lang="en-US" sz="1800" b="1" dirty="0" err="1"/>
              <a:t>fungují</a:t>
            </a:r>
            <a:r>
              <a:rPr lang="en-US" sz="1800" b="1" dirty="0"/>
              <a:t> pod </a:t>
            </a:r>
            <a:r>
              <a:rPr lang="en-US" sz="1800" b="1" dirty="0" err="1"/>
              <a:t>nebo</a:t>
            </a:r>
            <a:r>
              <a:rPr lang="en-US" sz="1800" b="1" dirty="0"/>
              <a:t> </a:t>
            </a:r>
            <a:r>
              <a:rPr lang="en-US" sz="1800" b="1" dirty="0" err="1"/>
              <a:t>nad</a:t>
            </a:r>
            <a:r>
              <a:rPr lang="en-US" sz="1800" b="1" dirty="0"/>
              <a:t> </a:t>
            </a:r>
            <a:r>
              <a:rPr lang="en-US" sz="1800" b="1" dirty="0" err="1"/>
              <a:t>lidským</a:t>
            </a:r>
            <a:r>
              <a:rPr lang="en-US" sz="1800" b="1" dirty="0"/>
              <a:t> </a:t>
            </a:r>
            <a:r>
              <a:rPr lang="en-US" sz="1800" b="1" dirty="0" err="1"/>
              <a:t>vytvářením</a:t>
            </a:r>
            <a:r>
              <a:rPr lang="en-US" sz="1800" b="1" dirty="0"/>
              <a:t> </a:t>
            </a:r>
            <a:r>
              <a:rPr lang="en-US" sz="1800" b="1" dirty="0" err="1"/>
              <a:t>významů</a:t>
            </a:r>
            <a:r>
              <a:rPr lang="en-US" sz="1800" b="1" dirty="0"/>
              <a:t> a </a:t>
            </a:r>
            <a:r>
              <a:rPr lang="en-US" sz="1800" b="1" dirty="0" err="1"/>
              <a:t>podmiňují</a:t>
            </a:r>
            <a:r>
              <a:rPr lang="en-US" sz="1800" b="1" dirty="0"/>
              <a:t> </a:t>
            </a:r>
            <a:r>
              <a:rPr lang="en-US" sz="1800" b="1" dirty="0" err="1"/>
              <a:t>samotnou</a:t>
            </a:r>
            <a:r>
              <a:rPr lang="en-US" sz="1800" b="1" dirty="0"/>
              <a:t> </a:t>
            </a:r>
            <a:r>
              <a:rPr lang="en-US" sz="1800" b="1" dirty="0" err="1"/>
              <a:t>kulturu</a:t>
            </a:r>
            <a:r>
              <a:rPr lang="en-US" sz="1800" dirty="0"/>
              <a:t>.</a:t>
            </a:r>
          </a:p>
        </p:txBody>
      </p:sp>
      <p:pic>
        <p:nvPicPr>
          <p:cNvPr id="5" name="Zástupný obsah 4" descr="Obsah obrázku text, kniha, muž, psací stroj&#10;&#10;Popis byl vytvořen automaticky">
            <a:extLst>
              <a:ext uri="{FF2B5EF4-FFF2-40B4-BE49-F238E27FC236}">
                <a16:creationId xmlns:a16="http://schemas.microsoft.com/office/drawing/2014/main" id="{9B81CEA8-57B5-220F-CADB-7AB9DDC730DE}"/>
              </a:ext>
            </a:extLst>
          </p:cNvPr>
          <p:cNvPicPr>
            <a:picLocks noGrp="1" noChangeAspect="1"/>
          </p:cNvPicPr>
          <p:nvPr>
            <p:ph sz="half" idx="2"/>
          </p:nvPr>
        </p:nvPicPr>
        <p:blipFill>
          <a:blip r:embed="rId2"/>
          <a:stretch>
            <a:fillRect/>
          </a:stretch>
        </p:blipFill>
        <p:spPr>
          <a:xfrm>
            <a:off x="8914901" y="197747"/>
            <a:ext cx="2438899" cy="3665012"/>
          </a:xfrm>
          <a:prstGeom prst="rect">
            <a:avLst/>
          </a:prstGeom>
        </p:spPr>
      </p:pic>
      <p:pic>
        <p:nvPicPr>
          <p:cNvPr id="6" name="Obrázek 5" descr="Obsah obrázku text, knihovna, interiér, nábytek&#10;&#10;Popis byl vytvořen automaticky">
            <a:extLst>
              <a:ext uri="{FF2B5EF4-FFF2-40B4-BE49-F238E27FC236}">
                <a16:creationId xmlns:a16="http://schemas.microsoft.com/office/drawing/2014/main" id="{36B0E8D9-6465-D5D6-D2D7-4FC27CAFD854}"/>
              </a:ext>
            </a:extLst>
          </p:cNvPr>
          <p:cNvPicPr>
            <a:picLocks noChangeAspect="1"/>
          </p:cNvPicPr>
          <p:nvPr/>
        </p:nvPicPr>
        <p:blipFill>
          <a:blip r:embed="rId3"/>
          <a:stretch>
            <a:fillRect/>
          </a:stretch>
        </p:blipFill>
        <p:spPr>
          <a:xfrm>
            <a:off x="7997555" y="4030927"/>
            <a:ext cx="3995623" cy="2658905"/>
          </a:xfrm>
          <a:prstGeom prst="rect">
            <a:avLst/>
          </a:prstGeom>
        </p:spPr>
      </p:pic>
    </p:spTree>
    <p:extLst>
      <p:ext uri="{BB962C8B-B14F-4D97-AF65-F5344CB8AC3E}">
        <p14:creationId xmlns:p14="http://schemas.microsoft.com/office/powerpoint/2010/main" val="2495468555"/>
      </p:ext>
    </p:extLst>
  </p:cSld>
  <p:clrMapOvr>
    <a:masterClrMapping/>
  </p:clrMapOvr>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Motiv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docProps/app.xml><?xml version="1.0" encoding="utf-8"?>
<Properties xmlns="http://schemas.openxmlformats.org/officeDocument/2006/extended-properties" xmlns:vt="http://schemas.openxmlformats.org/officeDocument/2006/docPropsVTypes">
  <Template>Office Theme</Template>
  <TotalTime>6173</TotalTime>
  <Words>2758</Words>
  <Application>Microsoft Macintosh PowerPoint</Application>
  <PresentationFormat>Širokoúhlá obrazovka</PresentationFormat>
  <Paragraphs>269</Paragraphs>
  <Slides>23</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23</vt:i4>
      </vt:variant>
    </vt:vector>
  </HeadingPairs>
  <TitlesOfParts>
    <vt:vector size="29" baseType="lpstr">
      <vt:lpstr>Aptos</vt:lpstr>
      <vt:lpstr>Aptos Display</vt:lpstr>
      <vt:lpstr>Arial</vt:lpstr>
      <vt:lpstr>Calibri</vt:lpstr>
      <vt:lpstr>Times New Roman</vt:lpstr>
      <vt:lpstr>Motiv Office</vt:lpstr>
      <vt:lpstr>IV_Síla obrazu</vt:lpstr>
      <vt:lpstr>„Materiální obrat“ (Material turn)</vt:lpstr>
      <vt:lpstr>Materialita</vt:lpstr>
      <vt:lpstr>‘objects are not what they were made to be but what they have become’  význam “that it is what is done with an image, rather than its inherent meaning, that gives it significance.”  </vt:lpstr>
      <vt:lpstr>Různé teoretické přístupy k materialitě </vt:lpstr>
      <vt:lpstr>Afordance</vt:lpstr>
      <vt:lpstr>Agentnost předmětů</vt:lpstr>
      <vt:lpstr>Bruno Latour  a teorie sítí-aktérů (Actor-Network Theory, ANT)   </vt:lpstr>
      <vt:lpstr>Friedrich Kittler (mediální teorie, německá mediální archeologie) </vt:lpstr>
      <vt:lpstr>Etnografie předmětu</vt:lpstr>
      <vt:lpstr>Na co si dát pozor?</vt:lpstr>
      <vt:lpstr>Příklady</vt:lpstr>
      <vt:lpstr>Prezentace aplikace PowerPoint</vt:lpstr>
      <vt:lpstr>Posvátné a náboženské předměty </vt:lpstr>
      <vt:lpstr>Prezentace aplikace PowerPoint</vt:lpstr>
      <vt:lpstr>Koloniální (mezikulturní) artefakty </vt:lpstr>
      <vt:lpstr>Prezentace aplikace PowerPoint</vt:lpstr>
      <vt:lpstr>Prezentace aplikace PowerPoint</vt:lpstr>
      <vt:lpstr>Domácí a každodenní předměty </vt:lpstr>
      <vt:lpstr>Prezentace aplikace PowerPoint</vt:lpstr>
      <vt:lpstr>Insignie moci a ceremenoliání předměty </vt:lpstr>
      <vt:lpstr>Na příště</vt:lpstr>
      <vt:lpstr>Bibliografie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Brenišínová, Monika</dc:creator>
  <cp:lastModifiedBy>Brenišínová, Monika</cp:lastModifiedBy>
  <cp:revision>5</cp:revision>
  <dcterms:created xsi:type="dcterms:W3CDTF">2025-10-20T12:50:10Z</dcterms:created>
  <dcterms:modified xsi:type="dcterms:W3CDTF">2025-10-27T07:56:51Z</dcterms:modified>
</cp:coreProperties>
</file>