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32"/>
  </p:notesMasterIdLst>
  <p:sldIdLst>
    <p:sldId id="301" r:id="rId2"/>
    <p:sldId id="320" r:id="rId3"/>
    <p:sldId id="346" r:id="rId4"/>
    <p:sldId id="319" r:id="rId5"/>
    <p:sldId id="318" r:id="rId6"/>
    <p:sldId id="317" r:id="rId7"/>
    <p:sldId id="331" r:id="rId8"/>
    <p:sldId id="332" r:id="rId9"/>
    <p:sldId id="333" r:id="rId10"/>
    <p:sldId id="334" r:id="rId11"/>
    <p:sldId id="335" r:id="rId12"/>
    <p:sldId id="336" r:id="rId13"/>
    <p:sldId id="337" r:id="rId14"/>
    <p:sldId id="338" r:id="rId15"/>
    <p:sldId id="299" r:id="rId16"/>
    <p:sldId id="313" r:id="rId17"/>
    <p:sldId id="314" r:id="rId18"/>
    <p:sldId id="315" r:id="rId19"/>
    <p:sldId id="316" r:id="rId20"/>
    <p:sldId id="321" r:id="rId21"/>
    <p:sldId id="322" r:id="rId22"/>
    <p:sldId id="323" r:id="rId23"/>
    <p:sldId id="324" r:id="rId24"/>
    <p:sldId id="325" r:id="rId25"/>
    <p:sldId id="326" r:id="rId26"/>
    <p:sldId id="327" r:id="rId27"/>
    <p:sldId id="328" r:id="rId28"/>
    <p:sldId id="329" r:id="rId29"/>
    <p:sldId id="330" r:id="rId30"/>
    <p:sldId id="31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4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594" y="11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850F1-CA1F-43CE-BCDD-1E8207090B3B}" type="datetimeFigureOut">
              <a:rPr lang="en-GB" smtClean="0"/>
              <a:t>25/03/2020</a:t>
            </a:fld>
            <a:endParaRPr lang="en-GB"/>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FD326-ACE3-43CA-B698-979A791658C0}" type="slidenum">
              <a:rPr lang="en-GB" smtClean="0"/>
              <a:t>‹#›</a:t>
            </a:fld>
            <a:endParaRPr lang="en-GB"/>
          </a:p>
        </p:txBody>
      </p:sp>
    </p:spTree>
    <p:extLst>
      <p:ext uri="{BB962C8B-B14F-4D97-AF65-F5344CB8AC3E}">
        <p14:creationId xmlns:p14="http://schemas.microsoft.com/office/powerpoint/2010/main" val="399371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2</a:t>
            </a:fld>
            <a:endParaRPr lang="en-GB"/>
          </a:p>
        </p:txBody>
      </p:sp>
    </p:spTree>
    <p:extLst>
      <p:ext uri="{BB962C8B-B14F-4D97-AF65-F5344CB8AC3E}">
        <p14:creationId xmlns:p14="http://schemas.microsoft.com/office/powerpoint/2010/main" val="1777796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12</a:t>
            </a:fld>
            <a:endParaRPr lang="en-GB"/>
          </a:p>
        </p:txBody>
      </p:sp>
    </p:spTree>
    <p:extLst>
      <p:ext uri="{BB962C8B-B14F-4D97-AF65-F5344CB8AC3E}">
        <p14:creationId xmlns:p14="http://schemas.microsoft.com/office/powerpoint/2010/main" val="3371786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13</a:t>
            </a:fld>
            <a:endParaRPr lang="en-GB"/>
          </a:p>
        </p:txBody>
      </p:sp>
    </p:spTree>
    <p:extLst>
      <p:ext uri="{BB962C8B-B14F-4D97-AF65-F5344CB8AC3E}">
        <p14:creationId xmlns:p14="http://schemas.microsoft.com/office/powerpoint/2010/main" val="2646451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14</a:t>
            </a:fld>
            <a:endParaRPr lang="en-GB"/>
          </a:p>
        </p:txBody>
      </p:sp>
    </p:spTree>
    <p:extLst>
      <p:ext uri="{BB962C8B-B14F-4D97-AF65-F5344CB8AC3E}">
        <p14:creationId xmlns:p14="http://schemas.microsoft.com/office/powerpoint/2010/main" val="2759508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15</a:t>
            </a:fld>
            <a:endParaRPr lang="en-GB" dirty="0"/>
          </a:p>
        </p:txBody>
      </p:sp>
    </p:spTree>
    <p:extLst>
      <p:ext uri="{BB962C8B-B14F-4D97-AF65-F5344CB8AC3E}">
        <p14:creationId xmlns:p14="http://schemas.microsoft.com/office/powerpoint/2010/main" val="134543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16</a:t>
            </a:fld>
            <a:endParaRPr lang="en-GB"/>
          </a:p>
        </p:txBody>
      </p:sp>
    </p:spTree>
    <p:extLst>
      <p:ext uri="{BB962C8B-B14F-4D97-AF65-F5344CB8AC3E}">
        <p14:creationId xmlns:p14="http://schemas.microsoft.com/office/powerpoint/2010/main" val="2419328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17</a:t>
            </a:fld>
            <a:endParaRPr lang="en-GB"/>
          </a:p>
        </p:txBody>
      </p:sp>
    </p:spTree>
    <p:extLst>
      <p:ext uri="{BB962C8B-B14F-4D97-AF65-F5344CB8AC3E}">
        <p14:creationId xmlns:p14="http://schemas.microsoft.com/office/powerpoint/2010/main" val="2140353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18</a:t>
            </a:fld>
            <a:endParaRPr lang="en-GB"/>
          </a:p>
        </p:txBody>
      </p:sp>
    </p:spTree>
    <p:extLst>
      <p:ext uri="{BB962C8B-B14F-4D97-AF65-F5344CB8AC3E}">
        <p14:creationId xmlns:p14="http://schemas.microsoft.com/office/powerpoint/2010/main" val="300748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19</a:t>
            </a:fld>
            <a:endParaRPr lang="en-GB"/>
          </a:p>
        </p:txBody>
      </p:sp>
    </p:spTree>
    <p:extLst>
      <p:ext uri="{BB962C8B-B14F-4D97-AF65-F5344CB8AC3E}">
        <p14:creationId xmlns:p14="http://schemas.microsoft.com/office/powerpoint/2010/main" val="4214846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20</a:t>
            </a:fld>
            <a:endParaRPr lang="en-GB"/>
          </a:p>
        </p:txBody>
      </p:sp>
    </p:spTree>
    <p:extLst>
      <p:ext uri="{BB962C8B-B14F-4D97-AF65-F5344CB8AC3E}">
        <p14:creationId xmlns:p14="http://schemas.microsoft.com/office/powerpoint/2010/main" val="1915085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21</a:t>
            </a:fld>
            <a:endParaRPr lang="en-GB"/>
          </a:p>
        </p:txBody>
      </p:sp>
    </p:spTree>
    <p:extLst>
      <p:ext uri="{BB962C8B-B14F-4D97-AF65-F5344CB8AC3E}">
        <p14:creationId xmlns:p14="http://schemas.microsoft.com/office/powerpoint/2010/main" val="3459015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4</a:t>
            </a:fld>
            <a:endParaRPr lang="en-GB"/>
          </a:p>
        </p:txBody>
      </p:sp>
    </p:spTree>
    <p:extLst>
      <p:ext uri="{BB962C8B-B14F-4D97-AF65-F5344CB8AC3E}">
        <p14:creationId xmlns:p14="http://schemas.microsoft.com/office/powerpoint/2010/main" val="817587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22</a:t>
            </a:fld>
            <a:endParaRPr lang="en-GB"/>
          </a:p>
        </p:txBody>
      </p:sp>
    </p:spTree>
    <p:extLst>
      <p:ext uri="{BB962C8B-B14F-4D97-AF65-F5344CB8AC3E}">
        <p14:creationId xmlns:p14="http://schemas.microsoft.com/office/powerpoint/2010/main" val="2045520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23</a:t>
            </a:fld>
            <a:endParaRPr lang="en-GB"/>
          </a:p>
        </p:txBody>
      </p:sp>
    </p:spTree>
    <p:extLst>
      <p:ext uri="{BB962C8B-B14F-4D97-AF65-F5344CB8AC3E}">
        <p14:creationId xmlns:p14="http://schemas.microsoft.com/office/powerpoint/2010/main" val="2793757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24</a:t>
            </a:fld>
            <a:endParaRPr lang="en-GB"/>
          </a:p>
        </p:txBody>
      </p:sp>
    </p:spTree>
    <p:extLst>
      <p:ext uri="{BB962C8B-B14F-4D97-AF65-F5344CB8AC3E}">
        <p14:creationId xmlns:p14="http://schemas.microsoft.com/office/powerpoint/2010/main" val="569210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25</a:t>
            </a:fld>
            <a:endParaRPr lang="en-GB"/>
          </a:p>
        </p:txBody>
      </p:sp>
    </p:spTree>
    <p:extLst>
      <p:ext uri="{BB962C8B-B14F-4D97-AF65-F5344CB8AC3E}">
        <p14:creationId xmlns:p14="http://schemas.microsoft.com/office/powerpoint/2010/main" val="1129951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26</a:t>
            </a:fld>
            <a:endParaRPr lang="en-GB"/>
          </a:p>
        </p:txBody>
      </p:sp>
    </p:spTree>
    <p:extLst>
      <p:ext uri="{BB962C8B-B14F-4D97-AF65-F5344CB8AC3E}">
        <p14:creationId xmlns:p14="http://schemas.microsoft.com/office/powerpoint/2010/main" val="56861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27</a:t>
            </a:fld>
            <a:endParaRPr lang="en-GB"/>
          </a:p>
        </p:txBody>
      </p:sp>
    </p:spTree>
    <p:extLst>
      <p:ext uri="{BB962C8B-B14F-4D97-AF65-F5344CB8AC3E}">
        <p14:creationId xmlns:p14="http://schemas.microsoft.com/office/powerpoint/2010/main" val="2783451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28</a:t>
            </a:fld>
            <a:endParaRPr lang="en-GB"/>
          </a:p>
        </p:txBody>
      </p:sp>
    </p:spTree>
    <p:extLst>
      <p:ext uri="{BB962C8B-B14F-4D97-AF65-F5344CB8AC3E}">
        <p14:creationId xmlns:p14="http://schemas.microsoft.com/office/powerpoint/2010/main" val="1948889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29</a:t>
            </a:fld>
            <a:endParaRPr lang="en-GB"/>
          </a:p>
        </p:txBody>
      </p:sp>
    </p:spTree>
    <p:extLst>
      <p:ext uri="{BB962C8B-B14F-4D97-AF65-F5344CB8AC3E}">
        <p14:creationId xmlns:p14="http://schemas.microsoft.com/office/powerpoint/2010/main" val="546284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5</a:t>
            </a:fld>
            <a:endParaRPr lang="en-GB"/>
          </a:p>
        </p:txBody>
      </p:sp>
    </p:spTree>
    <p:extLst>
      <p:ext uri="{BB962C8B-B14F-4D97-AF65-F5344CB8AC3E}">
        <p14:creationId xmlns:p14="http://schemas.microsoft.com/office/powerpoint/2010/main" val="668237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6</a:t>
            </a:fld>
            <a:endParaRPr lang="en-GB"/>
          </a:p>
        </p:txBody>
      </p:sp>
    </p:spTree>
    <p:extLst>
      <p:ext uri="{BB962C8B-B14F-4D97-AF65-F5344CB8AC3E}">
        <p14:creationId xmlns:p14="http://schemas.microsoft.com/office/powerpoint/2010/main" val="3444620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7</a:t>
            </a:fld>
            <a:endParaRPr lang="en-GB"/>
          </a:p>
        </p:txBody>
      </p:sp>
    </p:spTree>
    <p:extLst>
      <p:ext uri="{BB962C8B-B14F-4D97-AF65-F5344CB8AC3E}">
        <p14:creationId xmlns:p14="http://schemas.microsoft.com/office/powerpoint/2010/main" val="1372361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8</a:t>
            </a:fld>
            <a:endParaRPr lang="en-GB"/>
          </a:p>
        </p:txBody>
      </p:sp>
    </p:spTree>
    <p:extLst>
      <p:ext uri="{BB962C8B-B14F-4D97-AF65-F5344CB8AC3E}">
        <p14:creationId xmlns:p14="http://schemas.microsoft.com/office/powerpoint/2010/main" val="956593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9</a:t>
            </a:fld>
            <a:endParaRPr lang="en-GB"/>
          </a:p>
        </p:txBody>
      </p:sp>
    </p:spTree>
    <p:extLst>
      <p:ext uri="{BB962C8B-B14F-4D97-AF65-F5344CB8AC3E}">
        <p14:creationId xmlns:p14="http://schemas.microsoft.com/office/powerpoint/2010/main" val="4167888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10</a:t>
            </a:fld>
            <a:endParaRPr lang="en-GB"/>
          </a:p>
        </p:txBody>
      </p:sp>
    </p:spTree>
    <p:extLst>
      <p:ext uri="{BB962C8B-B14F-4D97-AF65-F5344CB8AC3E}">
        <p14:creationId xmlns:p14="http://schemas.microsoft.com/office/powerpoint/2010/main" val="948684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11</a:t>
            </a:fld>
            <a:endParaRPr lang="en-GB"/>
          </a:p>
        </p:txBody>
      </p:sp>
    </p:spTree>
    <p:extLst>
      <p:ext uri="{BB962C8B-B14F-4D97-AF65-F5344CB8AC3E}">
        <p14:creationId xmlns:p14="http://schemas.microsoft.com/office/powerpoint/2010/main" val="2605316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D3F6AF5F-F8BF-4DB6-895F-3BFF1E901F04}" type="slidenum">
              <a:rPr lang="cs-CZ" smtClean="0"/>
              <a:pPr>
                <a:defRPr/>
              </a:pPr>
              <a:t>‹#›</a:t>
            </a:fld>
            <a:endParaRPr lang="cs-CZ"/>
          </a:p>
        </p:txBody>
      </p:sp>
    </p:spTree>
    <p:extLst>
      <p:ext uri="{BB962C8B-B14F-4D97-AF65-F5344CB8AC3E}">
        <p14:creationId xmlns:p14="http://schemas.microsoft.com/office/powerpoint/2010/main" val="2128180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E360E083-9326-4715-969F-BFBEF8AA8417}" type="slidenum">
              <a:rPr lang="cs-CZ" smtClean="0"/>
              <a:pPr>
                <a:defRPr/>
              </a:pPr>
              <a:t>‹#›</a:t>
            </a:fld>
            <a:endParaRPr lang="cs-CZ"/>
          </a:p>
        </p:txBody>
      </p:sp>
    </p:spTree>
    <p:extLst>
      <p:ext uri="{BB962C8B-B14F-4D97-AF65-F5344CB8AC3E}">
        <p14:creationId xmlns:p14="http://schemas.microsoft.com/office/powerpoint/2010/main" val="40788020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0074BE30-72D8-4974-AB0D-83D689EE00EC}" type="slidenum">
              <a:rPr lang="cs-CZ" smtClean="0"/>
              <a:pPr>
                <a:defRPr/>
              </a:pPr>
              <a:t>‹#›</a:t>
            </a:fld>
            <a:endParaRPr lang="cs-CZ"/>
          </a:p>
        </p:txBody>
      </p:sp>
    </p:spTree>
    <p:extLst>
      <p:ext uri="{BB962C8B-B14F-4D97-AF65-F5344CB8AC3E}">
        <p14:creationId xmlns:p14="http://schemas.microsoft.com/office/powerpoint/2010/main" val="133175768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D3F6AF5F-F8BF-4DB6-895F-3BFF1E901F04}" type="slidenum">
              <a:rPr lang="cs-CZ" smtClean="0"/>
              <a:pPr>
                <a:defRPr/>
              </a:pPr>
              <a:t>‹#›</a:t>
            </a:fld>
            <a:endParaRPr lang="cs-CZ"/>
          </a:p>
        </p:txBody>
      </p:sp>
    </p:spTree>
    <p:extLst>
      <p:ext uri="{BB962C8B-B14F-4D97-AF65-F5344CB8AC3E}">
        <p14:creationId xmlns:p14="http://schemas.microsoft.com/office/powerpoint/2010/main" val="20786008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EAB492EE-0967-47A5-B6F8-CDC7C6C6EF1C}" type="slidenum">
              <a:rPr lang="cs-CZ" smtClean="0"/>
              <a:pPr>
                <a:defRPr/>
              </a:pPr>
              <a:t>‹#›</a:t>
            </a:fld>
            <a:endParaRPr lang="cs-CZ"/>
          </a:p>
        </p:txBody>
      </p:sp>
    </p:spTree>
    <p:extLst>
      <p:ext uri="{BB962C8B-B14F-4D97-AF65-F5344CB8AC3E}">
        <p14:creationId xmlns:p14="http://schemas.microsoft.com/office/powerpoint/2010/main" val="3242512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EAB492EE-0967-47A5-B6F8-CDC7C6C6EF1C}" type="slidenum">
              <a:rPr lang="cs-CZ" smtClean="0"/>
              <a:pPr>
                <a:defRPr/>
              </a:pPr>
              <a:t>‹#›</a:t>
            </a:fld>
            <a:endParaRPr lang="cs-CZ"/>
          </a:p>
        </p:txBody>
      </p:sp>
    </p:spTree>
    <p:extLst>
      <p:ext uri="{BB962C8B-B14F-4D97-AF65-F5344CB8AC3E}">
        <p14:creationId xmlns:p14="http://schemas.microsoft.com/office/powerpoint/2010/main" val="4194724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7EB477D5-AF13-45AE-979A-04CDAF9B2CB8}" type="slidenum">
              <a:rPr lang="cs-CZ" smtClean="0"/>
              <a:pPr>
                <a:defRPr/>
              </a:pPr>
              <a:t>‹#›</a:t>
            </a:fld>
            <a:endParaRPr lang="cs-CZ"/>
          </a:p>
        </p:txBody>
      </p:sp>
    </p:spTree>
    <p:extLst>
      <p:ext uri="{BB962C8B-B14F-4D97-AF65-F5344CB8AC3E}">
        <p14:creationId xmlns:p14="http://schemas.microsoft.com/office/powerpoint/2010/main" val="335081021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a:t>Upravte styly předlohy textu.</a:t>
            </a:r>
          </a:p>
        </p:txBody>
      </p:sp>
      <p:sp>
        <p:nvSpPr>
          <p:cNvPr id="4" name="Content Placeholder 3"/>
          <p:cNvSpPr>
            <a:spLocks noGrp="1"/>
          </p:cNvSpPr>
          <p:nvPr>
            <p:ph sz="half" idx="2"/>
          </p:nvPr>
        </p:nvSpPr>
        <p:spPr>
          <a:xfrm>
            <a:off x="839789"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3"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pPr>
              <a:defRPr/>
            </a:pPr>
            <a:endParaRPr lang="cs-CZ"/>
          </a:p>
        </p:txBody>
      </p:sp>
      <p:sp>
        <p:nvSpPr>
          <p:cNvPr id="8" name="Footer Placeholder 7"/>
          <p:cNvSpPr>
            <a:spLocks noGrp="1"/>
          </p:cNvSpPr>
          <p:nvPr>
            <p:ph type="ftr" sz="quarter" idx="11"/>
          </p:nvPr>
        </p:nvSpPr>
        <p:spPr/>
        <p:txBody>
          <a:bodyPr/>
          <a:lstStyle/>
          <a:p>
            <a:pPr>
              <a:defRPr/>
            </a:pPr>
            <a:endParaRPr lang="cs-CZ"/>
          </a:p>
        </p:txBody>
      </p:sp>
      <p:sp>
        <p:nvSpPr>
          <p:cNvPr id="9" name="Slide Number Placeholder 8"/>
          <p:cNvSpPr>
            <a:spLocks noGrp="1"/>
          </p:cNvSpPr>
          <p:nvPr>
            <p:ph type="sldNum" sz="quarter" idx="12"/>
          </p:nvPr>
        </p:nvSpPr>
        <p:spPr/>
        <p:txBody>
          <a:bodyPr/>
          <a:lstStyle/>
          <a:p>
            <a:pPr>
              <a:defRPr/>
            </a:pPr>
            <a:fld id="{7BB8F4AC-C479-40BE-8372-62F57C17C422}" type="slidenum">
              <a:rPr lang="cs-CZ" smtClean="0"/>
              <a:pPr>
                <a:defRPr/>
              </a:pPr>
              <a:t>‹#›</a:t>
            </a:fld>
            <a:endParaRPr lang="cs-CZ"/>
          </a:p>
        </p:txBody>
      </p:sp>
    </p:spTree>
    <p:extLst>
      <p:ext uri="{BB962C8B-B14F-4D97-AF65-F5344CB8AC3E}">
        <p14:creationId xmlns:p14="http://schemas.microsoft.com/office/powerpoint/2010/main" val="302586918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pPr>
              <a:defRPr/>
            </a:pPr>
            <a:endParaRPr lang="cs-CZ"/>
          </a:p>
        </p:txBody>
      </p:sp>
      <p:sp>
        <p:nvSpPr>
          <p:cNvPr id="4" name="Footer Placeholder 3"/>
          <p:cNvSpPr>
            <a:spLocks noGrp="1"/>
          </p:cNvSpPr>
          <p:nvPr>
            <p:ph type="ftr" sz="quarter" idx="11"/>
          </p:nvPr>
        </p:nvSpPr>
        <p:spPr/>
        <p:txBody>
          <a:bodyPr/>
          <a:lstStyle/>
          <a:p>
            <a:pPr>
              <a:defRPr/>
            </a:pPr>
            <a:endParaRPr lang="cs-CZ"/>
          </a:p>
        </p:txBody>
      </p:sp>
      <p:sp>
        <p:nvSpPr>
          <p:cNvPr id="5" name="Slide Number Placeholder 4"/>
          <p:cNvSpPr>
            <a:spLocks noGrp="1"/>
          </p:cNvSpPr>
          <p:nvPr>
            <p:ph type="sldNum" sz="quarter" idx="12"/>
          </p:nvPr>
        </p:nvSpPr>
        <p:spPr/>
        <p:txBody>
          <a:bodyPr/>
          <a:lstStyle/>
          <a:p>
            <a:pPr>
              <a:defRPr/>
            </a:pPr>
            <a:fld id="{EAB492EE-0967-47A5-B6F8-CDC7C6C6EF1C}" type="slidenum">
              <a:rPr lang="cs-CZ" smtClean="0"/>
              <a:pPr>
                <a:defRPr/>
              </a:pPr>
              <a:t>‹#›</a:t>
            </a:fld>
            <a:endParaRPr lang="cs-CZ"/>
          </a:p>
        </p:txBody>
      </p:sp>
    </p:spTree>
    <p:extLst>
      <p:ext uri="{BB962C8B-B14F-4D97-AF65-F5344CB8AC3E}">
        <p14:creationId xmlns:p14="http://schemas.microsoft.com/office/powerpoint/2010/main" val="215940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cs-CZ"/>
          </a:p>
        </p:txBody>
      </p:sp>
      <p:sp>
        <p:nvSpPr>
          <p:cNvPr id="3" name="Footer Placeholder 2"/>
          <p:cNvSpPr>
            <a:spLocks noGrp="1"/>
          </p:cNvSpPr>
          <p:nvPr>
            <p:ph type="ftr" sz="quarter" idx="11"/>
          </p:nvPr>
        </p:nvSpPr>
        <p:spPr/>
        <p:txBody>
          <a:bodyPr/>
          <a:lstStyle/>
          <a:p>
            <a:pPr>
              <a:defRPr/>
            </a:pPr>
            <a:endParaRPr lang="cs-CZ"/>
          </a:p>
        </p:txBody>
      </p:sp>
      <p:sp>
        <p:nvSpPr>
          <p:cNvPr id="4" name="Slide Number Placeholder 3"/>
          <p:cNvSpPr>
            <a:spLocks noGrp="1"/>
          </p:cNvSpPr>
          <p:nvPr>
            <p:ph type="sldNum" sz="quarter" idx="12"/>
          </p:nvPr>
        </p:nvSpPr>
        <p:spPr/>
        <p:txBody>
          <a:bodyPr/>
          <a:lstStyle/>
          <a:p>
            <a:pPr>
              <a:defRPr/>
            </a:pPr>
            <a:fld id="{FEA1B45B-C7B5-4127-812C-A1A1C277C5C3}" type="slidenum">
              <a:rPr lang="cs-CZ" smtClean="0"/>
              <a:pPr>
                <a:defRPr/>
              </a:pPr>
              <a:t>‹#›</a:t>
            </a:fld>
            <a:endParaRPr lang="cs-CZ"/>
          </a:p>
        </p:txBody>
      </p:sp>
    </p:spTree>
    <p:extLst>
      <p:ext uri="{BB962C8B-B14F-4D97-AF65-F5344CB8AC3E}">
        <p14:creationId xmlns:p14="http://schemas.microsoft.com/office/powerpoint/2010/main" val="227436009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8EAD1466-7A22-4A6B-BC1E-2E491D78686E}" type="slidenum">
              <a:rPr lang="cs-CZ" smtClean="0"/>
              <a:pPr>
                <a:defRPr/>
              </a:pPr>
              <a:t>‹#›</a:t>
            </a:fld>
            <a:endParaRPr lang="cs-CZ"/>
          </a:p>
        </p:txBody>
      </p:sp>
    </p:spTree>
    <p:extLst>
      <p:ext uri="{BB962C8B-B14F-4D97-AF65-F5344CB8AC3E}">
        <p14:creationId xmlns:p14="http://schemas.microsoft.com/office/powerpoint/2010/main" val="39184924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58C8363F-7B95-4E0C-8286-5621930A3F16}" type="slidenum">
              <a:rPr lang="cs-CZ" smtClean="0"/>
              <a:pPr>
                <a:defRPr/>
              </a:pPr>
              <a:t>‹#›</a:t>
            </a:fld>
            <a:endParaRPr lang="cs-CZ"/>
          </a:p>
        </p:txBody>
      </p:sp>
    </p:spTree>
    <p:extLst>
      <p:ext uri="{BB962C8B-B14F-4D97-AF65-F5344CB8AC3E}">
        <p14:creationId xmlns:p14="http://schemas.microsoft.com/office/powerpoint/2010/main" val="125943012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cs-CZ"/>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cs-CZ"/>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AB492EE-0967-47A5-B6F8-CDC7C6C6EF1C}" type="slidenum">
              <a:rPr lang="cs-CZ" smtClean="0"/>
              <a:pPr>
                <a:defRPr/>
              </a:pPr>
              <a:t>‹#›</a:t>
            </a:fld>
            <a:endParaRPr lang="cs-CZ"/>
          </a:p>
        </p:txBody>
      </p:sp>
      <p:pic>
        <p:nvPicPr>
          <p:cNvPr id="8" name="Obrázek 7">
            <a:extLst>
              <a:ext uri="{FF2B5EF4-FFF2-40B4-BE49-F238E27FC236}">
                <a16:creationId xmlns:a16="http://schemas.microsoft.com/office/drawing/2014/main" id="{87F40493-F4E5-4843-942A-1A154E56B07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76865" y="81876"/>
            <a:ext cx="4463819" cy="682833"/>
          </a:xfrm>
          <a:prstGeom prst="rect">
            <a:avLst/>
          </a:prstGeom>
        </p:spPr>
      </p:pic>
      <p:pic>
        <p:nvPicPr>
          <p:cNvPr id="9" name="Obrázek 8">
            <a:extLst>
              <a:ext uri="{FF2B5EF4-FFF2-40B4-BE49-F238E27FC236}">
                <a16:creationId xmlns:a16="http://schemas.microsoft.com/office/drawing/2014/main" id="{BD3BC8CE-26F6-437C-93AD-48A6ADD2B67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776865" y="81876"/>
            <a:ext cx="4463819" cy="682833"/>
          </a:xfrm>
          <a:prstGeom prst="rect">
            <a:avLst/>
          </a:prstGeom>
        </p:spPr>
      </p:pic>
    </p:spTree>
    <p:extLst>
      <p:ext uri="{BB962C8B-B14F-4D97-AF65-F5344CB8AC3E}">
        <p14:creationId xmlns:p14="http://schemas.microsoft.com/office/powerpoint/2010/main" val="260005513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51" r:id="rId12"/>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WuyPuH9ojC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slideshare.net/MarieTolman/12-stages-of-burnou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hyperlink" Target="https://www.who.int/news-room/facts-in-pictures/detail/mental-health"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rni41c9iq54"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psycom.net/depression-tes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psycom.net/social-anxiety-test/" TargetMode="External"/><Relationship Id="rId5" Type="http://schemas.openxmlformats.org/officeDocument/2006/relationships/hyperlink" Target="https://www.psycom.net/stress-test" TargetMode="External"/><Relationship Id="rId4" Type="http://schemas.openxmlformats.org/officeDocument/2006/relationships/hyperlink" Target="https://www.psycom.net/anxiety-tes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ctrTitle"/>
          </p:nvPr>
        </p:nvSpPr>
        <p:spPr>
          <a:xfrm>
            <a:off x="839416" y="1412776"/>
            <a:ext cx="10363200" cy="2387600"/>
          </a:xfrm>
        </p:spPr>
        <p:txBody>
          <a:bodyPr anchor="t">
            <a:normAutofit/>
          </a:bodyPr>
          <a:lstStyle/>
          <a:p>
            <a:r>
              <a:rPr lang="en-GB" sz="6600" b="1" dirty="0" smtClean="0">
                <a:solidFill>
                  <a:srgbClr val="AA143D"/>
                </a:solidFill>
              </a:rPr>
              <a:t>Stress &amp; Burnout</a:t>
            </a:r>
            <a:endParaRPr lang="en-GB" sz="6600" b="1" dirty="0">
              <a:solidFill>
                <a:srgbClr val="AA143D"/>
              </a:solidFill>
            </a:endParaRPr>
          </a:p>
        </p:txBody>
      </p:sp>
      <p:pic>
        <p:nvPicPr>
          <p:cNvPr id="2" name="Obrázek 1"/>
          <p:cNvPicPr>
            <a:picLocks noChangeAspect="1"/>
          </p:cNvPicPr>
          <p:nvPr/>
        </p:nvPicPr>
        <p:blipFill rotWithShape="1">
          <a:blip r:embed="rId2"/>
          <a:srcRect l="10826" t="18962" r="10826" b="8987"/>
          <a:stretch/>
        </p:blipFill>
        <p:spPr>
          <a:xfrm>
            <a:off x="911424" y="3645024"/>
            <a:ext cx="4536504" cy="2586603"/>
          </a:xfrm>
          <a:prstGeom prst="rect">
            <a:avLst/>
          </a:prstGeom>
        </p:spPr>
      </p:pic>
      <p:pic>
        <p:nvPicPr>
          <p:cNvPr id="3" name="Obrázek 2"/>
          <p:cNvPicPr>
            <a:picLocks noChangeAspect="1"/>
          </p:cNvPicPr>
          <p:nvPr/>
        </p:nvPicPr>
        <p:blipFill>
          <a:blip r:embed="rId3"/>
          <a:stretch>
            <a:fillRect/>
          </a:stretch>
        </p:blipFill>
        <p:spPr>
          <a:xfrm>
            <a:off x="5525656" y="3284984"/>
            <a:ext cx="5886450" cy="30861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767408" y="0"/>
            <a:ext cx="7166620" cy="1325563"/>
          </a:xfrm>
        </p:spPr>
        <p:txBody>
          <a:bodyPr>
            <a:normAutofit/>
          </a:bodyPr>
          <a:lstStyle/>
          <a:p>
            <a:pPr algn="ctr"/>
            <a:r>
              <a:rPr lang="en-US" b="1" dirty="0" smtClean="0">
                <a:solidFill>
                  <a:schemeClr val="accent2">
                    <a:lumMod val="75000"/>
                  </a:schemeClr>
                </a:solidFill>
              </a:rPr>
              <a:t>Symptoms of Distress</a:t>
            </a:r>
            <a:endParaRPr lang="en-US" b="1" dirty="0">
              <a:solidFill>
                <a:schemeClr val="accent2">
                  <a:lumMod val="75000"/>
                </a:schemeClr>
              </a:solidFill>
            </a:endParaRPr>
          </a:p>
        </p:txBody>
      </p:sp>
      <p:pic>
        <p:nvPicPr>
          <p:cNvPr id="4" name="Obrázek 3"/>
          <p:cNvPicPr>
            <a:picLocks noChangeAspect="1"/>
          </p:cNvPicPr>
          <p:nvPr/>
        </p:nvPicPr>
        <p:blipFill>
          <a:blip r:embed="rId3"/>
          <a:stretch>
            <a:fillRect/>
          </a:stretch>
        </p:blipFill>
        <p:spPr>
          <a:xfrm>
            <a:off x="387339" y="1052737"/>
            <a:ext cx="5636653" cy="5659230"/>
          </a:xfrm>
          <a:prstGeom prst="rect">
            <a:avLst/>
          </a:prstGeom>
        </p:spPr>
      </p:pic>
      <p:pic>
        <p:nvPicPr>
          <p:cNvPr id="5" name="Obrázek 4"/>
          <p:cNvPicPr>
            <a:picLocks noChangeAspect="1"/>
          </p:cNvPicPr>
          <p:nvPr/>
        </p:nvPicPr>
        <p:blipFill rotWithShape="1">
          <a:blip r:embed="rId4"/>
          <a:srcRect r="321" b="2009"/>
          <a:stretch/>
        </p:blipFill>
        <p:spPr>
          <a:xfrm>
            <a:off x="6052145" y="1052737"/>
            <a:ext cx="5480622" cy="5805263"/>
          </a:xfrm>
          <a:prstGeom prst="rect">
            <a:avLst/>
          </a:prstGeom>
        </p:spPr>
      </p:pic>
    </p:spTree>
    <p:extLst>
      <p:ext uri="{BB962C8B-B14F-4D97-AF65-F5344CB8AC3E}">
        <p14:creationId xmlns:p14="http://schemas.microsoft.com/office/powerpoint/2010/main" val="416004184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p:txBody>
          <a:bodyPr>
            <a:normAutofit/>
          </a:bodyPr>
          <a:lstStyle/>
          <a:p>
            <a:pPr algn="ctr"/>
            <a:r>
              <a:rPr lang="en-US" b="1" dirty="0" smtClean="0">
                <a:solidFill>
                  <a:schemeClr val="accent2">
                    <a:lumMod val="75000"/>
                  </a:schemeClr>
                </a:solidFill>
              </a:rPr>
              <a:t>Symptoms of Distress</a:t>
            </a:r>
            <a:endParaRPr lang="en-US" b="1" dirty="0">
              <a:solidFill>
                <a:schemeClr val="accent2">
                  <a:lumMod val="75000"/>
                </a:schemeClr>
              </a:solidFill>
            </a:endParaRPr>
          </a:p>
        </p:txBody>
      </p:sp>
      <p:sp>
        <p:nvSpPr>
          <p:cNvPr id="2" name="Zástupný symbol pro obsah 1"/>
          <p:cNvSpPr>
            <a:spLocks noGrp="1"/>
          </p:cNvSpPr>
          <p:nvPr>
            <p:ph sz="half" idx="1"/>
          </p:nvPr>
        </p:nvSpPr>
        <p:spPr>
          <a:xfrm>
            <a:off x="838200" y="1484784"/>
            <a:ext cx="5181600" cy="5112567"/>
          </a:xfrm>
        </p:spPr>
        <p:txBody>
          <a:bodyPr>
            <a:normAutofit fontScale="92500"/>
          </a:bodyPr>
          <a:lstStyle/>
          <a:p>
            <a:r>
              <a:rPr lang="en-GB" dirty="0"/>
              <a:t>Shaking hands, increased sweating,</a:t>
            </a:r>
          </a:p>
          <a:p>
            <a:r>
              <a:rPr lang="en-GB" dirty="0"/>
              <a:t>dry mouth, tics,</a:t>
            </a:r>
          </a:p>
          <a:p>
            <a:r>
              <a:rPr lang="en-GB" dirty="0"/>
              <a:t>increased response to sounds,</a:t>
            </a:r>
          </a:p>
          <a:p>
            <a:r>
              <a:rPr lang="en-GB" dirty="0"/>
              <a:t>irritability, quarrelsomeness,</a:t>
            </a:r>
          </a:p>
          <a:p>
            <a:r>
              <a:rPr lang="en-GB" dirty="0"/>
              <a:t>nervousness, anxiety, depression,</a:t>
            </a:r>
          </a:p>
          <a:p>
            <a:r>
              <a:rPr lang="en-GB" dirty="0"/>
              <a:t>Difficulty making decisions</a:t>
            </a:r>
          </a:p>
          <a:p>
            <a:r>
              <a:rPr lang="en-GB" dirty="0"/>
              <a:t>problems with people,</a:t>
            </a:r>
          </a:p>
          <a:p>
            <a:r>
              <a:rPr lang="en-GB" dirty="0"/>
              <a:t>forgetting appointments, commitments, information,</a:t>
            </a:r>
          </a:p>
          <a:p>
            <a:r>
              <a:rPr lang="en-GB" dirty="0"/>
              <a:t>decreased sexuality, sleep problems,</a:t>
            </a:r>
          </a:p>
        </p:txBody>
      </p:sp>
      <p:sp>
        <p:nvSpPr>
          <p:cNvPr id="3" name="Zástupný symbol pro obsah 2"/>
          <p:cNvSpPr>
            <a:spLocks noGrp="1"/>
          </p:cNvSpPr>
          <p:nvPr>
            <p:ph sz="half" idx="2"/>
          </p:nvPr>
        </p:nvSpPr>
        <p:spPr>
          <a:xfrm>
            <a:off x="6172200" y="1484784"/>
            <a:ext cx="5181600" cy="5112567"/>
          </a:xfrm>
        </p:spPr>
        <p:txBody>
          <a:bodyPr>
            <a:normAutofit fontScale="92500"/>
          </a:bodyPr>
          <a:lstStyle/>
          <a:p>
            <a:r>
              <a:rPr lang="en-GB" dirty="0"/>
              <a:t>loss of appetite or overeating,</a:t>
            </a:r>
          </a:p>
          <a:p>
            <a:r>
              <a:rPr lang="en-GB" dirty="0"/>
              <a:t>the urge to cry, hiding, escaping,</a:t>
            </a:r>
          </a:p>
          <a:p>
            <a:r>
              <a:rPr lang="en-GB" dirty="0"/>
              <a:t>sudden change in usual behaviour (good work becomes careless, who likes to work in a team becomes a loner, extrovert shuns people,…),</a:t>
            </a:r>
          </a:p>
          <a:p>
            <a:r>
              <a:rPr lang="en-GB" dirty="0"/>
              <a:t>increased distrust towards colleagues and family members,</a:t>
            </a:r>
          </a:p>
          <a:p>
            <a:r>
              <a:rPr lang="en-GB" dirty="0"/>
              <a:t>fatigue, weakness, headache, pain in the shoulders, backache.</a:t>
            </a:r>
          </a:p>
        </p:txBody>
      </p:sp>
    </p:spTree>
    <p:extLst>
      <p:ext uri="{BB962C8B-B14F-4D97-AF65-F5344CB8AC3E}">
        <p14:creationId xmlns:p14="http://schemas.microsoft.com/office/powerpoint/2010/main" val="2029577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p:txBody>
          <a:bodyPr>
            <a:normAutofit/>
          </a:bodyPr>
          <a:lstStyle/>
          <a:p>
            <a:pPr algn="ctr"/>
            <a:r>
              <a:rPr lang="en-US" b="1" dirty="0" smtClean="0">
                <a:solidFill>
                  <a:schemeClr val="accent2">
                    <a:lumMod val="75000"/>
                  </a:schemeClr>
                </a:solidFill>
              </a:rPr>
              <a:t>Psychological Reactions to Stress</a:t>
            </a:r>
            <a:endParaRPr lang="en-US" b="1" dirty="0">
              <a:solidFill>
                <a:schemeClr val="accent2">
                  <a:lumMod val="75000"/>
                </a:schemeClr>
              </a:solidFill>
            </a:endParaRPr>
          </a:p>
        </p:txBody>
      </p:sp>
      <p:sp>
        <p:nvSpPr>
          <p:cNvPr id="2" name="Zástupný symbol pro obsah 1"/>
          <p:cNvSpPr>
            <a:spLocks noGrp="1"/>
          </p:cNvSpPr>
          <p:nvPr>
            <p:ph sz="half" idx="1"/>
          </p:nvPr>
        </p:nvSpPr>
        <p:spPr>
          <a:xfrm>
            <a:off x="479376" y="1412776"/>
            <a:ext cx="5540424" cy="5256584"/>
          </a:xfrm>
        </p:spPr>
        <p:txBody>
          <a:bodyPr>
            <a:normAutofit fontScale="92500" lnSpcReduction="20000"/>
          </a:bodyPr>
          <a:lstStyle/>
          <a:p>
            <a:pPr marL="0" indent="0">
              <a:buNone/>
            </a:pPr>
            <a:r>
              <a:rPr lang="en-GB" dirty="0"/>
              <a:t>People's reactions to a stress event vary </a:t>
            </a:r>
            <a:r>
              <a:rPr lang="en-GB" dirty="0" smtClean="0"/>
              <a:t>widely</a:t>
            </a:r>
            <a:r>
              <a:rPr lang="cs-CZ" dirty="0" smtClean="0"/>
              <a:t>:</a:t>
            </a:r>
            <a:endParaRPr lang="en-GB" dirty="0"/>
          </a:p>
          <a:p>
            <a:r>
              <a:rPr lang="en-GB" dirty="0"/>
              <a:t>some have </a:t>
            </a:r>
            <a:r>
              <a:rPr lang="en-GB" b="1" dirty="0"/>
              <a:t>mental or physical problems</a:t>
            </a:r>
            <a:r>
              <a:rPr lang="en-GB" dirty="0"/>
              <a:t>,</a:t>
            </a:r>
          </a:p>
          <a:p>
            <a:r>
              <a:rPr lang="en-GB" dirty="0"/>
              <a:t>others are without any difficulty,</a:t>
            </a:r>
          </a:p>
          <a:p>
            <a:r>
              <a:rPr lang="en-GB" dirty="0"/>
              <a:t>or are encouraged to higher performance.</a:t>
            </a:r>
          </a:p>
          <a:p>
            <a:r>
              <a:rPr lang="en-GB" b="1" i="1" dirty="0"/>
              <a:t>The same burden can be perceived</a:t>
            </a:r>
            <a:r>
              <a:rPr lang="en-GB" dirty="0"/>
              <a:t>, interpreted and handled </a:t>
            </a:r>
            <a:r>
              <a:rPr lang="en-GB" b="1" i="1" dirty="0"/>
              <a:t>differently </a:t>
            </a:r>
            <a:r>
              <a:rPr lang="en-GB" dirty="0"/>
              <a:t>for different persons.</a:t>
            </a:r>
          </a:p>
          <a:p>
            <a:r>
              <a:rPr lang="en-GB" dirty="0"/>
              <a:t>The internal key factor is the individual's personality.</a:t>
            </a:r>
          </a:p>
          <a:p>
            <a:r>
              <a:rPr lang="en-GB" b="1" dirty="0">
                <a:solidFill>
                  <a:srgbClr val="AA143D"/>
                </a:solidFill>
              </a:rPr>
              <a:t>Social network </a:t>
            </a:r>
            <a:r>
              <a:rPr lang="en-GB" dirty="0"/>
              <a:t>and social support are considered </a:t>
            </a:r>
            <a:r>
              <a:rPr lang="en-GB" b="1" dirty="0"/>
              <a:t>external key factors</a:t>
            </a:r>
            <a:r>
              <a:rPr lang="en-GB" dirty="0"/>
              <a:t>.</a:t>
            </a:r>
          </a:p>
        </p:txBody>
      </p:sp>
      <p:sp>
        <p:nvSpPr>
          <p:cNvPr id="3" name="Zástupný symbol pro obsah 2"/>
          <p:cNvSpPr>
            <a:spLocks noGrp="1"/>
          </p:cNvSpPr>
          <p:nvPr>
            <p:ph sz="half" idx="2"/>
          </p:nvPr>
        </p:nvSpPr>
        <p:spPr>
          <a:xfrm>
            <a:off x="6172200" y="1412776"/>
            <a:ext cx="5756448" cy="4764187"/>
          </a:xfrm>
        </p:spPr>
        <p:txBody>
          <a:bodyPr>
            <a:normAutofit fontScale="92500" lnSpcReduction="20000"/>
          </a:bodyPr>
          <a:lstStyle/>
          <a:p>
            <a:r>
              <a:rPr lang="en-GB" b="1" dirty="0"/>
              <a:t>Anxiety</a:t>
            </a:r>
            <a:r>
              <a:rPr lang="en-GB" dirty="0"/>
              <a:t> - it is characterized as worry, fear, tension.</a:t>
            </a:r>
          </a:p>
          <a:p>
            <a:r>
              <a:rPr lang="en-GB" b="1" dirty="0"/>
              <a:t>Rage and aggression </a:t>
            </a:r>
            <a:r>
              <a:rPr lang="en-GB" dirty="0"/>
              <a:t>- often associated with a situation of </a:t>
            </a:r>
            <a:r>
              <a:rPr lang="en-GB" dirty="0" smtClean="0"/>
              <a:t>frustration;</a:t>
            </a:r>
            <a:r>
              <a:rPr lang="cs-CZ" dirty="0" smtClean="0"/>
              <a:t> </a:t>
            </a:r>
          </a:p>
          <a:p>
            <a:r>
              <a:rPr lang="en-GB" b="1" dirty="0" smtClean="0"/>
              <a:t>aggression</a:t>
            </a:r>
            <a:r>
              <a:rPr lang="en-GB" dirty="0" smtClean="0"/>
              <a:t> </a:t>
            </a:r>
            <a:r>
              <a:rPr lang="en-GB" dirty="0"/>
              <a:t>is aimed at an object or </a:t>
            </a:r>
            <a:r>
              <a:rPr lang="en-GB" dirty="0" smtClean="0"/>
              <a:t>person;</a:t>
            </a:r>
            <a:r>
              <a:rPr lang="cs-CZ" dirty="0" smtClean="0"/>
              <a:t> </a:t>
            </a:r>
            <a:r>
              <a:rPr lang="en-GB" dirty="0" smtClean="0"/>
              <a:t>it </a:t>
            </a:r>
            <a:r>
              <a:rPr lang="en-GB" dirty="0"/>
              <a:t>can be physical or verbal, direct or indirect (shifting aggression </a:t>
            </a:r>
            <a:r>
              <a:rPr lang="cs-CZ" dirty="0" smtClean="0"/>
              <a:t/>
            </a:r>
            <a:br>
              <a:rPr lang="cs-CZ" dirty="0" smtClean="0"/>
            </a:br>
            <a:r>
              <a:rPr lang="en-GB" dirty="0" smtClean="0"/>
              <a:t>to </a:t>
            </a:r>
            <a:r>
              <a:rPr lang="en-GB" dirty="0"/>
              <a:t>someone or something else).</a:t>
            </a:r>
          </a:p>
          <a:p>
            <a:r>
              <a:rPr lang="en-GB" b="1" dirty="0"/>
              <a:t>Apathy and depression </a:t>
            </a:r>
            <a:r>
              <a:rPr lang="en-GB" dirty="0"/>
              <a:t>- self-closing and apathy is a different reaction from aggression, if stress conditions persist, depression may occur.</a:t>
            </a:r>
          </a:p>
          <a:p>
            <a:r>
              <a:rPr lang="en-GB" dirty="0"/>
              <a:t>The </a:t>
            </a:r>
            <a:r>
              <a:rPr lang="en-GB" b="1" dirty="0"/>
              <a:t>weakening of cognitive functions </a:t>
            </a:r>
            <a:r>
              <a:rPr lang="en-GB" dirty="0"/>
              <a:t>- difficulty concentrating and reasoning, deteriorating performance.</a:t>
            </a:r>
          </a:p>
          <a:p>
            <a:endParaRPr lang="en-GB" dirty="0"/>
          </a:p>
        </p:txBody>
      </p:sp>
    </p:spTree>
    <p:extLst>
      <p:ext uri="{BB962C8B-B14F-4D97-AF65-F5344CB8AC3E}">
        <p14:creationId xmlns:p14="http://schemas.microsoft.com/office/powerpoint/2010/main" val="47448815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767408" y="303237"/>
            <a:ext cx="10515600" cy="1325563"/>
          </a:xfrm>
        </p:spPr>
        <p:txBody>
          <a:bodyPr>
            <a:normAutofit/>
          </a:bodyPr>
          <a:lstStyle/>
          <a:p>
            <a:pPr algn="ctr"/>
            <a:r>
              <a:rPr lang="en-US" b="1" dirty="0" smtClean="0">
                <a:solidFill>
                  <a:schemeClr val="accent2">
                    <a:lumMod val="75000"/>
                  </a:schemeClr>
                </a:solidFill>
              </a:rPr>
              <a:t>Social Network</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767408" y="1196752"/>
            <a:ext cx="10658400" cy="5112568"/>
          </a:xfrm>
        </p:spPr>
        <p:txBody>
          <a:bodyPr>
            <a:noAutofit/>
          </a:bodyPr>
          <a:lstStyle/>
          <a:p>
            <a:pPr algn="just"/>
            <a:r>
              <a:rPr lang="en-US" sz="2400" dirty="0" smtClean="0"/>
              <a:t>The social network is a community of people who will help us if necessary.</a:t>
            </a:r>
          </a:p>
          <a:p>
            <a:pPr algn="just"/>
            <a:r>
              <a:rPr lang="en-US" sz="2400" dirty="0" smtClean="0"/>
              <a:t>A person who values other people gives them more value than things; he/she creates a social network of friendly relationships around them.</a:t>
            </a:r>
          </a:p>
          <a:p>
            <a:pPr algn="just"/>
            <a:r>
              <a:rPr lang="en-US" sz="2400" b="1" dirty="0" smtClean="0">
                <a:solidFill>
                  <a:srgbClr val="AA143D"/>
                </a:solidFill>
              </a:rPr>
              <a:t>Social support: </a:t>
            </a:r>
          </a:p>
          <a:p>
            <a:pPr algn="just"/>
            <a:r>
              <a:rPr lang="en-US" sz="2400" dirty="0" smtClean="0"/>
              <a:t>A system of social relationships and ties that a person creates in his / her social environment and which can be used if needed.</a:t>
            </a:r>
          </a:p>
          <a:p>
            <a:pPr algn="just"/>
            <a:r>
              <a:rPr lang="en-US" sz="2400" dirty="0" smtClean="0"/>
              <a:t>People with positive relationships and close ties to other people are better able to withstand various stressors in life and at work.</a:t>
            </a:r>
          </a:p>
          <a:p>
            <a:pPr algn="just"/>
            <a:r>
              <a:rPr lang="en-US" sz="2400" b="1" dirty="0" smtClean="0">
                <a:solidFill>
                  <a:srgbClr val="AA143D"/>
                </a:solidFill>
              </a:rPr>
              <a:t>Social support - stress prevention: </a:t>
            </a:r>
            <a:r>
              <a:rPr lang="en-US" sz="2400" dirty="0" smtClean="0"/>
              <a:t>It is important to believe that loved ones are ready to help us if necessary.</a:t>
            </a:r>
          </a:p>
          <a:p>
            <a:pPr algn="just"/>
            <a:r>
              <a:rPr lang="en-US" sz="2400" dirty="0" smtClean="0"/>
              <a:t>To be effective, the support obtained must meet the needs of the addressee.</a:t>
            </a:r>
          </a:p>
          <a:p>
            <a:pPr algn="just"/>
            <a:r>
              <a:rPr lang="en-US" sz="2400" dirty="0" smtClean="0"/>
              <a:t>In the work process - social support from the supervisor is most effective (more effective than support from co-workers or people outside the working environment).</a:t>
            </a:r>
            <a:endParaRPr lang="en-US" sz="2400" dirty="0"/>
          </a:p>
        </p:txBody>
      </p:sp>
    </p:spTree>
    <p:extLst>
      <p:ext uri="{BB962C8B-B14F-4D97-AF65-F5344CB8AC3E}">
        <p14:creationId xmlns:p14="http://schemas.microsoft.com/office/powerpoint/2010/main" val="37124199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14620" y="564805"/>
            <a:ext cx="10515600" cy="1325563"/>
          </a:xfrm>
        </p:spPr>
        <p:txBody>
          <a:bodyPr>
            <a:normAutofit/>
          </a:bodyPr>
          <a:lstStyle/>
          <a:p>
            <a:pPr algn="ctr"/>
            <a:r>
              <a:rPr lang="en-US" b="1" dirty="0" smtClean="0">
                <a:solidFill>
                  <a:schemeClr val="accent2">
                    <a:lumMod val="75000"/>
                  </a:schemeClr>
                </a:solidFill>
              </a:rPr>
              <a:t>Types of Social Support</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720949" y="1628800"/>
            <a:ext cx="10658400" cy="3888536"/>
          </a:xfrm>
        </p:spPr>
        <p:txBody>
          <a:bodyPr/>
          <a:lstStyle/>
          <a:p>
            <a:pPr algn="just"/>
            <a:endParaRPr lang="cs-CZ" sz="2000" dirty="0"/>
          </a:p>
        </p:txBody>
      </p:sp>
      <p:pic>
        <p:nvPicPr>
          <p:cNvPr id="2" name="Obrázek 1"/>
          <p:cNvPicPr>
            <a:picLocks noChangeAspect="1"/>
          </p:cNvPicPr>
          <p:nvPr/>
        </p:nvPicPr>
        <p:blipFill rotWithShape="1">
          <a:blip r:embed="rId3"/>
          <a:srcRect t="13004"/>
          <a:stretch/>
        </p:blipFill>
        <p:spPr>
          <a:xfrm>
            <a:off x="91038" y="1700808"/>
            <a:ext cx="11962765" cy="4911368"/>
          </a:xfrm>
          <a:prstGeom prst="rect">
            <a:avLst/>
          </a:prstGeom>
        </p:spPr>
      </p:pic>
    </p:spTree>
    <p:extLst>
      <p:ext uri="{BB962C8B-B14F-4D97-AF65-F5344CB8AC3E}">
        <p14:creationId xmlns:p14="http://schemas.microsoft.com/office/powerpoint/2010/main" val="169104509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730796" y="620688"/>
            <a:ext cx="10730408" cy="1191663"/>
          </a:xfrm>
        </p:spPr>
        <p:txBody>
          <a:bodyPr>
            <a:normAutofit/>
          </a:bodyPr>
          <a:lstStyle/>
          <a:p>
            <a:pPr algn="ctr" eaLnBrk="1" hangingPunct="1"/>
            <a:r>
              <a:rPr lang="en-US" b="1" dirty="0" smtClean="0">
                <a:solidFill>
                  <a:schemeClr val="accent2">
                    <a:lumMod val="75000"/>
                  </a:schemeClr>
                </a:solidFill>
              </a:rPr>
              <a:t>Stress vs Burnout</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479376" y="1556792"/>
            <a:ext cx="10945216" cy="4536504"/>
          </a:xfrm>
        </p:spPr>
        <p:txBody>
          <a:bodyPr/>
          <a:lstStyle/>
          <a:p>
            <a:r>
              <a:rPr lang="en-US" sz="2400" b="1" dirty="0" smtClean="0"/>
              <a:t>Burnout </a:t>
            </a:r>
            <a:r>
              <a:rPr lang="en-US" sz="2400" dirty="0" smtClean="0"/>
              <a:t>is loosely defined as a </a:t>
            </a:r>
            <a:r>
              <a:rPr lang="en-US" sz="2400" b="1" i="1" dirty="0" smtClean="0"/>
              <a:t>result of prolonged stress</a:t>
            </a:r>
            <a:r>
              <a:rPr lang="en-US" sz="2400" dirty="0" smtClean="0"/>
              <a:t>, it can be very difficult to distinguish between the two. There are, however, a few key differences:</a:t>
            </a:r>
          </a:p>
          <a:p>
            <a:endParaRPr lang="cs-CZ" sz="2000" dirty="0"/>
          </a:p>
        </p:txBody>
      </p:sp>
      <p:pic>
        <p:nvPicPr>
          <p:cNvPr id="2" name="Obrázek 1"/>
          <p:cNvPicPr>
            <a:picLocks noChangeAspect="1"/>
          </p:cNvPicPr>
          <p:nvPr/>
        </p:nvPicPr>
        <p:blipFill rotWithShape="1">
          <a:blip r:embed="rId3"/>
          <a:srcRect l="5719" t="11160" r="4587" b="7004"/>
          <a:stretch/>
        </p:blipFill>
        <p:spPr>
          <a:xfrm>
            <a:off x="2279576" y="2348880"/>
            <a:ext cx="7950334" cy="4318699"/>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US" b="1" dirty="0">
                <a:solidFill>
                  <a:schemeClr val="accent2">
                    <a:lumMod val="75000"/>
                  </a:schemeClr>
                </a:solidFill>
              </a:rPr>
              <a:t>What Is Burnout?</a:t>
            </a:r>
          </a:p>
        </p:txBody>
      </p:sp>
      <p:sp>
        <p:nvSpPr>
          <p:cNvPr id="4099" name="Rectangle 15"/>
          <p:cNvSpPr>
            <a:spLocks noGrp="1" noChangeArrowheads="1"/>
          </p:cNvSpPr>
          <p:nvPr>
            <p:ph idx="1"/>
          </p:nvPr>
        </p:nvSpPr>
        <p:spPr>
          <a:xfrm>
            <a:off x="838200" y="1700808"/>
            <a:ext cx="10658400" cy="3888536"/>
          </a:xfrm>
        </p:spPr>
        <p:txBody>
          <a:bodyPr>
            <a:normAutofit/>
          </a:bodyPr>
          <a:lstStyle/>
          <a:p>
            <a:pPr algn="ctr"/>
            <a:r>
              <a:rPr lang="en-GB" sz="2400" dirty="0"/>
              <a:t>Burnout is a reaction to prolonged or chronic job stress and is characterized by three main dimensions: </a:t>
            </a:r>
            <a:r>
              <a:rPr lang="en-GB" sz="2400" b="1" i="1" dirty="0"/>
              <a:t>exhaustion</a:t>
            </a:r>
            <a:r>
              <a:rPr lang="en-GB" sz="2400" dirty="0"/>
              <a:t>, </a:t>
            </a:r>
            <a:r>
              <a:rPr lang="en-GB" sz="2400" b="1" i="1" dirty="0"/>
              <a:t>cynicism</a:t>
            </a:r>
            <a:r>
              <a:rPr lang="en-GB" sz="2400" dirty="0"/>
              <a:t> (less identification with the job), and </a:t>
            </a:r>
            <a:r>
              <a:rPr lang="en-GB" sz="2400" b="1" i="1" dirty="0"/>
              <a:t>feelings of reduced professional ability</a:t>
            </a:r>
            <a:r>
              <a:rPr lang="en-GB" sz="2400" dirty="0" smtClean="0"/>
              <a:t>.</a:t>
            </a:r>
            <a:endParaRPr lang="cs-CZ" sz="2400" dirty="0" smtClean="0"/>
          </a:p>
          <a:p>
            <a:pPr algn="just"/>
            <a:endParaRPr lang="cs-CZ" sz="2400" dirty="0"/>
          </a:p>
        </p:txBody>
      </p:sp>
      <p:pic>
        <p:nvPicPr>
          <p:cNvPr id="2" name="Obrázek 1"/>
          <p:cNvPicPr>
            <a:picLocks noChangeAspect="1"/>
          </p:cNvPicPr>
          <p:nvPr/>
        </p:nvPicPr>
        <p:blipFill rotWithShape="1">
          <a:blip r:embed="rId3"/>
          <a:srcRect l="1333" b="4069"/>
          <a:stretch/>
        </p:blipFill>
        <p:spPr>
          <a:xfrm>
            <a:off x="3143672" y="2780928"/>
            <a:ext cx="6027670" cy="3909840"/>
          </a:xfrm>
          <a:prstGeom prst="rect">
            <a:avLst/>
          </a:prstGeom>
        </p:spPr>
      </p:pic>
    </p:spTree>
    <p:extLst>
      <p:ext uri="{BB962C8B-B14F-4D97-AF65-F5344CB8AC3E}">
        <p14:creationId xmlns:p14="http://schemas.microsoft.com/office/powerpoint/2010/main" val="42945290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US" b="1" dirty="0">
                <a:solidFill>
                  <a:schemeClr val="accent2">
                    <a:lumMod val="75000"/>
                  </a:schemeClr>
                </a:solidFill>
              </a:rPr>
              <a:t>Signs and Symptoms</a:t>
            </a:r>
          </a:p>
        </p:txBody>
      </p:sp>
      <p:sp>
        <p:nvSpPr>
          <p:cNvPr id="4099" name="Rectangle 15"/>
          <p:cNvSpPr>
            <a:spLocks noGrp="1" noChangeArrowheads="1"/>
          </p:cNvSpPr>
          <p:nvPr>
            <p:ph idx="1"/>
          </p:nvPr>
        </p:nvSpPr>
        <p:spPr>
          <a:xfrm>
            <a:off x="838200" y="1700808"/>
            <a:ext cx="10658400" cy="4968552"/>
          </a:xfrm>
        </p:spPr>
        <p:txBody>
          <a:bodyPr>
            <a:normAutofit/>
          </a:bodyPr>
          <a:lstStyle/>
          <a:p>
            <a:pPr algn="just"/>
            <a:r>
              <a:rPr lang="en-GB" sz="2400" b="1" dirty="0" smtClean="0"/>
              <a:t>Alienation from work-related activities</a:t>
            </a:r>
            <a:r>
              <a:rPr lang="en-GB" sz="2400" dirty="0" smtClean="0"/>
              <a:t>: Individuals experiencing burnout view their jobs as increasingly stressful and frustrating. They may </a:t>
            </a:r>
            <a:r>
              <a:rPr lang="en-GB" sz="2400" i="1" dirty="0" smtClean="0"/>
              <a:t>grow cynical </a:t>
            </a:r>
            <a:r>
              <a:rPr lang="en-GB" sz="2400" dirty="0" smtClean="0"/>
              <a:t>about their working conditions and the people they work with. They may also </a:t>
            </a:r>
            <a:r>
              <a:rPr lang="en-GB" sz="2400" i="1" dirty="0" smtClean="0"/>
              <a:t>emotionally distance themselves </a:t>
            </a:r>
            <a:r>
              <a:rPr lang="en-GB" sz="2400" dirty="0" smtClean="0"/>
              <a:t>and begin to feel numb about their work.</a:t>
            </a:r>
          </a:p>
          <a:p>
            <a:pPr algn="just"/>
            <a:r>
              <a:rPr lang="en-GB" sz="2400" b="1" dirty="0" smtClean="0"/>
              <a:t>Physical symptoms</a:t>
            </a:r>
            <a:r>
              <a:rPr lang="en-GB" sz="2400" dirty="0" smtClean="0"/>
              <a:t>: Chronic stress may lead to physical symptoms, like </a:t>
            </a:r>
            <a:r>
              <a:rPr lang="en-GB" sz="2400" i="1" dirty="0" smtClean="0"/>
              <a:t>headache</a:t>
            </a:r>
            <a:r>
              <a:rPr lang="en-GB" sz="2400" dirty="0" smtClean="0"/>
              <a:t> and </a:t>
            </a:r>
            <a:r>
              <a:rPr lang="en-GB" sz="2400" i="1" dirty="0" err="1" smtClean="0"/>
              <a:t>stomachache</a:t>
            </a:r>
            <a:r>
              <a:rPr lang="en-GB" sz="2400" dirty="0" smtClean="0"/>
              <a:t> or intestinal issues.</a:t>
            </a:r>
          </a:p>
          <a:p>
            <a:pPr algn="just"/>
            <a:r>
              <a:rPr lang="en-GB" sz="2400" b="1" dirty="0" smtClean="0"/>
              <a:t>Emotional exhaustion</a:t>
            </a:r>
            <a:r>
              <a:rPr lang="en-GB" sz="2400" dirty="0" smtClean="0"/>
              <a:t>: Burnout causes people to </a:t>
            </a:r>
            <a:r>
              <a:rPr lang="en-GB" sz="2400" i="1" dirty="0" smtClean="0"/>
              <a:t>feel drained</a:t>
            </a:r>
            <a:r>
              <a:rPr lang="en-GB" sz="2400" dirty="0" smtClean="0"/>
              <a:t>, </a:t>
            </a:r>
            <a:r>
              <a:rPr lang="en-GB" sz="2400" i="1" dirty="0" smtClean="0"/>
              <a:t>unable to cope</a:t>
            </a:r>
            <a:r>
              <a:rPr lang="en-GB" sz="2400" dirty="0" smtClean="0"/>
              <a:t>, </a:t>
            </a:r>
            <a:r>
              <a:rPr lang="cs-CZ" sz="2400" dirty="0" smtClean="0"/>
              <a:t/>
            </a:r>
            <a:br>
              <a:rPr lang="cs-CZ" sz="2400" dirty="0" smtClean="0"/>
            </a:br>
            <a:r>
              <a:rPr lang="en-GB" sz="2400" dirty="0" smtClean="0"/>
              <a:t>and </a:t>
            </a:r>
            <a:r>
              <a:rPr lang="en-GB" sz="2400" i="1" dirty="0" smtClean="0"/>
              <a:t>tired</a:t>
            </a:r>
            <a:r>
              <a:rPr lang="en-GB" sz="2400" dirty="0" smtClean="0"/>
              <a:t>. They often </a:t>
            </a:r>
            <a:r>
              <a:rPr lang="en-GB" sz="2400" i="1" dirty="0" smtClean="0"/>
              <a:t>lack the energy </a:t>
            </a:r>
            <a:r>
              <a:rPr lang="en-GB" sz="2400" dirty="0" smtClean="0"/>
              <a:t>to get their work done.</a:t>
            </a:r>
          </a:p>
          <a:p>
            <a:pPr algn="just"/>
            <a:r>
              <a:rPr lang="en-GB" sz="2400" b="1" dirty="0" smtClean="0"/>
              <a:t>Reduced performance</a:t>
            </a:r>
            <a:r>
              <a:rPr lang="en-GB" sz="2400" dirty="0" smtClean="0"/>
              <a:t>: Burnout mainly affects everyday tasks at work—or in the home when someone's main job involves caring for family members. Individuals with burnout </a:t>
            </a:r>
            <a:r>
              <a:rPr lang="en-GB" sz="2400" i="1" dirty="0" smtClean="0"/>
              <a:t>feel negative about tasks</a:t>
            </a:r>
            <a:r>
              <a:rPr lang="en-GB" sz="2400" dirty="0" smtClean="0"/>
              <a:t>. They have </a:t>
            </a:r>
            <a:r>
              <a:rPr lang="en-GB" sz="2400" i="1" dirty="0" smtClean="0"/>
              <a:t>difficulty concentrating </a:t>
            </a:r>
            <a:r>
              <a:rPr lang="en-GB" sz="2400" dirty="0" smtClean="0"/>
              <a:t>and often l</a:t>
            </a:r>
            <a:r>
              <a:rPr lang="en-GB" sz="2400" i="1" dirty="0" smtClean="0"/>
              <a:t>ack creativity.</a:t>
            </a:r>
            <a:endParaRPr lang="cs-CZ" sz="2400" i="1" dirty="0"/>
          </a:p>
        </p:txBody>
      </p:sp>
    </p:spTree>
    <p:extLst>
      <p:ext uri="{BB962C8B-B14F-4D97-AF65-F5344CB8AC3E}">
        <p14:creationId xmlns:p14="http://schemas.microsoft.com/office/powerpoint/2010/main" val="239345134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p:txBody>
          <a:bodyPr>
            <a:normAutofit/>
          </a:bodyPr>
          <a:lstStyle/>
          <a:p>
            <a:pPr algn="ctr"/>
            <a:r>
              <a:rPr lang="en-US" b="1" dirty="0">
                <a:solidFill>
                  <a:schemeClr val="accent2">
                    <a:lumMod val="75000"/>
                  </a:schemeClr>
                </a:solidFill>
              </a:rPr>
              <a:t>Risk Factors</a:t>
            </a:r>
          </a:p>
        </p:txBody>
      </p:sp>
      <p:sp>
        <p:nvSpPr>
          <p:cNvPr id="2" name="Zástupný symbol pro obsah 1"/>
          <p:cNvSpPr>
            <a:spLocks noGrp="1"/>
          </p:cNvSpPr>
          <p:nvPr>
            <p:ph sz="half" idx="1"/>
          </p:nvPr>
        </p:nvSpPr>
        <p:spPr>
          <a:xfrm>
            <a:off x="838200" y="1340768"/>
            <a:ext cx="5181600" cy="5328592"/>
          </a:xfrm>
        </p:spPr>
        <p:txBody>
          <a:bodyPr>
            <a:normAutofit fontScale="77500" lnSpcReduction="20000"/>
          </a:bodyPr>
          <a:lstStyle/>
          <a:p>
            <a:pPr algn="just"/>
            <a:r>
              <a:rPr lang="en-GB" b="1" dirty="0"/>
              <a:t>Unreasonable time pressure</a:t>
            </a:r>
            <a:r>
              <a:rPr lang="en-GB" dirty="0"/>
              <a:t>. Employees who say they have enough time to do their work are 70 percent less likely </a:t>
            </a:r>
            <a:r>
              <a:rPr lang="cs-CZ" dirty="0" smtClean="0"/>
              <a:t/>
            </a:r>
            <a:br>
              <a:rPr lang="cs-CZ" dirty="0" smtClean="0"/>
            </a:br>
            <a:r>
              <a:rPr lang="en-GB" dirty="0" smtClean="0"/>
              <a:t>to </a:t>
            </a:r>
            <a:r>
              <a:rPr lang="en-GB" dirty="0"/>
              <a:t>experience high burnout. Individuals who are not able to gain more time, such as paramedics and firefighters, are at </a:t>
            </a:r>
            <a:r>
              <a:rPr lang="cs-CZ" dirty="0" smtClean="0"/>
              <a:t/>
            </a:r>
            <a:br>
              <a:rPr lang="cs-CZ" dirty="0" smtClean="0"/>
            </a:br>
            <a:r>
              <a:rPr lang="en-GB" dirty="0" smtClean="0"/>
              <a:t>a </a:t>
            </a:r>
            <a:r>
              <a:rPr lang="en-GB" dirty="0"/>
              <a:t>higher risk of burnout.</a:t>
            </a:r>
          </a:p>
          <a:p>
            <a:pPr algn="just"/>
            <a:r>
              <a:rPr lang="en-GB" b="1" dirty="0"/>
              <a:t>Lack of communication and support from a manager</a:t>
            </a:r>
            <a:r>
              <a:rPr lang="en-GB" dirty="0"/>
              <a:t>. Manager support offers a psychological buffer against stress. Employees who feel strongly supported by their manager are 70 percent less likely to experience burnout on a regular basis.</a:t>
            </a:r>
          </a:p>
          <a:p>
            <a:pPr algn="just"/>
            <a:r>
              <a:rPr lang="en-GB" b="1" dirty="0"/>
              <a:t>Lack of role clarity</a:t>
            </a:r>
            <a:r>
              <a:rPr lang="en-GB" dirty="0"/>
              <a:t>. Only 60 percent </a:t>
            </a:r>
            <a:r>
              <a:rPr lang="cs-CZ" dirty="0" smtClean="0"/>
              <a:t/>
            </a:r>
            <a:br>
              <a:rPr lang="cs-CZ" dirty="0" smtClean="0"/>
            </a:br>
            <a:r>
              <a:rPr lang="en-GB" dirty="0" smtClean="0"/>
              <a:t>of </a:t>
            </a:r>
            <a:r>
              <a:rPr lang="en-GB" dirty="0"/>
              <a:t>workers know what is expected of them. When expectations are like moving targets, employees may become exhausted simply by trying to figure out what they are supposed to be doing.</a:t>
            </a:r>
          </a:p>
        </p:txBody>
      </p:sp>
      <p:sp>
        <p:nvSpPr>
          <p:cNvPr id="3" name="Zástupný symbol pro obsah 2"/>
          <p:cNvSpPr>
            <a:spLocks noGrp="1"/>
          </p:cNvSpPr>
          <p:nvPr>
            <p:ph sz="half" idx="2"/>
          </p:nvPr>
        </p:nvSpPr>
        <p:spPr>
          <a:xfrm>
            <a:off x="6172200" y="1484784"/>
            <a:ext cx="5181600" cy="4968552"/>
          </a:xfrm>
        </p:spPr>
        <p:txBody>
          <a:bodyPr>
            <a:normAutofit fontScale="77500" lnSpcReduction="20000"/>
          </a:bodyPr>
          <a:lstStyle/>
          <a:p>
            <a:pPr algn="just"/>
            <a:r>
              <a:rPr lang="en-GB" b="1" dirty="0"/>
              <a:t>Unmanageable workload</a:t>
            </a:r>
            <a:r>
              <a:rPr lang="en-GB" dirty="0"/>
              <a:t>. When </a:t>
            </a:r>
            <a:r>
              <a:rPr lang="cs-CZ" dirty="0" smtClean="0"/>
              <a:t/>
            </a:r>
            <a:br>
              <a:rPr lang="cs-CZ" dirty="0" smtClean="0"/>
            </a:br>
            <a:r>
              <a:rPr lang="en-GB" dirty="0" smtClean="0"/>
              <a:t>a </a:t>
            </a:r>
            <a:r>
              <a:rPr lang="en-GB" dirty="0"/>
              <a:t>workload feels unmanageable, even the most optimistic employees will feel hopeless. Feeling overwhelmed can quickly lead to burnout.</a:t>
            </a:r>
          </a:p>
          <a:p>
            <a:pPr algn="just"/>
            <a:r>
              <a:rPr lang="en-GB" b="1" dirty="0"/>
              <a:t>Unfair treatment</a:t>
            </a:r>
            <a:r>
              <a:rPr lang="en-GB" dirty="0"/>
              <a:t>. Employees who feel they are treated unfairly at work are 2.3 times more likely to experience a high level of burnout. Unfair treatment may include things such as </a:t>
            </a:r>
            <a:r>
              <a:rPr lang="en-GB" dirty="0" smtClean="0"/>
              <a:t>favouritism, </a:t>
            </a:r>
            <a:r>
              <a:rPr lang="en-GB" dirty="0"/>
              <a:t>unfair compensation, and mistreatment from </a:t>
            </a:r>
            <a:r>
              <a:rPr lang="cs-CZ" dirty="0" smtClean="0"/>
              <a:t/>
            </a:r>
            <a:br>
              <a:rPr lang="cs-CZ" dirty="0" smtClean="0"/>
            </a:br>
            <a:r>
              <a:rPr lang="en-GB" dirty="0" smtClean="0"/>
              <a:t>a </a:t>
            </a:r>
            <a:r>
              <a:rPr lang="en-GB" dirty="0"/>
              <a:t>co-worker.</a:t>
            </a:r>
          </a:p>
        </p:txBody>
      </p:sp>
    </p:spTree>
    <p:extLst>
      <p:ext uri="{BB962C8B-B14F-4D97-AF65-F5344CB8AC3E}">
        <p14:creationId xmlns:p14="http://schemas.microsoft.com/office/powerpoint/2010/main" val="370963812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26488" y="379964"/>
            <a:ext cx="10515600" cy="1325563"/>
          </a:xfrm>
        </p:spPr>
        <p:txBody>
          <a:bodyPr>
            <a:normAutofit/>
          </a:bodyPr>
          <a:lstStyle/>
          <a:p>
            <a:pPr algn="ctr"/>
            <a:r>
              <a:rPr lang="en-US" b="1" dirty="0">
                <a:solidFill>
                  <a:schemeClr val="accent2">
                    <a:lumMod val="75000"/>
                  </a:schemeClr>
                </a:solidFill>
              </a:rPr>
              <a:t>Prevention and Treatment</a:t>
            </a:r>
          </a:p>
        </p:txBody>
      </p:sp>
      <p:pic>
        <p:nvPicPr>
          <p:cNvPr id="2" name="Zástupný symbol pro obsah 1"/>
          <p:cNvPicPr>
            <a:picLocks noGrp="1" noChangeAspect="1"/>
          </p:cNvPicPr>
          <p:nvPr>
            <p:ph idx="1"/>
          </p:nvPr>
        </p:nvPicPr>
        <p:blipFill rotWithShape="1">
          <a:blip r:embed="rId3"/>
          <a:srcRect l="-24" b="6105"/>
          <a:stretch/>
        </p:blipFill>
        <p:spPr>
          <a:xfrm>
            <a:off x="119336" y="1340768"/>
            <a:ext cx="4667226" cy="2922910"/>
          </a:xfrm>
          <a:prstGeom prst="rect">
            <a:avLst/>
          </a:prstGeom>
        </p:spPr>
      </p:pic>
      <p:pic>
        <p:nvPicPr>
          <p:cNvPr id="3" name="Obrázek 2"/>
          <p:cNvPicPr>
            <a:picLocks noChangeAspect="1"/>
          </p:cNvPicPr>
          <p:nvPr/>
        </p:nvPicPr>
        <p:blipFill rotWithShape="1">
          <a:blip r:embed="rId4"/>
          <a:srcRect l="2410" t="1806" r="2410" b="4285"/>
          <a:stretch/>
        </p:blipFill>
        <p:spPr>
          <a:xfrm>
            <a:off x="7248128" y="1340768"/>
            <a:ext cx="4780829" cy="3146875"/>
          </a:xfrm>
          <a:prstGeom prst="rect">
            <a:avLst/>
          </a:prstGeom>
        </p:spPr>
      </p:pic>
      <p:pic>
        <p:nvPicPr>
          <p:cNvPr id="4" name="Obrázek 3"/>
          <p:cNvPicPr>
            <a:picLocks noChangeAspect="1"/>
          </p:cNvPicPr>
          <p:nvPr/>
        </p:nvPicPr>
        <p:blipFill rotWithShape="1">
          <a:blip r:embed="rId5"/>
          <a:srcRect l="1083" t="-1" r="-1" b="4366"/>
          <a:stretch/>
        </p:blipFill>
        <p:spPr>
          <a:xfrm>
            <a:off x="3810566" y="4077072"/>
            <a:ext cx="4221264" cy="2722722"/>
          </a:xfrm>
          <a:prstGeom prst="rect">
            <a:avLst/>
          </a:prstGeom>
        </p:spPr>
      </p:pic>
    </p:spTree>
    <p:extLst>
      <p:ext uri="{BB962C8B-B14F-4D97-AF65-F5344CB8AC3E}">
        <p14:creationId xmlns:p14="http://schemas.microsoft.com/office/powerpoint/2010/main" val="48046234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410716"/>
            <a:ext cx="10515600" cy="1325563"/>
          </a:xfrm>
        </p:spPr>
        <p:txBody>
          <a:bodyPr>
            <a:normAutofit/>
          </a:bodyPr>
          <a:lstStyle/>
          <a:p>
            <a:pPr algn="ctr" eaLnBrk="1" hangingPunct="1"/>
            <a:r>
              <a:rPr lang="cs-CZ" b="1" dirty="0" smtClean="0">
                <a:solidFill>
                  <a:schemeClr val="accent2">
                    <a:lumMod val="75000"/>
                  </a:schemeClr>
                </a:solidFill>
              </a:rPr>
              <a:t>Stress</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838200" y="1700808"/>
            <a:ext cx="10658400" cy="5040560"/>
          </a:xfrm>
        </p:spPr>
        <p:txBody>
          <a:bodyPr>
            <a:normAutofit/>
          </a:bodyPr>
          <a:lstStyle/>
          <a:p>
            <a:pPr algn="just"/>
            <a:r>
              <a:rPr lang="en-GB" sz="2400" b="1" i="1" dirty="0"/>
              <a:t>Stress is </a:t>
            </a:r>
            <a:r>
              <a:rPr lang="en-GB" sz="2400" dirty="0"/>
              <a:t>a natural </a:t>
            </a:r>
            <a:r>
              <a:rPr lang="en-GB" sz="2400" b="1" i="1" dirty="0"/>
              <a:t>feeling of not being able to cope with specific demands </a:t>
            </a:r>
            <a:r>
              <a:rPr lang="cs-CZ" sz="2400" b="1" i="1" dirty="0" smtClean="0"/>
              <a:t/>
            </a:r>
            <a:br>
              <a:rPr lang="cs-CZ" sz="2400" b="1" i="1" dirty="0" smtClean="0"/>
            </a:br>
            <a:r>
              <a:rPr lang="en-GB" sz="2400" dirty="0" smtClean="0"/>
              <a:t>and </a:t>
            </a:r>
            <a:r>
              <a:rPr lang="en-GB" sz="2400" dirty="0"/>
              <a:t>events. However, </a:t>
            </a:r>
            <a:r>
              <a:rPr lang="en-GB" sz="2400" b="1" i="1" dirty="0"/>
              <a:t>stress can become a chronic condition </a:t>
            </a:r>
            <a:r>
              <a:rPr lang="en-GB" sz="2400" dirty="0"/>
              <a:t>if a person does not take steps to manage it</a:t>
            </a:r>
            <a:r>
              <a:rPr lang="en-GB" sz="2400" dirty="0" smtClean="0"/>
              <a:t>.</a:t>
            </a:r>
            <a:endParaRPr lang="cs-CZ" sz="2400" dirty="0" smtClean="0"/>
          </a:p>
          <a:p>
            <a:pPr algn="just"/>
            <a:r>
              <a:rPr lang="en-GB" sz="2400" dirty="0"/>
              <a:t>Stress is </a:t>
            </a:r>
            <a:r>
              <a:rPr lang="en-GB" sz="2400" b="1" i="1" dirty="0"/>
              <a:t>the body's reaction to any change that requires an adjustment </a:t>
            </a:r>
            <a:r>
              <a:rPr lang="cs-CZ" sz="2400" b="1" i="1" dirty="0" smtClean="0"/>
              <a:t/>
            </a:r>
            <a:br>
              <a:rPr lang="cs-CZ" sz="2400" b="1" i="1" dirty="0" smtClean="0"/>
            </a:br>
            <a:r>
              <a:rPr lang="en-GB" sz="2400" b="1" i="1" dirty="0" smtClean="0"/>
              <a:t>or </a:t>
            </a:r>
            <a:r>
              <a:rPr lang="en-GB" sz="2400" b="1" i="1" dirty="0"/>
              <a:t>response. </a:t>
            </a:r>
            <a:r>
              <a:rPr lang="en-GB" sz="2400" dirty="0"/>
              <a:t>The body reacts to these changes with physical, mental, and emotional responses. Stress is a normal part of life. You can experience stress from your environment, your body, and your thoughts. Even positive life changes such as a promotion, a mortgage, or the birth of a child produce stress.</a:t>
            </a:r>
            <a:endParaRPr lang="cs-CZ" sz="2400" dirty="0"/>
          </a:p>
          <a:p>
            <a:pPr algn="just"/>
            <a:r>
              <a:rPr lang="en-GB" sz="2400" dirty="0" smtClean="0"/>
              <a:t>Challenging </a:t>
            </a:r>
            <a:r>
              <a:rPr lang="en-GB" sz="2400" dirty="0"/>
              <a:t>and stressful situations - in almost every </a:t>
            </a:r>
            <a:r>
              <a:rPr lang="en-GB" sz="2400" dirty="0" smtClean="0"/>
              <a:t>profession,</a:t>
            </a:r>
            <a:r>
              <a:rPr lang="cs-CZ" sz="2400" dirty="0" smtClean="0"/>
              <a:t> </a:t>
            </a:r>
            <a:r>
              <a:rPr lang="en-GB" sz="2400" dirty="0" smtClean="0"/>
              <a:t>workers </a:t>
            </a:r>
            <a:r>
              <a:rPr lang="en-GB" sz="2400" dirty="0"/>
              <a:t>in helping professions are most at risk of psychosocial stress.</a:t>
            </a:r>
          </a:p>
          <a:p>
            <a:pPr algn="just"/>
            <a:r>
              <a:rPr lang="en-GB" sz="2400" dirty="0"/>
              <a:t>The difficulty of the profession - necessity of preventive measures in terms of - employer, workers themselves, family</a:t>
            </a:r>
            <a:r>
              <a:rPr lang="en-GB" sz="2400" dirty="0" smtClean="0"/>
              <a:t>.</a:t>
            </a:r>
            <a:endParaRPr lang="cs-CZ" sz="2400" dirty="0" smtClean="0"/>
          </a:p>
          <a:p>
            <a:pPr algn="just"/>
            <a:r>
              <a:rPr lang="cs-CZ" sz="2400" dirty="0" smtClean="0">
                <a:hlinkClick r:id="rId3"/>
              </a:rPr>
              <a:t>STRESS</a:t>
            </a:r>
            <a:endParaRPr lang="cs-CZ" sz="2400" dirty="0"/>
          </a:p>
        </p:txBody>
      </p:sp>
    </p:spTree>
    <p:extLst>
      <p:ext uri="{BB962C8B-B14F-4D97-AF65-F5344CB8AC3E}">
        <p14:creationId xmlns:p14="http://schemas.microsoft.com/office/powerpoint/2010/main" val="227428218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US" b="1" dirty="0" smtClean="0">
                <a:solidFill>
                  <a:schemeClr val="accent2">
                    <a:lumMod val="75000"/>
                  </a:schemeClr>
                </a:solidFill>
              </a:rPr>
              <a:t>Burnout Syndrome Phases</a:t>
            </a:r>
            <a:endParaRPr lang="en-US" b="1" dirty="0">
              <a:solidFill>
                <a:schemeClr val="accent2">
                  <a:lumMod val="75000"/>
                </a:schemeClr>
              </a:solidFill>
            </a:endParaRPr>
          </a:p>
        </p:txBody>
      </p:sp>
      <p:pic>
        <p:nvPicPr>
          <p:cNvPr id="2" name="Zástupný symbol pro obsah 1"/>
          <p:cNvPicPr>
            <a:picLocks noGrp="1" noChangeAspect="1"/>
          </p:cNvPicPr>
          <p:nvPr>
            <p:ph idx="1"/>
          </p:nvPr>
        </p:nvPicPr>
        <p:blipFill rotWithShape="1">
          <a:blip r:embed="rId3"/>
          <a:srcRect l="1" r="-86" b="1286"/>
          <a:stretch/>
        </p:blipFill>
        <p:spPr>
          <a:xfrm>
            <a:off x="762338" y="1772816"/>
            <a:ext cx="10734261" cy="4526027"/>
          </a:xfrm>
          <a:prstGeom prst="rect">
            <a:avLst/>
          </a:prstGeom>
        </p:spPr>
      </p:pic>
    </p:spTree>
    <p:extLst>
      <p:ext uri="{BB962C8B-B14F-4D97-AF65-F5344CB8AC3E}">
        <p14:creationId xmlns:p14="http://schemas.microsoft.com/office/powerpoint/2010/main" val="112540354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en-US" b="1" dirty="0" smtClean="0">
                <a:solidFill>
                  <a:srgbClr val="AA143D"/>
                </a:solidFill>
              </a:rPr>
              <a:t>Burnout</a:t>
            </a:r>
            <a:endParaRPr lang="en-US" b="1" dirty="0">
              <a:solidFill>
                <a:srgbClr val="AA143D"/>
              </a:solidFill>
            </a:endParaRPr>
          </a:p>
        </p:txBody>
      </p:sp>
      <p:pic>
        <p:nvPicPr>
          <p:cNvPr id="2" name="Zástupný symbol pro obsah 1"/>
          <p:cNvPicPr>
            <a:picLocks noGrp="1" noChangeAspect="1"/>
          </p:cNvPicPr>
          <p:nvPr>
            <p:ph idx="1"/>
          </p:nvPr>
        </p:nvPicPr>
        <p:blipFill>
          <a:blip r:embed="rId3"/>
          <a:stretch>
            <a:fillRect/>
          </a:stretch>
        </p:blipFill>
        <p:spPr>
          <a:xfrm>
            <a:off x="551384" y="1412777"/>
            <a:ext cx="7304469" cy="5192922"/>
          </a:xfrm>
          <a:prstGeom prst="rect">
            <a:avLst/>
          </a:prstGeom>
        </p:spPr>
      </p:pic>
      <p:sp>
        <p:nvSpPr>
          <p:cNvPr id="4" name="Obdélník 3"/>
          <p:cNvSpPr/>
          <p:nvPr/>
        </p:nvSpPr>
        <p:spPr>
          <a:xfrm>
            <a:off x="8976320" y="2636912"/>
            <a:ext cx="2592288" cy="369332"/>
          </a:xfrm>
          <a:prstGeom prst="rect">
            <a:avLst/>
          </a:prstGeom>
        </p:spPr>
        <p:txBody>
          <a:bodyPr wrap="square">
            <a:spAutoFit/>
          </a:bodyPr>
          <a:lstStyle/>
          <a:p>
            <a:r>
              <a:rPr lang="en-GB" dirty="0" smtClean="0">
                <a:hlinkClick r:id="rId4"/>
              </a:rPr>
              <a:t>12-stages-of-burnout</a:t>
            </a:r>
            <a:endParaRPr lang="en-GB" dirty="0"/>
          </a:p>
        </p:txBody>
      </p:sp>
    </p:spTree>
    <p:extLst>
      <p:ext uri="{BB962C8B-B14F-4D97-AF65-F5344CB8AC3E}">
        <p14:creationId xmlns:p14="http://schemas.microsoft.com/office/powerpoint/2010/main" val="366787190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US" b="1" dirty="0">
                <a:solidFill>
                  <a:schemeClr val="accent2">
                    <a:lumMod val="75000"/>
                  </a:schemeClr>
                </a:solidFill>
              </a:rPr>
              <a:t>Mental Hygiene: </a:t>
            </a:r>
            <a:r>
              <a:rPr lang="en-US" b="1" dirty="0" err="1">
                <a:solidFill>
                  <a:schemeClr val="accent2">
                    <a:lumMod val="75000"/>
                  </a:schemeClr>
                </a:solidFill>
              </a:rPr>
              <a:t>Psychohygiene</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838200" y="1710048"/>
            <a:ext cx="10658400" cy="3888536"/>
          </a:xfrm>
        </p:spPr>
        <p:txBody>
          <a:bodyPr/>
          <a:lstStyle/>
          <a:p>
            <a:pPr algn="just"/>
            <a:r>
              <a:rPr lang="en-US" sz="2000" dirty="0" smtClean="0"/>
              <a:t>Our recent history has created the concept of </a:t>
            </a:r>
            <a:r>
              <a:rPr lang="en-US" sz="2000" b="1" dirty="0" err="1" smtClean="0"/>
              <a:t>Psychohygiene</a:t>
            </a:r>
            <a:r>
              <a:rPr lang="en-US" sz="2000" dirty="0" smtClean="0"/>
              <a:t>, it is called </a:t>
            </a:r>
            <a:r>
              <a:rPr lang="en-US" sz="2000" b="1" dirty="0" smtClean="0">
                <a:solidFill>
                  <a:srgbClr val="AA143D"/>
                </a:solidFill>
              </a:rPr>
              <a:t>Mental Hygiene </a:t>
            </a:r>
            <a:r>
              <a:rPr lang="en-US" sz="2000" dirty="0" smtClean="0"/>
              <a:t>and deals with the care of people’s mental health.</a:t>
            </a:r>
          </a:p>
          <a:p>
            <a:pPr algn="just"/>
            <a:r>
              <a:rPr lang="en-US" sz="2000" dirty="0" smtClean="0"/>
              <a:t>Ancient Greeks idea of an ideal person was a man who is equally mentally balanced, physically resistant and constitutionally proportionate with healthy emotions, a powerful body and a healthy constructive psyche.</a:t>
            </a:r>
            <a:endParaRPr lang="cs-CZ" sz="2000" dirty="0" smtClean="0"/>
          </a:p>
          <a:p>
            <a:r>
              <a:rPr lang="en-GB" sz="2000" b="1" i="1" dirty="0"/>
              <a:t>Everything that happens in the human person is manifested in </a:t>
            </a:r>
            <a:r>
              <a:rPr lang="en-GB" sz="2000" b="1" i="1" dirty="0" smtClean="0"/>
              <a:t>behaviour. </a:t>
            </a:r>
            <a:r>
              <a:rPr lang="cs-CZ" sz="2000" b="1" i="1" dirty="0" smtClean="0"/>
              <a:t>                                                     </a:t>
            </a:r>
            <a:r>
              <a:rPr lang="en-GB" sz="2000" b="1" i="1" dirty="0" smtClean="0"/>
              <a:t>It </a:t>
            </a:r>
            <a:r>
              <a:rPr lang="en-GB" sz="2000" b="1" i="1" dirty="0"/>
              <a:t>is an external </a:t>
            </a:r>
            <a:r>
              <a:rPr lang="en-GB" sz="2000" b="1" i="1" dirty="0" smtClean="0"/>
              <a:t>reflection </a:t>
            </a:r>
            <a:r>
              <a:rPr lang="en-GB" sz="2000" b="1" i="1" dirty="0"/>
              <a:t>of the inner psychic life of man</a:t>
            </a:r>
            <a:r>
              <a:rPr lang="en-GB" sz="2000" b="1" i="1" dirty="0" smtClean="0"/>
              <a:t>.</a:t>
            </a:r>
            <a:endParaRPr lang="cs-CZ" sz="2000" b="1" i="1" dirty="0" smtClean="0"/>
          </a:p>
          <a:p>
            <a:endParaRPr lang="en-US" sz="2000" b="1" i="1" dirty="0"/>
          </a:p>
        </p:txBody>
      </p:sp>
      <p:pic>
        <p:nvPicPr>
          <p:cNvPr id="2" name="Obrázek 1"/>
          <p:cNvPicPr>
            <a:picLocks noChangeAspect="1"/>
          </p:cNvPicPr>
          <p:nvPr/>
        </p:nvPicPr>
        <p:blipFill>
          <a:blip r:embed="rId3"/>
          <a:stretch>
            <a:fillRect/>
          </a:stretch>
        </p:blipFill>
        <p:spPr>
          <a:xfrm>
            <a:off x="9218340" y="2944957"/>
            <a:ext cx="2160240" cy="3522131"/>
          </a:xfrm>
          <a:prstGeom prst="rect">
            <a:avLst/>
          </a:prstGeom>
        </p:spPr>
      </p:pic>
      <p:sp>
        <p:nvSpPr>
          <p:cNvPr id="3" name="Obdélník 2"/>
          <p:cNvSpPr/>
          <p:nvPr/>
        </p:nvSpPr>
        <p:spPr>
          <a:xfrm>
            <a:off x="7392144" y="6431270"/>
            <a:ext cx="4413388" cy="369332"/>
          </a:xfrm>
          <a:prstGeom prst="rect">
            <a:avLst/>
          </a:prstGeom>
        </p:spPr>
        <p:txBody>
          <a:bodyPr wrap="none">
            <a:spAutoFit/>
          </a:bodyPr>
          <a:lstStyle/>
          <a:p>
            <a:r>
              <a:rPr lang="en-GB" i="1" dirty="0"/>
              <a:t>Statue of Hygeia the Greek goddess of health</a:t>
            </a:r>
          </a:p>
        </p:txBody>
      </p:sp>
      <p:pic>
        <p:nvPicPr>
          <p:cNvPr id="4" name="Obrázek 3"/>
          <p:cNvPicPr>
            <a:picLocks noChangeAspect="1"/>
          </p:cNvPicPr>
          <p:nvPr/>
        </p:nvPicPr>
        <p:blipFill>
          <a:blip r:embed="rId4"/>
          <a:stretch>
            <a:fillRect/>
          </a:stretch>
        </p:blipFill>
        <p:spPr>
          <a:xfrm>
            <a:off x="1127448" y="4026406"/>
            <a:ext cx="4629150" cy="2457450"/>
          </a:xfrm>
          <a:prstGeom prst="rect">
            <a:avLst/>
          </a:prstGeom>
        </p:spPr>
      </p:pic>
    </p:spTree>
    <p:extLst>
      <p:ext uri="{BB962C8B-B14F-4D97-AF65-F5344CB8AC3E}">
        <p14:creationId xmlns:p14="http://schemas.microsoft.com/office/powerpoint/2010/main" val="424720419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388672"/>
            <a:ext cx="10515600" cy="1325563"/>
          </a:xfrm>
        </p:spPr>
        <p:txBody>
          <a:bodyPr>
            <a:normAutofit/>
          </a:bodyPr>
          <a:lstStyle/>
          <a:p>
            <a:pPr algn="ctr"/>
            <a:r>
              <a:rPr lang="en-US" b="1" dirty="0">
                <a:solidFill>
                  <a:schemeClr val="accent2">
                    <a:lumMod val="75000"/>
                  </a:schemeClr>
                </a:solidFill>
              </a:rPr>
              <a:t>Mental Hygiene</a:t>
            </a:r>
          </a:p>
        </p:txBody>
      </p:sp>
      <p:sp>
        <p:nvSpPr>
          <p:cNvPr id="4099" name="Rectangle 15"/>
          <p:cNvSpPr>
            <a:spLocks noGrp="1" noChangeArrowheads="1"/>
          </p:cNvSpPr>
          <p:nvPr>
            <p:ph idx="1"/>
          </p:nvPr>
        </p:nvSpPr>
        <p:spPr>
          <a:xfrm>
            <a:off x="820134" y="1484784"/>
            <a:ext cx="10658400" cy="4968552"/>
          </a:xfrm>
        </p:spPr>
        <p:txBody>
          <a:bodyPr>
            <a:normAutofit/>
          </a:bodyPr>
          <a:lstStyle/>
          <a:p>
            <a:pPr algn="just"/>
            <a:r>
              <a:rPr lang="cs-CZ" sz="2400" dirty="0" err="1" smtClean="0">
                <a:hlinkClick r:id="rId3"/>
              </a:rPr>
              <a:t>Mental</a:t>
            </a:r>
            <a:r>
              <a:rPr lang="cs-CZ" sz="2400" dirty="0" smtClean="0">
                <a:hlinkClick r:id="rId3"/>
              </a:rPr>
              <a:t> </a:t>
            </a:r>
            <a:r>
              <a:rPr lang="cs-CZ" sz="2400" dirty="0" err="1" smtClean="0">
                <a:hlinkClick r:id="rId3"/>
              </a:rPr>
              <a:t>health_WHO</a:t>
            </a:r>
            <a:endParaRPr lang="cs-CZ" sz="2400" dirty="0" smtClean="0"/>
          </a:p>
          <a:p>
            <a:pPr algn="just"/>
            <a:r>
              <a:rPr lang="en-GB" sz="2400" b="1" dirty="0"/>
              <a:t>meaningfulness</a:t>
            </a:r>
            <a:r>
              <a:rPr lang="en-GB" sz="2400" dirty="0"/>
              <a:t> - problems and solutions to tasks must be seen as meaningful, </a:t>
            </a:r>
            <a:r>
              <a:rPr lang="cs-CZ" sz="2400" dirty="0" smtClean="0"/>
              <a:t/>
            </a:r>
            <a:br>
              <a:rPr lang="cs-CZ" sz="2400" dirty="0" smtClean="0"/>
            </a:br>
            <a:r>
              <a:rPr lang="en-GB" sz="2400" dirty="0" smtClean="0"/>
              <a:t>the </a:t>
            </a:r>
            <a:r>
              <a:rPr lang="en-GB" sz="2400" dirty="0"/>
              <a:t>possibility to choose the pace and direction of work progress;</a:t>
            </a:r>
          </a:p>
          <a:p>
            <a:pPr algn="just"/>
            <a:r>
              <a:rPr lang="en-GB" sz="2400" b="1" dirty="0"/>
              <a:t>adequate social recognition </a:t>
            </a:r>
            <a:r>
              <a:rPr lang="en-GB" sz="2400" dirty="0"/>
              <a:t>- evaluation of society, importance, mission;</a:t>
            </a:r>
          </a:p>
          <a:p>
            <a:pPr algn="just"/>
            <a:r>
              <a:rPr lang="cs-CZ" sz="2400" b="1" dirty="0"/>
              <a:t>c</a:t>
            </a:r>
            <a:r>
              <a:rPr lang="en-GB" sz="2400" b="1" dirty="0" err="1" smtClean="0"/>
              <a:t>larity</a:t>
            </a:r>
            <a:r>
              <a:rPr lang="en-GB" sz="2400" b="1" dirty="0" smtClean="0"/>
              <a:t> </a:t>
            </a:r>
            <a:r>
              <a:rPr lang="en-GB" sz="2400" b="1" dirty="0"/>
              <a:t>- Understanding </a:t>
            </a:r>
            <a:r>
              <a:rPr lang="en-GB" sz="2400" dirty="0"/>
              <a:t>your position as a whole, in society, a certain order, order, rules you can rely on</a:t>
            </a:r>
            <a:r>
              <a:rPr lang="en-GB" sz="2400" dirty="0" smtClean="0"/>
              <a:t>;</a:t>
            </a:r>
            <a:endParaRPr lang="cs-CZ" sz="2400" dirty="0" smtClean="0"/>
          </a:p>
          <a:p>
            <a:pPr algn="just"/>
            <a:r>
              <a:rPr lang="en-GB" sz="2400" b="1" dirty="0"/>
              <a:t>manageability</a:t>
            </a:r>
            <a:r>
              <a:rPr lang="en-GB" sz="2400" dirty="0"/>
              <a:t> - awareness of one's  strengths and possibilities, the strengths </a:t>
            </a:r>
            <a:r>
              <a:rPr lang="cs-CZ" sz="2400" dirty="0" smtClean="0"/>
              <a:t/>
            </a:r>
            <a:br>
              <a:rPr lang="cs-CZ" sz="2400" dirty="0" smtClean="0"/>
            </a:br>
            <a:r>
              <a:rPr lang="en-GB" sz="2400" dirty="0" smtClean="0"/>
              <a:t>and </a:t>
            </a:r>
            <a:r>
              <a:rPr lang="en-GB" sz="2400" dirty="0"/>
              <a:t>possibilities of those around them;</a:t>
            </a:r>
          </a:p>
          <a:p>
            <a:pPr algn="just"/>
            <a:r>
              <a:rPr lang="en-GB" sz="2400" b="1" dirty="0"/>
              <a:t>setting not only goals but also tools </a:t>
            </a:r>
            <a:r>
              <a:rPr lang="en-GB" sz="2400" dirty="0"/>
              <a:t>- to know in advance how (even in </a:t>
            </a:r>
            <a:r>
              <a:rPr lang="cs-CZ" sz="2400" dirty="0" smtClean="0"/>
              <a:t/>
            </a:r>
            <a:br>
              <a:rPr lang="cs-CZ" sz="2400" dirty="0" smtClean="0"/>
            </a:br>
            <a:r>
              <a:rPr lang="en-GB" sz="2400" dirty="0" smtClean="0"/>
              <a:t>a </a:t>
            </a:r>
            <a:r>
              <a:rPr lang="en-GB" sz="2400" dirty="0"/>
              <a:t>catastrophic scenario) planning;</a:t>
            </a:r>
          </a:p>
          <a:p>
            <a:pPr algn="just"/>
            <a:r>
              <a:rPr lang="en-GB" sz="2400" b="1" dirty="0"/>
              <a:t>well-functioning feedback </a:t>
            </a:r>
            <a:r>
              <a:rPr lang="en-GB" sz="2400" dirty="0"/>
              <a:t>- positive self-esteem, belief in one's  abilities, a feeling that I can influence events in my life</a:t>
            </a:r>
            <a:r>
              <a:rPr lang="en-GB" sz="2000" dirty="0"/>
              <a:t>;</a:t>
            </a:r>
            <a:endParaRPr lang="cs-CZ" sz="2000" dirty="0"/>
          </a:p>
        </p:txBody>
      </p:sp>
    </p:spTree>
    <p:extLst>
      <p:ext uri="{BB962C8B-B14F-4D97-AF65-F5344CB8AC3E}">
        <p14:creationId xmlns:p14="http://schemas.microsoft.com/office/powerpoint/2010/main" val="348970523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US" b="1" dirty="0">
                <a:solidFill>
                  <a:schemeClr val="accent2">
                    <a:lumMod val="75000"/>
                  </a:schemeClr>
                </a:solidFill>
              </a:rPr>
              <a:t>Mental Hygiene</a:t>
            </a:r>
          </a:p>
        </p:txBody>
      </p:sp>
      <p:sp>
        <p:nvSpPr>
          <p:cNvPr id="4099" name="Rectangle 15"/>
          <p:cNvSpPr>
            <a:spLocks noGrp="1" noChangeArrowheads="1"/>
          </p:cNvSpPr>
          <p:nvPr>
            <p:ph idx="1"/>
          </p:nvPr>
        </p:nvSpPr>
        <p:spPr>
          <a:xfrm>
            <a:off x="838200" y="1700808"/>
            <a:ext cx="10658400" cy="4896544"/>
          </a:xfrm>
        </p:spPr>
        <p:txBody>
          <a:bodyPr>
            <a:normAutofit/>
          </a:bodyPr>
          <a:lstStyle/>
          <a:p>
            <a:pPr algn="just"/>
            <a:r>
              <a:rPr lang="en-GB" sz="2400" b="1" dirty="0"/>
              <a:t>atmosphere</a:t>
            </a:r>
            <a:r>
              <a:rPr lang="en-GB" sz="2400" dirty="0"/>
              <a:t> - calm and encouraging, to reduce all disturbances;</a:t>
            </a:r>
          </a:p>
          <a:p>
            <a:pPr algn="just"/>
            <a:r>
              <a:rPr lang="en-GB" sz="2400" b="1" dirty="0"/>
              <a:t>enough time to work</a:t>
            </a:r>
            <a:r>
              <a:rPr lang="en-GB" sz="2400" dirty="0"/>
              <a:t>, not to act rashly, under stress;</a:t>
            </a:r>
          </a:p>
          <a:p>
            <a:pPr algn="just"/>
            <a:r>
              <a:rPr lang="en-GB" sz="2400" b="1" dirty="0"/>
              <a:t>regular daily routine </a:t>
            </a:r>
            <a:r>
              <a:rPr lang="en-GB" sz="2400" dirty="0"/>
              <a:t>- rest is important (active, passive), good quality sleep, proper lifestyle in general (not forgetting music, laughter, dancing</a:t>
            </a:r>
            <a:r>
              <a:rPr lang="en-GB" sz="2400" dirty="0" smtClean="0"/>
              <a:t>,…);</a:t>
            </a:r>
            <a:endParaRPr lang="cs-CZ" sz="2400" dirty="0" smtClean="0"/>
          </a:p>
          <a:p>
            <a:pPr algn="just"/>
            <a:r>
              <a:rPr lang="en-GB" sz="2400" b="1" dirty="0"/>
              <a:t>increasing self-confidence</a:t>
            </a:r>
            <a:r>
              <a:rPr lang="en-GB" sz="2400" dirty="0"/>
              <a:t>;</a:t>
            </a:r>
          </a:p>
          <a:p>
            <a:pPr algn="just"/>
            <a:r>
              <a:rPr lang="en-GB" sz="2400" b="1" dirty="0"/>
              <a:t>strengthening friendships</a:t>
            </a:r>
            <a:r>
              <a:rPr lang="en-GB" sz="2400" dirty="0"/>
              <a:t>, strengthening ties in the workplace;</a:t>
            </a:r>
          </a:p>
          <a:p>
            <a:pPr algn="just"/>
            <a:r>
              <a:rPr lang="en-GB" sz="2400" b="1" dirty="0"/>
              <a:t>eliminate concerns </a:t>
            </a:r>
            <a:r>
              <a:rPr lang="en-GB" sz="2400" dirty="0"/>
              <a:t>about the psychologist's visit and use his help</a:t>
            </a:r>
            <a:r>
              <a:rPr lang="en-GB" sz="2400" dirty="0" smtClean="0"/>
              <a:t>.</a:t>
            </a:r>
            <a:endParaRPr lang="cs-CZ" sz="2400" dirty="0" smtClean="0"/>
          </a:p>
          <a:p>
            <a:pPr algn="just"/>
            <a:r>
              <a:rPr lang="cs-CZ" sz="2400" dirty="0" smtClean="0"/>
              <a:t>(</a:t>
            </a:r>
            <a:r>
              <a:rPr lang="en-GB" sz="2400" dirty="0"/>
              <a:t>In the early 1900s, psychologist </a:t>
            </a:r>
            <a:r>
              <a:rPr lang="en-GB" sz="2400" b="1" i="1" dirty="0"/>
              <a:t>Clifford </a:t>
            </a:r>
            <a:r>
              <a:rPr lang="en-GB" sz="2400" b="1" i="1" dirty="0" err="1"/>
              <a:t>Wittingham</a:t>
            </a:r>
            <a:r>
              <a:rPr lang="en-GB" sz="2400" b="1" i="1" dirty="0"/>
              <a:t> Beers </a:t>
            </a:r>
            <a:r>
              <a:rPr lang="en-GB" sz="2400" dirty="0"/>
              <a:t>started a mental hygiene movement after experiencing mistreatment while at mental institutions for anxiety and depression</a:t>
            </a:r>
            <a:r>
              <a:rPr lang="en-GB" sz="2400" dirty="0" smtClean="0"/>
              <a:t>.</a:t>
            </a:r>
            <a:r>
              <a:rPr lang="cs-CZ" sz="2400" dirty="0" smtClean="0"/>
              <a:t>)</a:t>
            </a:r>
          </a:p>
          <a:p>
            <a:pPr algn="just"/>
            <a:r>
              <a:rPr lang="cs-CZ" sz="2400" dirty="0" err="1" smtClean="0">
                <a:hlinkClick r:id="rId3"/>
              </a:rPr>
              <a:t>Examples</a:t>
            </a:r>
            <a:r>
              <a:rPr lang="cs-CZ" sz="2400" dirty="0" smtClean="0">
                <a:hlinkClick r:id="rId3"/>
              </a:rPr>
              <a:t> </a:t>
            </a:r>
            <a:r>
              <a:rPr lang="cs-CZ" sz="2400" dirty="0" err="1" smtClean="0">
                <a:hlinkClick r:id="rId3"/>
              </a:rPr>
              <a:t>of</a:t>
            </a:r>
            <a:r>
              <a:rPr lang="cs-CZ" sz="2400" dirty="0" smtClean="0">
                <a:hlinkClick r:id="rId3"/>
              </a:rPr>
              <a:t> </a:t>
            </a:r>
            <a:r>
              <a:rPr lang="cs-CZ" sz="2400" dirty="0" err="1" smtClean="0">
                <a:hlinkClick r:id="rId3"/>
              </a:rPr>
              <a:t>mental</a:t>
            </a:r>
            <a:r>
              <a:rPr lang="cs-CZ" sz="2400" dirty="0" smtClean="0">
                <a:hlinkClick r:id="rId3"/>
              </a:rPr>
              <a:t> </a:t>
            </a:r>
            <a:r>
              <a:rPr lang="cs-CZ" sz="2400" dirty="0" err="1" smtClean="0">
                <a:hlinkClick r:id="rId3"/>
              </a:rPr>
              <a:t>hygiene</a:t>
            </a:r>
            <a:endParaRPr lang="cs-CZ" sz="2400" dirty="0"/>
          </a:p>
        </p:txBody>
      </p:sp>
    </p:spTree>
    <p:extLst>
      <p:ext uri="{BB962C8B-B14F-4D97-AF65-F5344CB8AC3E}">
        <p14:creationId xmlns:p14="http://schemas.microsoft.com/office/powerpoint/2010/main" val="20788037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695400" y="303237"/>
            <a:ext cx="10515600" cy="1325563"/>
          </a:xfrm>
        </p:spPr>
        <p:txBody>
          <a:bodyPr>
            <a:normAutofit/>
          </a:bodyPr>
          <a:lstStyle/>
          <a:p>
            <a:pPr algn="ctr"/>
            <a:r>
              <a:rPr lang="en-US" b="1" dirty="0">
                <a:solidFill>
                  <a:schemeClr val="accent2">
                    <a:lumMod val="75000"/>
                  </a:schemeClr>
                </a:solidFill>
              </a:rPr>
              <a:t>Common </a:t>
            </a:r>
            <a:r>
              <a:rPr lang="en-US" b="1" dirty="0" smtClean="0">
                <a:solidFill>
                  <a:schemeClr val="accent2">
                    <a:lumMod val="75000"/>
                  </a:schemeClr>
                </a:solidFill>
              </a:rPr>
              <a:t>disorders</a:t>
            </a:r>
            <a:r>
              <a:rPr lang="cs-CZ" b="1" dirty="0" smtClean="0">
                <a:solidFill>
                  <a:schemeClr val="accent2">
                    <a:lumMod val="75000"/>
                  </a:schemeClr>
                </a:solidFill>
              </a:rPr>
              <a:t> - </a:t>
            </a:r>
            <a:r>
              <a:rPr lang="en-US" b="1" u="sng" dirty="0" smtClean="0">
                <a:solidFill>
                  <a:schemeClr val="accent2">
                    <a:lumMod val="75000"/>
                  </a:schemeClr>
                </a:solidFill>
              </a:rPr>
              <a:t>Anxiety Disorders</a:t>
            </a:r>
            <a:endParaRPr lang="en-US" b="1" u="sng" dirty="0">
              <a:solidFill>
                <a:schemeClr val="accent2">
                  <a:lumMod val="75000"/>
                </a:schemeClr>
              </a:solidFill>
            </a:endParaRPr>
          </a:p>
        </p:txBody>
      </p:sp>
      <p:sp>
        <p:nvSpPr>
          <p:cNvPr id="4099" name="Rectangle 15"/>
          <p:cNvSpPr>
            <a:spLocks noGrp="1" noChangeArrowheads="1"/>
          </p:cNvSpPr>
          <p:nvPr>
            <p:ph idx="1"/>
          </p:nvPr>
        </p:nvSpPr>
        <p:spPr>
          <a:xfrm>
            <a:off x="263352" y="1268760"/>
            <a:ext cx="11665296" cy="5040560"/>
          </a:xfrm>
        </p:spPr>
        <p:txBody>
          <a:bodyPr>
            <a:noAutofit/>
          </a:bodyPr>
          <a:lstStyle/>
          <a:p>
            <a:pPr marL="0" indent="0" algn="just">
              <a:buNone/>
            </a:pPr>
            <a:r>
              <a:rPr lang="en-GB" sz="2400" dirty="0"/>
              <a:t>The most common types of mental illness are </a:t>
            </a:r>
            <a:r>
              <a:rPr lang="en-GB" sz="2400" b="1" dirty="0"/>
              <a:t>anxiety disorders, mood disorders, </a:t>
            </a:r>
            <a:r>
              <a:rPr lang="en-GB" sz="2400" dirty="0"/>
              <a:t>and</a:t>
            </a:r>
            <a:r>
              <a:rPr lang="en-GB" sz="2400" b="1" dirty="0"/>
              <a:t> schizophrenia </a:t>
            </a:r>
            <a:r>
              <a:rPr lang="en-GB" sz="2400" b="1" dirty="0" smtClean="0"/>
              <a:t>disorders</a:t>
            </a:r>
            <a:r>
              <a:rPr lang="cs-CZ" sz="2400" b="1" dirty="0"/>
              <a:t>.</a:t>
            </a:r>
            <a:r>
              <a:rPr lang="cs-CZ" sz="2400" b="1" dirty="0" smtClean="0"/>
              <a:t> </a:t>
            </a:r>
            <a:r>
              <a:rPr lang="en-GB" sz="2400" b="1" dirty="0" smtClean="0"/>
              <a:t>Anxiety </a:t>
            </a:r>
            <a:r>
              <a:rPr lang="en-GB" sz="2400" b="1" dirty="0"/>
              <a:t>disorders </a:t>
            </a:r>
            <a:r>
              <a:rPr lang="en-GB" sz="2400" dirty="0"/>
              <a:t>are the </a:t>
            </a:r>
            <a:r>
              <a:rPr lang="en-GB" sz="2400" b="1" i="1" dirty="0"/>
              <a:t>most common types of mental illness</a:t>
            </a:r>
            <a:r>
              <a:rPr lang="en-GB" sz="2400" dirty="0"/>
              <a:t>. Examples of anxiety disorders include</a:t>
            </a:r>
            <a:r>
              <a:rPr lang="en-GB" sz="2400" dirty="0" smtClean="0"/>
              <a:t>:</a:t>
            </a:r>
            <a:endParaRPr lang="en-GB" sz="2400" dirty="0"/>
          </a:p>
          <a:p>
            <a:pPr algn="just"/>
            <a:r>
              <a:rPr lang="en-GB" sz="2400" b="1" dirty="0">
                <a:solidFill>
                  <a:srgbClr val="AA143D"/>
                </a:solidFill>
              </a:rPr>
              <a:t>Panic disorder </a:t>
            </a:r>
            <a:r>
              <a:rPr lang="en-GB" sz="2400" dirty="0"/>
              <a:t>– the person experiences sudden paralyzing terror or a sense of imminent disaster</a:t>
            </a:r>
            <a:r>
              <a:rPr lang="en-GB" sz="2400" dirty="0" smtClean="0"/>
              <a:t>.</a:t>
            </a:r>
            <a:endParaRPr lang="en-GB" sz="2400" dirty="0"/>
          </a:p>
          <a:p>
            <a:pPr algn="just"/>
            <a:r>
              <a:rPr lang="en-GB" sz="2400" b="1" dirty="0">
                <a:solidFill>
                  <a:srgbClr val="AA143D"/>
                </a:solidFill>
              </a:rPr>
              <a:t>Phobias</a:t>
            </a:r>
            <a:r>
              <a:rPr lang="en-GB" sz="2400" dirty="0"/>
              <a:t> – these may include simple phobias (a disproportionate fear of objects), social phobias (fear of being subject to the judgment of others), and agoraphobia (dread of situations where getting away or breaking free may be difficult). </a:t>
            </a:r>
          </a:p>
          <a:p>
            <a:pPr algn="just"/>
            <a:r>
              <a:rPr lang="en-GB" sz="2400" b="1" dirty="0">
                <a:solidFill>
                  <a:srgbClr val="AA143D"/>
                </a:solidFill>
              </a:rPr>
              <a:t>Obsessive-compulsive disorder </a:t>
            </a:r>
            <a:r>
              <a:rPr lang="en-GB" sz="2400" dirty="0"/>
              <a:t>(OCD) – the person has obsessions and compulsions. </a:t>
            </a:r>
            <a:r>
              <a:rPr lang="cs-CZ" sz="2400" dirty="0" smtClean="0"/>
              <a:t/>
            </a:r>
            <a:br>
              <a:rPr lang="cs-CZ" sz="2400" dirty="0" smtClean="0"/>
            </a:br>
            <a:r>
              <a:rPr lang="en-GB" sz="2400" dirty="0" smtClean="0"/>
              <a:t>In </a:t>
            </a:r>
            <a:r>
              <a:rPr lang="en-GB" sz="2400" dirty="0"/>
              <a:t>other words, constant stressful thoughts (obsessions), and a powerful urge to perform repetitive acts, such as hand washing (compulsion</a:t>
            </a:r>
            <a:r>
              <a:rPr lang="en-GB" sz="2400" dirty="0" smtClean="0"/>
              <a:t>).</a:t>
            </a:r>
            <a:endParaRPr lang="en-GB" sz="2400" dirty="0"/>
          </a:p>
          <a:p>
            <a:pPr algn="just"/>
            <a:r>
              <a:rPr lang="en-GB" sz="2400" b="1" dirty="0">
                <a:solidFill>
                  <a:srgbClr val="AA143D"/>
                </a:solidFill>
              </a:rPr>
              <a:t>Post-traumatic stress disorder </a:t>
            </a:r>
            <a:r>
              <a:rPr lang="en-GB" sz="2400" dirty="0"/>
              <a:t>(PTSD) – this can occur after somebody has been through </a:t>
            </a:r>
            <a:r>
              <a:rPr lang="cs-CZ" sz="2400" dirty="0" smtClean="0"/>
              <a:t/>
            </a:r>
            <a:br>
              <a:rPr lang="cs-CZ" sz="2400" dirty="0" smtClean="0"/>
            </a:br>
            <a:r>
              <a:rPr lang="en-GB" sz="2400" dirty="0" smtClean="0"/>
              <a:t>a </a:t>
            </a:r>
            <a:r>
              <a:rPr lang="en-GB" sz="2400" dirty="0"/>
              <a:t>traumatic event – something horrible or frightening that they experienced or witnessed. During this type of event, the person thinks that their life or other people’s lives are </a:t>
            </a:r>
            <a:r>
              <a:rPr lang="cs-CZ" sz="2400" dirty="0" smtClean="0"/>
              <a:t/>
            </a:r>
            <a:br>
              <a:rPr lang="cs-CZ" sz="2400" dirty="0" smtClean="0"/>
            </a:br>
            <a:r>
              <a:rPr lang="en-GB" sz="2400" dirty="0" smtClean="0"/>
              <a:t>in </a:t>
            </a:r>
            <a:r>
              <a:rPr lang="en-GB" sz="2400" dirty="0"/>
              <a:t>danger. They may feel afraid or feel that they have no control over what is happening.</a:t>
            </a:r>
            <a:endParaRPr lang="cs-CZ" sz="2400" dirty="0"/>
          </a:p>
        </p:txBody>
      </p:sp>
    </p:spTree>
    <p:extLst>
      <p:ext uri="{BB962C8B-B14F-4D97-AF65-F5344CB8AC3E}">
        <p14:creationId xmlns:p14="http://schemas.microsoft.com/office/powerpoint/2010/main" val="146731793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55752" y="379964"/>
            <a:ext cx="10515600" cy="1325563"/>
          </a:xfrm>
        </p:spPr>
        <p:txBody>
          <a:bodyPr>
            <a:normAutofit/>
          </a:bodyPr>
          <a:lstStyle/>
          <a:p>
            <a:pPr algn="ctr"/>
            <a:r>
              <a:rPr lang="cs-CZ" b="1" dirty="0" err="1" smtClean="0">
                <a:solidFill>
                  <a:schemeClr val="accent2">
                    <a:lumMod val="75000"/>
                  </a:schemeClr>
                </a:solidFill>
              </a:rPr>
              <a:t>Common</a:t>
            </a:r>
            <a:r>
              <a:rPr lang="en-US" b="1" dirty="0" smtClean="0">
                <a:solidFill>
                  <a:schemeClr val="accent2">
                    <a:lumMod val="75000"/>
                  </a:schemeClr>
                </a:solidFill>
              </a:rPr>
              <a:t> Disorders - </a:t>
            </a:r>
            <a:r>
              <a:rPr lang="en-US" b="1" u="sng" dirty="0" smtClean="0">
                <a:solidFill>
                  <a:schemeClr val="accent2">
                    <a:lumMod val="75000"/>
                  </a:schemeClr>
                </a:solidFill>
              </a:rPr>
              <a:t>Mood Disorders</a:t>
            </a:r>
            <a:endParaRPr lang="en-US" b="1" u="sng" dirty="0">
              <a:solidFill>
                <a:schemeClr val="accent2">
                  <a:lumMod val="75000"/>
                </a:schemeClr>
              </a:solidFill>
            </a:endParaRPr>
          </a:p>
        </p:txBody>
      </p:sp>
      <p:sp>
        <p:nvSpPr>
          <p:cNvPr id="4099" name="Rectangle 15"/>
          <p:cNvSpPr>
            <a:spLocks noGrp="1" noChangeArrowheads="1"/>
          </p:cNvSpPr>
          <p:nvPr>
            <p:ph idx="1"/>
          </p:nvPr>
        </p:nvSpPr>
        <p:spPr>
          <a:xfrm>
            <a:off x="479376" y="1556792"/>
            <a:ext cx="11521279" cy="5040560"/>
          </a:xfrm>
        </p:spPr>
        <p:txBody>
          <a:bodyPr>
            <a:noAutofit/>
          </a:bodyPr>
          <a:lstStyle/>
          <a:p>
            <a:pPr algn="just"/>
            <a:r>
              <a:rPr lang="en-GB" sz="2400" dirty="0"/>
              <a:t>These are also known as </a:t>
            </a:r>
            <a:r>
              <a:rPr lang="en-GB" sz="2400" b="1" i="1" dirty="0"/>
              <a:t>affective disorders </a:t>
            </a:r>
            <a:r>
              <a:rPr lang="en-GB" sz="2400" dirty="0"/>
              <a:t>or </a:t>
            </a:r>
            <a:r>
              <a:rPr lang="en-GB" sz="2400" b="1" i="1" dirty="0"/>
              <a:t>depressive disorders</a:t>
            </a:r>
            <a:r>
              <a:rPr lang="en-GB" sz="2400" dirty="0"/>
              <a:t>. Patients with these conditions have significant changes in mood, generally involving either </a:t>
            </a:r>
            <a:r>
              <a:rPr lang="en-GB" sz="2400" b="1" i="1" dirty="0"/>
              <a:t>mania</a:t>
            </a:r>
            <a:r>
              <a:rPr lang="en-GB" sz="2400" dirty="0"/>
              <a:t> (elation) or </a:t>
            </a:r>
            <a:r>
              <a:rPr lang="en-GB" sz="2400" b="1" i="1" dirty="0"/>
              <a:t>depression</a:t>
            </a:r>
            <a:r>
              <a:rPr lang="en-GB" sz="2400" dirty="0"/>
              <a:t>. Examples of mood disorders include</a:t>
            </a:r>
            <a:r>
              <a:rPr lang="en-GB" sz="2400" dirty="0" smtClean="0"/>
              <a:t>:</a:t>
            </a:r>
            <a:endParaRPr lang="en-GB" sz="2400" dirty="0"/>
          </a:p>
          <a:p>
            <a:pPr algn="just"/>
            <a:r>
              <a:rPr lang="en-GB" sz="2400" b="1" dirty="0">
                <a:solidFill>
                  <a:srgbClr val="AA143D"/>
                </a:solidFill>
              </a:rPr>
              <a:t>Major depression </a:t>
            </a:r>
            <a:r>
              <a:rPr lang="en-GB" sz="2400" dirty="0"/>
              <a:t>– the individual is no longer interested in and does not enjoy activities and events that they previously liked. There are extreme or prolonged periods of sadness</a:t>
            </a:r>
            <a:r>
              <a:rPr lang="en-GB" sz="2400" dirty="0" smtClean="0"/>
              <a:t>.</a:t>
            </a:r>
            <a:endParaRPr lang="en-GB" sz="2400" dirty="0"/>
          </a:p>
          <a:p>
            <a:pPr algn="just"/>
            <a:r>
              <a:rPr lang="en-GB" sz="2400" b="1" dirty="0">
                <a:solidFill>
                  <a:srgbClr val="AA143D"/>
                </a:solidFill>
              </a:rPr>
              <a:t>Bipolar disorder </a:t>
            </a:r>
            <a:r>
              <a:rPr lang="en-GB" sz="2400" dirty="0"/>
              <a:t>– previously known as manic-depressive illness, or manic depression. The individual switches from episodes of euphoria (mania) to depression (despair</a:t>
            </a:r>
            <a:r>
              <a:rPr lang="en-GB" sz="2400" dirty="0" smtClean="0"/>
              <a:t>).</a:t>
            </a:r>
            <a:endParaRPr lang="en-GB" sz="2400" dirty="0"/>
          </a:p>
          <a:p>
            <a:pPr algn="just"/>
            <a:r>
              <a:rPr lang="en-GB" sz="2400" b="1" dirty="0">
                <a:solidFill>
                  <a:srgbClr val="AA143D"/>
                </a:solidFill>
              </a:rPr>
              <a:t>Persistent depressive disorder </a:t>
            </a:r>
            <a:r>
              <a:rPr lang="en-GB" sz="2400" dirty="0"/>
              <a:t>– previously known as dysthymia, this is mild chronic (long term) depression. The patient has similar symptoms to major depression but to a lesser extent</a:t>
            </a:r>
            <a:r>
              <a:rPr lang="en-GB" sz="2400" dirty="0" smtClean="0"/>
              <a:t>.</a:t>
            </a:r>
            <a:endParaRPr lang="en-GB" sz="2400" dirty="0"/>
          </a:p>
          <a:p>
            <a:pPr algn="just"/>
            <a:r>
              <a:rPr lang="en-GB" sz="2400" b="1" dirty="0">
                <a:solidFill>
                  <a:srgbClr val="AA143D"/>
                </a:solidFill>
              </a:rPr>
              <a:t>SAD</a:t>
            </a:r>
            <a:r>
              <a:rPr lang="en-GB" sz="2400" dirty="0"/>
              <a:t> (seasonal affective disorder) – a type of major depression that is triggered by lack of daylight. It is most common in countries far from the equator during late autumn, winter, and early spring.</a:t>
            </a:r>
            <a:endParaRPr lang="cs-CZ" sz="2400" dirty="0"/>
          </a:p>
        </p:txBody>
      </p:sp>
    </p:spTree>
    <p:extLst>
      <p:ext uri="{BB962C8B-B14F-4D97-AF65-F5344CB8AC3E}">
        <p14:creationId xmlns:p14="http://schemas.microsoft.com/office/powerpoint/2010/main" val="153444727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US" b="1" dirty="0" smtClean="0">
                <a:solidFill>
                  <a:schemeClr val="accent2">
                    <a:lumMod val="75000"/>
                  </a:schemeClr>
                </a:solidFill>
              </a:rPr>
              <a:t>Common Disorders - </a:t>
            </a:r>
            <a:r>
              <a:rPr lang="en-US" b="1" u="sng" dirty="0" smtClean="0">
                <a:solidFill>
                  <a:schemeClr val="accent2">
                    <a:lumMod val="75000"/>
                  </a:schemeClr>
                </a:solidFill>
              </a:rPr>
              <a:t>Schizophrenia Disorders</a:t>
            </a:r>
            <a:endParaRPr lang="en-US" b="1" u="sng" dirty="0">
              <a:solidFill>
                <a:schemeClr val="accent2">
                  <a:lumMod val="75000"/>
                </a:schemeClr>
              </a:solidFill>
            </a:endParaRPr>
          </a:p>
        </p:txBody>
      </p:sp>
      <p:sp>
        <p:nvSpPr>
          <p:cNvPr id="4099" name="Rectangle 15"/>
          <p:cNvSpPr>
            <a:spLocks noGrp="1" noChangeArrowheads="1"/>
          </p:cNvSpPr>
          <p:nvPr>
            <p:ph idx="1"/>
          </p:nvPr>
        </p:nvSpPr>
        <p:spPr>
          <a:xfrm>
            <a:off x="838200" y="2132856"/>
            <a:ext cx="10658400" cy="3888536"/>
          </a:xfrm>
        </p:spPr>
        <p:txBody>
          <a:bodyPr>
            <a:normAutofit/>
          </a:bodyPr>
          <a:lstStyle/>
          <a:p>
            <a:pPr algn="just"/>
            <a:r>
              <a:rPr lang="en-GB" sz="2400" dirty="0"/>
              <a:t>Whether or not schizophrenia is a single disorder or a group of related illnesses has yet to be fully determined. It is a </a:t>
            </a:r>
            <a:r>
              <a:rPr lang="en-GB" sz="2400" b="1" i="1" dirty="0"/>
              <a:t>highly complex condition</a:t>
            </a:r>
            <a:r>
              <a:rPr lang="en-GB" sz="2400" dirty="0"/>
              <a:t>. Schizophrenia normally begins between the ages of 15 and 25. The individual has </a:t>
            </a:r>
            <a:r>
              <a:rPr lang="en-GB" sz="2400" b="1" i="1" dirty="0"/>
              <a:t>thoughts that appear fragmented</a:t>
            </a:r>
            <a:r>
              <a:rPr lang="en-GB" sz="2400" dirty="0"/>
              <a:t>; they also find it hard to process information.</a:t>
            </a:r>
          </a:p>
          <a:p>
            <a:pPr algn="just"/>
            <a:endParaRPr lang="en-GB" sz="2400" dirty="0"/>
          </a:p>
          <a:p>
            <a:pPr algn="just"/>
            <a:r>
              <a:rPr lang="en-GB" sz="2400" b="1" i="1" dirty="0"/>
              <a:t>Schizophrenia has negative and positive symptoms</a:t>
            </a:r>
            <a:r>
              <a:rPr lang="en-GB" sz="2400" dirty="0"/>
              <a:t>. </a:t>
            </a:r>
            <a:r>
              <a:rPr lang="en-GB" sz="2400" b="1" dirty="0">
                <a:solidFill>
                  <a:srgbClr val="AA143D"/>
                </a:solidFill>
              </a:rPr>
              <a:t>Positive symptoms </a:t>
            </a:r>
            <a:r>
              <a:rPr lang="en-GB" sz="2400" dirty="0"/>
              <a:t>include </a:t>
            </a:r>
            <a:r>
              <a:rPr lang="en-GB" sz="2400" b="1" i="1" dirty="0"/>
              <a:t>delusions</a:t>
            </a:r>
            <a:r>
              <a:rPr lang="en-GB" sz="2400" dirty="0"/>
              <a:t>, </a:t>
            </a:r>
            <a:r>
              <a:rPr lang="en-GB" sz="2400" b="1" i="1" dirty="0"/>
              <a:t>thought disorders</a:t>
            </a:r>
            <a:r>
              <a:rPr lang="en-GB" sz="2400" dirty="0"/>
              <a:t>, and </a:t>
            </a:r>
            <a:r>
              <a:rPr lang="en-GB" sz="2400" b="1" i="1" dirty="0"/>
              <a:t>hallucinations</a:t>
            </a:r>
            <a:r>
              <a:rPr lang="en-GB" sz="2400" dirty="0"/>
              <a:t>. </a:t>
            </a:r>
            <a:r>
              <a:rPr lang="en-GB" sz="2400" b="1" dirty="0">
                <a:solidFill>
                  <a:srgbClr val="AA143D"/>
                </a:solidFill>
              </a:rPr>
              <a:t>Negative symptoms </a:t>
            </a:r>
            <a:r>
              <a:rPr lang="en-GB" sz="2400" dirty="0"/>
              <a:t>include </a:t>
            </a:r>
            <a:r>
              <a:rPr lang="en-GB" sz="2400" b="1" i="1" dirty="0"/>
              <a:t>withdrawal</a:t>
            </a:r>
            <a:r>
              <a:rPr lang="en-GB" sz="2400" dirty="0"/>
              <a:t>, </a:t>
            </a:r>
            <a:r>
              <a:rPr lang="en-GB" sz="2400" b="1" i="1" dirty="0"/>
              <a:t>lack of motivation</a:t>
            </a:r>
            <a:r>
              <a:rPr lang="en-GB" sz="2400" dirty="0"/>
              <a:t>, and a flat </a:t>
            </a:r>
            <a:r>
              <a:rPr lang="en-GB" sz="2400" dirty="0" smtClean="0"/>
              <a:t>or </a:t>
            </a:r>
            <a:r>
              <a:rPr lang="en-GB" sz="2400" b="1" i="1" dirty="0"/>
              <a:t>inappropriate </a:t>
            </a:r>
            <a:r>
              <a:rPr lang="en-GB" sz="2400" b="1" i="1" dirty="0" smtClean="0"/>
              <a:t>mood</a:t>
            </a:r>
            <a:r>
              <a:rPr lang="cs-CZ" sz="2400" dirty="0" smtClean="0"/>
              <a:t>.</a:t>
            </a:r>
            <a:endParaRPr lang="cs-CZ" sz="2400" dirty="0"/>
          </a:p>
        </p:txBody>
      </p:sp>
    </p:spTree>
    <p:extLst>
      <p:ext uri="{BB962C8B-B14F-4D97-AF65-F5344CB8AC3E}">
        <p14:creationId xmlns:p14="http://schemas.microsoft.com/office/powerpoint/2010/main" val="335055472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US" b="1" dirty="0">
                <a:solidFill>
                  <a:schemeClr val="accent2">
                    <a:lumMod val="75000"/>
                  </a:schemeClr>
                </a:solidFill>
              </a:rPr>
              <a:t>Treatment</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837551" y="1844824"/>
            <a:ext cx="10658400" cy="3888536"/>
          </a:xfrm>
        </p:spPr>
        <p:txBody>
          <a:bodyPr>
            <a:noAutofit/>
          </a:bodyPr>
          <a:lstStyle/>
          <a:p>
            <a:pPr marL="0" indent="0" algn="just">
              <a:buNone/>
            </a:pPr>
            <a:r>
              <a:rPr lang="en-GB" sz="2400" dirty="0" smtClean="0"/>
              <a:t>Treatments can include:</a:t>
            </a:r>
          </a:p>
          <a:p>
            <a:pPr algn="just"/>
            <a:endParaRPr lang="en-GB" sz="2400" dirty="0" smtClean="0"/>
          </a:p>
          <a:p>
            <a:pPr algn="just"/>
            <a:r>
              <a:rPr lang="en-GB" sz="2400" b="1" dirty="0" smtClean="0"/>
              <a:t>Psychotherapy</a:t>
            </a:r>
            <a:r>
              <a:rPr lang="en-GB" sz="2400" dirty="0" smtClean="0"/>
              <a:t> (talking therapies) – this is a psychological approach to treating mental illness. Cognitive </a:t>
            </a:r>
            <a:r>
              <a:rPr lang="en-GB" sz="2400" dirty="0" err="1" smtClean="0"/>
              <a:t>behavio</a:t>
            </a:r>
            <a:r>
              <a:rPr lang="cs-CZ" sz="2400" dirty="0" smtClean="0"/>
              <a:t>u</a:t>
            </a:r>
            <a:r>
              <a:rPr lang="en-GB" sz="2400" dirty="0" err="1" smtClean="0"/>
              <a:t>ral</a:t>
            </a:r>
            <a:r>
              <a:rPr lang="en-GB" sz="2400" dirty="0" smtClean="0"/>
              <a:t> therapy (CBT), exposure therapy, and dialectical </a:t>
            </a:r>
            <a:r>
              <a:rPr lang="en-GB" sz="2400" dirty="0" err="1" smtClean="0"/>
              <a:t>behavior</a:t>
            </a:r>
            <a:r>
              <a:rPr lang="en-GB" sz="2400" dirty="0" smtClean="0"/>
              <a:t> therapy are examples.</a:t>
            </a:r>
          </a:p>
          <a:p>
            <a:pPr algn="just"/>
            <a:endParaRPr lang="en-GB" sz="2400" dirty="0" smtClean="0"/>
          </a:p>
          <a:p>
            <a:pPr algn="just"/>
            <a:r>
              <a:rPr lang="en-GB" sz="2400" b="1" dirty="0" smtClean="0"/>
              <a:t>Medication</a:t>
            </a:r>
            <a:r>
              <a:rPr lang="en-GB" sz="2400" dirty="0" smtClean="0"/>
              <a:t> – although it can not cure mental disorders, some medications can improve symptoms.</a:t>
            </a:r>
          </a:p>
          <a:p>
            <a:pPr algn="just"/>
            <a:endParaRPr lang="en-GB" sz="2400" dirty="0" smtClean="0"/>
          </a:p>
          <a:p>
            <a:pPr algn="just"/>
            <a:r>
              <a:rPr lang="en-GB" sz="2400" b="1" dirty="0" smtClean="0"/>
              <a:t>Self-help</a:t>
            </a:r>
            <a:r>
              <a:rPr lang="en-GB" sz="2400" dirty="0" smtClean="0"/>
              <a:t> – including lifestyle changes such as reducing alcohol intake, sleeping more, and eating well.</a:t>
            </a:r>
            <a:endParaRPr lang="en-GB" sz="2400" dirty="0"/>
          </a:p>
        </p:txBody>
      </p:sp>
    </p:spTree>
    <p:extLst>
      <p:ext uri="{BB962C8B-B14F-4D97-AF65-F5344CB8AC3E}">
        <p14:creationId xmlns:p14="http://schemas.microsoft.com/office/powerpoint/2010/main" val="97851551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US" b="1" dirty="0" smtClean="0">
                <a:solidFill>
                  <a:schemeClr val="accent2">
                    <a:lumMod val="75000"/>
                  </a:schemeClr>
                </a:solidFill>
              </a:rPr>
              <a:t>Mental Health Tests - Advice Eventually</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838200" y="1772816"/>
            <a:ext cx="10658400" cy="4968552"/>
          </a:xfrm>
        </p:spPr>
        <p:txBody>
          <a:bodyPr>
            <a:normAutofit lnSpcReduction="10000"/>
          </a:bodyPr>
          <a:lstStyle/>
          <a:p>
            <a:pPr algn="just"/>
            <a:r>
              <a:rPr lang="cs-CZ" sz="2000" dirty="0" err="1" smtClean="0">
                <a:hlinkClick r:id="rId3"/>
              </a:rPr>
              <a:t>Depression</a:t>
            </a:r>
            <a:r>
              <a:rPr lang="cs-CZ" sz="2000" dirty="0" smtClean="0">
                <a:hlinkClick r:id="rId3"/>
              </a:rPr>
              <a:t> test</a:t>
            </a:r>
            <a:endParaRPr lang="cs-CZ" sz="2000" dirty="0" smtClean="0"/>
          </a:p>
          <a:p>
            <a:pPr algn="just"/>
            <a:r>
              <a:rPr lang="cs-CZ" sz="2000" dirty="0" err="1" smtClean="0">
                <a:hlinkClick r:id="rId4"/>
              </a:rPr>
              <a:t>Anxiety</a:t>
            </a:r>
            <a:r>
              <a:rPr lang="cs-CZ" sz="2000" dirty="0" smtClean="0">
                <a:hlinkClick r:id="rId4"/>
              </a:rPr>
              <a:t>-test</a:t>
            </a:r>
            <a:endParaRPr lang="cs-CZ" sz="2000" dirty="0" smtClean="0"/>
          </a:p>
          <a:p>
            <a:pPr algn="just"/>
            <a:r>
              <a:rPr lang="cs-CZ" sz="2000" dirty="0" smtClean="0">
                <a:hlinkClick r:id="rId5"/>
              </a:rPr>
              <a:t>Stress-test</a:t>
            </a:r>
            <a:endParaRPr lang="cs-CZ" sz="2000" dirty="0" smtClean="0"/>
          </a:p>
          <a:p>
            <a:pPr algn="just"/>
            <a:r>
              <a:rPr lang="cs-CZ" sz="2000" dirty="0" err="1" smtClean="0">
                <a:hlinkClick r:id="rId6"/>
              </a:rPr>
              <a:t>Social</a:t>
            </a:r>
            <a:r>
              <a:rPr lang="cs-CZ" sz="2000" dirty="0" smtClean="0">
                <a:hlinkClick r:id="rId6"/>
              </a:rPr>
              <a:t>-</a:t>
            </a:r>
            <a:r>
              <a:rPr lang="cs-CZ" sz="2000" dirty="0" err="1" smtClean="0">
                <a:hlinkClick r:id="rId6"/>
              </a:rPr>
              <a:t>anxiety</a:t>
            </a:r>
            <a:r>
              <a:rPr lang="cs-CZ" sz="2000" dirty="0" smtClean="0">
                <a:hlinkClick r:id="rId6"/>
              </a:rPr>
              <a:t>-test</a:t>
            </a:r>
            <a:endParaRPr lang="cs-CZ" sz="2000" dirty="0" smtClean="0"/>
          </a:p>
          <a:p>
            <a:pPr algn="just"/>
            <a:r>
              <a:rPr lang="en-GB" sz="2000" i="1" dirty="0"/>
              <a:t>Get away from worries </a:t>
            </a:r>
            <a:r>
              <a:rPr lang="en-GB" sz="2000" dirty="0"/>
              <a:t>- tree, meadow, sun, ...</a:t>
            </a:r>
          </a:p>
          <a:p>
            <a:pPr algn="just"/>
            <a:r>
              <a:rPr lang="en-GB" sz="2000" i="1" dirty="0"/>
              <a:t>Smile, let joy come to you</a:t>
            </a:r>
            <a:r>
              <a:rPr lang="en-GB" sz="2000" dirty="0"/>
              <a:t>.</a:t>
            </a:r>
          </a:p>
          <a:p>
            <a:pPr algn="just"/>
            <a:r>
              <a:rPr lang="en-GB" sz="2000" i="1" dirty="0"/>
              <a:t>Look for something positive in every situation</a:t>
            </a:r>
            <a:r>
              <a:rPr lang="en-GB" sz="2000" dirty="0"/>
              <a:t>.</a:t>
            </a:r>
          </a:p>
          <a:p>
            <a:pPr algn="just"/>
            <a:r>
              <a:rPr lang="en-GB" sz="2000" i="1" dirty="0"/>
              <a:t>Upon coming from work (school) wash away your worries, fatigue, exhaustion </a:t>
            </a:r>
            <a:r>
              <a:rPr lang="en-GB" sz="2000" dirty="0"/>
              <a:t>- the positive effects of the shower.</a:t>
            </a:r>
          </a:p>
          <a:p>
            <a:pPr algn="just"/>
            <a:r>
              <a:rPr lang="en-GB" sz="2000" i="1" dirty="0"/>
              <a:t>Learn to solve worries and problems - don't run away from them</a:t>
            </a:r>
            <a:r>
              <a:rPr lang="en-GB" sz="2000" dirty="0"/>
              <a:t>.</a:t>
            </a:r>
          </a:p>
          <a:p>
            <a:pPr algn="just"/>
            <a:r>
              <a:rPr lang="en-GB" sz="2000" i="1" dirty="0"/>
              <a:t>Relax → take a day just for yourself.</a:t>
            </a:r>
          </a:p>
          <a:p>
            <a:pPr algn="just"/>
            <a:r>
              <a:rPr lang="en-GB" sz="2000" i="1" dirty="0"/>
              <a:t>Eat regularly, sleep regularly.</a:t>
            </a:r>
          </a:p>
          <a:p>
            <a:pPr algn="just"/>
            <a:r>
              <a:rPr lang="en-GB" sz="2000" i="1" dirty="0"/>
              <a:t>Search for contacts with nice people.</a:t>
            </a:r>
            <a:endParaRPr lang="cs-CZ" sz="2000" i="1" dirty="0"/>
          </a:p>
        </p:txBody>
      </p:sp>
    </p:spTree>
    <p:extLst>
      <p:ext uri="{BB962C8B-B14F-4D97-AF65-F5344CB8AC3E}">
        <p14:creationId xmlns:p14="http://schemas.microsoft.com/office/powerpoint/2010/main" val="59651181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solidFill>
                  <a:schemeClr val="accent2">
                    <a:lumMod val="75000"/>
                  </a:schemeClr>
                </a:solidFill>
              </a:rPr>
              <a:t>Types of </a:t>
            </a:r>
            <a:r>
              <a:rPr lang="cs-CZ" b="1" dirty="0" smtClean="0">
                <a:solidFill>
                  <a:schemeClr val="accent2">
                    <a:lumMod val="75000"/>
                  </a:schemeClr>
                </a:solidFill>
              </a:rPr>
              <a:t>S</a:t>
            </a:r>
            <a:r>
              <a:rPr lang="en-GB" b="1" dirty="0" smtClean="0">
                <a:solidFill>
                  <a:schemeClr val="accent2">
                    <a:lumMod val="75000"/>
                  </a:schemeClr>
                </a:solidFill>
              </a:rPr>
              <a:t>tress</a:t>
            </a:r>
            <a:r>
              <a:rPr lang="en-GB" dirty="0"/>
              <a:t/>
            </a:r>
            <a:br>
              <a:rPr lang="en-GB" dirty="0"/>
            </a:br>
            <a:endParaRPr lang="en-GB" dirty="0"/>
          </a:p>
        </p:txBody>
      </p:sp>
      <p:sp>
        <p:nvSpPr>
          <p:cNvPr id="3" name="Zástupný symbol pro obsah 2"/>
          <p:cNvSpPr>
            <a:spLocks noGrp="1"/>
          </p:cNvSpPr>
          <p:nvPr>
            <p:ph idx="1"/>
          </p:nvPr>
        </p:nvSpPr>
        <p:spPr>
          <a:xfrm>
            <a:off x="838200" y="1124744"/>
            <a:ext cx="10515600" cy="5544616"/>
          </a:xfrm>
        </p:spPr>
        <p:txBody>
          <a:bodyPr>
            <a:normAutofit fontScale="92500" lnSpcReduction="10000"/>
          </a:bodyPr>
          <a:lstStyle/>
          <a:p>
            <a:pPr algn="just"/>
            <a:r>
              <a:rPr lang="en-GB" b="1" dirty="0" smtClean="0">
                <a:solidFill>
                  <a:srgbClr val="AA143D"/>
                </a:solidFill>
              </a:rPr>
              <a:t>Acute stress: </a:t>
            </a:r>
            <a:r>
              <a:rPr lang="en-GB" dirty="0" smtClean="0"/>
              <a:t>It’s the body’s immediate reaction to a new and challenging situation. Once the danger passes, your body systems should return to normal. </a:t>
            </a:r>
            <a:r>
              <a:rPr lang="en-GB" b="1" i="1" dirty="0" smtClean="0"/>
              <a:t>Severe acute stress - </a:t>
            </a:r>
            <a:r>
              <a:rPr lang="en-GB" dirty="0" smtClean="0"/>
              <a:t>when you’ve faced a life-threatening situation, </a:t>
            </a:r>
            <a:r>
              <a:rPr lang="en-GB" i="1" dirty="0" smtClean="0"/>
              <a:t>can lead to post-traumatic stress disorder </a:t>
            </a:r>
            <a:r>
              <a:rPr lang="en-GB" dirty="0" smtClean="0"/>
              <a:t>(PTSD) or other mental health problems.</a:t>
            </a:r>
          </a:p>
          <a:p>
            <a:pPr algn="just"/>
            <a:r>
              <a:rPr lang="en-GB" b="1" dirty="0" smtClean="0">
                <a:solidFill>
                  <a:srgbClr val="AA143D"/>
                </a:solidFill>
              </a:rPr>
              <a:t>Episodic acute stress: is</a:t>
            </a:r>
            <a:r>
              <a:rPr lang="en-GB" dirty="0" smtClean="0"/>
              <a:t> when you have frequent episodes of acute stress. If you’re often anxious and worried about things you suspect may happen. You might feel that your life is chaotic and you seemingly go from one crisis to the next. episodic acute stress can affect your physical health and mental well-being.</a:t>
            </a:r>
          </a:p>
          <a:p>
            <a:pPr algn="just"/>
            <a:r>
              <a:rPr lang="en-GB" b="1" dirty="0" smtClean="0">
                <a:solidFill>
                  <a:srgbClr val="AA143D"/>
                </a:solidFill>
              </a:rPr>
              <a:t>Chronic stress: high-stress</a:t>
            </a:r>
            <a:r>
              <a:rPr lang="en-GB" dirty="0" smtClean="0"/>
              <a:t> levels for an extended period of time, It may contribute to: anxiety; cardiovascular disease;</a:t>
            </a:r>
            <a:r>
              <a:rPr lang="cs-CZ" dirty="0" smtClean="0"/>
              <a:t> </a:t>
            </a:r>
            <a:r>
              <a:rPr lang="en-GB" dirty="0" smtClean="0"/>
              <a:t>depression;</a:t>
            </a:r>
            <a:r>
              <a:rPr lang="cs-CZ" dirty="0" smtClean="0"/>
              <a:t> </a:t>
            </a:r>
            <a:r>
              <a:rPr lang="en-GB" dirty="0" smtClean="0"/>
              <a:t>high blood pressure;</a:t>
            </a:r>
            <a:r>
              <a:rPr lang="cs-CZ" dirty="0" smtClean="0"/>
              <a:t> </a:t>
            </a:r>
            <a:r>
              <a:rPr lang="en-GB" dirty="0" smtClean="0"/>
              <a:t>a weakened immune system</a:t>
            </a:r>
          </a:p>
          <a:p>
            <a:pPr algn="just"/>
            <a:r>
              <a:rPr lang="en-GB" dirty="0" smtClean="0"/>
              <a:t>Chronic stress can also lead to frequent ailments such as headaches, an upset stomach, and sleep difficulties.</a:t>
            </a:r>
            <a:endParaRPr lang="en-GB" dirty="0"/>
          </a:p>
        </p:txBody>
      </p:sp>
    </p:spTree>
    <p:extLst>
      <p:ext uri="{BB962C8B-B14F-4D97-AF65-F5344CB8AC3E}">
        <p14:creationId xmlns:p14="http://schemas.microsoft.com/office/powerpoint/2010/main" val="4124378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BEBA8EAE-BF5A-486C-A8C5-ECC9F3942E4B}">
                <a14:imgProps xmlns:a14="http://schemas.microsoft.com/office/drawing/2010/main">
                  <a14:imgLayer r:embed="rId3">
                    <a14:imgEffect>
                      <a14:backgroundRemoval t="1337" b="89840" l="983" r="99017">
                        <a14:foregroundMark x1="3230" y1="22059" x2="48034" y2="28877"/>
                        <a14:foregroundMark x1="97051" y1="22460" x2="60955" y2="28743"/>
                      </a14:backgroundRemoval>
                    </a14:imgEffect>
                    <a14:imgEffect>
                      <a14:artisticCrisscrossEtching/>
                    </a14:imgEffect>
                  </a14:imgLayer>
                </a14:imgProps>
              </a:ext>
              <a:ext uri="{28A0092B-C50C-407E-A947-70E740481C1C}">
                <a14:useLocalDpi xmlns:a14="http://schemas.microsoft.com/office/drawing/2010/main" val="0"/>
              </a:ext>
            </a:extLst>
          </a:blip>
          <a:stretch>
            <a:fillRect/>
          </a:stretch>
        </p:blipFill>
        <p:spPr>
          <a:xfrm>
            <a:off x="2832034" y="404664"/>
            <a:ext cx="6142749" cy="6453336"/>
          </a:xfrm>
          <a:prstGeom prst="rect">
            <a:avLst/>
          </a:prstGeom>
        </p:spPr>
      </p:pic>
      <p:sp>
        <p:nvSpPr>
          <p:cNvPr id="2" name="Nadpis 1">
            <a:extLst>
              <a:ext uri="{FF2B5EF4-FFF2-40B4-BE49-F238E27FC236}">
                <a16:creationId xmlns:a16="http://schemas.microsoft.com/office/drawing/2014/main" id="{1DA83A6F-5B93-4719-B52F-5C24C5A50A47}"/>
              </a:ext>
            </a:extLst>
          </p:cNvPr>
          <p:cNvSpPr>
            <a:spLocks noGrp="1"/>
          </p:cNvSpPr>
          <p:nvPr>
            <p:ph type="ctrTitle"/>
          </p:nvPr>
        </p:nvSpPr>
        <p:spPr>
          <a:xfrm>
            <a:off x="1703512" y="2996952"/>
            <a:ext cx="8892480" cy="2387600"/>
          </a:xfrm>
        </p:spPr>
        <p:txBody>
          <a:bodyPr/>
          <a:lstStyle/>
          <a:p>
            <a:pPr algn="ctr"/>
            <a:r>
              <a:rPr lang="en-US" b="1" dirty="0" smtClean="0">
                <a:solidFill>
                  <a:schemeClr val="accent2">
                    <a:lumMod val="75000"/>
                  </a:schemeClr>
                </a:solidFill>
              </a:rPr>
              <a:t>Thank you for your attention</a:t>
            </a:r>
            <a:endParaRPr lang="en-US" b="1" dirty="0">
              <a:solidFill>
                <a:schemeClr val="accent2">
                  <a:lumMod val="75000"/>
                </a:schemeClr>
              </a:solidFill>
            </a:endParaRPr>
          </a:p>
        </p:txBody>
      </p:sp>
    </p:spTree>
    <p:extLst>
      <p:ext uri="{BB962C8B-B14F-4D97-AF65-F5344CB8AC3E}">
        <p14:creationId xmlns:p14="http://schemas.microsoft.com/office/powerpoint/2010/main" val="695420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GB" b="1" dirty="0">
                <a:solidFill>
                  <a:schemeClr val="accent2">
                    <a:lumMod val="75000"/>
                  </a:schemeClr>
                </a:solidFill>
              </a:rPr>
              <a:t>How </a:t>
            </a:r>
            <a:r>
              <a:rPr lang="cs-CZ" b="1" dirty="0" smtClean="0">
                <a:solidFill>
                  <a:schemeClr val="accent2">
                    <a:lumMod val="75000"/>
                  </a:schemeClr>
                </a:solidFill>
              </a:rPr>
              <a:t>D</a:t>
            </a:r>
            <a:r>
              <a:rPr lang="en-GB" b="1" dirty="0" err="1" smtClean="0">
                <a:solidFill>
                  <a:schemeClr val="accent2">
                    <a:lumMod val="75000"/>
                  </a:schemeClr>
                </a:solidFill>
              </a:rPr>
              <a:t>oes</a:t>
            </a:r>
            <a:r>
              <a:rPr lang="en-GB" b="1" dirty="0" smtClean="0">
                <a:solidFill>
                  <a:schemeClr val="accent2">
                    <a:lumMod val="75000"/>
                  </a:schemeClr>
                </a:solidFill>
              </a:rPr>
              <a:t> </a:t>
            </a:r>
            <a:r>
              <a:rPr lang="cs-CZ" b="1" dirty="0">
                <a:solidFill>
                  <a:schemeClr val="accent2">
                    <a:lumMod val="75000"/>
                  </a:schemeClr>
                </a:solidFill>
              </a:rPr>
              <a:t>S</a:t>
            </a:r>
            <a:r>
              <a:rPr lang="en-GB" b="1" dirty="0" smtClean="0">
                <a:solidFill>
                  <a:schemeClr val="accent2">
                    <a:lumMod val="75000"/>
                  </a:schemeClr>
                </a:solidFill>
              </a:rPr>
              <a:t>tress </a:t>
            </a:r>
            <a:r>
              <a:rPr lang="cs-CZ" b="1" dirty="0">
                <a:solidFill>
                  <a:schemeClr val="accent2">
                    <a:lumMod val="75000"/>
                  </a:schemeClr>
                </a:solidFill>
              </a:rPr>
              <a:t>A</a:t>
            </a:r>
            <a:r>
              <a:rPr lang="en-GB" b="1" dirty="0" err="1" smtClean="0">
                <a:solidFill>
                  <a:schemeClr val="accent2">
                    <a:lumMod val="75000"/>
                  </a:schemeClr>
                </a:solidFill>
              </a:rPr>
              <a:t>ffect</a:t>
            </a:r>
            <a:r>
              <a:rPr lang="en-GB" b="1" dirty="0" smtClean="0">
                <a:solidFill>
                  <a:schemeClr val="accent2">
                    <a:lumMod val="75000"/>
                  </a:schemeClr>
                </a:solidFill>
              </a:rPr>
              <a:t> </a:t>
            </a:r>
            <a:r>
              <a:rPr lang="cs-CZ" b="1" dirty="0">
                <a:solidFill>
                  <a:schemeClr val="accent2">
                    <a:lumMod val="75000"/>
                  </a:schemeClr>
                </a:solidFill>
              </a:rPr>
              <a:t>H</a:t>
            </a:r>
            <a:r>
              <a:rPr lang="en-GB" b="1" dirty="0" err="1" smtClean="0">
                <a:solidFill>
                  <a:schemeClr val="accent2">
                    <a:lumMod val="75000"/>
                  </a:schemeClr>
                </a:solidFill>
              </a:rPr>
              <a:t>ealth</a:t>
            </a:r>
            <a:r>
              <a:rPr lang="en-GB" b="1" dirty="0">
                <a:solidFill>
                  <a:schemeClr val="accent2">
                    <a:lumMod val="75000"/>
                  </a:schemeClr>
                </a:solidFill>
              </a:rPr>
              <a:t>?</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838200" y="1700808"/>
            <a:ext cx="10658400" cy="4896544"/>
          </a:xfrm>
        </p:spPr>
        <p:txBody>
          <a:bodyPr>
            <a:noAutofit/>
          </a:bodyPr>
          <a:lstStyle/>
          <a:p>
            <a:pPr algn="just"/>
            <a:r>
              <a:rPr lang="en-GB" sz="2400" b="1" i="1" dirty="0"/>
              <a:t>Stress can be positive</a:t>
            </a:r>
            <a:r>
              <a:rPr lang="en-GB" sz="2400" dirty="0"/>
              <a:t>, keeping us alert, motivated, and ready to avoid danger. </a:t>
            </a:r>
            <a:endParaRPr lang="cs-CZ" sz="2400" dirty="0"/>
          </a:p>
          <a:p>
            <a:pPr algn="just"/>
            <a:r>
              <a:rPr lang="en-GB" sz="2400" b="1" i="1" dirty="0" smtClean="0"/>
              <a:t>Stress </a:t>
            </a:r>
            <a:r>
              <a:rPr lang="en-GB" sz="2400" b="1" i="1" dirty="0"/>
              <a:t>becomes negative </a:t>
            </a:r>
            <a:r>
              <a:rPr lang="en-GB" sz="2400" dirty="0"/>
              <a:t>when a person faces continuous challenges without relief or relaxation between stressors</a:t>
            </a:r>
            <a:r>
              <a:rPr lang="en-GB" sz="2400" dirty="0" smtClean="0"/>
              <a:t>.</a:t>
            </a:r>
            <a:endParaRPr lang="cs-CZ" sz="2400" dirty="0" smtClean="0"/>
          </a:p>
          <a:p>
            <a:pPr algn="just"/>
            <a:r>
              <a:rPr lang="en-GB" sz="2400" dirty="0"/>
              <a:t>The body's autonomic nervous system has a built-in stress response that causes physiological changes to allow the body to combat stressful situations. This stress response, also known as the "</a:t>
            </a:r>
            <a:r>
              <a:rPr lang="en-GB" sz="2400" b="1" i="1" dirty="0"/>
              <a:t>fight or flight response</a:t>
            </a:r>
            <a:r>
              <a:rPr lang="en-GB" sz="2400" dirty="0"/>
              <a:t>", is activated in case of an emergency. However, this response can become chronically activated during prolonged periods of stress. Stress that continues without relief can lead to </a:t>
            </a:r>
            <a:r>
              <a:rPr lang="cs-CZ" sz="2400" dirty="0" smtClean="0"/>
              <a:t/>
            </a:r>
            <a:br>
              <a:rPr lang="cs-CZ" sz="2400" dirty="0" smtClean="0"/>
            </a:br>
            <a:r>
              <a:rPr lang="en-GB" sz="2400" dirty="0" smtClean="0"/>
              <a:t>a </a:t>
            </a:r>
            <a:r>
              <a:rPr lang="en-GB" sz="2400" dirty="0"/>
              <a:t>condition called </a:t>
            </a:r>
            <a:r>
              <a:rPr lang="en-GB" sz="2400" b="1" i="1" dirty="0"/>
              <a:t>distress</a:t>
            </a:r>
            <a:r>
              <a:rPr lang="en-GB" sz="2400" dirty="0"/>
              <a:t> – </a:t>
            </a:r>
            <a:r>
              <a:rPr lang="en-GB" sz="2400" b="1" i="1" dirty="0"/>
              <a:t>a negative stress reaction</a:t>
            </a:r>
            <a:r>
              <a:rPr lang="en-GB" sz="2400" dirty="0" smtClean="0"/>
              <a:t>.</a:t>
            </a:r>
            <a:endParaRPr lang="cs-CZ" sz="2400" dirty="0" smtClean="0"/>
          </a:p>
          <a:p>
            <a:pPr algn="just"/>
            <a:r>
              <a:rPr lang="en-GB" sz="2400" b="1" i="1" dirty="0"/>
              <a:t>Distress</a:t>
            </a:r>
            <a:r>
              <a:rPr lang="en-GB" sz="2400" dirty="0"/>
              <a:t> can disturb the body's internal balance or equilibrium, </a:t>
            </a:r>
            <a:r>
              <a:rPr lang="en-GB" sz="2400" b="1" i="1" dirty="0"/>
              <a:t>leading to physical symptoms </a:t>
            </a:r>
            <a:r>
              <a:rPr lang="en-GB" sz="2400" dirty="0"/>
              <a:t>such as </a:t>
            </a:r>
            <a:r>
              <a:rPr lang="en-GB" sz="2400" dirty="0">
                <a:solidFill>
                  <a:srgbClr val="C00000"/>
                </a:solidFill>
              </a:rPr>
              <a:t>headaches</a:t>
            </a:r>
            <a:r>
              <a:rPr lang="en-GB" sz="2400" dirty="0"/>
              <a:t>, an </a:t>
            </a:r>
            <a:r>
              <a:rPr lang="en-GB" sz="2400" dirty="0">
                <a:solidFill>
                  <a:srgbClr val="C00000"/>
                </a:solidFill>
              </a:rPr>
              <a:t>upset stomach</a:t>
            </a:r>
            <a:r>
              <a:rPr lang="en-GB" sz="2400" dirty="0"/>
              <a:t>, </a:t>
            </a:r>
            <a:r>
              <a:rPr lang="en-GB" sz="2400" dirty="0">
                <a:solidFill>
                  <a:srgbClr val="C00000"/>
                </a:solidFill>
              </a:rPr>
              <a:t>elevated blood pressure</a:t>
            </a:r>
            <a:r>
              <a:rPr lang="en-GB" sz="2400" dirty="0"/>
              <a:t>, </a:t>
            </a:r>
            <a:r>
              <a:rPr lang="en-GB" sz="2400" dirty="0">
                <a:solidFill>
                  <a:srgbClr val="C00000"/>
                </a:solidFill>
              </a:rPr>
              <a:t>chest pain, sexual dysfunction</a:t>
            </a:r>
            <a:r>
              <a:rPr lang="en-GB" sz="2400" dirty="0"/>
              <a:t>, and </a:t>
            </a:r>
            <a:r>
              <a:rPr lang="en-GB" sz="2400" dirty="0">
                <a:solidFill>
                  <a:srgbClr val="C00000"/>
                </a:solidFill>
              </a:rPr>
              <a:t>problems sleeping</a:t>
            </a:r>
            <a:r>
              <a:rPr lang="en-GB" sz="2400" dirty="0"/>
              <a:t>.</a:t>
            </a:r>
            <a:endParaRPr lang="cs-CZ" sz="2400" dirty="0"/>
          </a:p>
        </p:txBody>
      </p:sp>
    </p:spTree>
    <p:extLst>
      <p:ext uri="{BB962C8B-B14F-4D97-AF65-F5344CB8AC3E}">
        <p14:creationId xmlns:p14="http://schemas.microsoft.com/office/powerpoint/2010/main" val="150629194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p:txBody>
          <a:bodyPr>
            <a:normAutofit/>
          </a:bodyPr>
          <a:lstStyle/>
          <a:p>
            <a:pPr algn="ctr"/>
            <a:r>
              <a:rPr lang="en-US" b="1" dirty="0" smtClean="0">
                <a:solidFill>
                  <a:schemeClr val="accent2">
                    <a:lumMod val="75000"/>
                  </a:schemeClr>
                </a:solidFill>
              </a:rPr>
              <a:t>How Does </a:t>
            </a:r>
            <a:r>
              <a:rPr lang="en-US" b="1" dirty="0" smtClean="0">
                <a:solidFill>
                  <a:schemeClr val="accent2">
                    <a:lumMod val="75000"/>
                  </a:schemeClr>
                </a:solidFill>
              </a:rPr>
              <a:t>S</a:t>
            </a:r>
            <a:r>
              <a:rPr lang="en-US" b="1" dirty="0" smtClean="0">
                <a:solidFill>
                  <a:schemeClr val="accent2">
                    <a:lumMod val="75000"/>
                  </a:schemeClr>
                </a:solidFill>
              </a:rPr>
              <a:t>tress </a:t>
            </a:r>
            <a:r>
              <a:rPr lang="en-US" b="1" dirty="0" smtClean="0">
                <a:solidFill>
                  <a:schemeClr val="accent2">
                    <a:lumMod val="75000"/>
                  </a:schemeClr>
                </a:solidFill>
              </a:rPr>
              <a:t>A</a:t>
            </a:r>
            <a:r>
              <a:rPr lang="en-US" b="1" dirty="0" smtClean="0">
                <a:solidFill>
                  <a:schemeClr val="accent2">
                    <a:lumMod val="75000"/>
                  </a:schemeClr>
                </a:solidFill>
              </a:rPr>
              <a:t>ffect </a:t>
            </a:r>
            <a:r>
              <a:rPr lang="en-US" b="1" dirty="0" smtClean="0">
                <a:solidFill>
                  <a:schemeClr val="accent2">
                    <a:lumMod val="75000"/>
                  </a:schemeClr>
                </a:solidFill>
              </a:rPr>
              <a:t>H</a:t>
            </a:r>
            <a:r>
              <a:rPr lang="en-US" b="1" dirty="0" smtClean="0">
                <a:solidFill>
                  <a:schemeClr val="accent2">
                    <a:lumMod val="75000"/>
                  </a:schemeClr>
                </a:solidFill>
              </a:rPr>
              <a:t>ealth?</a:t>
            </a:r>
            <a:endParaRPr lang="en-US" b="1" dirty="0">
              <a:solidFill>
                <a:schemeClr val="accent2">
                  <a:lumMod val="75000"/>
                </a:schemeClr>
              </a:solidFill>
            </a:endParaRPr>
          </a:p>
        </p:txBody>
      </p:sp>
      <p:sp>
        <p:nvSpPr>
          <p:cNvPr id="4099" name="Rectangle 15"/>
          <p:cNvSpPr>
            <a:spLocks noGrp="1" noChangeArrowheads="1"/>
          </p:cNvSpPr>
          <p:nvPr>
            <p:ph sz="half" idx="1"/>
          </p:nvPr>
        </p:nvSpPr>
        <p:spPr>
          <a:xfrm>
            <a:off x="263352" y="1268760"/>
            <a:ext cx="5689848" cy="4908203"/>
          </a:xfrm>
        </p:spPr>
        <p:txBody>
          <a:bodyPr>
            <a:normAutofit fontScale="25000" lnSpcReduction="20000"/>
          </a:bodyPr>
          <a:lstStyle/>
          <a:p>
            <a:pPr algn="just"/>
            <a:r>
              <a:rPr lang="en-GB" sz="8000" b="1" i="1" dirty="0"/>
              <a:t>Emotional problems </a:t>
            </a:r>
            <a:r>
              <a:rPr lang="en-GB" sz="8000" dirty="0"/>
              <a:t>can also </a:t>
            </a:r>
            <a:r>
              <a:rPr lang="en-GB" sz="8000" b="1" i="1" dirty="0"/>
              <a:t>result from distress</a:t>
            </a:r>
            <a:r>
              <a:rPr lang="en-GB" sz="8000" dirty="0"/>
              <a:t>. These problems include </a:t>
            </a:r>
            <a:r>
              <a:rPr lang="en-GB" sz="8000" dirty="0">
                <a:solidFill>
                  <a:srgbClr val="AA143D"/>
                </a:solidFill>
              </a:rPr>
              <a:t>depression</a:t>
            </a:r>
            <a:r>
              <a:rPr lang="en-GB" sz="8000" dirty="0"/>
              <a:t>, </a:t>
            </a:r>
            <a:r>
              <a:rPr lang="en-GB" sz="8000" dirty="0">
                <a:solidFill>
                  <a:srgbClr val="AA143D"/>
                </a:solidFill>
              </a:rPr>
              <a:t>panic attacks</a:t>
            </a:r>
            <a:r>
              <a:rPr lang="en-GB" sz="8000" dirty="0"/>
              <a:t>, or other forms of </a:t>
            </a:r>
            <a:r>
              <a:rPr lang="en-GB" sz="8000" dirty="0">
                <a:solidFill>
                  <a:srgbClr val="AA143D"/>
                </a:solidFill>
              </a:rPr>
              <a:t>anxiety</a:t>
            </a:r>
            <a:r>
              <a:rPr lang="en-GB" sz="8000" dirty="0"/>
              <a:t> </a:t>
            </a:r>
            <a:r>
              <a:rPr lang="cs-CZ" sz="8000" dirty="0" smtClean="0"/>
              <a:t/>
            </a:r>
            <a:br>
              <a:rPr lang="cs-CZ" sz="8000" dirty="0" smtClean="0"/>
            </a:br>
            <a:r>
              <a:rPr lang="en-GB" sz="8000" dirty="0" smtClean="0"/>
              <a:t>and </a:t>
            </a:r>
            <a:r>
              <a:rPr lang="en-GB" sz="8000" dirty="0">
                <a:solidFill>
                  <a:srgbClr val="AA143D"/>
                </a:solidFill>
              </a:rPr>
              <a:t>worry</a:t>
            </a:r>
            <a:r>
              <a:rPr lang="en-GB" sz="8000" dirty="0"/>
              <a:t>. Research suggests that </a:t>
            </a:r>
            <a:r>
              <a:rPr lang="en-GB" sz="8000" b="1" i="1" dirty="0"/>
              <a:t>stress</a:t>
            </a:r>
            <a:r>
              <a:rPr lang="en-GB" sz="8000" dirty="0"/>
              <a:t> also </a:t>
            </a:r>
            <a:r>
              <a:rPr lang="en-GB" sz="8000" b="1" i="1" dirty="0"/>
              <a:t>can bring on </a:t>
            </a:r>
            <a:r>
              <a:rPr lang="en-GB" sz="8000" dirty="0"/>
              <a:t>or </a:t>
            </a:r>
            <a:r>
              <a:rPr lang="en-GB" sz="8000" b="1" i="1" dirty="0"/>
              <a:t>worsen</a:t>
            </a:r>
            <a:r>
              <a:rPr lang="en-GB" sz="8000" dirty="0"/>
              <a:t> certain </a:t>
            </a:r>
            <a:r>
              <a:rPr lang="en-GB" sz="8000" b="1" i="1" dirty="0"/>
              <a:t>symptoms </a:t>
            </a:r>
            <a:r>
              <a:rPr lang="cs-CZ" sz="8000" b="1" i="1" dirty="0" smtClean="0"/>
              <a:t/>
            </a:r>
            <a:br>
              <a:rPr lang="cs-CZ" sz="8000" b="1" i="1" dirty="0" smtClean="0"/>
            </a:br>
            <a:r>
              <a:rPr lang="en-GB" sz="8000" dirty="0" smtClean="0"/>
              <a:t>or </a:t>
            </a:r>
            <a:r>
              <a:rPr lang="en-GB" sz="8000" b="1" i="1" dirty="0"/>
              <a:t>diseases</a:t>
            </a:r>
            <a:r>
              <a:rPr lang="en-GB" sz="8000" dirty="0"/>
              <a:t>. </a:t>
            </a:r>
            <a:r>
              <a:rPr lang="en-GB" sz="8000" b="1" i="1" dirty="0"/>
              <a:t>Stress is linked to 6 of the leading causes of death</a:t>
            </a:r>
            <a:r>
              <a:rPr lang="en-GB" sz="8000" dirty="0"/>
              <a:t>: </a:t>
            </a:r>
            <a:r>
              <a:rPr lang="en-GB" sz="8000" dirty="0">
                <a:solidFill>
                  <a:srgbClr val="AA143D"/>
                </a:solidFill>
              </a:rPr>
              <a:t>heart disease, cancer, lung ailments, accidents, cirrhosis of the liver</a:t>
            </a:r>
            <a:r>
              <a:rPr lang="en-GB" sz="8000" dirty="0"/>
              <a:t>, </a:t>
            </a:r>
            <a:r>
              <a:rPr lang="cs-CZ" sz="8000" dirty="0" smtClean="0"/>
              <a:t/>
            </a:r>
            <a:br>
              <a:rPr lang="cs-CZ" sz="8000" dirty="0" smtClean="0"/>
            </a:br>
            <a:r>
              <a:rPr lang="en-GB" sz="8000" dirty="0" smtClean="0"/>
              <a:t>and </a:t>
            </a:r>
            <a:r>
              <a:rPr lang="en-GB" sz="8000" dirty="0" smtClean="0">
                <a:solidFill>
                  <a:srgbClr val="AA143D"/>
                </a:solidFill>
              </a:rPr>
              <a:t>suicide</a:t>
            </a:r>
            <a:r>
              <a:rPr lang="en-GB" sz="8000" dirty="0" smtClean="0"/>
              <a:t>.</a:t>
            </a:r>
            <a:endParaRPr lang="cs-CZ" sz="8000" dirty="0" smtClean="0"/>
          </a:p>
          <a:p>
            <a:pPr algn="just"/>
            <a:r>
              <a:rPr lang="en-GB" sz="8000" dirty="0"/>
              <a:t>Stress also becomes harmful when people engage in the </a:t>
            </a:r>
            <a:r>
              <a:rPr lang="en-GB" sz="8000" b="1" i="1" dirty="0"/>
              <a:t>compulsive use of substances </a:t>
            </a:r>
            <a:r>
              <a:rPr lang="cs-CZ" sz="8000" b="1" i="1" dirty="0" smtClean="0"/>
              <a:t/>
            </a:r>
            <a:br>
              <a:rPr lang="cs-CZ" sz="8000" b="1" i="1" dirty="0" smtClean="0"/>
            </a:br>
            <a:r>
              <a:rPr lang="en-GB" sz="8000" b="1" i="1" dirty="0" smtClean="0"/>
              <a:t>or </a:t>
            </a:r>
            <a:r>
              <a:rPr lang="en-GB" sz="8000" b="1" i="1" dirty="0" smtClean="0"/>
              <a:t>behaviours </a:t>
            </a:r>
            <a:r>
              <a:rPr lang="en-GB" sz="8000" dirty="0"/>
              <a:t>to try to relieve their stress. These substances or </a:t>
            </a:r>
            <a:r>
              <a:rPr lang="en-GB" sz="8000" dirty="0" smtClean="0"/>
              <a:t>behaviours </a:t>
            </a:r>
            <a:r>
              <a:rPr lang="en-GB" sz="8000" dirty="0"/>
              <a:t>include </a:t>
            </a:r>
            <a:r>
              <a:rPr lang="en-GB" sz="8000" dirty="0">
                <a:solidFill>
                  <a:srgbClr val="AA143D"/>
                </a:solidFill>
              </a:rPr>
              <a:t>food</a:t>
            </a:r>
            <a:r>
              <a:rPr lang="en-GB" sz="8000" dirty="0"/>
              <a:t>, </a:t>
            </a:r>
            <a:r>
              <a:rPr lang="en-GB" sz="8000" dirty="0">
                <a:solidFill>
                  <a:srgbClr val="AA143D"/>
                </a:solidFill>
              </a:rPr>
              <a:t>alcohol</a:t>
            </a:r>
            <a:r>
              <a:rPr lang="en-GB" sz="8000" dirty="0"/>
              <a:t>, </a:t>
            </a:r>
            <a:r>
              <a:rPr lang="en-GB" sz="8000" dirty="0">
                <a:solidFill>
                  <a:srgbClr val="AA143D"/>
                </a:solidFill>
              </a:rPr>
              <a:t>tobacco</a:t>
            </a:r>
            <a:r>
              <a:rPr lang="en-GB" sz="8000" dirty="0"/>
              <a:t>, </a:t>
            </a:r>
            <a:r>
              <a:rPr lang="en-GB" sz="8000" dirty="0">
                <a:solidFill>
                  <a:srgbClr val="AA143D"/>
                </a:solidFill>
              </a:rPr>
              <a:t>drugs, gambling, sex, shopping</a:t>
            </a:r>
            <a:r>
              <a:rPr lang="en-GB" sz="8000" dirty="0"/>
              <a:t>, and </a:t>
            </a:r>
            <a:r>
              <a:rPr lang="en-GB" sz="8000" dirty="0">
                <a:solidFill>
                  <a:srgbClr val="AA143D"/>
                </a:solidFill>
              </a:rPr>
              <a:t>the Internet</a:t>
            </a:r>
            <a:r>
              <a:rPr lang="en-GB" sz="8000" dirty="0" smtClean="0"/>
              <a:t>.</a:t>
            </a:r>
            <a:endParaRPr lang="cs-CZ" sz="8000" dirty="0" smtClean="0"/>
          </a:p>
          <a:p>
            <a:pPr algn="just"/>
            <a:endParaRPr lang="cs-CZ" sz="2000" dirty="0"/>
          </a:p>
        </p:txBody>
      </p:sp>
      <p:sp>
        <p:nvSpPr>
          <p:cNvPr id="2" name="Zástupný symbol pro obsah 1"/>
          <p:cNvSpPr>
            <a:spLocks noGrp="1"/>
          </p:cNvSpPr>
          <p:nvPr>
            <p:ph sz="half" idx="2"/>
          </p:nvPr>
        </p:nvSpPr>
        <p:spPr>
          <a:xfrm>
            <a:off x="6456040" y="1268760"/>
            <a:ext cx="5400600" cy="5544616"/>
          </a:xfrm>
        </p:spPr>
        <p:txBody>
          <a:bodyPr>
            <a:normAutofit fontScale="25000" lnSpcReduction="20000"/>
          </a:bodyPr>
          <a:lstStyle/>
          <a:p>
            <a:pPr marL="0" indent="0">
              <a:buNone/>
            </a:pPr>
            <a:r>
              <a:rPr lang="en-GB" sz="7200" b="1" dirty="0"/>
              <a:t>What are the warning signs of stress?</a:t>
            </a:r>
          </a:p>
          <a:p>
            <a:r>
              <a:rPr lang="en-GB" sz="7200" dirty="0"/>
              <a:t>Dizziness or a general feeling of "being out of it."</a:t>
            </a:r>
          </a:p>
          <a:p>
            <a:r>
              <a:rPr lang="en-GB" sz="7200" dirty="0"/>
              <a:t>General aches and pains.</a:t>
            </a:r>
          </a:p>
          <a:p>
            <a:r>
              <a:rPr lang="en-GB" sz="7200" dirty="0"/>
              <a:t>Grinding teeth, clenched jaw.</a:t>
            </a:r>
          </a:p>
          <a:p>
            <a:r>
              <a:rPr lang="en-GB" sz="7200" dirty="0"/>
              <a:t>Headaches.</a:t>
            </a:r>
          </a:p>
          <a:p>
            <a:r>
              <a:rPr lang="en-GB" sz="7200" dirty="0"/>
              <a:t>Indigestion or acid reflux symptoms.</a:t>
            </a:r>
          </a:p>
          <a:p>
            <a:r>
              <a:rPr lang="en-GB" sz="7200" dirty="0"/>
              <a:t>Increase in or loss of appetite.</a:t>
            </a:r>
          </a:p>
          <a:p>
            <a:r>
              <a:rPr lang="en-GB" sz="7200" dirty="0"/>
              <a:t>Muscle tension in neck, face or shoulders.</a:t>
            </a:r>
          </a:p>
          <a:p>
            <a:r>
              <a:rPr lang="en-GB" sz="7200" dirty="0"/>
              <a:t>Problems sleeping.</a:t>
            </a:r>
          </a:p>
          <a:p>
            <a:r>
              <a:rPr lang="en-GB" sz="7200" dirty="0"/>
              <a:t>Racing heart.</a:t>
            </a:r>
          </a:p>
          <a:p>
            <a:r>
              <a:rPr lang="en-GB" sz="7200" dirty="0"/>
              <a:t>Cold and sweaty palms.</a:t>
            </a:r>
          </a:p>
          <a:p>
            <a:r>
              <a:rPr lang="en-GB" sz="7200" dirty="0"/>
              <a:t>Tiredness, exhaustion.</a:t>
            </a:r>
          </a:p>
          <a:p>
            <a:r>
              <a:rPr lang="en-GB" sz="7200" dirty="0"/>
              <a:t>Trembling/shaking.</a:t>
            </a:r>
          </a:p>
          <a:p>
            <a:r>
              <a:rPr lang="en-GB" sz="7200" dirty="0"/>
              <a:t>Weight gain or loss.</a:t>
            </a:r>
          </a:p>
          <a:p>
            <a:r>
              <a:rPr lang="en-GB" sz="7200" dirty="0"/>
              <a:t>Upset stomach, </a:t>
            </a:r>
            <a:r>
              <a:rPr lang="en-GB" sz="7200" dirty="0" smtClean="0"/>
              <a:t>diarrhoea.</a:t>
            </a:r>
            <a:endParaRPr lang="en-GB" sz="7200" dirty="0"/>
          </a:p>
          <a:p>
            <a:r>
              <a:rPr lang="en-GB" sz="7200" dirty="0"/>
              <a:t>Sexual difficulties.</a:t>
            </a:r>
          </a:p>
          <a:p>
            <a:endParaRPr lang="en-GB" dirty="0"/>
          </a:p>
        </p:txBody>
      </p:sp>
      <p:pic>
        <p:nvPicPr>
          <p:cNvPr id="3" name="Obrázek 2"/>
          <p:cNvPicPr>
            <a:picLocks noChangeAspect="1"/>
          </p:cNvPicPr>
          <p:nvPr/>
        </p:nvPicPr>
        <p:blipFill>
          <a:blip r:embed="rId3"/>
          <a:stretch>
            <a:fillRect/>
          </a:stretch>
        </p:blipFill>
        <p:spPr>
          <a:xfrm>
            <a:off x="1847527" y="4725144"/>
            <a:ext cx="2890827" cy="2088232"/>
          </a:xfrm>
          <a:prstGeom prst="rect">
            <a:avLst/>
          </a:prstGeom>
        </p:spPr>
      </p:pic>
    </p:spTree>
    <p:extLst>
      <p:ext uri="{BB962C8B-B14F-4D97-AF65-F5344CB8AC3E}">
        <p14:creationId xmlns:p14="http://schemas.microsoft.com/office/powerpoint/2010/main" val="240412611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10022" y="447253"/>
            <a:ext cx="10515600" cy="1325563"/>
          </a:xfrm>
        </p:spPr>
        <p:txBody>
          <a:bodyPr>
            <a:normAutofit/>
          </a:bodyPr>
          <a:lstStyle/>
          <a:p>
            <a:pPr algn="ctr"/>
            <a:r>
              <a:rPr lang="en-GB" b="1" dirty="0" smtClean="0">
                <a:solidFill>
                  <a:schemeClr val="accent2">
                    <a:lumMod val="75000"/>
                  </a:schemeClr>
                </a:solidFill>
              </a:rPr>
              <a:t>Symptoms of Stressful Mental Load</a:t>
            </a:r>
            <a:endParaRPr lang="en-GB" b="1" dirty="0">
              <a:solidFill>
                <a:schemeClr val="accent2">
                  <a:lumMod val="75000"/>
                </a:schemeClr>
              </a:solidFill>
            </a:endParaRPr>
          </a:p>
        </p:txBody>
      </p:sp>
      <p:sp>
        <p:nvSpPr>
          <p:cNvPr id="4099" name="Rectangle 15"/>
          <p:cNvSpPr>
            <a:spLocks noGrp="1" noChangeArrowheads="1"/>
          </p:cNvSpPr>
          <p:nvPr>
            <p:ph idx="1"/>
          </p:nvPr>
        </p:nvSpPr>
        <p:spPr>
          <a:xfrm>
            <a:off x="343186" y="1556792"/>
            <a:ext cx="11449272" cy="4824536"/>
          </a:xfrm>
        </p:spPr>
        <p:txBody>
          <a:bodyPr>
            <a:noAutofit/>
          </a:bodyPr>
          <a:lstStyle/>
          <a:p>
            <a:pPr algn="just"/>
            <a:r>
              <a:rPr lang="en-GB" sz="2400" b="1" i="1" dirty="0"/>
              <a:t>ambiguity, confusion </a:t>
            </a:r>
            <a:r>
              <a:rPr lang="en-GB" sz="2400" dirty="0"/>
              <a:t>→ a person is not able to confess in a situation, he/she lacks a view of the situation, does not recognize relationships (misunderstandings to work);</a:t>
            </a:r>
          </a:p>
          <a:p>
            <a:pPr algn="just"/>
            <a:r>
              <a:rPr lang="en-GB" sz="2400" b="1" i="1" dirty="0"/>
              <a:t>actual </a:t>
            </a:r>
            <a:r>
              <a:rPr lang="en-GB" sz="2400" b="1" i="1" dirty="0" smtClean="0"/>
              <a:t>insolvability </a:t>
            </a:r>
            <a:r>
              <a:rPr lang="en-GB" sz="2400" dirty="0"/>
              <a:t>→ man understands the situation but does not find a solution, strategy</a:t>
            </a:r>
            <a:r>
              <a:rPr lang="en-GB" sz="2400" dirty="0" smtClean="0"/>
              <a:t>;</a:t>
            </a:r>
            <a:endParaRPr lang="cs-CZ" sz="2400" dirty="0" smtClean="0"/>
          </a:p>
          <a:p>
            <a:pPr algn="just"/>
            <a:r>
              <a:rPr lang="en-GB" sz="2400" b="1" i="1" dirty="0"/>
              <a:t>unmanageability</a:t>
            </a:r>
            <a:r>
              <a:rPr lang="en-GB" sz="2400" dirty="0"/>
              <a:t> → man has an overview of the situation and an idea of how to solve it, but </a:t>
            </a:r>
            <a:r>
              <a:rPr lang="en-GB" sz="2400" dirty="0" smtClean="0"/>
              <a:t>he</a:t>
            </a:r>
            <a:r>
              <a:rPr lang="cs-CZ" sz="2400" dirty="0" smtClean="0"/>
              <a:t>/</a:t>
            </a:r>
            <a:r>
              <a:rPr lang="cs-CZ" sz="2400" dirty="0" err="1" smtClean="0"/>
              <a:t>she</a:t>
            </a:r>
            <a:r>
              <a:rPr lang="en-GB" sz="2400" dirty="0" smtClean="0"/>
              <a:t> </a:t>
            </a:r>
            <a:r>
              <a:rPr lang="en-GB" sz="2400" dirty="0"/>
              <a:t>lacks the resources, </a:t>
            </a:r>
            <a:r>
              <a:rPr lang="en-GB" sz="2400" dirty="0" smtClean="0"/>
              <a:t>he</a:t>
            </a:r>
            <a:r>
              <a:rPr lang="cs-CZ" sz="2400" dirty="0" smtClean="0"/>
              <a:t>/</a:t>
            </a:r>
            <a:r>
              <a:rPr lang="cs-CZ" sz="2400" dirty="0" err="1" smtClean="0"/>
              <a:t>she</a:t>
            </a:r>
            <a:r>
              <a:rPr lang="en-GB" sz="2400" dirty="0" smtClean="0"/>
              <a:t> </a:t>
            </a:r>
            <a:r>
              <a:rPr lang="en-GB" sz="2400" dirty="0"/>
              <a:t>is not in his power to solve things (study - time, way - money);</a:t>
            </a:r>
          </a:p>
          <a:p>
            <a:pPr algn="just"/>
            <a:r>
              <a:rPr lang="en-GB" sz="2400" b="1" i="1" dirty="0"/>
              <a:t>danger, threat </a:t>
            </a:r>
            <a:r>
              <a:rPr lang="en-GB" sz="2400" dirty="0"/>
              <a:t>→ resolving a given situation may mean a direct or consequent threat </a:t>
            </a:r>
            <a:r>
              <a:rPr lang="cs-CZ" sz="2400" dirty="0" smtClean="0"/>
              <a:t/>
            </a:r>
            <a:br>
              <a:rPr lang="cs-CZ" sz="2400" dirty="0" smtClean="0"/>
            </a:br>
            <a:r>
              <a:rPr lang="en-GB" sz="2400" dirty="0" smtClean="0"/>
              <a:t>to </a:t>
            </a:r>
            <a:r>
              <a:rPr lang="en-GB" sz="2400" dirty="0"/>
              <a:t>an individual, other persons or values, pushing us to the limits of our possibilities</a:t>
            </a:r>
            <a:r>
              <a:rPr lang="en-GB" sz="2400" dirty="0" smtClean="0"/>
              <a:t>;</a:t>
            </a:r>
            <a:endParaRPr lang="cs-CZ" sz="2400" dirty="0" smtClean="0"/>
          </a:p>
          <a:p>
            <a:pPr algn="just"/>
            <a:r>
              <a:rPr lang="en-GB" sz="2400" b="1" dirty="0"/>
              <a:t>non-controllability</a:t>
            </a:r>
            <a:r>
              <a:rPr lang="en-GB" sz="2400" dirty="0"/>
              <a:t> → we really cannot influence the situation, or we have the feeling (the belief that we can influence the course of events reduces our anxiety);</a:t>
            </a:r>
          </a:p>
          <a:p>
            <a:pPr algn="just"/>
            <a:r>
              <a:rPr lang="en-GB" sz="2400" b="1" dirty="0"/>
              <a:t>unpredictability</a:t>
            </a:r>
            <a:r>
              <a:rPr lang="en-GB" sz="2400" dirty="0"/>
              <a:t> → the possibility to predict a stressful situation usually reduces the intensity of stress, even if one cannot influence it (preparation of the cadastre scenario).</a:t>
            </a:r>
            <a:endParaRPr lang="cs-CZ" sz="2400" dirty="0"/>
          </a:p>
        </p:txBody>
      </p:sp>
    </p:spTree>
    <p:extLst>
      <p:ext uri="{BB962C8B-B14F-4D97-AF65-F5344CB8AC3E}">
        <p14:creationId xmlns:p14="http://schemas.microsoft.com/office/powerpoint/2010/main" val="4970227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p:txBody>
          <a:bodyPr>
            <a:normAutofit/>
          </a:bodyPr>
          <a:lstStyle/>
          <a:p>
            <a:pPr algn="ctr"/>
            <a:r>
              <a:rPr lang="en-US" b="1" dirty="0" smtClean="0">
                <a:solidFill>
                  <a:schemeClr val="accent2">
                    <a:lumMod val="75000"/>
                  </a:schemeClr>
                </a:solidFill>
              </a:rPr>
              <a:t>Causes of Mental Stress</a:t>
            </a:r>
            <a:r>
              <a:rPr lang="en-GB" b="1" dirty="0" smtClean="0">
                <a:solidFill>
                  <a:schemeClr val="accent2">
                    <a:lumMod val="75000"/>
                  </a:schemeClr>
                </a:solidFill>
              </a:rPr>
              <a:t> </a:t>
            </a:r>
            <a:endParaRPr lang="en-US" b="1" dirty="0">
              <a:solidFill>
                <a:schemeClr val="accent2">
                  <a:lumMod val="75000"/>
                </a:schemeClr>
              </a:solidFill>
            </a:endParaRPr>
          </a:p>
        </p:txBody>
      </p:sp>
      <p:sp>
        <p:nvSpPr>
          <p:cNvPr id="2" name="Zástupný symbol pro obsah 1"/>
          <p:cNvSpPr>
            <a:spLocks noGrp="1"/>
          </p:cNvSpPr>
          <p:nvPr>
            <p:ph sz="half" idx="1"/>
          </p:nvPr>
        </p:nvSpPr>
        <p:spPr>
          <a:xfrm>
            <a:off x="407368" y="1713643"/>
            <a:ext cx="5181600" cy="4351338"/>
          </a:xfrm>
        </p:spPr>
        <p:txBody>
          <a:bodyPr>
            <a:normAutofit fontScale="92500" lnSpcReduction="10000"/>
          </a:bodyPr>
          <a:lstStyle/>
          <a:p>
            <a:pPr algn="just"/>
            <a:r>
              <a:rPr lang="en-GB" dirty="0"/>
              <a:t>A) </a:t>
            </a:r>
            <a:r>
              <a:rPr lang="en-GB" sz="3500" b="1" dirty="0"/>
              <a:t>causes of working nature</a:t>
            </a:r>
          </a:p>
          <a:p>
            <a:pPr algn="just"/>
            <a:r>
              <a:rPr lang="en-GB" dirty="0"/>
              <a:t>high demands on concentration and attention;</a:t>
            </a:r>
          </a:p>
          <a:p>
            <a:pPr algn="just"/>
            <a:r>
              <a:rPr lang="en-GB" dirty="0"/>
              <a:t>high need to use different kinds </a:t>
            </a:r>
            <a:r>
              <a:rPr lang="cs-CZ" dirty="0" smtClean="0"/>
              <a:t/>
            </a:r>
            <a:br>
              <a:rPr lang="cs-CZ" dirty="0" smtClean="0"/>
            </a:br>
            <a:r>
              <a:rPr lang="en-GB" dirty="0" smtClean="0"/>
              <a:t>of </a:t>
            </a:r>
            <a:r>
              <a:rPr lang="en-GB" dirty="0"/>
              <a:t>memory;</a:t>
            </a:r>
          </a:p>
          <a:p>
            <a:pPr algn="just"/>
            <a:r>
              <a:rPr lang="en-GB" dirty="0"/>
              <a:t>high need for flexible and logical thinking;</a:t>
            </a:r>
          </a:p>
          <a:p>
            <a:pPr algn="just"/>
            <a:r>
              <a:rPr lang="en-GB" dirty="0"/>
              <a:t>constant work with people, communication with people;</a:t>
            </a:r>
          </a:p>
          <a:p>
            <a:pPr algn="just"/>
            <a:r>
              <a:rPr lang="en-GB" dirty="0"/>
              <a:t>high requirements for positive personality traits;</a:t>
            </a:r>
          </a:p>
        </p:txBody>
      </p:sp>
      <p:sp>
        <p:nvSpPr>
          <p:cNvPr id="3" name="Zástupný symbol pro obsah 2"/>
          <p:cNvSpPr>
            <a:spLocks noGrp="1"/>
          </p:cNvSpPr>
          <p:nvPr>
            <p:ph sz="half" idx="2"/>
          </p:nvPr>
        </p:nvSpPr>
        <p:spPr>
          <a:xfrm>
            <a:off x="6456040" y="1772816"/>
            <a:ext cx="5181600" cy="4351338"/>
          </a:xfrm>
        </p:spPr>
        <p:txBody>
          <a:bodyPr>
            <a:normAutofit fontScale="92500" lnSpcReduction="10000"/>
          </a:bodyPr>
          <a:lstStyle/>
          <a:p>
            <a:pPr algn="just"/>
            <a:r>
              <a:rPr lang="en-GB" dirty="0"/>
              <a:t>B) </a:t>
            </a:r>
            <a:r>
              <a:rPr lang="en-GB" sz="3500" b="1" dirty="0"/>
              <a:t>causes in personal life </a:t>
            </a:r>
            <a:r>
              <a:rPr lang="en-GB" dirty="0"/>
              <a:t>→ personal worries</a:t>
            </a:r>
          </a:p>
          <a:p>
            <a:pPr algn="just"/>
            <a:r>
              <a:rPr lang="en-GB" dirty="0"/>
              <a:t>diseases of the child or family member;</a:t>
            </a:r>
          </a:p>
          <a:p>
            <a:pPr algn="just"/>
            <a:r>
              <a:rPr lang="en-GB" dirty="0"/>
              <a:t>escalated partnerships;</a:t>
            </a:r>
          </a:p>
          <a:p>
            <a:pPr algn="just"/>
            <a:r>
              <a:rPr lang="en-GB" dirty="0"/>
              <a:t>own health problems;</a:t>
            </a:r>
          </a:p>
          <a:p>
            <a:pPr algn="just"/>
            <a:r>
              <a:rPr lang="en-GB" dirty="0"/>
              <a:t>taking care of an elderly or sick relative;</a:t>
            </a:r>
          </a:p>
          <a:p>
            <a:pPr algn="just"/>
            <a:r>
              <a:rPr lang="en-GB" dirty="0"/>
              <a:t>child's problems at school;</a:t>
            </a:r>
          </a:p>
          <a:p>
            <a:pPr algn="just"/>
            <a:r>
              <a:rPr lang="en-GB" dirty="0"/>
              <a:t>problematic transport to work, etc.</a:t>
            </a:r>
          </a:p>
        </p:txBody>
      </p:sp>
    </p:spTree>
    <p:extLst>
      <p:ext uri="{BB962C8B-B14F-4D97-AF65-F5344CB8AC3E}">
        <p14:creationId xmlns:p14="http://schemas.microsoft.com/office/powerpoint/2010/main" val="43542497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767408" y="116632"/>
            <a:ext cx="10515600" cy="1325563"/>
          </a:xfrm>
        </p:spPr>
        <p:txBody>
          <a:bodyPr>
            <a:normAutofit/>
          </a:bodyPr>
          <a:lstStyle/>
          <a:p>
            <a:pPr algn="ctr"/>
            <a:r>
              <a:rPr lang="en-GB" b="1" dirty="0">
                <a:solidFill>
                  <a:schemeClr val="accent2">
                    <a:lumMod val="75000"/>
                  </a:schemeClr>
                </a:solidFill>
              </a:rPr>
              <a:t>Stages of </a:t>
            </a:r>
            <a:r>
              <a:rPr lang="cs-CZ" b="1" dirty="0" smtClean="0">
                <a:solidFill>
                  <a:schemeClr val="accent2">
                    <a:lumMod val="75000"/>
                  </a:schemeClr>
                </a:solidFill>
              </a:rPr>
              <a:t>S</a:t>
            </a:r>
            <a:r>
              <a:rPr lang="en-GB" b="1" dirty="0" smtClean="0">
                <a:solidFill>
                  <a:schemeClr val="accent2">
                    <a:lumMod val="75000"/>
                  </a:schemeClr>
                </a:solidFill>
              </a:rPr>
              <a:t>tress</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335360" y="1052736"/>
            <a:ext cx="11305256" cy="5688632"/>
          </a:xfrm>
        </p:spPr>
        <p:txBody>
          <a:bodyPr>
            <a:noAutofit/>
          </a:bodyPr>
          <a:lstStyle/>
          <a:p>
            <a:pPr algn="just"/>
            <a:r>
              <a:rPr lang="en-US" sz="2400" b="1" dirty="0" smtClean="0">
                <a:solidFill>
                  <a:srgbClr val="AA143D"/>
                </a:solidFill>
              </a:rPr>
              <a:t>1. Alarm reaction stage:  </a:t>
            </a:r>
            <a:r>
              <a:rPr lang="en-US" sz="2400" b="1" dirty="0" smtClean="0"/>
              <a:t>r</a:t>
            </a:r>
            <a:r>
              <a:rPr lang="en-US" sz="2400" dirty="0" smtClean="0"/>
              <a:t>efers to the initial symptoms the body experiences when under stress. You may be familiar with the “</a:t>
            </a:r>
            <a:r>
              <a:rPr lang="en-US" sz="2400" b="1" i="1" dirty="0" smtClean="0"/>
              <a:t>fight-or-flight” response</a:t>
            </a:r>
            <a:r>
              <a:rPr lang="en-US" sz="2400" dirty="0" smtClean="0"/>
              <a:t>, which is </a:t>
            </a:r>
            <a:r>
              <a:rPr lang="cs-CZ" sz="2400" dirty="0" smtClean="0"/>
              <a:t/>
            </a:r>
            <a:br>
              <a:rPr lang="cs-CZ" sz="2400" dirty="0" smtClean="0"/>
            </a:br>
            <a:r>
              <a:rPr lang="en-US" sz="2400" dirty="0" smtClean="0"/>
              <a:t>a </a:t>
            </a:r>
            <a:r>
              <a:rPr lang="en-US" sz="2400" dirty="0" smtClean="0"/>
              <a:t>physiological response to stress. This natural reaction prepares you to either flee or protect yourself in dangerous situations. Your heart rate increases, your adrenal gland releases cortisol (a stress hormone), and you receive a boost of adrenaline, which increases energy. This fight-or-flight response occurs in the alarm reaction stage.</a:t>
            </a:r>
          </a:p>
          <a:p>
            <a:pPr algn="just"/>
            <a:r>
              <a:rPr lang="en-US" sz="2400" b="1" dirty="0" smtClean="0">
                <a:solidFill>
                  <a:srgbClr val="AA143D"/>
                </a:solidFill>
              </a:rPr>
              <a:t>2. Resistance stage: </a:t>
            </a:r>
            <a:r>
              <a:rPr lang="en-US" sz="2400" dirty="0" smtClean="0"/>
              <a:t>After the initial shock of a stressful event and having a fight-or-flight response, the body begins to repair itself. It releases a lower amount of cortisol, and your heart rate and blood pressure begin to normalize. Although your body enters this recovery phase, it remains on high alert for a while. If you overcome stress and the situation is no longer an issue, your body continues to repair itself until your hormone levels, heart rate, and blood pressure reach a pre-stress state. If the resistance stage continues for too long of a period without pauses to offset the effects of stress, this can lead to the exhaustion stage. </a:t>
            </a:r>
            <a:r>
              <a:rPr lang="en-US" sz="2400" b="1" i="1" dirty="0" smtClean="0"/>
              <a:t>Signs of the resistance stage </a:t>
            </a:r>
            <a:r>
              <a:rPr lang="en-US" sz="2400" dirty="0" smtClean="0"/>
              <a:t>include:</a:t>
            </a:r>
          </a:p>
          <a:p>
            <a:pPr marL="0" indent="0" algn="just">
              <a:buNone/>
            </a:pPr>
            <a:r>
              <a:rPr lang="cs-CZ" sz="2400" dirty="0" smtClean="0"/>
              <a:t>   </a:t>
            </a:r>
            <a:r>
              <a:rPr lang="en-US" sz="2400" b="1" i="1" dirty="0" smtClean="0"/>
              <a:t>Irritability</a:t>
            </a:r>
            <a:r>
              <a:rPr lang="cs-CZ" sz="2400" b="1" i="1" dirty="0" smtClean="0"/>
              <a:t>;  </a:t>
            </a:r>
            <a:r>
              <a:rPr lang="en-US" sz="2400" b="1" i="1" dirty="0" smtClean="0"/>
              <a:t>frustration</a:t>
            </a:r>
            <a:r>
              <a:rPr lang="cs-CZ" sz="2400" b="1" i="1" dirty="0" smtClean="0"/>
              <a:t>;</a:t>
            </a:r>
            <a:r>
              <a:rPr lang="cs-CZ" sz="2400" b="1" i="1" dirty="0" smtClean="0"/>
              <a:t> </a:t>
            </a:r>
            <a:r>
              <a:rPr lang="en-US" sz="2400" b="1" i="1" dirty="0" smtClean="0"/>
              <a:t>poor </a:t>
            </a:r>
            <a:r>
              <a:rPr lang="en-US" sz="2400" b="1" i="1" dirty="0" smtClean="0"/>
              <a:t>concentration</a:t>
            </a:r>
            <a:endParaRPr lang="en-US" sz="2400" b="1" i="1" dirty="0"/>
          </a:p>
        </p:txBody>
      </p:sp>
    </p:spTree>
    <p:extLst>
      <p:ext uri="{BB962C8B-B14F-4D97-AF65-F5344CB8AC3E}">
        <p14:creationId xmlns:p14="http://schemas.microsoft.com/office/powerpoint/2010/main" val="194555236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260084"/>
            <a:ext cx="10515600" cy="1325563"/>
          </a:xfrm>
        </p:spPr>
        <p:txBody>
          <a:bodyPr>
            <a:normAutofit/>
          </a:bodyPr>
          <a:lstStyle/>
          <a:p>
            <a:pPr algn="ctr"/>
            <a:r>
              <a:rPr lang="en-GB" b="1" dirty="0">
                <a:solidFill>
                  <a:schemeClr val="accent2">
                    <a:lumMod val="75000"/>
                  </a:schemeClr>
                </a:solidFill>
              </a:rPr>
              <a:t>Stages of Stress</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838200" y="1196752"/>
            <a:ext cx="10658400" cy="5544616"/>
          </a:xfrm>
        </p:spPr>
        <p:txBody>
          <a:bodyPr>
            <a:normAutofit fontScale="92500" lnSpcReduction="20000"/>
          </a:bodyPr>
          <a:lstStyle/>
          <a:p>
            <a:pPr algn="just"/>
            <a:r>
              <a:rPr lang="cs-CZ" sz="2600" b="1" dirty="0">
                <a:solidFill>
                  <a:srgbClr val="AA143D"/>
                </a:solidFill>
              </a:rPr>
              <a:t>3. </a:t>
            </a:r>
            <a:r>
              <a:rPr lang="en-US" sz="2600" b="1" dirty="0" smtClean="0">
                <a:solidFill>
                  <a:srgbClr val="AA143D"/>
                </a:solidFill>
              </a:rPr>
              <a:t>Exhaustion stage: </a:t>
            </a:r>
            <a:r>
              <a:rPr lang="en-GB" sz="2600" dirty="0" smtClean="0"/>
              <a:t>is </a:t>
            </a:r>
            <a:r>
              <a:rPr lang="en-GB" sz="2600" dirty="0"/>
              <a:t>the result of prolonged or chronic stress. Struggling with stress for long periods can drain your physical, emotional, and mental resources </a:t>
            </a:r>
            <a:r>
              <a:rPr lang="cs-CZ" sz="2600" dirty="0" smtClean="0"/>
              <a:t/>
            </a:r>
            <a:br>
              <a:rPr lang="cs-CZ" sz="2600" dirty="0" smtClean="0"/>
            </a:br>
            <a:r>
              <a:rPr lang="en-GB" sz="2600" dirty="0" smtClean="0"/>
              <a:t>to </a:t>
            </a:r>
            <a:r>
              <a:rPr lang="en-GB" sz="2600" dirty="0"/>
              <a:t>the point where your body no longer has strength to fight stress. You may give up or feel your situation is hopeless. </a:t>
            </a:r>
            <a:endParaRPr lang="cs-CZ" sz="2600" dirty="0"/>
          </a:p>
          <a:p>
            <a:r>
              <a:rPr lang="en-GB" sz="2600" dirty="0" smtClean="0"/>
              <a:t>Signs of </a:t>
            </a:r>
            <a:r>
              <a:rPr lang="en-GB" sz="2600" dirty="0"/>
              <a:t>exhaustion include</a:t>
            </a:r>
            <a:r>
              <a:rPr lang="en-GB" sz="2600" dirty="0" smtClean="0"/>
              <a:t>:</a:t>
            </a:r>
            <a:endParaRPr lang="en-GB" sz="2600" dirty="0"/>
          </a:p>
          <a:p>
            <a:pPr algn="just"/>
            <a:r>
              <a:rPr lang="en-GB" sz="2600" dirty="0"/>
              <a:t>fatigue</a:t>
            </a:r>
          </a:p>
          <a:p>
            <a:pPr algn="just"/>
            <a:r>
              <a:rPr lang="en-GB" sz="2600" dirty="0"/>
              <a:t>burnout</a:t>
            </a:r>
          </a:p>
          <a:p>
            <a:pPr algn="just"/>
            <a:r>
              <a:rPr lang="en-GB" sz="2600" dirty="0"/>
              <a:t>depression</a:t>
            </a:r>
          </a:p>
          <a:p>
            <a:pPr algn="just"/>
            <a:r>
              <a:rPr lang="en-GB" sz="2600" dirty="0"/>
              <a:t>anxiety</a:t>
            </a:r>
          </a:p>
          <a:p>
            <a:pPr algn="just"/>
            <a:r>
              <a:rPr lang="en-GB" sz="2600" dirty="0"/>
              <a:t>decreased stress </a:t>
            </a:r>
            <a:r>
              <a:rPr lang="en-GB" sz="2600" dirty="0" smtClean="0"/>
              <a:t>tolerance</a:t>
            </a:r>
            <a:endParaRPr lang="cs-CZ" sz="2600" dirty="0" smtClean="0"/>
          </a:p>
          <a:p>
            <a:pPr algn="just"/>
            <a:endParaRPr lang="cs-CZ" sz="2000" dirty="0"/>
          </a:p>
          <a:p>
            <a:pPr algn="just"/>
            <a:endParaRPr lang="cs-CZ" sz="2000" dirty="0" smtClean="0"/>
          </a:p>
          <a:p>
            <a:pPr algn="just"/>
            <a:endParaRPr lang="cs-CZ" sz="2000" dirty="0" smtClean="0"/>
          </a:p>
          <a:p>
            <a:pPr marL="0" indent="0" algn="just">
              <a:buNone/>
            </a:pPr>
            <a:endParaRPr lang="en-GB" sz="2000" dirty="0"/>
          </a:p>
          <a:p>
            <a:pPr algn="just"/>
            <a:r>
              <a:rPr lang="en-GB" sz="2600" dirty="0"/>
              <a:t>The physical effects of this stage also weaken your immune system and put you at risk for stress-related illnesses.</a:t>
            </a:r>
            <a:endParaRPr lang="cs-CZ" sz="2600" dirty="0"/>
          </a:p>
        </p:txBody>
      </p:sp>
      <p:pic>
        <p:nvPicPr>
          <p:cNvPr id="2" name="Obrázek 1"/>
          <p:cNvPicPr>
            <a:picLocks noChangeAspect="1"/>
          </p:cNvPicPr>
          <p:nvPr/>
        </p:nvPicPr>
        <p:blipFill>
          <a:blip r:embed="rId3"/>
          <a:stretch>
            <a:fillRect/>
          </a:stretch>
        </p:blipFill>
        <p:spPr>
          <a:xfrm>
            <a:off x="6179353" y="2132856"/>
            <a:ext cx="5184576" cy="3652144"/>
          </a:xfrm>
          <a:prstGeom prst="rect">
            <a:avLst/>
          </a:prstGeom>
        </p:spPr>
      </p:pic>
    </p:spTree>
    <p:extLst>
      <p:ext uri="{BB962C8B-B14F-4D97-AF65-F5344CB8AC3E}">
        <p14:creationId xmlns:p14="http://schemas.microsoft.com/office/powerpoint/2010/main" val="427521280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Uk motiv">
  <a:themeElements>
    <a:clrScheme name="Vlastní 2">
      <a:dk1>
        <a:sysClr val="windowText" lastClr="000000"/>
      </a:dk1>
      <a:lt1>
        <a:sysClr val="window" lastClr="FFFFFF"/>
      </a:lt1>
      <a:dk2>
        <a:srgbClr val="1F497D"/>
      </a:dk2>
      <a:lt2>
        <a:srgbClr val="EEECE1"/>
      </a:lt2>
      <a:accent1>
        <a:srgbClr val="4F81BD"/>
      </a:accent1>
      <a:accent2>
        <a:srgbClr val="C00000"/>
      </a:accent2>
      <a:accent3>
        <a:srgbClr val="9BBB59"/>
      </a:accent3>
      <a:accent4>
        <a:srgbClr val="8064A2"/>
      </a:accent4>
      <a:accent5>
        <a:srgbClr val="4BACC6"/>
      </a:accent5>
      <a:accent6>
        <a:srgbClr val="F79646"/>
      </a:accent6>
      <a:hlink>
        <a:srgbClr val="0000FF"/>
      </a:hlink>
      <a:folHlink>
        <a:srgbClr val="800080"/>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 motiv" id="{44A0A158-DF95-4860-97E7-6E4071F6EC3D}" vid="{DCE1AC11-CFC7-4A60-9382-3AFC7379423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 motiv</Template>
  <TotalTime>1503</TotalTime>
  <Words>2091</Words>
  <Application>Microsoft Office PowerPoint</Application>
  <PresentationFormat>Širokoúhlá obrazovka</PresentationFormat>
  <Paragraphs>244</Paragraphs>
  <Slides>30</Slides>
  <Notes>27</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30</vt:i4>
      </vt:variant>
    </vt:vector>
  </HeadingPairs>
  <TitlesOfParts>
    <vt:vector size="34" baseType="lpstr">
      <vt:lpstr>Arial</vt:lpstr>
      <vt:lpstr>Calibri</vt:lpstr>
      <vt:lpstr>Calibri Light</vt:lpstr>
      <vt:lpstr>Uk motiv</vt:lpstr>
      <vt:lpstr>Stress &amp; Burnout</vt:lpstr>
      <vt:lpstr>Stress</vt:lpstr>
      <vt:lpstr>Types of Stress </vt:lpstr>
      <vt:lpstr>How Does Stress Affect Health?</vt:lpstr>
      <vt:lpstr>How Does Stress Affect Health?</vt:lpstr>
      <vt:lpstr>Symptoms of Stressful Mental Load</vt:lpstr>
      <vt:lpstr>Causes of Mental Stress </vt:lpstr>
      <vt:lpstr>Stages of Stress</vt:lpstr>
      <vt:lpstr>Stages of Stress</vt:lpstr>
      <vt:lpstr>Symptoms of Distress</vt:lpstr>
      <vt:lpstr>Symptoms of Distress</vt:lpstr>
      <vt:lpstr>Psychological Reactions to Stress</vt:lpstr>
      <vt:lpstr>Social Network</vt:lpstr>
      <vt:lpstr>Types of Social Support</vt:lpstr>
      <vt:lpstr>Stress vs Burnout</vt:lpstr>
      <vt:lpstr>What Is Burnout?</vt:lpstr>
      <vt:lpstr>Signs and Symptoms</vt:lpstr>
      <vt:lpstr>Risk Factors</vt:lpstr>
      <vt:lpstr>Prevention and Treatment</vt:lpstr>
      <vt:lpstr>Burnout Syndrome Phases</vt:lpstr>
      <vt:lpstr>Burnout</vt:lpstr>
      <vt:lpstr>Mental Hygiene: Psychohygiene</vt:lpstr>
      <vt:lpstr>Mental Hygiene</vt:lpstr>
      <vt:lpstr>Mental Hygiene</vt:lpstr>
      <vt:lpstr>Common disorders - Anxiety Disorders</vt:lpstr>
      <vt:lpstr>Common Disorders - Mood Disorders</vt:lpstr>
      <vt:lpstr>Common Disorders - Schizophrenia Disorders</vt:lpstr>
      <vt:lpstr>Treatment</vt:lpstr>
      <vt:lpstr>Mental Health Tests - Advice Eventually</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Postoj klienta k nemoci</dc:title>
  <dc:creator>Eva Švarcová</dc:creator>
  <cp:lastModifiedBy>El-Hmoudová Dagmar</cp:lastModifiedBy>
  <cp:revision>130</cp:revision>
  <dcterms:created xsi:type="dcterms:W3CDTF">2011-02-21T12:31:35Z</dcterms:created>
  <dcterms:modified xsi:type="dcterms:W3CDTF">2020-03-25T09:52:08Z</dcterms:modified>
</cp:coreProperties>
</file>