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00" r:id="rId4"/>
    <p:sldId id="280" r:id="rId5"/>
    <p:sldId id="282" r:id="rId6"/>
    <p:sldId id="281" r:id="rId7"/>
    <p:sldId id="286" r:id="rId8"/>
    <p:sldId id="301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57" r:id="rId18"/>
    <p:sldId id="258" r:id="rId19"/>
    <p:sldId id="259" r:id="rId20"/>
    <p:sldId id="266" r:id="rId21"/>
    <p:sldId id="260" r:id="rId22"/>
    <p:sldId id="302" r:id="rId23"/>
    <p:sldId id="261" r:id="rId24"/>
    <p:sldId id="303" r:id="rId25"/>
    <p:sldId id="262" r:id="rId26"/>
    <p:sldId id="263" r:id="rId27"/>
    <p:sldId id="299" r:id="rId28"/>
    <p:sldId id="264" r:id="rId29"/>
    <p:sldId id="265" r:id="rId30"/>
  </p:sldIdLst>
  <p:sldSz cx="12192000" cy="6858000"/>
  <p:notesSz cx="6858000" cy="9144000"/>
  <p:custDataLst>
    <p:tags r:id="rId3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3CAB-93EB-4F7B-B21D-80E4CBE66ABA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16A4E-EC3F-4787-A4AC-98BC8DECB8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16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3CAB-93EB-4F7B-B21D-80E4CBE66ABA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16A4E-EC3F-4787-A4AC-98BC8DECB8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10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3CAB-93EB-4F7B-B21D-80E4CBE66ABA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16A4E-EC3F-4787-A4AC-98BC8DECB8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899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968-3E05-4956-AEDC-782CE0BF18B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2038-6D6E-44D7-8569-4AFED14F37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74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968-3E05-4956-AEDC-782CE0BF18B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2038-6D6E-44D7-8569-4AFED14F37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85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968-3E05-4956-AEDC-782CE0BF18B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2038-6D6E-44D7-8569-4AFED14F37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89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968-3E05-4956-AEDC-782CE0BF18B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2038-6D6E-44D7-8569-4AFED14F37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41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968-3E05-4956-AEDC-782CE0BF18B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2038-6D6E-44D7-8569-4AFED14F37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79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968-3E05-4956-AEDC-782CE0BF18B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2038-6D6E-44D7-8569-4AFED14F37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41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968-3E05-4956-AEDC-782CE0BF18B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2038-6D6E-44D7-8569-4AFED14F37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1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968-3E05-4956-AEDC-782CE0BF18B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2038-6D6E-44D7-8569-4AFED14F37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3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3CAB-93EB-4F7B-B21D-80E4CBE66ABA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16A4E-EC3F-4787-A4AC-98BC8DECB8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979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968-3E05-4956-AEDC-782CE0BF18B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2038-6D6E-44D7-8569-4AFED14F37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26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968-3E05-4956-AEDC-782CE0BF18B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2038-6D6E-44D7-8569-4AFED14F37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92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968-3E05-4956-AEDC-782CE0BF18B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2038-6D6E-44D7-8569-4AFED14F37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1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3CAB-93EB-4F7B-B21D-80E4CBE66ABA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16A4E-EC3F-4787-A4AC-98BC8DECB8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79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3CAB-93EB-4F7B-B21D-80E4CBE66ABA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16A4E-EC3F-4787-A4AC-98BC8DECB8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65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3CAB-93EB-4F7B-B21D-80E4CBE66ABA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16A4E-EC3F-4787-A4AC-98BC8DECB8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86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3CAB-93EB-4F7B-B21D-80E4CBE66ABA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16A4E-EC3F-4787-A4AC-98BC8DECB8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69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3CAB-93EB-4F7B-B21D-80E4CBE66ABA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16A4E-EC3F-4787-A4AC-98BC8DECB8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494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3CAB-93EB-4F7B-B21D-80E4CBE66ABA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16A4E-EC3F-4787-A4AC-98BC8DECB8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86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3CAB-93EB-4F7B-B21D-80E4CBE66ABA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16A4E-EC3F-4787-A4AC-98BC8DECB8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83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63CAB-93EB-4F7B-B21D-80E4CBE66ABA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16A4E-EC3F-4787-A4AC-98BC8DECB8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74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93968-3E05-4956-AEDC-782CE0BF18B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62038-6D6E-44D7-8569-4AFED14F37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5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alle.edu/~smithsc/Astronomy/retrograd.html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4" Type="http://schemas.openxmlformats.org/officeDocument/2006/relationships/hyperlink" Target="https://upload.wikimedia.org/wikipedia/commons/7/70/Apparent_retrograde_motion_of_Mars_in_2003.gi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Kusánského</a:t>
            </a:r>
            <a:r>
              <a:rPr lang="cs-CZ" dirty="0"/>
              <a:t> neomezený vesmír a kopernikánská revoluce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Ondřej Švec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670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919536" y="6309321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Jan van </a:t>
            </a:r>
            <a:r>
              <a:rPr lang="cs-CZ" sz="2400" dirty="0" err="1"/>
              <a:t>Eyck</a:t>
            </a:r>
            <a:r>
              <a:rPr lang="cs-CZ" sz="2400" dirty="0"/>
              <a:t> - </a:t>
            </a:r>
            <a:r>
              <a:rPr lang="pl-PL" sz="2400" i="1" dirty="0"/>
              <a:t>Madona kancléře Rolina </a:t>
            </a:r>
            <a:r>
              <a:rPr lang="pl-PL" sz="2400" dirty="0"/>
              <a:t>- kolem r. 1435</a:t>
            </a:r>
            <a:endParaRPr lang="cs-CZ" sz="2400" dirty="0"/>
          </a:p>
        </p:txBody>
      </p:sp>
      <p:pic>
        <p:nvPicPr>
          <p:cNvPr id="1026" name="Picture 2" descr="https://upload.wikimedia.org/wikipedia/commons/6/6f/Perspective_dans_la_Vierge_du_chancelier_Rolin_de_Jan_van_Ey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087784"/>
            <a:ext cx="4752528" cy="507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274638"/>
            <a:ext cx="12279085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900"/>
              <a:t>Jak zahrnout přítomnost (božského) nekonečna do mezí kvantifikovatelného prostoru? </a:t>
            </a:r>
            <a:br>
              <a:rPr lang="cs-CZ" sz="3200"/>
            </a:br>
            <a:endParaRPr lang="cs-CZ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13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Mikuláš Kusánský: universum namísto kosmu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u="sng" dirty="0"/>
              <a:t>Vesmír je „</a:t>
            </a:r>
            <a:r>
              <a:rPr lang="cs-CZ" u="sng" dirty="0" err="1"/>
              <a:t>infinitas</a:t>
            </a:r>
            <a:r>
              <a:rPr lang="cs-CZ" u="sng" dirty="0"/>
              <a:t> </a:t>
            </a:r>
            <a:r>
              <a:rPr lang="cs-CZ" u="sng" dirty="0" err="1"/>
              <a:t>contracta</a:t>
            </a:r>
            <a:r>
              <a:rPr lang="cs-CZ" u="sng" dirty="0"/>
              <a:t>“ (skloubená nekonečnost)</a:t>
            </a:r>
          </a:p>
          <a:p>
            <a:r>
              <a:rPr lang="cs-CZ" dirty="0"/>
              <a:t>universum = kontrakce (skloubení) absolutní nekonečnosti</a:t>
            </a:r>
          </a:p>
          <a:p>
            <a:r>
              <a:rPr lang="cs-CZ" dirty="0"/>
              <a:t>jednotliviny = různé kontrakce universa</a:t>
            </a:r>
          </a:p>
          <a:p>
            <a:r>
              <a:rPr lang="cs-CZ" dirty="0"/>
              <a:t>jednotlivina jako </a:t>
            </a:r>
            <a:r>
              <a:rPr lang="cs-CZ" i="1" dirty="0" err="1"/>
              <a:t>contractio</a:t>
            </a:r>
            <a:r>
              <a:rPr lang="cs-CZ" dirty="0"/>
              <a:t> (např. v člověku – mikrokosmu) odkazuje na celek světa (makrokosmu).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u="sng" dirty="0"/>
              <a:t>Vesmír (</a:t>
            </a:r>
            <a:r>
              <a:rPr lang="cs-CZ" i="1" u="sng" dirty="0"/>
              <a:t>universum</a:t>
            </a:r>
            <a:r>
              <a:rPr lang="cs-CZ" u="sng" dirty="0"/>
              <a:t>) je „</a:t>
            </a:r>
            <a:r>
              <a:rPr lang="cs-CZ" u="sng" dirty="0" err="1"/>
              <a:t>interminatum</a:t>
            </a:r>
            <a:r>
              <a:rPr lang="cs-CZ" u="sng" dirty="0"/>
              <a:t>“ (≠ infinitum) </a:t>
            </a:r>
            <a:r>
              <a:rPr lang="cs-CZ" dirty="0"/>
              <a:t>  </a:t>
            </a:r>
          </a:p>
          <a:p>
            <a:r>
              <a:rPr lang="cs-CZ" dirty="0"/>
              <a:t>vesmír je bez hranic a není zakončen nějakým vnějším obalem</a:t>
            </a:r>
          </a:p>
          <a:p>
            <a:r>
              <a:rPr lang="cs-CZ" dirty="0"/>
              <a:t>Pouze Bohu náleží atribut „nekonečný“ (infinitum) ve vlastním slova smyslu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10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Popření absolutního centra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„Totiž střed světa splývá s obvodem. Proto svět nemá obvod, neboť kdyby měl střed, měl by i obvod a tak by měl v sobě svůj počátek i konec a sám svět by byl v porovnání s něčím jiným ohraničený a mimo svět by bylo něco jiné… A ač svět není nekonečný, nemožno ho chápat jako konečný, protože nemá hranice, do kterých by se uzavřel.“</a:t>
            </a:r>
          </a:p>
          <a:p>
            <a:pPr marL="0" indent="0">
              <a:buNone/>
            </a:pPr>
            <a:r>
              <a:rPr lang="cs-CZ" dirty="0"/>
              <a:t>	(</a:t>
            </a:r>
            <a:r>
              <a:rPr lang="cs-CZ" dirty="0" err="1"/>
              <a:t>Cusanus</a:t>
            </a:r>
            <a:r>
              <a:rPr lang="cs-CZ" dirty="0"/>
              <a:t>, </a:t>
            </a:r>
            <a:r>
              <a:rPr lang="cs-CZ" i="1" dirty="0"/>
              <a:t>O učené nevědomosti</a:t>
            </a:r>
            <a:r>
              <a:rPr lang="cs-CZ" dirty="0"/>
              <a:t>, Bratislava 	1979, s. 122).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113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Důsledky </a:t>
            </a:r>
            <a:r>
              <a:rPr lang="cs-CZ" dirty="0" err="1"/>
              <a:t>Kusánského</a:t>
            </a:r>
            <a:r>
              <a:rPr lang="cs-CZ" dirty="0"/>
              <a:t> koncepce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Popření absolutního centra vesmíru</a:t>
            </a:r>
          </a:p>
          <a:p>
            <a:r>
              <a:rPr lang="cs-CZ" dirty="0"/>
              <a:t>Tendence k matematizaci světa</a:t>
            </a:r>
          </a:p>
          <a:p>
            <a:r>
              <a:rPr lang="cs-CZ" dirty="0"/>
              <a:t>Vesmír  postrádá přísné vymezení, tj. nemůže se stát předmětem úplného a konečného poznání, nýbrž jen poznání částečného.</a:t>
            </a:r>
          </a:p>
          <a:p>
            <a:pPr marL="0" indent="0">
              <a:buNone/>
            </a:pPr>
            <a:r>
              <a:rPr lang="cs-CZ" dirty="0"/>
              <a:t>	-&gt; „</a:t>
            </a:r>
            <a:r>
              <a:rPr lang="cs-CZ" dirty="0" err="1"/>
              <a:t>docta</a:t>
            </a:r>
            <a:r>
              <a:rPr lang="cs-CZ" dirty="0"/>
              <a:t> </a:t>
            </a:r>
            <a:r>
              <a:rPr lang="cs-CZ" dirty="0" err="1"/>
              <a:t>ignorantia</a:t>
            </a:r>
            <a:r>
              <a:rPr lang="cs-CZ" dirty="0"/>
              <a:t>“</a:t>
            </a:r>
          </a:p>
          <a:p>
            <a:pPr marL="0" indent="0">
              <a:buNone/>
            </a:pPr>
            <a:r>
              <a:rPr lang="cs-CZ" dirty="0"/>
              <a:t>	-&gt; poznáváme jen částečně, </a:t>
            </a:r>
            <a:r>
              <a:rPr lang="cs-CZ" dirty="0" err="1"/>
              <a:t>konjenkturami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010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Kusánského</a:t>
            </a:r>
            <a:r>
              <a:rPr lang="cs-CZ" dirty="0"/>
              <a:t> relativismus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„De </a:t>
            </a:r>
            <a:r>
              <a:rPr lang="cs-CZ" dirty="0" err="1"/>
              <a:t>docta</a:t>
            </a:r>
            <a:r>
              <a:rPr lang="cs-CZ" dirty="0"/>
              <a:t> </a:t>
            </a:r>
            <a:r>
              <a:rPr lang="cs-CZ" dirty="0" err="1"/>
              <a:t>ignorantia</a:t>
            </a:r>
            <a:r>
              <a:rPr lang="cs-CZ" dirty="0"/>
              <a:t>“ (</a:t>
            </a:r>
            <a:r>
              <a:rPr lang="cs-CZ" i="1" dirty="0"/>
              <a:t>O učené nevědomosti</a:t>
            </a:r>
            <a:r>
              <a:rPr lang="cs-CZ" dirty="0"/>
              <a:t>, 1440)</a:t>
            </a:r>
          </a:p>
          <a:p>
            <a:pPr>
              <a:buNone/>
            </a:pPr>
            <a:endParaRPr lang="cs-CZ" sz="2000" u="sng" dirty="0"/>
          </a:p>
          <a:p>
            <a:r>
              <a:rPr lang="cs-CZ" dirty="0"/>
              <a:t>částečný, relativní charakter našeho poznání</a:t>
            </a:r>
          </a:p>
          <a:p>
            <a:r>
              <a:rPr lang="cs-CZ" dirty="0"/>
              <a:t>rozumové poznání nás přivádí k nahlédnutí vlastní omezenosti – v tom spočívá nejvyšší moudrost, jaké je vůbec člověk schopen. </a:t>
            </a:r>
          </a:p>
          <a:p>
            <a:r>
              <a:rPr lang="cs-CZ" dirty="0"/>
              <a:t>„poučená nevědomost” je vlastním cílem filosofie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786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err="1"/>
              <a:t>Kusánského</a:t>
            </a:r>
            <a:r>
              <a:rPr lang="cs-CZ" u="sng" dirty="0"/>
              <a:t> relativismus: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Dvě premisy: </a:t>
            </a:r>
          </a:p>
          <a:p>
            <a:pPr marL="0" indent="0">
              <a:buNone/>
            </a:pPr>
            <a:r>
              <a:rPr lang="cs-CZ" dirty="0"/>
              <a:t>a) obraz světa daného pozorovatele je určen místem, jaké zaujímá ve vesmíru</a:t>
            </a:r>
          </a:p>
          <a:p>
            <a:pPr marL="0" indent="0">
              <a:buNone/>
            </a:pPr>
            <a:r>
              <a:rPr lang="cs-CZ" dirty="0"/>
              <a:t>b) žádné z těchto míst nemůže pro sebe nárokovat absolutně privilegovanou hodnotu (např. proto, že by bylo středem vesmíru),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Relativistický závěr: </a:t>
            </a:r>
          </a:p>
          <a:p>
            <a:pPr marL="0" indent="0">
              <a:buNone/>
            </a:pPr>
            <a:r>
              <a:rPr lang="cs-CZ" dirty="0"/>
              <a:t>musíme připustit možnost existence různých rovnocenných obrazů světa  (i jejich relativní charakter).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179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u="sng" dirty="0" err="1"/>
              <a:t>Kusánského</a:t>
            </a:r>
            <a:r>
              <a:rPr lang="cs-CZ" u="sng" dirty="0"/>
              <a:t> relativismus: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„Kdyby totiž někdo na lodi uprostřed vody nevěděl, že voda teče, a neviděl břehy, jak by mohl pochopit, že se loď pohybuje?“ (M. Kusánský)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srov. Vergilius: </a:t>
            </a:r>
          </a:p>
          <a:p>
            <a:r>
              <a:rPr lang="cs-CZ" dirty="0"/>
              <a:t>„</a:t>
            </a:r>
            <a:r>
              <a:rPr lang="cs-CZ" dirty="0" err="1"/>
              <a:t>Provehimur</a:t>
            </a:r>
            <a:r>
              <a:rPr lang="cs-CZ" dirty="0"/>
              <a:t> portu </a:t>
            </a:r>
            <a:r>
              <a:rPr lang="cs-CZ" dirty="0" err="1"/>
              <a:t>terraeque</a:t>
            </a:r>
            <a:r>
              <a:rPr lang="cs-CZ" dirty="0"/>
              <a:t> </a:t>
            </a:r>
            <a:r>
              <a:rPr lang="cs-CZ" dirty="0" err="1"/>
              <a:t>urbesque</a:t>
            </a:r>
            <a:r>
              <a:rPr lang="cs-CZ" dirty="0"/>
              <a:t> </a:t>
            </a:r>
            <a:r>
              <a:rPr lang="cs-CZ" dirty="0" err="1"/>
              <a:t>recedant</a:t>
            </a:r>
            <a:r>
              <a:rPr lang="cs-CZ" dirty="0"/>
              <a:t>.“</a:t>
            </a:r>
          </a:p>
          <a:p>
            <a:pPr>
              <a:buNone/>
            </a:pPr>
            <a:r>
              <a:rPr lang="cs-CZ" dirty="0"/>
              <a:t>	„Vyplujeme z přístavu, a země i města mizí.“ (</a:t>
            </a:r>
            <a:r>
              <a:rPr lang="cs-CZ" i="1" dirty="0"/>
              <a:t>Aeneis</a:t>
            </a:r>
            <a:r>
              <a:rPr lang="cs-CZ" dirty="0"/>
              <a:t>, III, 72)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2767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Kopernikův relativismus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Vergiliova verše a příkladu s lodí se dovolával také Koperník, když hájil pohyb země ve svém spise </a:t>
            </a:r>
            <a:r>
              <a:rPr lang="cs-CZ" b="1" i="1" dirty="0"/>
              <a:t>De </a:t>
            </a:r>
            <a:r>
              <a:rPr lang="cs-CZ" b="1" i="1" dirty="0" err="1"/>
              <a:t>revolutionibus</a:t>
            </a:r>
            <a:r>
              <a:rPr lang="cs-CZ" b="1" i="1" dirty="0"/>
              <a:t> </a:t>
            </a:r>
            <a:r>
              <a:rPr lang="cs-CZ" b="1" i="1" dirty="0" err="1"/>
              <a:t>orbium</a:t>
            </a:r>
            <a:r>
              <a:rPr lang="cs-CZ" b="1" i="1" dirty="0"/>
              <a:t> </a:t>
            </a:r>
            <a:r>
              <a:rPr lang="cs-CZ" b="1" i="1" dirty="0" err="1"/>
              <a:t>coelestium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/>
              <a:t>relativizace smyslového vnímání</a:t>
            </a:r>
          </a:p>
          <a:p>
            <a:pPr>
              <a:buNone/>
            </a:pPr>
            <a:r>
              <a:rPr lang="cs-CZ" dirty="0"/>
              <a:t> 	≠</a:t>
            </a:r>
          </a:p>
          <a:p>
            <a:r>
              <a:rPr lang="cs-CZ" dirty="0"/>
              <a:t>důvěra v rozum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052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/>
              <a:t>Kopernikův</a:t>
            </a:r>
            <a:r>
              <a:rPr lang="cs-CZ" sz="4000" dirty="0"/>
              <a:t> racionální antropocentrismus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cs-CZ" sz="3400" dirty="0"/>
              <a:t>Výlučnost člověka je dána jeho rozumem, nikoli privilegovaným místem.</a:t>
            </a:r>
          </a:p>
          <a:p>
            <a:pPr>
              <a:spcBef>
                <a:spcPts val="1800"/>
              </a:spcBef>
            </a:pPr>
            <a:r>
              <a:rPr lang="cs-CZ" sz="3400" dirty="0"/>
              <a:t>Příroda nemá teleologický charakter v tom smyslu, že by se světové dění vztahovalo k člověku fyzicky, že by se věci automaticky nabízely lidským smyslům a užitku člověka. </a:t>
            </a:r>
          </a:p>
          <a:p>
            <a:pPr>
              <a:spcBef>
                <a:spcPts val="1800"/>
              </a:spcBef>
            </a:pPr>
            <a:r>
              <a:rPr lang="cs-CZ" sz="3400" dirty="0"/>
              <a:t>Účelnost přírody spočívá v tom, že se otevírá poznávacímu nároku lidského rozumu.</a:t>
            </a:r>
          </a:p>
          <a:p>
            <a:endParaRPr lang="cs-CZ" sz="3600" dirty="0"/>
          </a:p>
          <a:p>
            <a:endParaRPr lang="cs-CZ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8885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Kopernikův</a:t>
            </a:r>
            <a:r>
              <a:rPr lang="cs-CZ" dirty="0"/>
              <a:t> racionální antropocentrismus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"...je nemožné získat přesnější vysvětlení pohybů světového stroje, který pro nás vytvořil ze všech nejlepší a zákony nejvíce respektující tvůrce.“ (</a:t>
            </a:r>
            <a:r>
              <a:rPr lang="cs-CZ" i="1" dirty="0"/>
              <a:t>De </a:t>
            </a:r>
            <a:r>
              <a:rPr lang="cs-CZ" i="1" dirty="0" err="1"/>
              <a:t>revolutionibus</a:t>
            </a:r>
            <a:r>
              <a:rPr lang="cs-CZ" dirty="0"/>
              <a:t>). </a:t>
            </a:r>
          </a:p>
          <a:p>
            <a:endParaRPr lang="cs-CZ" dirty="0"/>
          </a:p>
          <a:p>
            <a:r>
              <a:rPr lang="cs-CZ" dirty="0"/>
              <a:t>Bůh při sestavování světového a nebeského mechanismu respektuje zákony. </a:t>
            </a:r>
          </a:p>
          <a:p>
            <a:r>
              <a:rPr lang="cs-CZ" dirty="0"/>
              <a:t>Lidský (poznávací) a božský (stvořitelský) intelekt se protínají v matematice.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62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odkud – kam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Aristotelsko-ptolemaiovská koncepce kosmu: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Kosmos jako konečný a dobře uspořádaný celek, v němž má každá věc či bytost své přirozené místo.</a:t>
            </a:r>
          </a:p>
          <a:p>
            <a:r>
              <a:rPr lang="cs-CZ" b="1" dirty="0"/>
              <a:t>Postupné prosazování zcela nové koncepce univerza: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Prostor geometrie (tj. nekonečná a homogenní rozprostraněnost) je postupně ztotožňován se skutečným prostorem světa.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7301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0056" y="260648"/>
            <a:ext cx="3610744" cy="2002234"/>
          </a:xfrm>
        </p:spPr>
        <p:txBody>
          <a:bodyPr>
            <a:normAutofit fontScale="90000"/>
          </a:bodyPr>
          <a:lstStyle/>
          <a:p>
            <a:r>
              <a:rPr lang="cs-CZ"/>
              <a:t>Kopernikánská revoluce</a:t>
            </a:r>
            <a:br>
              <a:rPr lang="cs-CZ"/>
            </a:br>
            <a:endParaRPr lang="cs-CZ"/>
          </a:p>
        </p:txBody>
      </p:sp>
      <p:pic>
        <p:nvPicPr>
          <p:cNvPr id="4" name="Zástupný symbol pro obsah 3" descr="De_Revolutionibus_manuscript_p9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1188" y="0"/>
            <a:ext cx="4680520" cy="6832483"/>
          </a:xfrm>
        </p:spPr>
      </p:pic>
      <p:sp>
        <p:nvSpPr>
          <p:cNvPr id="6" name="Obdélník 5"/>
          <p:cNvSpPr/>
          <p:nvPr/>
        </p:nvSpPr>
        <p:spPr>
          <a:xfrm>
            <a:off x="6744072" y="2060849"/>
            <a:ext cx="33939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sz="3800" dirty="0">
                <a:solidFill>
                  <a:prstClr val="black"/>
                </a:solidFill>
              </a:rPr>
              <a:t> jednoduchost</a:t>
            </a:r>
          </a:p>
          <a:p>
            <a:pPr>
              <a:buFontTx/>
              <a:buChar char="-"/>
            </a:pPr>
            <a:r>
              <a:rPr lang="cs-CZ" sz="3800" dirty="0">
                <a:solidFill>
                  <a:prstClr val="black"/>
                </a:solidFill>
              </a:rPr>
              <a:t> harmonie </a:t>
            </a:r>
          </a:p>
          <a:p>
            <a:pPr>
              <a:buFontTx/>
              <a:buChar char="-"/>
            </a:pPr>
            <a:r>
              <a:rPr lang="cs-CZ" sz="3800" dirty="0">
                <a:solidFill>
                  <a:prstClr val="black"/>
                </a:solidFill>
              </a:rPr>
              <a:t> symetrie</a:t>
            </a:r>
          </a:p>
        </p:txBody>
      </p:sp>
      <p:sp>
        <p:nvSpPr>
          <p:cNvPr id="7" name="Obdélník 6"/>
          <p:cNvSpPr/>
          <p:nvPr/>
        </p:nvSpPr>
        <p:spPr>
          <a:xfrm>
            <a:off x="348343" y="5712823"/>
            <a:ext cx="5785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dirty="0">
                <a:solidFill>
                  <a:prstClr val="black"/>
                </a:solidFill>
              </a:rPr>
              <a:t>De Revolutionibus Orbium</a:t>
            </a:r>
            <a:endParaRPr lang="cs-CZ" sz="3000" dirty="0">
              <a:solidFill>
                <a:prstClr val="black"/>
              </a:solidFill>
            </a:endParaRPr>
          </a:p>
          <a:p>
            <a:pPr algn="ctr"/>
            <a:r>
              <a:rPr lang="pt-BR" sz="3000" dirty="0">
                <a:solidFill>
                  <a:prstClr val="black"/>
                </a:solidFill>
              </a:rPr>
              <a:t>Coelestium (1543)</a:t>
            </a:r>
            <a:endParaRPr lang="cs-CZ" sz="30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312024" y="5877272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>
                <a:solidFill>
                  <a:prstClr val="black"/>
                </a:solidFill>
              </a:rPr>
              <a:t>-&gt; </a:t>
            </a:r>
            <a:r>
              <a:rPr lang="pt-BR" sz="3000" dirty="0">
                <a:solidFill>
                  <a:prstClr val="black"/>
                </a:solidFill>
              </a:rPr>
              <a:t>na indexu až do 1</a:t>
            </a:r>
            <a:r>
              <a:rPr lang="cs-CZ" sz="3000" dirty="0">
                <a:solidFill>
                  <a:prstClr val="black"/>
                </a:solidFill>
              </a:rPr>
              <a:t>834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7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Kopernikův</a:t>
            </a:r>
            <a:r>
              <a:rPr lang="cs-CZ" dirty="0"/>
              <a:t> racionální antropocentrismus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399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Racionální antropocentrismus: filosofický základ kopernikánské revoluce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Racionální antropocentrismus: důvod, proč vyloučit takové podoby vesmírného uspořádání, které nejsou v souladu s požadavky rozumu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„nacházíme podivuhodné uspořádání symetrií“ (10. kapitola 1. knihy </a:t>
            </a:r>
            <a:r>
              <a:rPr lang="cs-CZ" i="1" dirty="0"/>
              <a:t>De </a:t>
            </a:r>
            <a:r>
              <a:rPr lang="cs-CZ" i="1" dirty="0" err="1"/>
              <a:t>revolutionibus</a:t>
            </a:r>
            <a:r>
              <a:rPr lang="cs-CZ" i="1" dirty="0"/>
              <a:t>…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r>
              <a:rPr lang="cs-CZ" u="sng" dirty="0"/>
              <a:t>Kopernikánský racionalismus vymezují tyto rysy: </a:t>
            </a:r>
            <a:endParaRPr lang="cs-CZ" dirty="0"/>
          </a:p>
          <a:p>
            <a:r>
              <a:rPr lang="cs-CZ" dirty="0"/>
              <a:t>důvěra v rozum : schopnost člověka nahlédnout řád skutečnosti rozumem</a:t>
            </a:r>
          </a:p>
          <a:p>
            <a:r>
              <a:rPr lang="cs-CZ" dirty="0"/>
              <a:t>klamnost smyslů</a:t>
            </a:r>
          </a:p>
          <a:p>
            <a:r>
              <a:rPr lang="cs-CZ" dirty="0"/>
              <a:t>hodnověrnost Boha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695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794322"/>
          </a:xfrm>
        </p:spPr>
        <p:txBody>
          <a:bodyPr>
            <a:normAutofit/>
          </a:bodyPr>
          <a:lstStyle/>
          <a:p>
            <a:r>
              <a:rPr lang="cs-CZ"/>
              <a:t>Komplexita geocentrismu</a:t>
            </a:r>
            <a:br>
              <a:rPr lang="cs-CZ"/>
            </a:br>
            <a:r>
              <a:rPr lang="cs-CZ" i="1"/>
              <a:t>versus </a:t>
            </a:r>
            <a:br>
              <a:rPr lang="cs-CZ"/>
            </a:br>
            <a:r>
              <a:rPr lang="cs-CZ"/>
              <a:t>Jednoduchost heliocentrismu</a:t>
            </a:r>
            <a:br>
              <a:rPr lang="cs-CZ"/>
            </a:br>
            <a:endParaRPr lang="cs-CZ"/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41168"/>
          </a:xfrm>
        </p:spPr>
        <p:txBody>
          <a:bodyPr>
            <a:normAutofit fontScale="85000" lnSpcReduction="10000"/>
          </a:bodyPr>
          <a:lstStyle/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Problém: Anomálie ve zdánlivém pohybu planet</a:t>
            </a:r>
            <a:endParaRPr lang="cs-CZ" dirty="0">
              <a:hlinkClick r:id="rId3"/>
            </a:endParaRPr>
          </a:p>
          <a:p>
            <a:r>
              <a:rPr lang="cs-CZ" dirty="0">
                <a:hlinkClick r:id="rId4"/>
              </a:rPr>
              <a:t>https://upload.wikimedia.org/wikipedia/commons/7/70/Apparent_retrograde_motion_of_Mars_in_2003.gif</a:t>
            </a:r>
            <a:endParaRPr lang="cs-CZ" dirty="0"/>
          </a:p>
          <a:p>
            <a:endParaRPr lang="cs-CZ" dirty="0"/>
          </a:p>
          <a:p>
            <a:pPr marL="2243138" indent="-2243138" algn="just">
              <a:buNone/>
            </a:pPr>
            <a:endParaRPr lang="cs-CZ" dirty="0"/>
          </a:p>
          <a:p>
            <a:pPr marL="2243138" indent="-2243138" algn="just">
              <a:buNone/>
            </a:pPr>
            <a:r>
              <a:rPr lang="cs-CZ" dirty="0"/>
              <a:t>Kopernikus: 	je jednodušší vysvětlovat zpětný pohyb planet na nebeské klenbě vlastním pohybem Země, než pohyby všech planet (a hypotéz ohledně jejich epicyklů).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311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E6418-8DD2-E7C1-E355-5F3521E5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(Zdánlivý) retrográdní pohyb Marsu</a:t>
            </a:r>
            <a:endParaRPr lang="cs-CZ" sz="2000" dirty="0"/>
          </a:p>
        </p:txBody>
      </p:sp>
      <p:pic>
        <p:nvPicPr>
          <p:cNvPr id="5" name="Zástupný obsah 4" descr="Obsah obrázku snímek obrazovky, text, řada/pruh, diagram&#10;&#10;Popis byl vytvořen automaticky">
            <a:extLst>
              <a:ext uri="{FF2B5EF4-FFF2-40B4-BE49-F238E27FC236}">
                <a16:creationId xmlns:a16="http://schemas.microsoft.com/office/drawing/2014/main" id="{DC23C54F-281E-C377-08AD-C8B8059A7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58181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816175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26170"/>
          </a:xfrm>
        </p:spPr>
        <p:txBody>
          <a:bodyPr>
            <a:noAutofit/>
          </a:bodyPr>
          <a:lstStyle/>
          <a:p>
            <a:r>
              <a:rPr lang="cs-CZ" sz="3000"/>
              <a:t>Komplexita geocentrismu</a:t>
            </a:r>
            <a:br>
              <a:rPr lang="cs-CZ" sz="3000"/>
            </a:br>
            <a:r>
              <a:rPr lang="cs-CZ" sz="3000"/>
              <a:t>versus </a:t>
            </a:r>
            <a:br>
              <a:rPr lang="cs-CZ" sz="3000"/>
            </a:br>
            <a:r>
              <a:rPr lang="cs-CZ" sz="3000"/>
              <a:t>Jednoduchost heliocentrismu</a:t>
            </a:r>
            <a:br>
              <a:rPr lang="cs-CZ" sz="3200"/>
            </a:br>
            <a:endParaRPr lang="cs-CZ" sz="3200"/>
          </a:p>
        </p:txBody>
      </p:sp>
      <p:pic>
        <p:nvPicPr>
          <p:cNvPr id="4" name="Zástupný symbol pro obsah 3" descr="Cassini_appare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17173" y="1700808"/>
            <a:ext cx="3513115" cy="3456384"/>
          </a:xfrm>
        </p:spPr>
      </p:pic>
      <p:sp>
        <p:nvSpPr>
          <p:cNvPr id="5" name="TextovéPole 4"/>
          <p:cNvSpPr txBox="1"/>
          <p:nvPr/>
        </p:nvSpPr>
        <p:spPr>
          <a:xfrm>
            <a:off x="1703512" y="5373216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>
                <a:solidFill>
                  <a:prstClr val="black"/>
                </a:solidFill>
              </a:rPr>
              <a:t>Komplexní řešení anomálií v geocentrickém systému: </a:t>
            </a:r>
          </a:p>
          <a:p>
            <a:r>
              <a:rPr lang="cs-CZ">
                <a:solidFill>
                  <a:prstClr val="black"/>
                </a:solidFill>
              </a:rPr>
              <a:t>Zobrazení pohybu Merkuru v průběhu 7 let a Venuše v průběhu 8 let, po nichž se obě planety vrátí na svou původní pozici. </a:t>
            </a:r>
          </a:p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7" name="Obrázek 6" descr="Kopernikus_heliocentri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4072" y="1772816"/>
            <a:ext cx="3443104" cy="3153696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096000" y="53732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u="sng">
                <a:solidFill>
                  <a:prstClr val="black"/>
                </a:solidFill>
              </a:rPr>
              <a:t>Jednoduchost, harmonie a symetrie heliocentrického systému:</a:t>
            </a:r>
          </a:p>
          <a:p>
            <a:r>
              <a:rPr lang="cs-CZ">
                <a:solidFill>
                  <a:prstClr val="black"/>
                </a:solidFill>
              </a:rPr>
              <a:t>Nová racionální a symetrická představa kosmu je dle Kopernika pravdivá, protože splňuje princip úspornosti vysvětlení.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606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Harmonie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Retrográdní pohyb (anomálie ve zdánlivém pohybu planet) a změny jasnosti planet jsou elegantně vysvětleny</a:t>
            </a:r>
          </a:p>
          <a:p>
            <a:endParaRPr lang="cs-CZ"/>
          </a:p>
          <a:p>
            <a:r>
              <a:rPr lang="cs-CZ"/>
              <a:t>Kopernikova kosmologie tyto věci nevyřešila pouze nahrazením geocentrismu heliocentrismem, ale také tím, že povážlivě zvětšila naši představu o dimenzích kosmu: vzdálenost Země od Slunce byla pro Kopernika asi tisíckrát větší než poloměr Země, tzn. že Kopernikův vesmír musí být nejméně 2000krát větší než Ptolemaiův.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072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Argument řádu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„Shledáváme tedy v tomto uspořádání podivuhodnou symetrii světa a pravé harmonické spojení pohybu sfér s jejich velikostí, jaké jiným způsobem nemůže být nalezeno“ </a:t>
            </a:r>
          </a:p>
          <a:p>
            <a:pPr marL="0" indent="0">
              <a:buNone/>
            </a:pPr>
            <a:r>
              <a:rPr lang="cs-CZ" dirty="0"/>
              <a:t>	(Kopernikus, </a:t>
            </a:r>
            <a:r>
              <a:rPr lang="cs-CZ" i="1" dirty="0"/>
              <a:t>O obězích nebeských sfér</a:t>
            </a:r>
            <a:r>
              <a:rPr lang="cs-CZ" dirty="0"/>
              <a:t>, I, 10, s. 124)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020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Důsledky kopernikánské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cs-CZ" sz="3300" dirty="0"/>
              <a:t>Relativita pohybu vůči pozorovateli</a:t>
            </a:r>
          </a:p>
          <a:p>
            <a:endParaRPr lang="cs-CZ" sz="3300" dirty="0"/>
          </a:p>
          <a:p>
            <a:r>
              <a:rPr lang="cs-CZ" sz="3300" dirty="0"/>
              <a:t>Kosmos je homogenní v každé části ve svém fyzikálním složení i v míře uspořádanosti.</a:t>
            </a:r>
          </a:p>
          <a:p>
            <a:endParaRPr lang="cs-CZ" sz="3300" dirty="0"/>
          </a:p>
          <a:p>
            <a:r>
              <a:rPr lang="cs-CZ" sz="3300" dirty="0"/>
              <a:t>Země se stala jednou z mnoha zemí, Slunce jedním z mnoha sluncí (G. Bruno, G. Galilei)</a:t>
            </a:r>
          </a:p>
          <a:p>
            <a:endParaRPr lang="cs-CZ" sz="3300" dirty="0"/>
          </a:p>
          <a:p>
            <a:r>
              <a:rPr lang="cs-CZ" sz="3300" dirty="0"/>
              <a:t>Vesmír (svět stálic) je nesmírný (</a:t>
            </a:r>
            <a:r>
              <a:rPr lang="cs-CZ" sz="3300" i="1" dirty="0" err="1"/>
              <a:t>immensum</a:t>
            </a:r>
            <a:r>
              <a:rPr lang="cs-CZ" sz="3300" dirty="0"/>
              <a:t>) </a:t>
            </a:r>
          </a:p>
          <a:p>
            <a:pPr marL="0" indent="0">
              <a:buNone/>
            </a:pPr>
            <a:r>
              <a:rPr lang="cs-CZ" sz="2400" dirty="0"/>
              <a:t>	Ve srovnání s rozměry vesmíru se jeví nejen Země, ale i celá 	roční oběžná dráha Země kolem slunce „jako bod“.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9542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Kopernikánský svět a jeho meze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36617" y="1268760"/>
            <a:ext cx="8974183" cy="54726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U Koperníka přetrvávají některé aspekty staré koncepce: </a:t>
            </a:r>
          </a:p>
          <a:p>
            <a:r>
              <a:rPr lang="cs-CZ" dirty="0"/>
              <a:t>jeho svět je nadále světem konečným </a:t>
            </a:r>
          </a:p>
          <a:p>
            <a:r>
              <a:rPr lang="cs-CZ" dirty="0"/>
              <a:t>nadále podržuje dva póly dokonalosti (Slunce a sféru stálic) </a:t>
            </a:r>
          </a:p>
          <a:p>
            <a:r>
              <a:rPr lang="cs-CZ" dirty="0"/>
              <a:t>otázka neomezené rozlehlosti za hvězdnou sférou -&gt; neřešitelná prostředky astronomie</a:t>
            </a:r>
          </a:p>
          <a:p>
            <a:r>
              <a:rPr lang="cs-CZ" dirty="0"/>
              <a:t>hvězdná sféra, která „zahrnuje a obsahuje všechno i sebe samu“: </a:t>
            </a:r>
          </a:p>
          <a:p>
            <a:pPr marL="0" indent="0">
              <a:buNone/>
            </a:pPr>
            <a:r>
              <a:rPr lang="cs-CZ" dirty="0"/>
              <a:t>	- drží svět pohromadě </a:t>
            </a:r>
          </a:p>
          <a:p>
            <a:pPr marL="0" indent="0">
              <a:buNone/>
            </a:pPr>
            <a:r>
              <a:rPr lang="cs-CZ" dirty="0"/>
              <a:t>	- umožňuje vymezit Slunci určitou  (privilegovanou) 	pozici </a:t>
            </a:r>
          </a:p>
          <a:p>
            <a:pPr marL="0" indent="0">
              <a:buNone/>
            </a:pPr>
            <a:r>
              <a:rPr lang="cs-CZ" dirty="0"/>
              <a:t>Přesto Kopernikus odstranil jednu z nejplatnějších námitek proti nekonečnosti vesmíru, a sice otáčení nebeských sfér.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00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11567" y="231960"/>
            <a:ext cx="4879019" cy="4979232"/>
          </a:xfrm>
        </p:spPr>
        <p:txBody>
          <a:bodyPr/>
          <a:lstStyle/>
          <a:p>
            <a:pPr marL="0" indent="0">
              <a:buNone/>
            </a:pPr>
            <a:r>
              <a:rPr lang="cs-CZ" u="sng" dirty="0"/>
              <a:t>Antický prostor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centrum a periférie</a:t>
            </a:r>
          </a:p>
          <a:p>
            <a:r>
              <a:rPr lang="cs-CZ" dirty="0"/>
              <a:t>konečnost </a:t>
            </a:r>
          </a:p>
          <a:p>
            <a:r>
              <a:rPr lang="cs-CZ" dirty="0"/>
              <a:t>nestejnorodé uspořádání: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dirty="0" err="1"/>
              <a:t>sublunární</a:t>
            </a:r>
            <a:r>
              <a:rPr lang="cs-CZ" dirty="0"/>
              <a:t> sféra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dirty="0" err="1"/>
              <a:t>supralunární</a:t>
            </a:r>
            <a:r>
              <a:rPr lang="cs-CZ" dirty="0"/>
              <a:t> sféra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25592" y="231960"/>
            <a:ext cx="535323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/>
              <a:t>Novověký prostor</a:t>
            </a:r>
            <a:r>
              <a:rPr lang="cs-CZ" sz="2800" dirty="0"/>
              <a:t>: </a:t>
            </a:r>
          </a:p>
          <a:p>
            <a:endParaRPr lang="cs-CZ" sz="28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absence centra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nekonečnost vesmíru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tento vesmír sjednocuje pouze 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cs-CZ" sz="2800" dirty="0"/>
              <a:t>všeobecná platnost přírodních zákonů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cs-CZ" sz="2800" dirty="0"/>
              <a:t>totožnost základních komponent (materiálních částic)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09709" y="5211192"/>
            <a:ext cx="101649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u="sng" dirty="0"/>
              <a:t>Důsledky přechodu od uzavřeného světa k nekonečnému vesmíru: </a:t>
            </a:r>
          </a:p>
          <a:p>
            <a:r>
              <a:rPr lang="cs-CZ" sz="2600" dirty="0"/>
              <a:t>Člověk už nemá už ve vesmíru žádné pevné stanoviště. </a:t>
            </a:r>
          </a:p>
          <a:p>
            <a:r>
              <a:rPr lang="cs-CZ" sz="2600" dirty="0"/>
              <a:t>Skutečnost, řád stvoření, už mu nezaručuje smysl a místo jeho bytí.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783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391160" cy="6743920"/>
          </a:xfrm>
        </p:spPr>
      </p:pic>
      <p:sp>
        <p:nvSpPr>
          <p:cNvPr id="5" name="TextovéPole 4"/>
          <p:cNvSpPr txBox="1"/>
          <p:nvPr/>
        </p:nvSpPr>
        <p:spPr>
          <a:xfrm>
            <a:off x="7927118" y="1124745"/>
            <a:ext cx="266429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Objekty obíhající okolo Země v následujících drahách: </a:t>
            </a:r>
          </a:p>
          <a:p>
            <a:pPr marL="179388" indent="-179388">
              <a:spcAft>
                <a:spcPts val="600"/>
              </a:spcAft>
            </a:pPr>
            <a:r>
              <a:rPr lang="cs-CZ" sz="2200" dirty="0"/>
              <a:t>- 	sféra Měsíce</a:t>
            </a:r>
          </a:p>
          <a:p>
            <a:pPr marL="179388" indent="-179388">
              <a:spcAft>
                <a:spcPts val="600"/>
              </a:spcAft>
              <a:buFontTx/>
              <a:buChar char="-"/>
            </a:pPr>
            <a:r>
              <a:rPr lang="cs-CZ" sz="2200" dirty="0"/>
              <a:t>sféry sluneční soustavy </a:t>
            </a:r>
          </a:p>
          <a:p>
            <a:pPr marL="179388" indent="-179388">
              <a:spcAft>
                <a:spcPts val="600"/>
              </a:spcAft>
              <a:buFontTx/>
              <a:buChar char="-"/>
            </a:pPr>
            <a:r>
              <a:rPr lang="cs-CZ" sz="2200" dirty="0"/>
              <a:t>sféra stálic = hvězd, jež se pohybují společně s celou oblohou nazvanou </a:t>
            </a:r>
            <a:r>
              <a:rPr lang="cs-CZ" sz="2200" i="1" dirty="0" err="1"/>
              <a:t>Coelum</a:t>
            </a:r>
            <a:r>
              <a:rPr lang="cs-CZ" sz="2200" i="1" dirty="0"/>
              <a:t> </a:t>
            </a:r>
            <a:r>
              <a:rPr lang="cs-CZ" sz="2200" i="1" dirty="0" err="1"/>
              <a:t>Empireum</a:t>
            </a:r>
            <a:r>
              <a:rPr lang="cs-CZ" sz="2200" i="1" dirty="0"/>
              <a:t> </a:t>
            </a:r>
            <a:r>
              <a:rPr lang="cs-CZ" sz="2200" i="1" dirty="0" err="1"/>
              <a:t>Habitaculum</a:t>
            </a:r>
            <a:r>
              <a:rPr lang="cs-CZ" sz="2200" i="1" dirty="0"/>
              <a:t> Dei et </a:t>
            </a:r>
            <a:r>
              <a:rPr lang="cs-CZ" sz="2200" i="1" dirty="0" err="1"/>
              <a:t>Omneum</a:t>
            </a:r>
            <a:r>
              <a:rPr lang="cs-CZ" sz="2200" i="1" dirty="0"/>
              <a:t> </a:t>
            </a:r>
            <a:r>
              <a:rPr lang="cs-CZ" sz="2200" i="1" dirty="0" err="1"/>
              <a:t>Electorum</a:t>
            </a:r>
            <a:endParaRPr lang="cs-CZ" sz="2200" dirty="0"/>
          </a:p>
          <a:p>
            <a:pPr>
              <a:spcAft>
                <a:spcPts val="600"/>
              </a:spcAft>
            </a:pPr>
            <a:endParaRPr lang="cs-CZ" sz="2200" dirty="0"/>
          </a:p>
        </p:txBody>
      </p:sp>
      <p:sp>
        <p:nvSpPr>
          <p:cNvPr id="6" name="Ovál 5"/>
          <p:cNvSpPr/>
          <p:nvPr/>
        </p:nvSpPr>
        <p:spPr>
          <a:xfrm>
            <a:off x="3855484" y="2507864"/>
            <a:ext cx="1728192" cy="1785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558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Centrální, leč problematické místo člověka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0" t="29516" r="27123" b="30188"/>
          <a:stretch/>
        </p:blipFill>
        <p:spPr>
          <a:xfrm>
            <a:off x="838200" y="1886675"/>
            <a:ext cx="5367432" cy="4676172"/>
          </a:xfrm>
        </p:spPr>
      </p:pic>
      <p:sp>
        <p:nvSpPr>
          <p:cNvPr id="5" name="TextovéPole 4"/>
          <p:cNvSpPr txBox="1"/>
          <p:nvPr/>
        </p:nvSpPr>
        <p:spPr>
          <a:xfrm>
            <a:off x="6597569" y="1886675"/>
            <a:ext cx="51970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s-CZ" sz="2700" dirty="0"/>
              <a:t>Proměnlivost </a:t>
            </a:r>
            <a:r>
              <a:rPr lang="cs-CZ" sz="2700" dirty="0" err="1"/>
              <a:t>sublunární</a:t>
            </a:r>
            <a:r>
              <a:rPr lang="cs-CZ" sz="2700" dirty="0"/>
              <a:t> sféry (kde všechny bytosti podléhají změně a zániku) </a:t>
            </a:r>
          </a:p>
          <a:p>
            <a:pPr>
              <a:spcAft>
                <a:spcPts val="600"/>
              </a:spcAft>
            </a:pPr>
            <a:r>
              <a:rPr lang="cs-CZ" sz="2700" i="1" dirty="0"/>
              <a:t>oproti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s-CZ" sz="2700" dirty="0"/>
              <a:t>sféře </a:t>
            </a:r>
            <a:r>
              <a:rPr lang="cs-CZ" sz="2700" dirty="0" err="1"/>
              <a:t>supralunární</a:t>
            </a:r>
            <a:r>
              <a:rPr lang="cs-CZ" sz="2700" dirty="0"/>
              <a:t> (kde dokonalá nebeská tělesa krouží věčným, nutným a neustálým pohybem)</a:t>
            </a:r>
          </a:p>
          <a:p>
            <a:endParaRPr lang="cs-CZ" sz="2700" dirty="0"/>
          </a:p>
          <a:p>
            <a:pPr marL="285750" indent="-285750">
              <a:buFontTx/>
              <a:buChar char="-"/>
            </a:pPr>
            <a:r>
              <a:rPr lang="cs-CZ" sz="2700" dirty="0"/>
              <a:t>Centrální místo člověka se nachází nejdále od sféry dokonalosti</a:t>
            </a:r>
          </a:p>
          <a:p>
            <a:endParaRPr lang="cs-CZ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740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4032" y="-171400"/>
            <a:ext cx="4176464" cy="7128792"/>
          </a:xfrm>
        </p:spPr>
        <p:txBody>
          <a:bodyPr>
            <a:normAutofit fontScale="90000"/>
          </a:bodyPr>
          <a:lstStyle/>
          <a:p>
            <a:pPr>
              <a:spcAft>
                <a:spcPts val="4800"/>
              </a:spcAft>
            </a:pPr>
            <a:r>
              <a:rPr lang="cs-CZ" sz="3800" dirty="0"/>
              <a:t>Středověká koncepce - Velký řetězec bytí</a:t>
            </a:r>
            <a:br>
              <a:rPr lang="cs-CZ" sz="3800" dirty="0"/>
            </a:br>
            <a:br>
              <a:rPr lang="cs-CZ" sz="400" dirty="0"/>
            </a:br>
            <a:r>
              <a:rPr lang="cs-CZ" sz="2900" dirty="0">
                <a:solidFill>
                  <a:prstClr val="black"/>
                </a:solidFill>
              </a:rPr>
              <a:t>(</a:t>
            </a:r>
            <a:r>
              <a:rPr lang="cs-CZ" sz="2900" dirty="0" err="1">
                <a:solidFill>
                  <a:prstClr val="black"/>
                </a:solidFill>
              </a:rPr>
              <a:t>cf</a:t>
            </a:r>
            <a:r>
              <a:rPr lang="cs-CZ" sz="2900" dirty="0">
                <a:solidFill>
                  <a:prstClr val="black"/>
                </a:solidFill>
              </a:rPr>
              <a:t>. Arthur </a:t>
            </a:r>
            <a:r>
              <a:rPr lang="cs-CZ" sz="2900" dirty="0" err="1">
                <a:solidFill>
                  <a:prstClr val="black"/>
                </a:solidFill>
              </a:rPr>
              <a:t>Lovejoy</a:t>
            </a:r>
            <a:r>
              <a:rPr lang="cs-CZ" sz="2900" i="1" dirty="0">
                <a:solidFill>
                  <a:prstClr val="black"/>
                </a:solidFill>
              </a:rPr>
              <a:t> </a:t>
            </a:r>
            <a:r>
              <a:rPr lang="cs-CZ" sz="2900" i="1" dirty="0" err="1">
                <a:solidFill>
                  <a:prstClr val="black"/>
                </a:solidFill>
              </a:rPr>
              <a:t>The</a:t>
            </a:r>
            <a:r>
              <a:rPr lang="cs-CZ" sz="2900" i="1" dirty="0">
                <a:solidFill>
                  <a:prstClr val="black"/>
                </a:solidFill>
              </a:rPr>
              <a:t> Great </a:t>
            </a:r>
            <a:r>
              <a:rPr lang="cs-CZ" sz="2900" i="1" dirty="0" err="1">
                <a:solidFill>
                  <a:prstClr val="black"/>
                </a:solidFill>
              </a:rPr>
              <a:t>Chain</a:t>
            </a:r>
            <a:r>
              <a:rPr lang="cs-CZ" sz="2900" i="1" dirty="0">
                <a:solidFill>
                  <a:prstClr val="black"/>
                </a:solidFill>
              </a:rPr>
              <a:t> of </a:t>
            </a:r>
            <a:r>
              <a:rPr lang="cs-CZ" sz="2900" i="1" dirty="0" err="1">
                <a:solidFill>
                  <a:prstClr val="black"/>
                </a:solidFill>
              </a:rPr>
              <a:t>Being</a:t>
            </a:r>
            <a:r>
              <a:rPr lang="cs-CZ" sz="2900" i="1" dirty="0">
                <a:solidFill>
                  <a:prstClr val="black"/>
                </a:solidFill>
              </a:rPr>
              <a:t>, </a:t>
            </a:r>
            <a:r>
              <a:rPr lang="cs-CZ" sz="2900" dirty="0">
                <a:solidFill>
                  <a:prstClr val="black"/>
                </a:solidFill>
              </a:rPr>
              <a:t>, Harvard University </a:t>
            </a:r>
            <a:r>
              <a:rPr lang="cs-CZ" sz="2900" dirty="0" err="1">
                <a:solidFill>
                  <a:prstClr val="black"/>
                </a:solidFill>
              </a:rPr>
              <a:t>Press</a:t>
            </a:r>
            <a:r>
              <a:rPr lang="cs-CZ" sz="2900" dirty="0">
                <a:solidFill>
                  <a:prstClr val="black"/>
                </a:solidFill>
              </a:rPr>
              <a:t>, 1936)</a:t>
            </a:r>
            <a:br>
              <a:rPr lang="cs-CZ" sz="2900" dirty="0">
                <a:solidFill>
                  <a:prstClr val="black"/>
                </a:solidFill>
              </a:rPr>
            </a:br>
            <a:br>
              <a:rPr lang="cs-CZ" sz="2900" dirty="0">
                <a:solidFill>
                  <a:prstClr val="black"/>
                </a:solidFill>
              </a:rPr>
            </a:br>
            <a:r>
              <a:rPr lang="cs-CZ" sz="2900" dirty="0"/>
              <a:t>Propojený a koherentní obraz světa</a:t>
            </a:r>
            <a:br>
              <a:rPr lang="cs-CZ" sz="2900" dirty="0"/>
            </a:br>
            <a:br>
              <a:rPr lang="cs-CZ" sz="2900" dirty="0"/>
            </a:br>
            <a:r>
              <a:rPr lang="cs-CZ" sz="2900" dirty="0"/>
              <a:t>„František nazýval všechna stvoření, i ta nejmenší, svými bratry a sestrami, protože věděl, že pocházejí ze stejného zdroje jako on.“</a:t>
            </a:r>
            <a:br>
              <a:rPr lang="cs-CZ" sz="2900" dirty="0"/>
            </a:br>
            <a:r>
              <a:rPr lang="cs-CZ" sz="2900" dirty="0"/>
              <a:t>(Sv. </a:t>
            </a:r>
            <a:r>
              <a:rPr lang="cs-CZ" sz="2900" dirty="0" err="1"/>
              <a:t>Bonaventura</a:t>
            </a:r>
            <a:r>
              <a:rPr lang="cs-CZ" sz="2900" dirty="0"/>
              <a:t>, </a:t>
            </a:r>
            <a:r>
              <a:rPr lang="cs-CZ" sz="2900" i="1" dirty="0"/>
              <a:t>Život svatého otce Františka</a:t>
            </a:r>
            <a:r>
              <a:rPr lang="cs-CZ" sz="2900" dirty="0"/>
              <a:t>)</a:t>
            </a:r>
            <a:br>
              <a:rPr lang="cs-CZ" sz="4000" dirty="0"/>
            </a:br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-43426"/>
            <a:ext cx="4736273" cy="690142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016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:\Users\ffuk\Pictures\filosofie\1385091515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8" y="435429"/>
            <a:ext cx="9523009" cy="598102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606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Význam </a:t>
            </a:r>
            <a:r>
              <a:rPr lang="cs-CZ" dirty="0" err="1"/>
              <a:t>Kusánského</a:t>
            </a:r>
            <a:r>
              <a:rPr lang="cs-CZ" dirty="0"/>
              <a:t> pro myšlení novověku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Klíčová </a:t>
            </a:r>
            <a:r>
              <a:rPr lang="cs-CZ" dirty="0" err="1"/>
              <a:t>Kusánského</a:t>
            </a:r>
            <a:r>
              <a:rPr lang="cs-CZ" dirty="0"/>
              <a:t> otázka:  Jak musí být uzpůsoben lidský duch, aby přes svoji konečnost mohl proniknout k ideji neomezeného světa?</a:t>
            </a:r>
          </a:p>
          <a:p>
            <a:endParaRPr lang="cs-CZ" dirty="0"/>
          </a:p>
          <a:p>
            <a:r>
              <a:rPr lang="cs-CZ" dirty="0"/>
              <a:t>Rozdíl oproti scholastice, která se táže přímo: </a:t>
            </a:r>
          </a:p>
          <a:p>
            <a:pPr lvl="1"/>
            <a:r>
              <a:rPr lang="cs-CZ" dirty="0"/>
              <a:t>Existuje Bůh? </a:t>
            </a:r>
          </a:p>
          <a:p>
            <a:pPr lvl="1"/>
            <a:r>
              <a:rPr lang="cs-CZ" dirty="0"/>
              <a:t>Existuje individuální nesmrtelná duše?</a:t>
            </a:r>
          </a:p>
          <a:p>
            <a:pPr lvl="1"/>
            <a:r>
              <a:rPr lang="cs-CZ" dirty="0"/>
              <a:t>Jsou látka a svět věčné?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688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12279085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900" dirty="0"/>
              <a:t>Jak zahrnout přítomnost (božského) nekonečna do mezí kvantifikovatelného prostoru? </a:t>
            </a:r>
            <a:br>
              <a:rPr lang="cs-CZ" sz="3200" dirty="0"/>
            </a:br>
            <a:endParaRPr lang="cs-CZ" sz="30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28" y="1003360"/>
            <a:ext cx="4947352" cy="5244398"/>
          </a:xfrm>
        </p:spPr>
      </p:pic>
      <p:sp>
        <p:nvSpPr>
          <p:cNvPr id="7" name="TextovéPole 6"/>
          <p:cNvSpPr txBox="1"/>
          <p:nvPr/>
        </p:nvSpPr>
        <p:spPr>
          <a:xfrm>
            <a:off x="1919536" y="6309321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Jan van </a:t>
            </a:r>
            <a:r>
              <a:rPr lang="cs-CZ" sz="2400" dirty="0" err="1"/>
              <a:t>Eyck</a:t>
            </a:r>
            <a:r>
              <a:rPr lang="cs-CZ" sz="2400" dirty="0"/>
              <a:t> - </a:t>
            </a:r>
            <a:r>
              <a:rPr lang="pl-PL" sz="2400" i="1" dirty="0"/>
              <a:t>Madona kancléře Rolina </a:t>
            </a:r>
            <a:r>
              <a:rPr lang="pl-PL" sz="2400" dirty="0"/>
              <a:t>- kolem r. 1435</a:t>
            </a: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9089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02 - Kusánského neomezený vesmír a kopernikánská revoluce[20231009162701623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1436</Words>
  <Application>Microsoft Office PowerPoint</Application>
  <PresentationFormat>Širokoúhlá obrazovka</PresentationFormat>
  <Paragraphs>158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Motiv Office</vt:lpstr>
      <vt:lpstr>Motiv sady Office</vt:lpstr>
      <vt:lpstr>Kusánského neomezený vesmír a kopernikánská revoluce</vt:lpstr>
      <vt:lpstr>odkud – kam</vt:lpstr>
      <vt:lpstr>Prezentace aplikace PowerPoint</vt:lpstr>
      <vt:lpstr>Prezentace aplikace PowerPoint</vt:lpstr>
      <vt:lpstr>Centrální, leč problematické místo člověka</vt:lpstr>
      <vt:lpstr>Středověká koncepce - Velký řetězec bytí  (cf. Arthur Lovejoy The Great Chain of Being, , Harvard University Press, 1936)  Propojený a koherentní obraz světa  „František nazýval všechna stvoření, i ta nejmenší, svými bratry a sestrami, protože věděl, že pocházejí ze stejného zdroje jako on.“ (Sv. Bonaventura, Život svatého otce Františka) </vt:lpstr>
      <vt:lpstr>Prezentace aplikace PowerPoint</vt:lpstr>
      <vt:lpstr>Význam Kusánského pro myšlení novověku</vt:lpstr>
      <vt:lpstr>Jak zahrnout přítomnost (božského) nekonečna do mezí kvantifikovatelného prostoru?  </vt:lpstr>
      <vt:lpstr>Prezentace aplikace PowerPoint</vt:lpstr>
      <vt:lpstr>Mikuláš Kusánský: universum namísto kosmu</vt:lpstr>
      <vt:lpstr>Popření absolutního centra</vt:lpstr>
      <vt:lpstr>Důsledky Kusánského koncepce</vt:lpstr>
      <vt:lpstr>Kusánského relativismus</vt:lpstr>
      <vt:lpstr>Kusánského relativismus: </vt:lpstr>
      <vt:lpstr>Kusánského relativismus: </vt:lpstr>
      <vt:lpstr>Kopernikův relativismus</vt:lpstr>
      <vt:lpstr>Kopernikův racionální antropocentrismus</vt:lpstr>
      <vt:lpstr>Kopernikův racionální antropocentrismus</vt:lpstr>
      <vt:lpstr>Kopernikánská revoluce </vt:lpstr>
      <vt:lpstr>Kopernikův racionální antropocentrismus</vt:lpstr>
      <vt:lpstr>Komplexita geocentrismu versus  Jednoduchost heliocentrismu </vt:lpstr>
      <vt:lpstr>(Zdánlivý) retrográdní pohyb Marsu</vt:lpstr>
      <vt:lpstr>Komplexita geocentrismu versus  Jednoduchost heliocentrismu </vt:lpstr>
      <vt:lpstr>Harmonie </vt:lpstr>
      <vt:lpstr>Argument řádu</vt:lpstr>
      <vt:lpstr>Důsledky kopernikánské revoluce</vt:lpstr>
      <vt:lpstr>Kopernikánský svět a jeho meze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Kopernikánská revoluce</dc:title>
  <dc:creator>Švec, Ondřej</dc:creator>
  <cp:lastModifiedBy>Švec, Ondřej</cp:lastModifiedBy>
  <cp:revision>29</cp:revision>
  <dcterms:created xsi:type="dcterms:W3CDTF">2016-10-11T09:42:46Z</dcterms:created>
  <dcterms:modified xsi:type="dcterms:W3CDTF">2024-10-07T13:34:42Z</dcterms:modified>
</cp:coreProperties>
</file>