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76" r:id="rId4"/>
    <p:sldId id="258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65" r:id="rId13"/>
    <p:sldId id="266" r:id="rId14"/>
    <p:sldId id="267" r:id="rId15"/>
    <p:sldId id="284" r:id="rId16"/>
  </p:sldIdLst>
  <p:sldSz cx="9144000" cy="6858000" type="screen4x3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0" strike="noStrike" spc="-1">
                <a:solidFill>
                  <a:srgbClr val="000000"/>
                </a:solidFill>
                <a:latin typeface="Calibri"/>
              </a:rPr>
              <a:t>Klepnutím lze upravit styl předlohy nadpisů.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91C7C5DD-04B9-4490-B0E8-EA85677B1726}" type="datetime">
              <a:rPr lang="cs-CZ" sz="1200" b="0" strike="noStrike" spc="-1">
                <a:solidFill>
                  <a:srgbClr val="8B8B8B"/>
                </a:solidFill>
                <a:latin typeface="Calibri"/>
              </a:rPr>
              <a:t>18.03.2021</a:t>
            </a:fld>
            <a:endParaRPr lang="cs-CZ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cs-CZ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BE8A1E0A-D3CF-4E8A-BE1E-7C5234547DE9}" type="slidenum">
              <a:rPr lang="cs-CZ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cs-CZ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latin typeface="Calibri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400" b="0" strike="noStrike" spc="-1">
                <a:solidFill>
                  <a:srgbClr val="000000"/>
                </a:solidFill>
                <a:latin typeface="Calibri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0" strike="noStrike" spc="-1">
                <a:solidFill>
                  <a:srgbClr val="000000"/>
                </a:solidFill>
                <a:latin typeface="Calibri"/>
              </a:rPr>
              <a:t>Klepnutím lze upravit styl předlohy nadpisů.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>
                <a:solidFill>
                  <a:srgbClr val="000000"/>
                </a:solidFill>
                <a:latin typeface="Calibri"/>
              </a:rPr>
              <a:t>Klepnutím lze upravit styly předlohy textu.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cs-CZ" sz="2800" b="0" strike="noStrike" spc="-1">
                <a:solidFill>
                  <a:srgbClr val="000000"/>
                </a:solidFill>
                <a:latin typeface="Calibri"/>
              </a:rPr>
              <a:t>Druhá úroveň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>
                <a:solidFill>
                  <a:srgbClr val="000000"/>
                </a:solidFill>
                <a:latin typeface="Calibri"/>
              </a:rPr>
              <a:t>Třetí úroveň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Čtvrtá úroveň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Pátá úroveň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693E5452-1473-40DB-824F-B3550A2F00FA}" type="datetime">
              <a:rPr lang="cs-CZ" sz="1200" b="0" strike="noStrike" spc="-1">
                <a:solidFill>
                  <a:srgbClr val="8B8B8B"/>
                </a:solidFill>
                <a:latin typeface="Calibri"/>
              </a:rPr>
              <a:t>18.03.2021</a:t>
            </a:fld>
            <a:endParaRPr lang="cs-CZ" sz="1200" b="0" strike="noStrike" spc="-1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cs-CZ" sz="2400" b="0" strike="noStrike" spc="-1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8D2ECF78-20FF-48AC-9991-F3FB0556138B}" type="slidenum">
              <a:rPr lang="cs-CZ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cs-CZ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685800" y="2130479"/>
            <a:ext cx="7772040" cy="4104065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dirty="0"/>
              <a:t>Hermeneutika Paula </a:t>
            </a:r>
            <a:r>
              <a:rPr lang="cs-CZ" sz="4400" b="1" dirty="0" err="1"/>
              <a:t>Ricœura</a:t>
            </a:r>
            <a:br>
              <a:rPr sz="5000" dirty="0"/>
            </a:br>
            <a:br>
              <a:rPr dirty="0"/>
            </a:br>
            <a:r>
              <a:rPr lang="pl-PL" sz="3200" b="0" strike="noStrike" spc="-1" dirty="0">
                <a:solidFill>
                  <a:srgbClr val="808080"/>
                </a:solidFill>
                <a:latin typeface="Calibri"/>
              </a:rPr>
              <a:t>3. přednáška</a:t>
            </a:r>
            <a:br>
              <a:rPr lang="pl-PL" sz="3200" dirty="0"/>
            </a:br>
            <a:r>
              <a:rPr lang="pl-PL" sz="3200" b="0" strike="noStrike" spc="-1" dirty="0">
                <a:solidFill>
                  <a:srgbClr val="808080"/>
                </a:solidFill>
                <a:latin typeface="Calibri"/>
              </a:rPr>
              <a:t>Strukturalismus Ferdinanda de Saussura</a:t>
            </a:r>
            <a:br>
              <a:rPr dirty="0"/>
            </a:br>
            <a:endParaRPr lang="cs-CZ" sz="40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0" u="sng" strike="noStrike" spc="-1" dirty="0">
                <a:solidFill>
                  <a:srgbClr val="000000"/>
                </a:solidFill>
                <a:latin typeface="Calibri"/>
              </a:rPr>
              <a:t>Dva typy zkoumání</a:t>
            </a:r>
          </a:p>
        </p:txBody>
      </p:sp>
      <p:sp>
        <p:nvSpPr>
          <p:cNvPr id="9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720"/>
              </a:spcBef>
              <a:buClr>
                <a:srgbClr val="000000"/>
              </a:buClr>
              <a:buFont typeface="Arial"/>
              <a:buChar char="•"/>
            </a:pPr>
            <a:r>
              <a:rPr lang="cs-CZ" sz="3600" b="0" strike="noStrike" spc="-1" dirty="0">
                <a:solidFill>
                  <a:srgbClr val="000000"/>
                </a:solidFill>
                <a:latin typeface="Calibri"/>
              </a:rPr>
              <a:t>1. </a:t>
            </a:r>
            <a:r>
              <a:rPr lang="cs-CZ" sz="3600" b="0" u="sng" strike="noStrike" spc="-1" dirty="0">
                <a:solidFill>
                  <a:srgbClr val="000000"/>
                </a:solidFill>
                <a:uFillTx/>
                <a:latin typeface="Calibri"/>
              </a:rPr>
              <a:t>historické/diachronní</a:t>
            </a:r>
            <a:r>
              <a:rPr lang="cs-CZ" sz="3600" b="0" strike="noStrike" spc="-1" dirty="0">
                <a:solidFill>
                  <a:srgbClr val="000000"/>
                </a:solidFill>
                <a:latin typeface="Calibri"/>
              </a:rPr>
              <a:t> – zkoumání změn (historická mluvnice).</a:t>
            </a:r>
          </a:p>
          <a:p>
            <a:pPr marL="343080" indent="-342720">
              <a:lnSpc>
                <a:spcPct val="100000"/>
              </a:lnSpc>
              <a:spcBef>
                <a:spcPts val="720"/>
              </a:spcBef>
              <a:buClr>
                <a:srgbClr val="000000"/>
              </a:buClr>
              <a:buFont typeface="Arial"/>
              <a:buChar char="•"/>
            </a:pPr>
            <a:r>
              <a:rPr lang="cs-CZ" sz="3600" b="0" strike="noStrike" spc="-1" dirty="0">
                <a:solidFill>
                  <a:srgbClr val="000000"/>
                </a:solidFill>
                <a:latin typeface="Calibri"/>
              </a:rPr>
              <a:t>2. </a:t>
            </a:r>
            <a:r>
              <a:rPr lang="cs-CZ" sz="3600" b="0" u="sng" strike="noStrike" spc="-1" dirty="0">
                <a:solidFill>
                  <a:srgbClr val="000000"/>
                </a:solidFill>
                <a:uFillTx/>
                <a:latin typeface="Calibri"/>
              </a:rPr>
              <a:t>synchronní</a:t>
            </a:r>
            <a:r>
              <a:rPr lang="cs-CZ" sz="3600" b="0" strike="noStrike" spc="-1" dirty="0">
                <a:solidFill>
                  <a:srgbClr val="000000"/>
                </a:solidFill>
                <a:latin typeface="Calibri"/>
              </a:rPr>
              <a:t> – zkoumání jazyka v určitém stavu jeho konstitutivních faktorů. </a:t>
            </a:r>
          </a:p>
          <a:p>
            <a:pPr>
              <a:lnSpc>
                <a:spcPct val="100000"/>
              </a:lnSpc>
              <a:spcBef>
                <a:spcPts val="720"/>
              </a:spcBef>
            </a:pPr>
            <a:endParaRPr lang="cs-CZ" sz="36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lang="cs-CZ" sz="36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62500" lnSpcReduction="20000"/>
          </a:bodyPr>
          <a:lstStyle/>
          <a:p>
            <a:pPr algn="ctr">
              <a:lnSpc>
                <a:spcPct val="100000"/>
              </a:lnSpc>
            </a:pPr>
            <a:br/>
            <a:br/>
            <a:r>
              <a:rPr lang="cs-CZ" sz="4400" b="0" strike="noStrike" spc="-1">
                <a:solidFill>
                  <a:srgbClr val="000000"/>
                </a:solidFill>
                <a:latin typeface="Calibri"/>
              </a:rPr>
              <a:t>Př. stonek rostliny: podélný a příčný řez.</a:t>
            </a:r>
            <a:br/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97" name="Zástupný symbol pro obsah 5" descr="Strukturalismus stonek.jpg"/>
          <p:cNvPicPr/>
          <p:nvPr/>
        </p:nvPicPr>
        <p:blipFill>
          <a:blip r:embed="rId2"/>
          <a:stretch/>
        </p:blipFill>
        <p:spPr>
          <a:xfrm>
            <a:off x="2714760" y="2143080"/>
            <a:ext cx="3728520" cy="3067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2500"/>
          </a:bodyPr>
          <a:lstStyle/>
          <a:p>
            <a:pPr algn="ctr">
              <a:lnSpc>
                <a:spcPct val="100000"/>
              </a:lnSpc>
            </a:pPr>
            <a:r>
              <a:rPr lang="cs-CZ" sz="4400" b="0" u="sng" strike="noStrike" spc="-1">
                <a:solidFill>
                  <a:srgbClr val="000000"/>
                </a:solidFill>
                <a:uFillTx/>
                <a:latin typeface="Calibri"/>
              </a:rPr>
              <a:t>Jazyk × promluva (langue × parole)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u="sng" strike="noStrike" spc="-1">
                <a:solidFill>
                  <a:srgbClr val="000000"/>
                </a:solidFill>
                <a:uFillTx/>
                <a:latin typeface="Calibri"/>
              </a:rPr>
              <a:t>langue/jazyk</a:t>
            </a:r>
            <a:r>
              <a:rPr lang="cs-CZ" sz="3200" b="0" strike="noStrike" spc="-1">
                <a:solidFill>
                  <a:srgbClr val="000000"/>
                </a:solidFill>
                <a:latin typeface="Calibri"/>
              </a:rPr>
              <a:t> – zavádí do řeči řád, princip klasifikace, zabezpečuje komunikační funkci, v každé komunikační situaci je jazyk přítomný jako kód, je konstituovaný před aktem komunikace, je to norma všech manifestací řeči.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u="sng" strike="noStrike" spc="-1">
                <a:solidFill>
                  <a:srgbClr val="000000"/>
                </a:solidFill>
                <a:uFillTx/>
                <a:latin typeface="Calibri"/>
              </a:rPr>
              <a:t>parole/promluva</a:t>
            </a:r>
            <a:r>
              <a:rPr lang="cs-CZ" sz="3200" b="0" strike="noStrike" spc="-1">
                <a:solidFill>
                  <a:srgbClr val="000000"/>
                </a:solidFill>
                <a:latin typeface="Calibri"/>
              </a:rPr>
              <a:t> – individuální konkrétní promluva.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cs-CZ" sz="4400" b="0" u="sng" strike="noStrike" spc="-1">
                <a:solidFill>
                  <a:srgbClr val="000000"/>
                </a:solidFill>
                <a:uFillTx/>
                <a:latin typeface="Calibri"/>
              </a:rPr>
              <a:t>Pojem struktury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TextShape 2"/>
          <p:cNvSpPr txBox="1"/>
          <p:nvPr/>
        </p:nvSpPr>
        <p:spPr>
          <a:xfrm>
            <a:off x="457200" y="1357200"/>
            <a:ext cx="8229240" cy="4768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>
                <a:solidFill>
                  <a:srgbClr val="000000"/>
                </a:solidFill>
                <a:latin typeface="Calibri"/>
              </a:rPr>
              <a:t>Struktura = vnitřní výstavba nějakého celku, uspořádání celku na základě určitých pravidel, např.: struktura krystalu, struktura látky; struktura jazyka. 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>
                <a:solidFill>
                  <a:srgbClr val="000000"/>
                </a:solidFill>
                <a:latin typeface="Calibri"/>
              </a:rPr>
              <a:t>Ve struktuře má změna jednoho prvku celku za následek proměnu ostatních prvků.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>
                <a:solidFill>
                  <a:srgbClr val="000000"/>
                </a:solidFill>
                <a:latin typeface="Calibri"/>
              </a:rPr>
              <a:t>Každý jazykový systém je </a:t>
            </a:r>
            <a:r>
              <a:rPr lang="cs-CZ" sz="3200" b="0" u="sng" strike="noStrike" spc="-1">
                <a:solidFill>
                  <a:srgbClr val="000000"/>
                </a:solidFill>
                <a:uFillTx/>
                <a:latin typeface="Calibri"/>
              </a:rPr>
              <a:t>autonomní struktura</a:t>
            </a:r>
            <a:r>
              <a:rPr lang="cs-CZ" sz="3200" b="0" strike="noStrike" spc="-1">
                <a:solidFill>
                  <a:srgbClr val="000000"/>
                </a:solidFill>
                <a:latin typeface="Calibri"/>
              </a:rPr>
              <a:t>. Není však statický, nýbrž se neustále vyvíjí, tj. prochází různým materiálem.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03F71E-10C2-4560-B507-648EE0505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68036"/>
            <a:ext cx="8229240" cy="1662546"/>
          </a:xfrm>
        </p:spPr>
        <p:txBody>
          <a:bodyPr/>
          <a:lstStyle/>
          <a:p>
            <a:pPr algn="ctr"/>
            <a:r>
              <a:rPr lang="cs-CZ" sz="4800" dirty="0" err="1">
                <a:latin typeface="Calibri" panose="020F0502020204030204" pitchFamily="34" charset="0"/>
                <a:cs typeface="Calibri" panose="020F0502020204030204" pitchFamily="34" charset="0"/>
              </a:rPr>
              <a:t>Piagetova</a:t>
            </a:r>
            <a:r>
              <a:rPr lang="cs-CZ" sz="4800" dirty="0">
                <a:latin typeface="Calibri" panose="020F0502020204030204" pitchFamily="34" charset="0"/>
                <a:cs typeface="Calibri" panose="020F0502020204030204" pitchFamily="34" charset="0"/>
              </a:rPr>
              <a:t> charakteristika struktury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F7C1513-1CDA-4D2C-B14E-1801F752C143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57198" y="3823855"/>
            <a:ext cx="8229241" cy="2759464"/>
          </a:xfrm>
        </p:spPr>
        <p:txBody>
          <a:bodyPr/>
          <a:lstStyle/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cs-CZ" u="sng" dirty="0">
                <a:latin typeface="Calibri" panose="020F0502020204030204" pitchFamily="34" charset="0"/>
                <a:cs typeface="Calibri" panose="020F0502020204030204" pitchFamily="34" charset="0"/>
              </a:rPr>
              <a:t>idea celosti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cs-CZ" u="sng" dirty="0">
                <a:latin typeface="Calibri" panose="020F0502020204030204" pitchFamily="34" charset="0"/>
                <a:cs typeface="Calibri" panose="020F0502020204030204" pitchFamily="34" charset="0"/>
              </a:rPr>
              <a:t>idea transformace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cs-CZ" u="sng" dirty="0">
                <a:latin typeface="Calibri" panose="020F0502020204030204" pitchFamily="34" charset="0"/>
                <a:cs typeface="Calibri" panose="020F0502020204030204" pitchFamily="34" charset="0"/>
              </a:rPr>
              <a:t>idea seberegulace</a:t>
            </a:r>
          </a:p>
          <a:p>
            <a:endParaRPr lang="cs-CZ" sz="2800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800">
                <a:latin typeface="Calibri" panose="020F0502020204030204" pitchFamily="34" charset="0"/>
                <a:cs typeface="Calibri" panose="020F0502020204030204" pitchFamily="34" charset="0"/>
              </a:rPr>
              <a:t>	             (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Jean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Piaget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Le</a:t>
            </a:r>
            <a:r>
              <a:rPr lang="cs-CZ" sz="28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structuralisme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, Paris 1968.)</a:t>
            </a:r>
          </a:p>
          <a:p>
            <a:endParaRPr lang="cs-CZ" u="sng" dirty="0"/>
          </a:p>
          <a:p>
            <a:endParaRPr lang="cs-CZ" u="sng" dirty="0"/>
          </a:p>
          <a:p>
            <a:endParaRPr lang="cs-CZ" u="sng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3374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extShape 1"/>
          <p:cNvSpPr txBox="1"/>
          <p:nvPr/>
        </p:nvSpPr>
        <p:spPr>
          <a:xfrm>
            <a:off x="263236" y="16092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0" strike="noStrike" spc="-1" dirty="0">
                <a:solidFill>
                  <a:srgbClr val="000000"/>
                </a:solidFill>
                <a:latin typeface="Calibri"/>
              </a:rPr>
              <a:t>Ferdinand de </a:t>
            </a:r>
            <a:r>
              <a:rPr lang="cs-CZ" sz="4400" b="0" strike="noStrike" spc="-1" dirty="0" err="1">
                <a:solidFill>
                  <a:srgbClr val="000000"/>
                </a:solidFill>
                <a:latin typeface="Calibri"/>
              </a:rPr>
              <a:t>Saussure</a:t>
            </a:r>
            <a:r>
              <a:rPr lang="cs-CZ" sz="4400" b="0" strike="noStrike" spc="-1" dirty="0">
                <a:solidFill>
                  <a:srgbClr val="000000"/>
                </a:solidFill>
                <a:latin typeface="Calibri"/>
              </a:rPr>
              <a:t> </a:t>
            </a:r>
          </a:p>
          <a:p>
            <a:pPr algn="ctr">
              <a:lnSpc>
                <a:spcPct val="100000"/>
              </a:lnSpc>
            </a:pPr>
            <a:r>
              <a:rPr lang="cs-CZ" sz="3600" b="0" strike="noStrike" spc="-1" dirty="0">
                <a:solidFill>
                  <a:srgbClr val="000000"/>
                </a:solidFill>
                <a:latin typeface="Calibri"/>
              </a:rPr>
              <a:t>(1857-1913)</a:t>
            </a:r>
          </a:p>
        </p:txBody>
      </p:sp>
      <p:sp>
        <p:nvSpPr>
          <p:cNvPr id="84" name="TextShape 2"/>
          <p:cNvSpPr txBox="1"/>
          <p:nvPr/>
        </p:nvSpPr>
        <p:spPr>
          <a:xfrm>
            <a:off x="457200" y="1357200"/>
            <a:ext cx="8229240" cy="4768560"/>
          </a:xfrm>
          <a:prstGeom prst="rect">
            <a:avLst/>
          </a:prstGeom>
          <a:noFill/>
          <a:ln>
            <a:noFill/>
          </a:ln>
        </p:spPr>
        <p:txBody>
          <a:bodyPr>
            <a:normAutofit lnSpcReduction="100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i="1" strike="noStrike" spc="-1" dirty="0">
                <a:solidFill>
                  <a:srgbClr val="000000"/>
                </a:solidFill>
                <a:latin typeface="Calibri"/>
              </a:rPr>
              <a:t>Kurz obecné lingvistiky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(1916) [česky v r. 1989, přel. F. Čermák, nakl. Odeon]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Jazyk = znakový systém; soubor pravidel, který umí používat určité společenství lidí a dokáže pomocí něj komunikovat. 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Příklady znakových systémů: 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cs-CZ" sz="2800" b="0" strike="noStrike" spc="-1" dirty="0">
                <a:solidFill>
                  <a:srgbClr val="000000"/>
                </a:solidFill>
                <a:latin typeface="Calibri"/>
              </a:rPr>
              <a:t>přirozený jazyk: angličtina, čeština, francouzština, finština; 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cs-CZ" sz="2800" b="0" strike="noStrike" spc="-1" dirty="0">
                <a:solidFill>
                  <a:srgbClr val="000000"/>
                </a:solidFill>
                <a:latin typeface="Calibri"/>
              </a:rPr>
              <a:t>dopravní značky, folklór, sport, společenské hry, </a:t>
            </a:r>
            <a:r>
              <a:rPr lang="cs-CZ" sz="2800" strike="noStrike" spc="-1" dirty="0">
                <a:solidFill>
                  <a:srgbClr val="000000"/>
                </a:solidFill>
                <a:latin typeface="Calibri"/>
              </a:rPr>
              <a:t>umění</a:t>
            </a:r>
            <a:r>
              <a:rPr lang="cs-CZ" sz="2800" b="0" strike="noStrike" spc="-1" dirty="0">
                <a:solidFill>
                  <a:srgbClr val="000000"/>
                </a:solidFill>
                <a:latin typeface="Calibri"/>
              </a:rPr>
              <a:t>.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28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28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Shape 1"/>
          <p:cNvSpPr txBox="1"/>
          <p:nvPr/>
        </p:nvSpPr>
        <p:spPr>
          <a:xfrm>
            <a:off x="457200" y="714240"/>
            <a:ext cx="8229240" cy="54115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720"/>
              </a:spcBef>
            </a:pPr>
            <a:r>
              <a:rPr lang="cs-CZ" sz="3600" b="0" strike="noStrike" spc="-1">
                <a:solidFill>
                  <a:srgbClr val="000000"/>
                </a:solidFill>
                <a:latin typeface="Calibri"/>
              </a:rPr>
              <a:t>	„Lze si představit vědu, která studuje život znaků v životě společnosti. Tvořila by část sociální psychologie a v důsledku toho i obecné psychologie. Nazveme ji </a:t>
            </a:r>
            <a:r>
              <a:rPr lang="cs-CZ" sz="3600" b="1" strike="noStrike" spc="-1">
                <a:solidFill>
                  <a:srgbClr val="000000"/>
                </a:solidFill>
                <a:latin typeface="Calibri"/>
              </a:rPr>
              <a:t>sémiologie</a:t>
            </a:r>
            <a:r>
              <a:rPr lang="cs-CZ" sz="3600" b="0" strike="noStrike" spc="-1">
                <a:solidFill>
                  <a:srgbClr val="000000"/>
                </a:solidFill>
                <a:latin typeface="Calibri"/>
              </a:rPr>
              <a:t>. Ukázala by nám, z čeho sestávají znaky a které zákony je řídí. (...) Lingvistika je pouze částí této obecné vědy“ (</a:t>
            </a:r>
            <a:r>
              <a:rPr lang="cs-CZ" sz="3600" b="0" i="1" strike="noStrike" spc="-1">
                <a:solidFill>
                  <a:srgbClr val="000000"/>
                </a:solidFill>
                <a:latin typeface="Calibri"/>
              </a:rPr>
              <a:t>Kurz obecné lingvistiky</a:t>
            </a:r>
            <a:r>
              <a:rPr lang="cs-CZ" sz="3600" b="0" strike="noStrike" spc="-1">
                <a:solidFill>
                  <a:srgbClr val="000000"/>
                </a:solidFill>
                <a:latin typeface="Calibri"/>
              </a:rPr>
              <a:t>, s. 52).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36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898198A2-4E1A-4A7E-98D2-40B76950B608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57200" y="595745"/>
            <a:ext cx="8229240" cy="5530015"/>
          </a:xfrm>
        </p:spPr>
        <p:txBody>
          <a:bodyPr/>
          <a:lstStyle/>
          <a:p>
            <a:pPr marL="0" indent="0" algn="ctr">
              <a:buNone/>
            </a:pPr>
            <a:r>
              <a:rPr lang="cs-CZ" b="1" u="sng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Reprezentační vs. strukturalistické pojetí jazyka</a:t>
            </a:r>
            <a:endParaRPr lang="cs-CZ" b="1" spc="-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1542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357120" y="28584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4000"/>
          </a:bodyPr>
          <a:lstStyle/>
          <a:p>
            <a:pPr algn="ctr">
              <a:lnSpc>
                <a:spcPct val="100000"/>
              </a:lnSpc>
            </a:pPr>
            <a:r>
              <a:rPr lang="cs-CZ" sz="4400" b="0" strike="noStrike" spc="-1" dirty="0">
                <a:solidFill>
                  <a:srgbClr val="000000"/>
                </a:solidFill>
                <a:latin typeface="Calibri"/>
              </a:rPr>
              <a:t>1. </a:t>
            </a:r>
            <a:r>
              <a:rPr lang="cs-CZ" sz="4400" b="0" u="sng" strike="noStrike" spc="-1" dirty="0">
                <a:solidFill>
                  <a:srgbClr val="000000"/>
                </a:solidFill>
                <a:uFillTx/>
                <a:latin typeface="Calibri"/>
              </a:rPr>
              <a:t>Reprezentační teorie</a:t>
            </a:r>
            <a:endParaRPr lang="cs-CZ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457200" y="1330036"/>
            <a:ext cx="8229240" cy="4795724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10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= jazykové znaky jsou reprezentacemi původnějších myšlenek. Jazyk je sekundární, instrument k vyjadřování vždy přesnějších myšlenek.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každý jazykový znak je spojením (na základě asociace) </a:t>
            </a:r>
            <a:r>
              <a:rPr lang="cs-CZ" sz="3200" b="0" u="sng" strike="noStrike" spc="-1" dirty="0">
                <a:solidFill>
                  <a:srgbClr val="000000"/>
                </a:solidFill>
                <a:uFillTx/>
                <a:latin typeface="Calibri"/>
              </a:rPr>
              <a:t>výrazu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 a </a:t>
            </a:r>
            <a:r>
              <a:rPr lang="cs-CZ" sz="3200" b="0" u="sng" strike="noStrike" spc="-1" dirty="0">
                <a:solidFill>
                  <a:srgbClr val="000000"/>
                </a:solidFill>
                <a:uFillTx/>
                <a:latin typeface="Calibri"/>
              </a:rPr>
              <a:t>významu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. Každý jednotlivý výraz je spojen s určitou jednotlivou představou (významem) a toto spojení je chápáno jako primární.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základní vztah každého jazykového znaku je </a:t>
            </a:r>
            <a:r>
              <a:rPr lang="cs-CZ" sz="3200" b="0" u="sng" strike="noStrike" spc="-1" dirty="0">
                <a:solidFill>
                  <a:srgbClr val="000000"/>
                </a:solidFill>
                <a:uFillTx/>
                <a:latin typeface="Calibri"/>
              </a:rPr>
              <a:t>vertikální</a:t>
            </a: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Zástupný symbol pro obsah 3" descr="saussure4.jpg"/>
          <p:cNvPicPr/>
          <p:nvPr/>
        </p:nvPicPr>
        <p:blipFill>
          <a:blip r:embed="rId2"/>
          <a:stretch/>
        </p:blipFill>
        <p:spPr>
          <a:xfrm>
            <a:off x="428760" y="1643040"/>
            <a:ext cx="3891600" cy="3214440"/>
          </a:xfrm>
          <a:prstGeom prst="rect">
            <a:avLst/>
          </a:prstGeom>
          <a:ln>
            <a:noFill/>
          </a:ln>
        </p:spPr>
      </p:pic>
      <p:pic>
        <p:nvPicPr>
          <p:cNvPr id="90" name="Picture 3" descr="C:\Users\felix\Desktop\sign2.jpg"/>
          <p:cNvPicPr/>
          <p:nvPr/>
        </p:nvPicPr>
        <p:blipFill>
          <a:blip r:embed="rId3"/>
          <a:stretch/>
        </p:blipFill>
        <p:spPr>
          <a:xfrm>
            <a:off x="4500720" y="1357200"/>
            <a:ext cx="3714480" cy="34264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063AEB-5AE4-45FF-BF18-DBE26901C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pc="-1" dirty="0">
                <a:solidFill>
                  <a:srgbClr val="000000"/>
                </a:solidFill>
                <a:latin typeface="Calibri"/>
              </a:rPr>
              <a:t>2. </a:t>
            </a:r>
            <a:r>
              <a:rPr lang="cs-CZ" u="sng" spc="-1" dirty="0">
                <a:solidFill>
                  <a:srgbClr val="000000"/>
                </a:solidFill>
                <a:latin typeface="Calibri"/>
              </a:rPr>
              <a:t>strukturální pojetí jazyka</a:t>
            </a:r>
            <a:r>
              <a:rPr lang="cs-CZ" spc="-1" dirty="0">
                <a:solidFill>
                  <a:srgbClr val="000000"/>
                </a:solidFill>
                <a:latin typeface="Calibri"/>
              </a:rPr>
              <a:t> 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8984C49-EEB6-4C5A-8FC9-DDF6FDB9D3A7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57200" y="1246909"/>
            <a:ext cx="8229240" cy="5336411"/>
          </a:xfrm>
        </p:spPr>
        <p:txBody>
          <a:bodyPr/>
          <a:lstStyle/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cs-CZ" sz="2800" b="0" strike="noStrike" spc="-1" dirty="0">
                <a:solidFill>
                  <a:srgbClr val="000000"/>
                </a:solidFill>
                <a:latin typeface="Calibri"/>
              </a:rPr>
              <a:t>význam znaku se nedá odvodit z prvotnosti myšlenky a přidělením této myšlenky nějakému výrazu (vertikální vztahy). Jazyk je založen stejně původně i na vztazích horizontálních. 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cs-CZ" sz="2800" b="0" strike="noStrike" spc="-1" dirty="0">
                <a:solidFill>
                  <a:srgbClr val="000000"/>
                </a:solidFill>
                <a:latin typeface="Calibri"/>
              </a:rPr>
              <a:t>jazyk má povahu systému založeného plně na protikladu svých konkrétních jednotek: </a:t>
            </a:r>
            <a:r>
              <a:rPr lang="cs-CZ" sz="2800" b="0" i="1" strike="noStrike" spc="-1" dirty="0">
                <a:solidFill>
                  <a:srgbClr val="000000"/>
                </a:solidFill>
                <a:latin typeface="Calibri"/>
              </a:rPr>
              <a:t>v jazyce existují pouze rozdíly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cs-CZ" sz="2800" b="0" strike="noStrike" spc="-1" dirty="0">
                <a:solidFill>
                  <a:srgbClr val="000000"/>
                </a:solidFill>
                <a:latin typeface="Calibri"/>
              </a:rPr>
              <a:t>Jazyk je systém, všechny termíny jsou vzájemně solidární, hodnota jednoho vyplývá ze současné přítomnosti druhých.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9793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0" strike="noStrike" spc="-1">
                <a:solidFill>
                  <a:srgbClr val="000000"/>
                </a:solidFill>
                <a:latin typeface="Calibri"/>
              </a:rPr>
              <a:t>Horizontální vztahy</a:t>
            </a:r>
          </a:p>
        </p:txBody>
      </p:sp>
      <p:pic>
        <p:nvPicPr>
          <p:cNvPr id="92" name="Zástupný symbol pro obsah 3" descr="700px-Value.GIF"/>
          <p:cNvPicPr/>
          <p:nvPr/>
        </p:nvPicPr>
        <p:blipFill>
          <a:blip r:embed="rId2"/>
          <a:stretch/>
        </p:blipFill>
        <p:spPr>
          <a:xfrm>
            <a:off x="0" y="2214720"/>
            <a:ext cx="9136080" cy="2568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457200" y="500040"/>
            <a:ext cx="8229240" cy="56257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720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	</a:t>
            </a:r>
            <a:r>
              <a:rPr lang="cs-CZ" sz="3600" spc="-1" dirty="0">
                <a:solidFill>
                  <a:srgbClr val="000000"/>
                </a:solidFill>
                <a:latin typeface="Calibri"/>
              </a:rPr>
              <a:t>„</a:t>
            </a:r>
            <a:r>
              <a:rPr lang="cs-CZ" sz="3600" b="0" strike="noStrike" spc="-1" dirty="0">
                <a:solidFill>
                  <a:srgbClr val="000000"/>
                </a:solidFill>
                <a:latin typeface="Calibri"/>
              </a:rPr>
              <a:t>Místo </a:t>
            </a:r>
            <a:r>
              <a:rPr lang="cs-CZ" sz="3600" b="0" u="sng" strike="noStrike" spc="-1" dirty="0">
                <a:solidFill>
                  <a:srgbClr val="000000"/>
                </a:solidFill>
                <a:uFillTx/>
                <a:latin typeface="Calibri"/>
              </a:rPr>
              <a:t>idejí daných předem</a:t>
            </a:r>
            <a:r>
              <a:rPr lang="cs-CZ" sz="3600" b="0" strike="noStrike" spc="-1" dirty="0">
                <a:solidFill>
                  <a:srgbClr val="000000"/>
                </a:solidFill>
                <a:latin typeface="Calibri"/>
              </a:rPr>
              <a:t> nacházíme ve všech těchto případech hodnoty plynoucí ze systému. Řekneme-li, že odpovídají pojmům, rozumíme tomu tak, že tyto pojmy jsou jen čistě </a:t>
            </a:r>
            <a:r>
              <a:rPr lang="cs-CZ" sz="3600" b="0" u="sng" strike="noStrike" spc="-1" dirty="0">
                <a:solidFill>
                  <a:srgbClr val="000000"/>
                </a:solidFill>
                <a:uFillTx/>
                <a:latin typeface="Calibri"/>
              </a:rPr>
              <a:t>diferenční</a:t>
            </a:r>
            <a:r>
              <a:rPr lang="cs-CZ" sz="3600" b="0" strike="noStrike" spc="-1" dirty="0">
                <a:solidFill>
                  <a:srgbClr val="000000"/>
                </a:solidFill>
                <a:latin typeface="Calibri"/>
              </a:rPr>
              <a:t> – tj. nejsou vymezeny pozitivně, ale negativně svými vztahy k ostatním termínům systému</a:t>
            </a:r>
            <a:r>
              <a:rPr lang="cs-CZ" sz="3600" spc="-1" dirty="0">
                <a:solidFill>
                  <a:srgbClr val="000000"/>
                </a:solidFill>
                <a:latin typeface="Calibri"/>
              </a:rPr>
              <a:t>“</a:t>
            </a:r>
            <a:r>
              <a:rPr lang="cs-CZ" sz="3600" b="0" strike="noStrike" spc="-1" dirty="0">
                <a:solidFill>
                  <a:srgbClr val="000000"/>
                </a:solidFill>
                <a:latin typeface="Calibri"/>
              </a:rPr>
              <a:t>, Ferdinand de </a:t>
            </a:r>
            <a:r>
              <a:rPr lang="cs-CZ" sz="3600" b="0" strike="noStrike" spc="-1" dirty="0" err="1">
                <a:solidFill>
                  <a:srgbClr val="000000"/>
                </a:solidFill>
                <a:latin typeface="Calibri"/>
              </a:rPr>
              <a:t>Saussure</a:t>
            </a:r>
            <a:r>
              <a:rPr lang="cs-CZ" sz="3600" b="0" strike="noStrike" spc="-1" dirty="0">
                <a:solidFill>
                  <a:srgbClr val="000000"/>
                </a:solidFill>
                <a:latin typeface="Calibri"/>
              </a:rPr>
              <a:t>, </a:t>
            </a:r>
            <a:r>
              <a:rPr lang="cs-CZ" sz="3600" b="0" i="1" strike="noStrike" spc="-1" dirty="0">
                <a:solidFill>
                  <a:srgbClr val="000000"/>
                </a:solidFill>
                <a:latin typeface="Calibri"/>
              </a:rPr>
              <a:t>Kurs obecné lingvistiky</a:t>
            </a:r>
            <a:r>
              <a:rPr lang="cs-CZ" sz="3600" b="0" strike="noStrike" spc="-1" dirty="0">
                <a:solidFill>
                  <a:srgbClr val="000000"/>
                </a:solidFill>
                <a:latin typeface="Calibri"/>
              </a:rPr>
              <a:t>, s. 145.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36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439</TotalTime>
  <Words>534</Words>
  <Application>Microsoft Office PowerPoint</Application>
  <PresentationFormat>Předvádění na obrazovce (4:3)</PresentationFormat>
  <Paragraphs>40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Arial</vt:lpstr>
      <vt:lpstr>Calibri</vt:lpstr>
      <vt:lpstr>Symbol</vt:lpstr>
      <vt:lpstr>Times New Roman</vt:lpstr>
      <vt:lpstr>Wingdings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2. strukturální pojetí jazyka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Piagetova charakteristika struktury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 přednáška: Východiska strukturalismu a hranice umění</dc:title>
  <dc:subject/>
  <dc:creator>felix</dc:creator>
  <dc:description/>
  <cp:lastModifiedBy>Felix</cp:lastModifiedBy>
  <cp:revision>65</cp:revision>
  <dcterms:created xsi:type="dcterms:W3CDTF">2015-03-23T20:25:06Z</dcterms:created>
  <dcterms:modified xsi:type="dcterms:W3CDTF">2021-03-18T11:31:03Z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Předvádění na obrazovce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20</vt:i4>
  </property>
</Properties>
</file>