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DE73B-C5CD-A79A-0255-45B102A2FA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Окончание –а́ (-я́) в именительном падеже мужского рода множественного числа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7EEDF3-7241-521A-76FC-D2C565BC65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Alua</a:t>
            </a:r>
            <a:r>
              <a:rPr lang="ru-RU" dirty="0"/>
              <a:t> </a:t>
            </a:r>
            <a:r>
              <a:rPr lang="ru-RU" dirty="0" err="1"/>
              <a:t>Sarsenbekova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060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0581F-103F-8CDA-69E1-EAC9760F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BB425E-64EC-02E9-2C56-978AC907A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А. В. Исаченко «Грамматический строй русского языка » . Издательство Словацкой Академии Наук. Братислава 1965.</a:t>
            </a:r>
          </a:p>
        </p:txBody>
      </p:sp>
    </p:spTree>
    <p:extLst>
      <p:ext uri="{BB962C8B-B14F-4D97-AF65-F5344CB8AC3E}">
        <p14:creationId xmlns:p14="http://schemas.microsoft.com/office/powerpoint/2010/main" val="272862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6BED3-D068-32E1-CCED-9FDE4D71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52310"/>
            <a:ext cx="7729728" cy="1188720"/>
          </a:xfrm>
        </p:spPr>
        <p:txBody>
          <a:bodyPr/>
          <a:lstStyle/>
          <a:p>
            <a:r>
              <a:rPr lang="ru-RU" dirty="0"/>
              <a:t>ВВЕДНИЕ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12E1CF-079E-F829-629F-74A9E8B1C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32429"/>
            <a:ext cx="7729728" cy="4073261"/>
          </a:xfrm>
        </p:spPr>
        <p:txBody>
          <a:bodyPr>
            <a:normAutofit/>
          </a:bodyPr>
          <a:lstStyle/>
          <a:p>
            <a:r>
              <a:rPr lang="ru-RU" sz="3200" dirty="0"/>
              <a:t>В современном языке наряду с формами существительных в именительном падеже множественного числа на </a:t>
            </a:r>
            <a:r>
              <a:rPr lang="ru-RU" sz="3200" b="1" dirty="0"/>
              <a:t>— ы(-и) </a:t>
            </a:r>
            <a:r>
              <a:rPr lang="ru-RU" sz="3200" dirty="0"/>
              <a:t>продуктивно образование форм на — </a:t>
            </a:r>
            <a:r>
              <a:rPr lang="ru-RU" sz="3200" b="1" dirty="0"/>
              <a:t>а́(-я́) </a:t>
            </a:r>
            <a:r>
              <a:rPr lang="ru-RU" sz="3200" dirty="0"/>
              <a:t>типа инспектора́, слесаря́. </a:t>
            </a:r>
          </a:p>
        </p:txBody>
      </p:sp>
    </p:spTree>
    <p:extLst>
      <p:ext uri="{BB962C8B-B14F-4D97-AF65-F5344CB8AC3E}">
        <p14:creationId xmlns:p14="http://schemas.microsoft.com/office/powerpoint/2010/main" val="151503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9206B-6304-160F-28CC-B39489B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75708"/>
            <a:ext cx="7729728" cy="1188720"/>
          </a:xfrm>
        </p:spPr>
        <p:txBody>
          <a:bodyPr/>
          <a:lstStyle/>
          <a:p>
            <a:r>
              <a:rPr lang="ru-RU" dirty="0"/>
              <a:t>Окончание –а́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49B8D9-9C60-8AF8-CADF-5B5DB216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46" y="1664428"/>
            <a:ext cx="11119908" cy="2198545"/>
          </a:xfrm>
        </p:spPr>
        <p:txBody>
          <a:bodyPr>
            <a:noAutofit/>
          </a:bodyPr>
          <a:lstStyle/>
          <a:p>
            <a:r>
              <a:rPr lang="ru-RU" sz="2000" dirty="0"/>
              <a:t>Перечислить все существительные, которые образуют именительный (винительный) падеж во множественном числе на </a:t>
            </a:r>
            <a:r>
              <a:rPr lang="ru-RU" sz="2000" b="1" dirty="0">
                <a:solidFill>
                  <a:schemeClr val="tx1"/>
                </a:solidFill>
              </a:rPr>
              <a:t>–а</a:t>
            </a:r>
            <a:r>
              <a:rPr lang="ru-RU" sz="2000" dirty="0"/>
              <a:t>, довольно затруднительно, поскольку в речи это окончание проявляет тенденцию к распространению на новые слова. </a:t>
            </a:r>
          </a:p>
          <a:p>
            <a:r>
              <a:rPr lang="ru-RU" sz="2000" dirty="0"/>
              <a:t>Ученые различаются во мнениях относительно этих форм. Например, профессор В.Н. Сидоров в своем труде «Очерк грамматики русского литературного языка» (1945) без оговорок упоминает слова типа </a:t>
            </a:r>
            <a:r>
              <a:rPr lang="ru-RU" sz="2000" i="1" dirty="0"/>
              <a:t>аптекаря́, бухгалтера́, инструктора́‌, офицера́‌, договора́‌, промысла́</a:t>
            </a:r>
            <a:r>
              <a:rPr lang="ru-RU" sz="2000" dirty="0"/>
              <a:t>‌ или </a:t>
            </a:r>
            <a:r>
              <a:rPr lang="ru-RU" sz="2000" i="1" dirty="0"/>
              <a:t>месяца́</a:t>
            </a:r>
            <a:r>
              <a:rPr lang="ru-RU" sz="2000" dirty="0"/>
              <a:t>, называя их просто</a:t>
            </a:r>
            <a:r>
              <a:rPr lang="ru-RU" sz="2000" b="1" dirty="0"/>
              <a:t> «новыми формами»</a:t>
            </a:r>
            <a:r>
              <a:rPr lang="ru-RU" sz="2000" dirty="0"/>
              <a:t>. Однако авторитетный ученый С.П. Обнорский считает такие слова, как </a:t>
            </a:r>
            <a:r>
              <a:rPr lang="ru-RU" sz="2000" i="1" dirty="0"/>
              <a:t>автора́‌, аптекаря́, библиотекаря́, бухгалтера́‌, инструктора́‌, лектора́, офицера́‌, редактора́, тенора́‌, цензора</a:t>
            </a:r>
            <a:r>
              <a:rPr lang="ru-RU" sz="2000" dirty="0"/>
              <a:t>́‌, относящимися к </a:t>
            </a:r>
            <a:r>
              <a:rPr lang="ru-RU" sz="2000" b="1" dirty="0"/>
              <a:t>«профессиональному»</a:t>
            </a:r>
            <a:r>
              <a:rPr lang="ru-RU" sz="2000" dirty="0"/>
              <a:t> стилю, </a:t>
            </a:r>
            <a:r>
              <a:rPr lang="ru-RU" sz="2000" b="1" dirty="0"/>
              <a:t>«специфическими формами просторечия или разговорного языка»</a:t>
            </a:r>
            <a:r>
              <a:rPr lang="ru-RU" sz="2000" dirty="0"/>
              <a:t>, а формы </a:t>
            </a:r>
            <a:r>
              <a:rPr lang="ru-RU" sz="2000" i="1" dirty="0"/>
              <a:t>месяца́</a:t>
            </a:r>
            <a:r>
              <a:rPr lang="ru-RU" sz="2000" dirty="0"/>
              <a:t> и т. п. - </a:t>
            </a:r>
            <a:r>
              <a:rPr lang="ru-RU" sz="2000" b="1" dirty="0"/>
              <a:t>«просторечными или областными».</a:t>
            </a:r>
          </a:p>
          <a:p>
            <a:r>
              <a:rPr lang="ru-RU" sz="2000" dirty="0"/>
              <a:t>Академическая грамматика также определяет ряд форм, которые не рекомендуется использовать в письме и произношении, например </a:t>
            </a:r>
            <a:r>
              <a:rPr lang="ru-RU" sz="2000" i="1" dirty="0"/>
              <a:t>аптекаря́‌, библиотекаря́‌, инженера́‌, месяца́‌, порта́‌, циркуля́‌, </a:t>
            </a:r>
            <a:r>
              <a:rPr lang="ru-RU" sz="2000" dirty="0"/>
              <a:t>а также договора́ или приговора́ (вместо </a:t>
            </a:r>
            <a:r>
              <a:rPr lang="ru-RU" sz="2000" dirty="0" err="1"/>
              <a:t>догово́ры</a:t>
            </a:r>
            <a:r>
              <a:rPr lang="ru-RU" sz="2000" dirty="0"/>
              <a:t>, </a:t>
            </a:r>
            <a:r>
              <a:rPr lang="ru-RU" sz="2000" dirty="0" err="1"/>
              <a:t>пригово́ры</a:t>
            </a:r>
            <a:r>
              <a:rPr lang="ru-RU" sz="2000" dirty="0"/>
              <a:t>), которые </a:t>
            </a:r>
            <a:r>
              <a:rPr lang="ru-RU" sz="2000" b="1" dirty="0"/>
              <a:t>«не</a:t>
            </a:r>
            <a:r>
              <a:rPr lang="ru-RU" sz="2000" dirty="0"/>
              <a:t> </a:t>
            </a:r>
            <a:r>
              <a:rPr lang="ru-RU" sz="2000" b="1" dirty="0"/>
              <a:t>являются литературными».</a:t>
            </a:r>
          </a:p>
        </p:txBody>
      </p:sp>
    </p:spTree>
    <p:extLst>
      <p:ext uri="{BB962C8B-B14F-4D97-AF65-F5344CB8AC3E}">
        <p14:creationId xmlns:p14="http://schemas.microsoft.com/office/powerpoint/2010/main" val="50287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2494D-0144-2AF6-D064-437899DF8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ru-RU" dirty="0"/>
              <a:t>Окончание на -а́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285E12-4CB7-957E-4DDE-6644A9391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027" y="2014589"/>
            <a:ext cx="10623175" cy="4427775"/>
          </a:xfrm>
        </p:spPr>
        <p:txBody>
          <a:bodyPr>
            <a:normAutofit/>
          </a:bodyPr>
          <a:lstStyle/>
          <a:p>
            <a:r>
              <a:rPr lang="ru-RU" sz="2400" dirty="0"/>
              <a:t>Оставляя в стороне случаи </a:t>
            </a:r>
            <a:r>
              <a:rPr lang="ru-RU" sz="2400" b="1" dirty="0"/>
              <a:t>двойного употребления форм множественного числ</a:t>
            </a:r>
            <a:r>
              <a:rPr lang="ru-RU" sz="2400" dirty="0"/>
              <a:t>а (на</a:t>
            </a:r>
            <a:r>
              <a:rPr lang="ru-RU" sz="2400" i="1" dirty="0"/>
              <a:t> </a:t>
            </a:r>
            <a:r>
              <a:rPr lang="ru-RU" sz="2400" b="1" dirty="0"/>
              <a:t>–ы//-и </a:t>
            </a:r>
            <a:r>
              <a:rPr lang="ru-RU" sz="2400" dirty="0" err="1"/>
              <a:t>и</a:t>
            </a:r>
            <a:r>
              <a:rPr lang="ru-RU" sz="2400" dirty="0"/>
              <a:t> на </a:t>
            </a:r>
            <a:r>
              <a:rPr lang="ru-RU" sz="2400" b="1" dirty="0"/>
              <a:t>–а</a:t>
            </a:r>
            <a:r>
              <a:rPr lang="ru-RU" sz="2400" dirty="0"/>
              <a:t>). Приведём те случаи которые можно отнести к литературной норме. Существует </a:t>
            </a:r>
            <a:r>
              <a:rPr lang="ru-RU" sz="2400" b="1" dirty="0"/>
              <a:t>три группы</a:t>
            </a:r>
            <a:r>
              <a:rPr lang="ru-RU" sz="2400" dirty="0"/>
              <a:t>: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1) </a:t>
            </a:r>
            <a:r>
              <a:rPr lang="ru-RU" sz="2400" b="1" dirty="0">
                <a:solidFill>
                  <a:schemeClr val="tx1"/>
                </a:solidFill>
              </a:rPr>
              <a:t>Существительные, обозначающие прежде всего парные предметы,</a:t>
            </a:r>
            <a:r>
              <a:rPr lang="ru-RU" sz="2400" dirty="0">
                <a:solidFill>
                  <a:schemeClr val="tx1"/>
                </a:solidFill>
              </a:rPr>
              <a:t> например </a:t>
            </a:r>
            <a:r>
              <a:rPr lang="ru-RU" sz="2400" i="1" dirty="0">
                <a:solidFill>
                  <a:schemeClr val="tx1"/>
                </a:solidFill>
              </a:rPr>
              <a:t>глаза́</a:t>
            </a:r>
            <a:r>
              <a:rPr lang="ru-RU" sz="2400" dirty="0">
                <a:solidFill>
                  <a:schemeClr val="tx1"/>
                </a:solidFill>
              </a:rPr>
              <a:t>‌. Здесь окончание </a:t>
            </a:r>
            <a:r>
              <a:rPr lang="ru-RU" sz="2400" b="1" dirty="0">
                <a:solidFill>
                  <a:schemeClr val="tx1"/>
                </a:solidFill>
              </a:rPr>
              <a:t>–а‌ </a:t>
            </a:r>
            <a:r>
              <a:rPr lang="ru-RU" sz="2400" dirty="0">
                <a:solidFill>
                  <a:schemeClr val="tx1"/>
                </a:solidFill>
              </a:rPr>
              <a:t>восходит генетически к древнему окончанию именительного и винительного падежа двойственного числа. После утраты русским языком категории двойственного числа, формы типа глаза‌ стали восприниматься как формы множественного числа. Сюда же относятся: </a:t>
            </a:r>
            <a:r>
              <a:rPr lang="ru-RU" sz="2400" i="1" dirty="0">
                <a:solidFill>
                  <a:schemeClr val="tx1"/>
                </a:solidFill>
              </a:rPr>
              <a:t>берега́‌, бока́‌, глаза́, жернова́‌, обшлага́‌, окорока́, рога́.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1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33692-3FED-2D68-FF2C-FD0BB281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ru-RU" dirty="0"/>
              <a:t>Окончание на -а́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A7F119-7772-FEA1-128C-18A8D1EEC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2090406"/>
            <a:ext cx="10586502" cy="455977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2)  </a:t>
            </a:r>
            <a:r>
              <a:rPr lang="ru-RU" sz="2400" b="1" dirty="0">
                <a:solidFill>
                  <a:schemeClr val="tx1"/>
                </a:solidFill>
              </a:rPr>
              <a:t>Существительные с предметным значением</a:t>
            </a:r>
            <a:r>
              <a:rPr lang="ru-RU" sz="2400" dirty="0">
                <a:solidFill>
                  <a:schemeClr val="tx1"/>
                </a:solidFill>
              </a:rPr>
              <a:t> : </a:t>
            </a:r>
            <a:r>
              <a:rPr lang="ru-RU" sz="2400" i="1" dirty="0">
                <a:solidFill>
                  <a:schemeClr val="tx1"/>
                </a:solidFill>
              </a:rPr>
              <a:t>адреса́, борта́, бункера́, бурава́, буфера́, веера́, века́, вечера́, дома́, голоса́, города́, желоба́, жемчуга́, катера́, колокола́, корма́, корпуса́, крейсера́, купола́, леса́, луга́, меха́, невода́, номера́, ордена́, ордера́, острова́, паруса́, паспорта́, перепела́, погреба́, поезда́, пояса́, провода́, сектора́, снега́, сорта́, стога́, тетерева́, терема́, тока́, тома́, тона́, тормоза́, хлеба́, холода́, цвета́, шелка́, шомпола́, ястреба́.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К этому списку можно прибавить слова, приводимые А. А. Шахматовым, но в современном языке малоупотребительные: </a:t>
            </a:r>
            <a:r>
              <a:rPr lang="ru-RU" sz="2400" i="1" dirty="0">
                <a:solidFill>
                  <a:schemeClr val="tx1"/>
                </a:solidFill>
              </a:rPr>
              <a:t>борова́ вороха́, короба́, полога́ </a:t>
            </a:r>
            <a:r>
              <a:rPr lang="ru-RU" sz="2400" dirty="0">
                <a:solidFill>
                  <a:schemeClr val="tx1"/>
                </a:solidFill>
              </a:rPr>
              <a:t>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ветера</a:t>
            </a:r>
            <a:r>
              <a:rPr lang="ru-RU" sz="2400" i="1" dirty="0">
                <a:solidFill>
                  <a:schemeClr val="tx1"/>
                </a:solidFill>
              </a:rPr>
              <a:t>́</a:t>
            </a:r>
            <a:r>
              <a:rPr lang="ru-RU" sz="2400" dirty="0">
                <a:solidFill>
                  <a:schemeClr val="tx1"/>
                </a:solidFill>
              </a:rPr>
              <a:t>. Несомненно просторечными следует признать формы </a:t>
            </a:r>
            <a:r>
              <a:rPr lang="ru-RU" sz="2400" i="1" dirty="0">
                <a:solidFill>
                  <a:schemeClr val="tx1"/>
                </a:solidFill>
              </a:rPr>
              <a:t>волоса́, воза́, возраста́, раза́</a:t>
            </a:r>
            <a:r>
              <a:rPr lang="ru-RU" sz="2400" dirty="0">
                <a:solidFill>
                  <a:schemeClr val="tx1"/>
                </a:solidFill>
              </a:rPr>
              <a:t>, также приводимые Шахматовым.</a:t>
            </a:r>
          </a:p>
        </p:txBody>
      </p:sp>
    </p:spTree>
    <p:extLst>
      <p:ext uri="{BB962C8B-B14F-4D97-AF65-F5344CB8AC3E}">
        <p14:creationId xmlns:p14="http://schemas.microsoft.com/office/powerpoint/2010/main" val="422025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37CBE-E912-013C-4C3B-F39BEE89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ru-RU" dirty="0"/>
              <a:t>Окончание на -а́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6EB51B-273B-143F-A223-E96F2CDD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14" y="2066847"/>
            <a:ext cx="11515572" cy="360536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3) </a:t>
            </a:r>
            <a:r>
              <a:rPr lang="ru-RU" sz="2000" b="1" dirty="0">
                <a:solidFill>
                  <a:schemeClr val="tx1"/>
                </a:solidFill>
              </a:rPr>
              <a:t>Названия профессий большей частью иноязычного происхождения, оканчивающиеся на слог –ор или –ер: </a:t>
            </a:r>
            <a:r>
              <a:rPr lang="ru-RU" sz="2000" i="1" dirty="0">
                <a:solidFill>
                  <a:schemeClr val="tx1"/>
                </a:solidFill>
              </a:rPr>
              <a:t>директора́, доктора́, инспектора́, кондуктора́, кучера́, мастера́, профессора́, ректора́, шкипера́. </a:t>
            </a:r>
            <a:r>
              <a:rPr lang="ru-RU" sz="2000" dirty="0">
                <a:solidFill>
                  <a:schemeClr val="tx1"/>
                </a:solidFill>
              </a:rPr>
              <a:t>
</a:t>
            </a:r>
            <a:r>
              <a:rPr lang="ru-RU" sz="2000" b="1" dirty="0">
                <a:solidFill>
                  <a:schemeClr val="tx1"/>
                </a:solidFill>
              </a:rPr>
              <a:t>Далеко не все названия профессий на –ор образует множественное число на –а</a:t>
            </a:r>
            <a:r>
              <a:rPr lang="ru-RU" sz="2000" dirty="0">
                <a:solidFill>
                  <a:schemeClr val="tx1"/>
                </a:solidFill>
              </a:rPr>
              <a:t>‌. Слова как </a:t>
            </a:r>
            <a:r>
              <a:rPr lang="ru-RU" sz="2000" i="1" dirty="0" err="1">
                <a:solidFill>
                  <a:schemeClr val="tx1"/>
                </a:solidFill>
              </a:rPr>
              <a:t>ревизо́р</a:t>
            </a:r>
            <a:r>
              <a:rPr lang="ru-RU" sz="2000" i="1" dirty="0">
                <a:solidFill>
                  <a:schemeClr val="tx1"/>
                </a:solidFill>
              </a:rPr>
              <a:t>, </a:t>
            </a:r>
            <a:r>
              <a:rPr lang="ru-RU" sz="2000" i="1" dirty="0" err="1">
                <a:solidFill>
                  <a:schemeClr val="tx1"/>
                </a:solidFill>
              </a:rPr>
              <a:t>архите́ктор</a:t>
            </a:r>
            <a:r>
              <a:rPr lang="ru-RU" sz="2000" i="1" dirty="0">
                <a:solidFill>
                  <a:schemeClr val="tx1"/>
                </a:solidFill>
              </a:rPr>
              <a:t>, </a:t>
            </a:r>
            <a:r>
              <a:rPr lang="ru-RU" sz="2000" i="1" dirty="0" err="1">
                <a:solidFill>
                  <a:schemeClr val="tx1"/>
                </a:solidFill>
              </a:rPr>
              <a:t>администра́тор</a:t>
            </a:r>
            <a:r>
              <a:rPr lang="ru-RU" sz="2000" i="1" dirty="0">
                <a:solidFill>
                  <a:schemeClr val="tx1"/>
                </a:solidFill>
              </a:rPr>
              <a:t>, </a:t>
            </a:r>
            <a:r>
              <a:rPr lang="ru-RU" sz="2000" i="1" dirty="0" err="1">
                <a:solidFill>
                  <a:schemeClr val="tx1"/>
                </a:solidFill>
              </a:rPr>
              <a:t>инициа́тор</a:t>
            </a:r>
            <a:r>
              <a:rPr lang="ru-RU" sz="2000" i="1" dirty="0">
                <a:solidFill>
                  <a:schemeClr val="tx1"/>
                </a:solidFill>
              </a:rPr>
              <a:t>, </a:t>
            </a:r>
            <a:r>
              <a:rPr lang="ru-RU" sz="2000" i="1" dirty="0" err="1">
                <a:solidFill>
                  <a:schemeClr val="tx1"/>
                </a:solidFill>
              </a:rPr>
              <a:t>гладиа́тор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и другие, знают лишь формы на </a:t>
            </a:r>
            <a:r>
              <a:rPr lang="ru-RU" sz="2000" b="1" dirty="0">
                <a:solidFill>
                  <a:schemeClr val="tx1"/>
                </a:solidFill>
              </a:rPr>
              <a:t>–ы </a:t>
            </a:r>
            <a:r>
              <a:rPr lang="ru-RU" sz="2000" dirty="0">
                <a:solidFill>
                  <a:schemeClr val="tx1"/>
                </a:solidFill>
              </a:rPr>
              <a:t>неударяемое</a:t>
            </a:r>
            <a:r>
              <a:rPr lang="ru-RU" sz="2000" i="1" dirty="0">
                <a:solidFill>
                  <a:schemeClr val="tx1"/>
                </a:solidFill>
              </a:rPr>
              <a:t>: </a:t>
            </a:r>
            <a:r>
              <a:rPr lang="ru-RU" sz="2000" i="1" dirty="0" err="1">
                <a:solidFill>
                  <a:schemeClr val="tx1"/>
                </a:solidFill>
              </a:rPr>
              <a:t>ревизо́ры</a:t>
            </a:r>
            <a:r>
              <a:rPr lang="ru-RU" sz="2000" i="1" dirty="0">
                <a:solidFill>
                  <a:schemeClr val="tx1"/>
                </a:solidFill>
              </a:rPr>
              <a:t>, </a:t>
            </a:r>
            <a:r>
              <a:rPr lang="ru-RU" sz="2000" i="1" dirty="0" err="1">
                <a:solidFill>
                  <a:schemeClr val="tx1"/>
                </a:solidFill>
              </a:rPr>
              <a:t>архите́кторы</a:t>
            </a:r>
            <a:r>
              <a:rPr lang="ru-RU" sz="2000" i="1" dirty="0">
                <a:solidFill>
                  <a:schemeClr val="tx1"/>
                </a:solidFill>
              </a:rPr>
              <a:t>, </a:t>
            </a:r>
            <a:r>
              <a:rPr lang="ru-RU" sz="2000" i="1" dirty="0" err="1">
                <a:solidFill>
                  <a:schemeClr val="tx1"/>
                </a:solidFill>
              </a:rPr>
              <a:t>инициа́торы</a:t>
            </a:r>
            <a:r>
              <a:rPr lang="ru-RU" sz="2000" dirty="0">
                <a:solidFill>
                  <a:schemeClr val="tx1"/>
                </a:solidFill>
              </a:rPr>
              <a:t> и так далее. 
</a:t>
            </a:r>
            <a:r>
              <a:rPr lang="ru-RU" sz="2000" b="1" dirty="0">
                <a:solidFill>
                  <a:schemeClr val="tx1"/>
                </a:solidFill>
              </a:rPr>
              <a:t>Явно нелитературными следует признать</a:t>
            </a:r>
            <a:r>
              <a:rPr lang="ru-RU" sz="2000" dirty="0">
                <a:solidFill>
                  <a:schemeClr val="tx1"/>
                </a:solidFill>
              </a:rPr>
              <a:t>:</a:t>
            </a:r>
            <a:r>
              <a:rPr lang="ru-RU" sz="2000" i="1" dirty="0">
                <a:solidFill>
                  <a:schemeClr val="tx1"/>
                </a:solidFill>
              </a:rPr>
              <a:t> автора́ (</a:t>
            </a:r>
            <a:r>
              <a:rPr lang="ru-RU" sz="2000" i="1" dirty="0" err="1">
                <a:solidFill>
                  <a:schemeClr val="tx1"/>
                </a:solidFill>
              </a:rPr>
              <a:t>вм</a:t>
            </a:r>
            <a:r>
              <a:rPr lang="ru-RU" sz="2000" i="1" dirty="0">
                <a:solidFill>
                  <a:schemeClr val="tx1"/>
                </a:solidFill>
              </a:rPr>
              <a:t>. </a:t>
            </a:r>
            <a:r>
              <a:rPr lang="ru-RU" sz="2000" i="1" dirty="0" err="1">
                <a:solidFill>
                  <a:schemeClr val="tx1"/>
                </a:solidFill>
              </a:rPr>
              <a:t>а́вторы</a:t>
            </a:r>
            <a:r>
              <a:rPr lang="ru-RU" sz="2000" i="1" dirty="0">
                <a:solidFill>
                  <a:schemeClr val="tx1"/>
                </a:solidFill>
              </a:rPr>
              <a:t>), бухгалтера́ (</a:t>
            </a:r>
            <a:r>
              <a:rPr lang="ru-RU" sz="2000" i="1" dirty="0" err="1">
                <a:solidFill>
                  <a:schemeClr val="tx1"/>
                </a:solidFill>
              </a:rPr>
              <a:t>вм</a:t>
            </a:r>
            <a:r>
              <a:rPr lang="ru-RU" sz="2000" i="1" dirty="0">
                <a:solidFill>
                  <a:schemeClr val="tx1"/>
                </a:solidFill>
              </a:rPr>
              <a:t>. </a:t>
            </a:r>
            <a:r>
              <a:rPr lang="ru-RU" sz="2000" i="1" dirty="0" err="1">
                <a:solidFill>
                  <a:schemeClr val="tx1"/>
                </a:solidFill>
              </a:rPr>
              <a:t>бухга́лтеры</a:t>
            </a:r>
            <a:r>
              <a:rPr lang="ru-RU" sz="2000" i="1" dirty="0">
                <a:solidFill>
                  <a:schemeClr val="tx1"/>
                </a:solidFill>
              </a:rPr>
              <a:t>), шофера́ (</a:t>
            </a:r>
            <a:r>
              <a:rPr lang="ru-RU" sz="2000" i="1" dirty="0" err="1">
                <a:solidFill>
                  <a:schemeClr val="tx1"/>
                </a:solidFill>
              </a:rPr>
              <a:t>вм</a:t>
            </a:r>
            <a:r>
              <a:rPr lang="ru-RU" sz="2000" i="1" dirty="0">
                <a:solidFill>
                  <a:schemeClr val="tx1"/>
                </a:solidFill>
              </a:rPr>
              <a:t>. шофёры), офицера́ (</a:t>
            </a:r>
            <a:r>
              <a:rPr lang="ru-RU" sz="2000" i="1" dirty="0" err="1">
                <a:solidFill>
                  <a:schemeClr val="tx1"/>
                </a:solidFill>
              </a:rPr>
              <a:t>вм</a:t>
            </a:r>
            <a:r>
              <a:rPr lang="ru-RU" sz="2000" i="1" dirty="0">
                <a:solidFill>
                  <a:schemeClr val="tx1"/>
                </a:solidFill>
              </a:rPr>
              <a:t>. </a:t>
            </a:r>
            <a:r>
              <a:rPr lang="ru-RU" sz="2000" i="1" dirty="0" err="1">
                <a:solidFill>
                  <a:schemeClr val="tx1"/>
                </a:solidFill>
              </a:rPr>
              <a:t>офице́ры</a:t>
            </a:r>
            <a:r>
              <a:rPr lang="ru-RU" sz="2000" i="1" dirty="0">
                <a:solidFill>
                  <a:schemeClr val="tx1"/>
                </a:solidFill>
              </a:rPr>
              <a:t>), транспорта́ (</a:t>
            </a:r>
            <a:r>
              <a:rPr lang="ru-RU" sz="2000" i="1" dirty="0" err="1">
                <a:solidFill>
                  <a:schemeClr val="tx1"/>
                </a:solidFill>
              </a:rPr>
              <a:t>вм</a:t>
            </a:r>
            <a:r>
              <a:rPr lang="ru-RU" sz="2000" i="1" dirty="0">
                <a:solidFill>
                  <a:schemeClr val="tx1"/>
                </a:solidFill>
              </a:rPr>
              <a:t>. </a:t>
            </a:r>
            <a:r>
              <a:rPr lang="ru-RU" sz="2000" i="1" dirty="0" err="1">
                <a:solidFill>
                  <a:schemeClr val="tx1"/>
                </a:solidFill>
              </a:rPr>
              <a:t>тра́нспорты</a:t>
            </a:r>
            <a:r>
              <a:rPr lang="ru-RU" sz="2000" i="1" dirty="0">
                <a:solidFill>
                  <a:schemeClr val="tx1"/>
                </a:solidFill>
              </a:rPr>
              <a:t>). </a:t>
            </a:r>
            <a:r>
              <a:rPr lang="ru-RU" sz="2000" dirty="0">
                <a:solidFill>
                  <a:schemeClr val="tx1"/>
                </a:solidFill>
              </a:rPr>
              <a:t>
Влияние профессионального языка сказывается особенно наглядно у слов, относящихся к морскому и военному делу: </a:t>
            </a:r>
            <a:r>
              <a:rPr lang="ru-RU" sz="2000" i="1" dirty="0">
                <a:solidFill>
                  <a:schemeClr val="tx1"/>
                </a:solidFill>
              </a:rPr>
              <a:t>боцмана́, лоцмана́, паруса́, катера́, лихтера́, крейсера́, мичмана́, шкипера́, флагмана́</a:t>
            </a:r>
            <a:r>
              <a:rPr lang="ru-RU" sz="2000" dirty="0">
                <a:solidFill>
                  <a:schemeClr val="tx1"/>
                </a:solidFill>
              </a:rPr>
              <a:t> и так далее.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8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57F53-61E1-0F49-D94C-562BFE31F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dirty="0"/>
              <a:t>«Двойные» формы именительного (винительного) падежа множественного числа и их значения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8389FF-FC5B-305E-2D89-E19F67A6A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87" y="2403665"/>
            <a:ext cx="2811658" cy="3101983"/>
          </a:xfrm>
        </p:spPr>
        <p:txBody>
          <a:bodyPr>
            <a:normAutofit/>
          </a:bodyPr>
          <a:lstStyle/>
          <a:p>
            <a:r>
              <a:rPr lang="ru-RU" sz="2400" dirty="0"/>
              <a:t>«Расщепление» значения в единственном числе выражается в двойной форме множественного числа у следующих слов: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C03039-FC68-B5AE-A355-3C90DE79A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400" y="1878008"/>
            <a:ext cx="7649883" cy="48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DBA8B-3981-31F5-1464-F9B70BF72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ru-RU" dirty="0"/>
              <a:t>Окончания на -Я́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7301A-4939-DC7E-87DC-DB1EEEF1F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31" y="1870364"/>
            <a:ext cx="10916566" cy="4559775"/>
          </a:xfrm>
        </p:spPr>
        <p:txBody>
          <a:bodyPr>
            <a:normAutofit/>
          </a:bodyPr>
          <a:lstStyle/>
          <a:p>
            <a:r>
              <a:rPr lang="ru-RU" sz="2400" b="1" dirty="0"/>
              <a:t>Существительные, образующие именительный падеж множественного числа на –я‌, относятся в русском языке только к «мягким» основам</a:t>
            </a:r>
            <a:r>
              <a:rPr lang="ru-RU" sz="2400" dirty="0"/>
              <a:t>. Чисто литературные формы, входящие в эту группу, немногочисленны: </a:t>
            </a:r>
            <a:r>
              <a:rPr lang="ru-RU" sz="2400" i="1" dirty="0" err="1"/>
              <a:t>ве́ксель</a:t>
            </a:r>
            <a:r>
              <a:rPr lang="ru-RU" sz="2400" i="1" dirty="0"/>
              <a:t> – векселя́, </a:t>
            </a:r>
            <a:r>
              <a:rPr lang="ru-RU" sz="2400" i="1" dirty="0" err="1"/>
              <a:t>кра́й</a:t>
            </a:r>
            <a:r>
              <a:rPr lang="ru-RU" sz="2400" i="1" dirty="0"/>
              <a:t> – края́, </a:t>
            </a:r>
            <a:r>
              <a:rPr lang="ru-RU" sz="2400" i="1" dirty="0" err="1"/>
              <a:t>кре́ндель</a:t>
            </a:r>
            <a:r>
              <a:rPr lang="ru-RU" sz="2400" i="1" dirty="0"/>
              <a:t> – кренделя́, </a:t>
            </a:r>
            <a:r>
              <a:rPr lang="ru-RU" sz="2400" i="1" dirty="0" err="1"/>
              <a:t>ле́карь</a:t>
            </a:r>
            <a:r>
              <a:rPr lang="ru-RU" sz="2400" i="1" dirty="0"/>
              <a:t> – лекаря́, </a:t>
            </a:r>
            <a:r>
              <a:rPr lang="ru-RU" sz="2400" i="1" dirty="0" err="1"/>
              <a:t>то́поль</a:t>
            </a:r>
            <a:r>
              <a:rPr lang="ru-RU" sz="2400" i="1" dirty="0"/>
              <a:t> – тополя́, </a:t>
            </a:r>
            <a:r>
              <a:rPr lang="ru-RU" sz="2400" i="1" dirty="0" err="1"/>
              <a:t>учи́тель</a:t>
            </a:r>
            <a:r>
              <a:rPr lang="ru-RU" sz="2400" i="1" dirty="0"/>
              <a:t> – учителя́, </a:t>
            </a:r>
            <a:r>
              <a:rPr lang="ru-RU" sz="2400" i="1" dirty="0" err="1"/>
              <a:t>фли́гель</a:t>
            </a:r>
            <a:r>
              <a:rPr lang="ru-RU" sz="2400" i="1" dirty="0"/>
              <a:t> – флигеля́, </a:t>
            </a:r>
            <a:r>
              <a:rPr lang="ru-RU" sz="2400" i="1" dirty="0" err="1"/>
              <a:t>ште́мпель</a:t>
            </a:r>
            <a:r>
              <a:rPr lang="ru-RU" sz="2400" i="1" dirty="0"/>
              <a:t> – штемпеля́, </a:t>
            </a:r>
            <a:r>
              <a:rPr lang="ru-RU" sz="2400" i="1" dirty="0" err="1"/>
              <a:t>я́корь</a:t>
            </a:r>
            <a:r>
              <a:rPr lang="ru-RU" sz="2400" i="1" dirty="0"/>
              <a:t> – якоря́ </a:t>
            </a:r>
            <a:r>
              <a:rPr lang="ru-RU" sz="2400" dirty="0"/>
              <a:t>
</a:t>
            </a:r>
            <a:r>
              <a:rPr lang="ru-RU" sz="2400" b="1" dirty="0"/>
              <a:t>Во всех случаях ударение лежит на окончании. </a:t>
            </a:r>
            <a:r>
              <a:rPr lang="ru-RU" sz="2400" dirty="0"/>
              <a:t>
К профессиональным языкам и просторечию можно отнести следующие формы: </a:t>
            </a:r>
            <a:r>
              <a:rPr lang="ru-RU" sz="2400" i="1" dirty="0"/>
              <a:t>дизеля́, педеля́, аптекаря́, библиотекаря́, циркуля́.</a:t>
            </a:r>
          </a:p>
        </p:txBody>
      </p:sp>
    </p:spTree>
    <p:extLst>
      <p:ext uri="{BB962C8B-B14F-4D97-AF65-F5344CB8AC3E}">
        <p14:creationId xmlns:p14="http://schemas.microsoft.com/office/powerpoint/2010/main" val="179451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D7352-B0A4-80B3-C71F-ED0F52181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02DDC4-3A19-A095-54DD-A32CFD3C82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288270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10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Посылка</vt:lpstr>
      <vt:lpstr>Окончание –а́ (-я́) в именительном падеже мужского рода множественного числа</vt:lpstr>
      <vt:lpstr>ВВЕДНИЕ</vt:lpstr>
      <vt:lpstr>Окончание –а́</vt:lpstr>
      <vt:lpstr>Окончание на -а́</vt:lpstr>
      <vt:lpstr>Окончание на -а́</vt:lpstr>
      <vt:lpstr>Окончание на -а́</vt:lpstr>
      <vt:lpstr>«Двойные» формы именительного (винительного) падежа множественного числа и их значения</vt:lpstr>
      <vt:lpstr>Окончания на -Я́</vt:lpstr>
      <vt:lpstr>Спасибо за внимание!</vt:lpstr>
      <vt:lpstr>СПИСОК литературы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Окончание –а (-я) в именительном падеже мужского рода множественного числа</dc:title>
  <dc:creator>Alua Sarsenbekova</dc:creator>
  <cp:lastModifiedBy>Alua Sarsenbekova</cp:lastModifiedBy>
  <cp:revision>3</cp:revision>
  <dcterms:created xsi:type="dcterms:W3CDTF">2024-03-11T10:48:14Z</dcterms:created>
  <dcterms:modified xsi:type="dcterms:W3CDTF">2024-03-14T11:55:58Z</dcterms:modified>
</cp:coreProperties>
</file>