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8" r:id="rId6"/>
    <p:sldId id="271" r:id="rId7"/>
    <p:sldId id="284" r:id="rId8"/>
    <p:sldId id="259" r:id="rId9"/>
    <p:sldId id="262" r:id="rId10"/>
    <p:sldId id="279" r:id="rId11"/>
    <p:sldId id="281" r:id="rId12"/>
    <p:sldId id="282" r:id="rId13"/>
    <p:sldId id="283" r:id="rId14"/>
    <p:sldId id="272" r:id="rId15"/>
    <p:sldId id="273"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7" d="100"/>
          <a:sy n="67" d="100"/>
        </p:scale>
        <p:origin x="4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654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3349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60873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1788983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52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17963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10/9/2024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52549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10/9/2024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887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10/9/2024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63615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10/9/2024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35332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20823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10/9/2024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0480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l1.cuni.cz/course/view.php?id=617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ocs.google.com/spreadsheets/d/1TH5Plp-RimJk5LxquGavvU8xwmZ606JquKcYKuTutr0/edit#gid=70353999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97280" y="758952"/>
            <a:ext cx="8659195" cy="3566160"/>
          </a:xfrm>
        </p:spPr>
        <p:txBody>
          <a:bodyPr/>
          <a:lstStyle/>
          <a:p>
            <a:r>
              <a:rPr lang="cs-CZ" dirty="0">
                <a:cs typeface="Calibri Light"/>
              </a:rPr>
              <a:t>Náslechová praxe </a:t>
            </a:r>
            <a:br>
              <a:rPr lang="cs-CZ" dirty="0">
                <a:cs typeface="Calibri Light"/>
              </a:rPr>
            </a:br>
            <a:r>
              <a:rPr lang="cs-CZ" dirty="0"/>
              <a:t>s reflexí</a:t>
            </a:r>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Light"/>
              </a:rPr>
              <a:t>VOJTĚCH ONDRÁČEK (</a:t>
            </a:r>
            <a:r>
              <a:rPr lang="cs-CZ" dirty="0" err="1">
                <a:cs typeface="Calibri Light"/>
              </a:rPr>
              <a:t>pedf</a:t>
            </a:r>
            <a:r>
              <a:rPr lang="cs-CZ" dirty="0">
                <a:cs typeface="Calibri Light"/>
              </a:rPr>
              <a:t> uk, </a:t>
            </a:r>
            <a:r>
              <a:rPr lang="cs-CZ" dirty="0" err="1">
                <a:cs typeface="Calibri Light"/>
              </a:rPr>
              <a:t>Zs</a:t>
            </a:r>
            <a:r>
              <a:rPr lang="cs-CZ" dirty="0">
                <a:cs typeface="Calibri Light"/>
              </a:rPr>
              <a:t> 24/25)</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1</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a:extLst>
              <a:ext uri="{FF2B5EF4-FFF2-40B4-BE49-F238E27FC236}">
                <a16:creationId xmlns:a16="http://schemas.microsoft.com/office/drawing/2014/main" id="{B61FABE1-A88C-4247-0B0B-44A7B97213A7}"/>
              </a:ext>
            </a:extLst>
          </p:cNvPr>
          <p:cNvPicPr>
            <a:picLocks noChangeAspect="1"/>
          </p:cNvPicPr>
          <p:nvPr/>
        </p:nvPicPr>
        <p:blipFill>
          <a:blip r:embed="rId2"/>
          <a:stretch>
            <a:fillRect/>
          </a:stretch>
        </p:blipFill>
        <p:spPr>
          <a:xfrm>
            <a:off x="4427035" y="173256"/>
            <a:ext cx="6947891" cy="4533498"/>
          </a:xfrm>
          <a:prstGeom prst="rect">
            <a:avLst/>
          </a:prstGeom>
        </p:spPr>
      </p:pic>
      <p:pic>
        <p:nvPicPr>
          <p:cNvPr id="6" name="Obrázek 5">
            <a:extLst>
              <a:ext uri="{FF2B5EF4-FFF2-40B4-BE49-F238E27FC236}">
                <a16:creationId xmlns:a16="http://schemas.microsoft.com/office/drawing/2014/main" id="{E43F994C-3657-26D7-E5E2-1C5F7F029BBF}"/>
              </a:ext>
            </a:extLst>
          </p:cNvPr>
          <p:cNvPicPr>
            <a:picLocks noChangeAspect="1"/>
          </p:cNvPicPr>
          <p:nvPr/>
        </p:nvPicPr>
        <p:blipFill>
          <a:blip r:embed="rId3"/>
          <a:stretch>
            <a:fillRect/>
          </a:stretch>
        </p:blipFill>
        <p:spPr>
          <a:xfrm>
            <a:off x="4513663" y="3429000"/>
            <a:ext cx="7246872" cy="3255744"/>
          </a:xfrm>
          <a:prstGeom prst="rect">
            <a:avLst/>
          </a:prstGeom>
        </p:spPr>
      </p:pic>
    </p:spTree>
    <p:extLst>
      <p:ext uri="{BB962C8B-B14F-4D97-AF65-F5344CB8AC3E}">
        <p14:creationId xmlns:p14="http://schemas.microsoft.com/office/powerpoint/2010/main" val="932017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Obrázek 6" descr="Obsah obrázku text, Písmo, snímek obrazovky, dopis&#10;&#10;Popis byl vytvořen automaticky">
            <a:extLst>
              <a:ext uri="{FF2B5EF4-FFF2-40B4-BE49-F238E27FC236}">
                <a16:creationId xmlns:a16="http://schemas.microsoft.com/office/drawing/2014/main" id="{D2BFC943-5DD6-1880-7C2E-28B73073A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1172" y="18095"/>
            <a:ext cx="5782482" cy="6839905"/>
          </a:xfrm>
          <a:prstGeom prst="rect">
            <a:avLst/>
          </a:prstGeom>
        </p:spPr>
      </p:pic>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2</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Tree>
    <p:extLst>
      <p:ext uri="{BB962C8B-B14F-4D97-AF65-F5344CB8AC3E}">
        <p14:creationId xmlns:p14="http://schemas.microsoft.com/office/powerpoint/2010/main" val="458041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4425279"/>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br>
              <a:rPr lang="cs-CZ" sz="3600" dirty="0">
                <a:solidFill>
                  <a:srgbClr val="FFFFFF"/>
                </a:solidFill>
              </a:rPr>
            </a:br>
            <a:br>
              <a:rPr lang="cs-CZ" sz="3600" dirty="0">
                <a:solidFill>
                  <a:srgbClr val="FFFFFF"/>
                </a:solidFill>
              </a:rPr>
            </a:br>
            <a:r>
              <a:rPr lang="cs-CZ" sz="3600" dirty="0">
                <a:solidFill>
                  <a:srgbClr val="FFFFFF"/>
                </a:solidFill>
              </a:rPr>
              <a:t>Záznam č. 3</a:t>
            </a:r>
            <a:br>
              <a:rPr lang="cs-CZ" sz="3600" dirty="0">
                <a:solidFill>
                  <a:srgbClr val="FFFFFF"/>
                </a:solidFill>
              </a:rPr>
            </a:br>
            <a:br>
              <a:rPr lang="cs-CZ" sz="3600" dirty="0">
                <a:solidFill>
                  <a:srgbClr val="FFFFFF"/>
                </a:solidFill>
              </a:rPr>
            </a:br>
            <a:br>
              <a:rPr lang="cs-CZ" sz="3600" dirty="0">
                <a:solidFill>
                  <a:srgbClr val="FFFFFF"/>
                </a:solidFill>
              </a:rPr>
            </a:br>
            <a:endParaRPr lang="cs-CZ" sz="3600" dirty="0">
              <a:solidFill>
                <a:srgbClr val="FFFFFF"/>
              </a:solidFill>
            </a:endParaRP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obsah 2">
            <a:extLst>
              <a:ext uri="{FF2B5EF4-FFF2-40B4-BE49-F238E27FC236}">
                <a16:creationId xmlns:a16="http://schemas.microsoft.com/office/drawing/2014/main" id="{9FEA687D-2DEE-0ACA-B316-9773D70ED6D0}"/>
              </a:ext>
            </a:extLst>
          </p:cNvPr>
          <p:cNvSpPr>
            <a:spLocks noGrp="1"/>
          </p:cNvSpPr>
          <p:nvPr>
            <p:ph idx="1"/>
          </p:nvPr>
        </p:nvSpPr>
        <p:spPr>
          <a:xfrm>
            <a:off x="4350257" y="180975"/>
            <a:ext cx="7622668" cy="6381750"/>
          </a:xfrm>
        </p:spPr>
        <p:txBody>
          <a:bodyPr>
            <a:normAutofit lnSpcReduction="10000"/>
          </a:bodyPr>
          <a:lstStyle/>
          <a:p>
            <a:pPr marL="457200" indent="-457200">
              <a:buFont typeface="+mj-lt"/>
              <a:buAutoNum type="arabicPeriod"/>
            </a:pPr>
            <a:endParaRPr lang="cs-CZ" dirty="0"/>
          </a:p>
          <a:p>
            <a:pPr marL="0" indent="0">
              <a:buNone/>
            </a:pPr>
            <a:r>
              <a:rPr lang="cs-CZ" dirty="0"/>
              <a:t>DENÍKOVÝ ZÁZNAM HODINY</a:t>
            </a:r>
          </a:p>
          <a:p>
            <a:pPr marL="0" indent="0">
              <a:buNone/>
            </a:pPr>
            <a:r>
              <a:rPr lang="cs-CZ" b="1" dirty="0"/>
              <a:t>V hodině:</a:t>
            </a:r>
          </a:p>
          <a:p>
            <a:pPr marL="0" indent="0">
              <a:buNone/>
            </a:pPr>
            <a:r>
              <a:rPr lang="cs-CZ" dirty="0"/>
              <a:t>V průběhu naslouchané hodiny (jejíž datum, umístění, vyučující/ho uvedete v hlavičce) provedete volný záznam jejího průběhu.</a:t>
            </a:r>
          </a:p>
          <a:p>
            <a:pPr marL="0" indent="0">
              <a:buNone/>
            </a:pPr>
            <a:r>
              <a:rPr lang="cs-CZ" dirty="0"/>
              <a:t>Neexistuje žádná míra ohledně tohoto záznamu. Neřešte čas, kdy se dané věci dějí. Prostě pište.</a:t>
            </a:r>
          </a:p>
          <a:p>
            <a:pPr marL="0" indent="0">
              <a:buNone/>
            </a:pPr>
            <a:r>
              <a:rPr lang="cs-CZ" dirty="0"/>
              <a:t>Pište ručně na stejném principu volného psaní. Pište vše co vidíte, slyšíte, co se děje, co vás zaujalo, co se vám honí hlavou. Nepřemýšlejte nad tím jak máte psát, ale že máte psát.</a:t>
            </a:r>
          </a:p>
          <a:p>
            <a:pPr marL="0" indent="0">
              <a:buNone/>
            </a:pPr>
            <a:endParaRPr lang="cs-CZ" dirty="0"/>
          </a:p>
          <a:p>
            <a:pPr marL="0" indent="0">
              <a:buNone/>
            </a:pPr>
            <a:r>
              <a:rPr lang="cs-CZ" b="1" dirty="0"/>
              <a:t>Potom:</a:t>
            </a:r>
          </a:p>
          <a:p>
            <a:pPr marL="0" indent="0">
              <a:buNone/>
            </a:pPr>
            <a:r>
              <a:rPr lang="cs-CZ" dirty="0"/>
              <a:t>S odstupem si přečtete text, podtrhávejte co vám přišlo </a:t>
            </a:r>
            <a:r>
              <a:rPr lang="cs-CZ" dirty="0">
                <a:solidFill>
                  <a:srgbClr val="3A3A3A"/>
                </a:solidFill>
                <a:effectLst/>
                <a:latin typeface="Calibri" panose="020F0502020204030204" pitchFamily="34" charset="0"/>
                <a:ea typeface="Calibri" panose="020F0502020204030204" pitchFamily="34" charset="0"/>
              </a:rPr>
              <a:t>zajímavého, důležitého, překvapivého. Z toho udělejte „analýzu“ v podobě závěrečného feedback </a:t>
            </a:r>
            <a:r>
              <a:rPr lang="cs-CZ" dirty="0" err="1">
                <a:solidFill>
                  <a:srgbClr val="3A3A3A"/>
                </a:solidFill>
                <a:effectLst/>
                <a:latin typeface="Calibri" panose="020F0502020204030204" pitchFamily="34" charset="0"/>
                <a:ea typeface="Calibri" panose="020F0502020204030204" pitchFamily="34" charset="0"/>
              </a:rPr>
              <a:t>statementu</a:t>
            </a:r>
            <a:r>
              <a:rPr lang="cs-CZ" dirty="0">
                <a:solidFill>
                  <a:srgbClr val="3A3A3A"/>
                </a:solidFill>
                <a:effectLst/>
                <a:latin typeface="Calibri" panose="020F0502020204030204" pitchFamily="34" charset="0"/>
                <a:ea typeface="Calibri" panose="020F0502020204030204" pitchFamily="34" charset="0"/>
              </a:rPr>
              <a:t> k naslouchané hodině.</a:t>
            </a:r>
          </a:p>
          <a:p>
            <a:pPr marL="0" indent="0">
              <a:buNone/>
            </a:pPr>
            <a:r>
              <a:rPr lang="cs-CZ" dirty="0">
                <a:solidFill>
                  <a:srgbClr val="3A3A3A"/>
                </a:solidFill>
                <a:latin typeface="Calibri" panose="020F0502020204030204" pitchFamily="34" charset="0"/>
                <a:ea typeface="Calibri" panose="020F0502020204030204" pitchFamily="34" charset="0"/>
              </a:rPr>
              <a:t>Do portfolia odevzdejte pouze závěrečnou reflexi svého záznamu. Včetně reflexe samotného procesu záznamu, jeho smyslu pro vás i co vám to dalo.</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endParaRPr lang="cs-CZ" dirty="0">
              <a:solidFill>
                <a:srgbClr val="3A3A3A"/>
              </a:solidFill>
              <a:latin typeface="Calibri" panose="020F0502020204030204" pitchFamily="34" charset="0"/>
            </a:endParaRP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673951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4CC594A-A820-450F-B363-C19201FCFE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59FAB3DA-E9ED-4574-ABCC-378BC0FF1B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55D5E440-D14D-20F7-55E7-CE19460EA0E7}"/>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Záznam o náslechové</a:t>
            </a:r>
            <a:br>
              <a:rPr lang="cs-CZ" sz="3600" dirty="0">
                <a:solidFill>
                  <a:srgbClr val="FFFFFF"/>
                </a:solidFill>
              </a:rPr>
            </a:br>
            <a:r>
              <a:rPr lang="cs-CZ" sz="3600" dirty="0">
                <a:solidFill>
                  <a:srgbClr val="FFFFFF"/>
                </a:solidFill>
              </a:rPr>
              <a:t>hodině</a:t>
            </a:r>
          </a:p>
        </p:txBody>
      </p:sp>
      <p:sp>
        <p:nvSpPr>
          <p:cNvPr id="13" name="Rectangle 12">
            <a:extLst>
              <a:ext uri="{FF2B5EF4-FFF2-40B4-BE49-F238E27FC236}">
                <a16:creationId xmlns:a16="http://schemas.microsoft.com/office/drawing/2014/main" id="{53B8D6B0-55D6-48DC-86D8-FD95D5F11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Nadpis 1">
            <a:extLst>
              <a:ext uri="{FF2B5EF4-FFF2-40B4-BE49-F238E27FC236}">
                <a16:creationId xmlns:a16="http://schemas.microsoft.com/office/drawing/2014/main" id="{6C676DB5-8F82-0FE4-7170-4FA0616FB375}"/>
              </a:ext>
            </a:extLst>
          </p:cNvPr>
          <p:cNvSpPr txBox="1">
            <a:spLocks/>
          </p:cNvSpPr>
          <p:nvPr/>
        </p:nvSpPr>
        <p:spPr>
          <a:xfrm>
            <a:off x="492370" y="516835"/>
            <a:ext cx="3084844" cy="4425279"/>
          </a:xfrm>
          <a:prstGeom prst="rect">
            <a:avLst/>
          </a:prstGeom>
        </p:spPr>
        <p:txBody>
          <a:bodyPr vert="horz" lIns="91440" tIns="45720" rIns="91440" bIns="45720" rtlCol="0" anchor="b">
            <a:normAutofit/>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o náslechové</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hodině</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t>Záznam č. 4</a:t>
            </a: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br>
              <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rPr>
            </a:br>
            <a:endParaRPr kumimoji="0" lang="cs-CZ" sz="3600" b="0" i="0" u="none" strike="noStrike" kern="1200" cap="none" spc="-50" normalizeH="0" baseline="0" noProof="0" dirty="0">
              <a:ln>
                <a:noFill/>
              </a:ln>
              <a:solidFill>
                <a:srgbClr val="FFFFFF"/>
              </a:solidFill>
              <a:effectLst/>
              <a:uLnTx/>
              <a:uFillTx/>
              <a:latin typeface="Calibri Light" panose="020F0302020204030204"/>
              <a:ea typeface="+mj-ea"/>
              <a:cs typeface="+mj-cs"/>
            </a:endParaRPr>
          </a:p>
        </p:txBody>
      </p:sp>
      <p:sp>
        <p:nvSpPr>
          <p:cNvPr id="4" name="Zástupný obsah 2">
            <a:extLst>
              <a:ext uri="{FF2B5EF4-FFF2-40B4-BE49-F238E27FC236}">
                <a16:creationId xmlns:a16="http://schemas.microsoft.com/office/drawing/2014/main" id="{DBEAF361-B067-82ED-D3F4-AD4991DA8DFC}"/>
              </a:ext>
            </a:extLst>
          </p:cNvPr>
          <p:cNvSpPr>
            <a:spLocks noGrp="1"/>
          </p:cNvSpPr>
          <p:nvPr>
            <p:ph idx="1"/>
          </p:nvPr>
        </p:nvSpPr>
        <p:spPr>
          <a:xfrm>
            <a:off x="4543160" y="314325"/>
            <a:ext cx="7029715" cy="6448425"/>
          </a:xfrm>
        </p:spPr>
        <p:txBody>
          <a:bodyPr>
            <a:normAutofit fontScale="92500" lnSpcReduction="10000"/>
          </a:bodyPr>
          <a:lstStyle/>
          <a:p>
            <a:pPr marL="457200" indent="-457200">
              <a:buFont typeface="+mj-lt"/>
              <a:buAutoNum type="arabicPeriod"/>
            </a:pPr>
            <a:endParaRPr lang="cs-CZ" dirty="0"/>
          </a:p>
          <a:p>
            <a:pPr marL="0" indent="0">
              <a:buNone/>
            </a:pPr>
            <a:r>
              <a:rPr lang="cs-CZ" dirty="0"/>
              <a:t>100 POLOŽKOVÝ SEZNAM</a:t>
            </a:r>
          </a:p>
          <a:p>
            <a:pPr marL="0" indent="0">
              <a:buNone/>
            </a:pPr>
            <a:r>
              <a:rPr lang="cs-CZ" b="1" dirty="0"/>
              <a:t>V hodině:</a:t>
            </a:r>
          </a:p>
          <a:p>
            <a:pPr marL="0" indent="0">
              <a:buNone/>
            </a:pPr>
            <a:r>
              <a:rPr lang="cs-CZ" dirty="0"/>
              <a:t>V průběhu naslouchané hodiny (jejíž datum, umístění, vyučující/ho uvedete v hlavičce) napíšete 100 položek na jedno z následujících témat:</a:t>
            </a:r>
          </a:p>
          <a:p>
            <a:pPr>
              <a:buFont typeface="Wingdings" panose="05000000000000000000" pitchFamily="2" charset="2"/>
              <a:buChar char="§"/>
            </a:pPr>
            <a:r>
              <a:rPr lang="cs-CZ" dirty="0"/>
              <a:t> Vyučující</a:t>
            </a:r>
          </a:p>
          <a:p>
            <a:pPr>
              <a:buFont typeface="Wingdings" panose="05000000000000000000" pitchFamily="2" charset="2"/>
              <a:buChar char="§"/>
            </a:pPr>
            <a:r>
              <a:rPr lang="cs-CZ" dirty="0"/>
              <a:t> Studenti</a:t>
            </a:r>
          </a:p>
          <a:p>
            <a:pPr>
              <a:buFont typeface="Wingdings" panose="05000000000000000000" pitchFamily="2" charset="2"/>
              <a:buChar char="§"/>
            </a:pPr>
            <a:r>
              <a:rPr lang="cs-CZ" dirty="0"/>
              <a:t> Výuka</a:t>
            </a:r>
          </a:p>
          <a:p>
            <a:pPr marL="0" indent="0">
              <a:buNone/>
            </a:pPr>
            <a:r>
              <a:rPr lang="cs-CZ" dirty="0">
                <a:solidFill>
                  <a:srgbClr val="3A3A3A"/>
                </a:solidFill>
                <a:effectLst/>
                <a:latin typeface="Calibri" panose="020F0502020204030204" pitchFamily="34" charset="0"/>
                <a:ea typeface="Calibri" panose="020F0502020204030204" pitchFamily="34" charset="0"/>
              </a:rPr>
              <a:t>Jednotlivé položky číslujte. </a:t>
            </a:r>
          </a:p>
          <a:p>
            <a:pPr marL="0" indent="0">
              <a:buNone/>
            </a:pPr>
            <a:r>
              <a:rPr lang="cs-CZ" b="1" dirty="0"/>
              <a:t>Potom:</a:t>
            </a:r>
            <a:endParaRPr lang="cs-CZ" dirty="0">
              <a:solidFill>
                <a:srgbClr val="3A3A3A"/>
              </a:solidFill>
              <a:effectLst/>
              <a:latin typeface="Calibri" panose="020F0502020204030204" pitchFamily="34" charset="0"/>
              <a:ea typeface="Calibri" panose="020F0502020204030204" pitchFamily="34" charset="0"/>
            </a:endParaRPr>
          </a:p>
          <a:p>
            <a:pPr marL="0" indent="0">
              <a:buNone/>
            </a:pPr>
            <a:r>
              <a:rPr lang="cs-CZ" dirty="0">
                <a:solidFill>
                  <a:srgbClr val="3A3A3A"/>
                </a:solidFill>
                <a:effectLst/>
                <a:latin typeface="Calibri" panose="020F0502020204030204" pitchFamily="34" charset="0"/>
                <a:ea typeface="Calibri" panose="020F0502020204030204" pitchFamily="34" charset="0"/>
              </a:rPr>
              <a:t>Jakmile budete mít 100 položek, zkuste jednotlivé položky rozdělit do kategorií. </a:t>
            </a:r>
            <a:endParaRPr lang="cs-CZ" dirty="0">
              <a:effectLst/>
              <a:latin typeface="Times New Roman" panose="02020603050405020304" pitchFamily="18" charset="0"/>
              <a:ea typeface="Times New Roman" panose="02020603050405020304" pitchFamily="18" charset="0"/>
            </a:endParaRPr>
          </a:p>
          <a:p>
            <a:pPr marL="0" indent="0">
              <a:buNone/>
            </a:pPr>
            <a:r>
              <a:rPr lang="cs-CZ" dirty="0">
                <a:solidFill>
                  <a:srgbClr val="3A3A3A"/>
                </a:solidFill>
                <a:effectLst/>
                <a:latin typeface="Calibri" panose="020F0502020204030204" pitchFamily="34" charset="0"/>
                <a:ea typeface="Times New Roman" panose="02020603050405020304" pitchFamily="18" charset="0"/>
              </a:rPr>
              <a:t>Tyto kategorie si můžete označit různými barvami. Spočítejte, kolik položek máte v které kategorii, a přemýšlejte o tom, zda vám psaní tohoto seznamu a vytváření kategorií ukázalo něco překvapivého.</a:t>
            </a:r>
          </a:p>
          <a:p>
            <a:pPr marL="0" indent="0">
              <a:buNone/>
            </a:pPr>
            <a:r>
              <a:rPr lang="cs-CZ" dirty="0">
                <a:solidFill>
                  <a:srgbClr val="3A3A3A"/>
                </a:solidFill>
                <a:latin typeface="Calibri" panose="020F0502020204030204" pitchFamily="34" charset="0"/>
                <a:ea typeface="Times New Roman" panose="02020603050405020304" pitchFamily="18" charset="0"/>
              </a:rPr>
              <a:t>Do portfolia odevzdáte soupis kategorií a na jejich základě napíšete krátký didaktický komentář k dané hodině.</a:t>
            </a:r>
            <a:endParaRPr lang="cs-CZ" dirty="0">
              <a:effectLst/>
              <a:latin typeface="Times New Roman" panose="02020603050405020304" pitchFamily="18" charset="0"/>
              <a:ea typeface="Times New Roman" panose="02020603050405020304" pitchFamily="18" charset="0"/>
            </a:endParaRP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2530250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830CAF-C412-E3AC-F818-3542A0607E48}"/>
              </a:ext>
            </a:extLst>
          </p:cNvPr>
          <p:cNvSpPr>
            <a:spLocks noGrp="1"/>
          </p:cNvSpPr>
          <p:nvPr>
            <p:ph type="title"/>
          </p:nvPr>
        </p:nvSpPr>
        <p:spPr/>
        <p:txBody>
          <a:bodyPr/>
          <a:lstStyle/>
          <a:p>
            <a:r>
              <a:rPr lang="cs-CZ" dirty="0"/>
              <a:t>Zápočtový rozhovor</a:t>
            </a:r>
          </a:p>
        </p:txBody>
      </p:sp>
      <p:sp>
        <p:nvSpPr>
          <p:cNvPr id="3" name="Zástupný obsah 2">
            <a:extLst>
              <a:ext uri="{FF2B5EF4-FFF2-40B4-BE49-F238E27FC236}">
                <a16:creationId xmlns:a16="http://schemas.microsoft.com/office/drawing/2014/main" id="{A5D51CD5-8025-C9AE-07E1-206441940704}"/>
              </a:ext>
            </a:extLst>
          </p:cNvPr>
          <p:cNvSpPr>
            <a:spLocks noGrp="1"/>
          </p:cNvSpPr>
          <p:nvPr>
            <p:ph idx="1"/>
          </p:nvPr>
        </p:nvSpPr>
        <p:spPr/>
        <p:txBody>
          <a:bodyPr/>
          <a:lstStyle/>
          <a:p>
            <a:endParaRPr lang="cs-CZ" dirty="0"/>
          </a:p>
          <a:p>
            <a:endParaRPr lang="cs-CZ" dirty="0"/>
          </a:p>
          <a:p>
            <a:r>
              <a:rPr lang="cs-CZ" dirty="0"/>
              <a:t>Vypsané termíny, na každého 15 min.</a:t>
            </a:r>
          </a:p>
          <a:p>
            <a:endParaRPr lang="cs-CZ" dirty="0"/>
          </a:p>
          <a:p>
            <a:endParaRPr lang="cs-CZ" dirty="0"/>
          </a:p>
          <a:p>
            <a:r>
              <a:rPr lang="cs-CZ" dirty="0"/>
              <a:t>Rozhovor založený na reflexi portfolia.</a:t>
            </a:r>
          </a:p>
          <a:p>
            <a:endParaRPr lang="cs-CZ" dirty="0"/>
          </a:p>
          <a:p>
            <a:endParaRPr lang="cs-CZ" dirty="0"/>
          </a:p>
        </p:txBody>
      </p:sp>
    </p:spTree>
    <p:extLst>
      <p:ext uri="{BB962C8B-B14F-4D97-AF65-F5344CB8AC3E}">
        <p14:creationId xmlns:p14="http://schemas.microsoft.com/office/powerpoint/2010/main" val="799007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 černá tabule, rukopis, oblečení&#10;&#10;Popis byl vytvořen automaticky">
            <a:extLst>
              <a:ext uri="{FF2B5EF4-FFF2-40B4-BE49-F238E27FC236}">
                <a16:creationId xmlns:a16="http://schemas.microsoft.com/office/drawing/2014/main" id="{76B65139-EFBC-C79D-8BDE-6D7794B34D23}"/>
              </a:ext>
            </a:extLst>
          </p:cNvPr>
          <p:cNvPicPr>
            <a:picLocks noChangeAspect="1"/>
          </p:cNvPicPr>
          <p:nvPr/>
        </p:nvPicPr>
        <p:blipFill rotWithShape="1">
          <a:blip r:embed="rId2">
            <a:alphaModFix amt="35000"/>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2" name="Nadpis 1">
            <a:extLst>
              <a:ext uri="{FF2B5EF4-FFF2-40B4-BE49-F238E27FC236}">
                <a16:creationId xmlns:a16="http://schemas.microsoft.com/office/drawing/2014/main" id="{2CF84F8C-27C5-FD3C-3086-98B8291FC4A7}"/>
              </a:ext>
            </a:extLst>
          </p:cNvPr>
          <p:cNvSpPr>
            <a:spLocks noGrp="1"/>
          </p:cNvSpPr>
          <p:nvPr>
            <p:ph type="title"/>
          </p:nvPr>
        </p:nvSpPr>
        <p:spPr>
          <a:xfrm>
            <a:off x="1097280" y="758952"/>
            <a:ext cx="10058400" cy="3089148"/>
          </a:xfrm>
        </p:spPr>
        <p:txBody>
          <a:bodyPr vert="horz" lIns="91440" tIns="45720" rIns="91440" bIns="45720" rtlCol="0" anchor="b">
            <a:normAutofit/>
          </a:bodyPr>
          <a:lstStyle/>
          <a:p>
            <a:r>
              <a:rPr lang="cs-CZ" sz="8000" dirty="0">
                <a:solidFill>
                  <a:srgbClr val="FFFFFF"/>
                </a:solidFill>
              </a:rPr>
              <a:t>Hodně štěstí!</a:t>
            </a:r>
            <a:endParaRPr lang="en-US" sz="8000" dirty="0">
              <a:solidFill>
                <a:srgbClr val="FFFFFF"/>
              </a:solidFill>
            </a:endParaRPr>
          </a:p>
        </p:txBody>
      </p:sp>
    </p:spTree>
    <p:extLst>
      <p:ext uri="{BB962C8B-B14F-4D97-AF65-F5344CB8AC3E}">
        <p14:creationId xmlns:p14="http://schemas.microsoft.com/office/powerpoint/2010/main" val="238592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95DC25-C5F7-AD67-CA5D-3540E0A2CACE}"/>
              </a:ext>
            </a:extLst>
          </p:cNvPr>
          <p:cNvSpPr>
            <a:spLocks noGrp="1"/>
          </p:cNvSpPr>
          <p:nvPr>
            <p:ph type="title"/>
          </p:nvPr>
        </p:nvSpPr>
        <p:spPr/>
        <p:txBody>
          <a:bodyPr/>
          <a:lstStyle/>
          <a:p>
            <a:r>
              <a:rPr lang="cs-CZ" dirty="0">
                <a:cs typeface="Calibri Light"/>
              </a:rPr>
              <a:t>Opory kurzu</a:t>
            </a:r>
            <a:endParaRPr lang="cs-CZ" dirty="0" err="1"/>
          </a:p>
        </p:txBody>
      </p:sp>
      <p:sp>
        <p:nvSpPr>
          <p:cNvPr id="3" name="Zástupný obsah 2">
            <a:extLst>
              <a:ext uri="{FF2B5EF4-FFF2-40B4-BE49-F238E27FC236}">
                <a16:creationId xmlns:a16="http://schemas.microsoft.com/office/drawing/2014/main" id="{04BF4F3F-1BBA-AFCC-383A-FE82A4463481}"/>
              </a:ext>
            </a:extLst>
          </p:cNvPr>
          <p:cNvSpPr>
            <a:spLocks noGrp="1"/>
          </p:cNvSpPr>
          <p:nvPr>
            <p:ph idx="1"/>
          </p:nvPr>
        </p:nvSpPr>
        <p:spPr/>
        <p:txBody>
          <a:bodyPr vert="horz" lIns="0" tIns="45720" rIns="0" bIns="45720" rtlCol="0" anchor="t">
            <a:normAutofit/>
          </a:bodyPr>
          <a:lstStyle/>
          <a:p>
            <a:endParaRPr lang="cs-CZ" dirty="0">
              <a:solidFill>
                <a:schemeClr val="tx1">
                  <a:lumMod val="95000"/>
                  <a:lumOff val="5000"/>
                </a:schemeClr>
              </a:solidFill>
              <a:ea typeface="+mn-lt"/>
              <a:cs typeface="+mn-lt"/>
            </a:endParaRPr>
          </a:p>
          <a:p>
            <a:r>
              <a:rPr lang="cs-CZ" dirty="0">
                <a:solidFill>
                  <a:schemeClr val="tx1">
                    <a:lumMod val="95000"/>
                    <a:lumOff val="5000"/>
                  </a:schemeClr>
                </a:solidFill>
                <a:ea typeface="+mn-lt"/>
                <a:cs typeface="+mn-lt"/>
                <a:hlinkClick r:id="rId2"/>
              </a:rPr>
              <a:t>https://dl1.cuni.cz/course/view.php?id=6179</a:t>
            </a:r>
            <a:r>
              <a:rPr lang="cs-CZ" dirty="0">
                <a:solidFill>
                  <a:schemeClr val="tx1">
                    <a:lumMod val="95000"/>
                    <a:lumOff val="5000"/>
                  </a:schemeClr>
                </a:solidFill>
                <a:ea typeface="+mn-lt"/>
                <a:cs typeface="+mn-lt"/>
              </a:rPr>
              <a:t> </a:t>
            </a:r>
          </a:p>
        </p:txBody>
      </p:sp>
      <p:pic>
        <p:nvPicPr>
          <p:cNvPr id="5" name="Obrázek 4" descr="Obsah obrázku text, software, Webová stránka, Webové stránky&#10;&#10;Popis byl vytvořen automaticky">
            <a:extLst>
              <a:ext uri="{FF2B5EF4-FFF2-40B4-BE49-F238E27FC236}">
                <a16:creationId xmlns:a16="http://schemas.microsoft.com/office/drawing/2014/main" id="{6EC65678-3CF7-5C82-9E3C-2D63B40099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1250" y="2976611"/>
            <a:ext cx="8134350" cy="3325763"/>
          </a:xfrm>
          <a:prstGeom prst="rect">
            <a:avLst/>
          </a:prstGeom>
        </p:spPr>
      </p:pic>
    </p:spTree>
    <p:extLst>
      <p:ext uri="{BB962C8B-B14F-4D97-AF65-F5344CB8AC3E}">
        <p14:creationId xmlns:p14="http://schemas.microsoft.com/office/powerpoint/2010/main" val="316422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1DB345-7391-37EE-A20A-CC44203BCE28}"/>
              </a:ext>
            </a:extLst>
          </p:cNvPr>
          <p:cNvSpPr>
            <a:spLocks noGrp="1"/>
          </p:cNvSpPr>
          <p:nvPr>
            <p:ph type="title"/>
          </p:nvPr>
        </p:nvSpPr>
        <p:spPr/>
        <p:txBody>
          <a:bodyPr/>
          <a:lstStyle/>
          <a:p>
            <a:r>
              <a:rPr lang="cs-CZ" dirty="0"/>
              <a:t>Harmonogram kurzu</a:t>
            </a:r>
          </a:p>
        </p:txBody>
      </p:sp>
      <p:sp>
        <p:nvSpPr>
          <p:cNvPr id="8" name="TextovéPole 7">
            <a:extLst>
              <a:ext uri="{FF2B5EF4-FFF2-40B4-BE49-F238E27FC236}">
                <a16:creationId xmlns:a16="http://schemas.microsoft.com/office/drawing/2014/main" id="{C6C756A2-CD63-9261-D840-6B7E2431B8C7}"/>
              </a:ext>
            </a:extLst>
          </p:cNvPr>
          <p:cNvSpPr txBox="1"/>
          <p:nvPr/>
        </p:nvSpPr>
        <p:spPr>
          <a:xfrm>
            <a:off x="1457864" y="2087592"/>
            <a:ext cx="1052423" cy="370936"/>
          </a:xfrm>
          <a:prstGeom prst="rect">
            <a:avLst/>
          </a:prstGeom>
          <a:noFill/>
        </p:spPr>
        <p:txBody>
          <a:bodyPr wrap="square" rtlCol="0">
            <a:spAutoFit/>
          </a:bodyPr>
          <a:lstStyle/>
          <a:p>
            <a:r>
              <a:rPr lang="cs-CZ" dirty="0"/>
              <a:t>Lichý</a:t>
            </a:r>
          </a:p>
        </p:txBody>
      </p:sp>
      <p:sp>
        <p:nvSpPr>
          <p:cNvPr id="9" name="TextovéPole 8">
            <a:extLst>
              <a:ext uri="{FF2B5EF4-FFF2-40B4-BE49-F238E27FC236}">
                <a16:creationId xmlns:a16="http://schemas.microsoft.com/office/drawing/2014/main" id="{B8DDD841-1EDF-6EC7-9451-96AEE2A84CD8}"/>
              </a:ext>
            </a:extLst>
          </p:cNvPr>
          <p:cNvSpPr txBox="1"/>
          <p:nvPr/>
        </p:nvSpPr>
        <p:spPr>
          <a:xfrm>
            <a:off x="7657908" y="2178169"/>
            <a:ext cx="1052423" cy="370936"/>
          </a:xfrm>
          <a:prstGeom prst="rect">
            <a:avLst/>
          </a:prstGeom>
          <a:noFill/>
        </p:spPr>
        <p:txBody>
          <a:bodyPr wrap="square" rtlCol="0">
            <a:spAutoFit/>
          </a:bodyPr>
          <a:lstStyle/>
          <a:p>
            <a:r>
              <a:rPr lang="cs-CZ" dirty="0"/>
              <a:t>Sudý</a:t>
            </a:r>
          </a:p>
        </p:txBody>
      </p:sp>
      <p:sp>
        <p:nvSpPr>
          <p:cNvPr id="10" name="TextovéPole 9">
            <a:extLst>
              <a:ext uri="{FF2B5EF4-FFF2-40B4-BE49-F238E27FC236}">
                <a16:creationId xmlns:a16="http://schemas.microsoft.com/office/drawing/2014/main" id="{04451BAF-E004-6FED-C093-E75E1375B646}"/>
              </a:ext>
            </a:extLst>
          </p:cNvPr>
          <p:cNvSpPr txBox="1"/>
          <p:nvPr/>
        </p:nvSpPr>
        <p:spPr>
          <a:xfrm>
            <a:off x="3521303" y="5201728"/>
            <a:ext cx="5210354" cy="923330"/>
          </a:xfrm>
          <a:prstGeom prst="rect">
            <a:avLst/>
          </a:prstGeom>
          <a:noFill/>
        </p:spPr>
        <p:txBody>
          <a:bodyPr wrap="square" rtlCol="0">
            <a:spAutoFit/>
          </a:bodyPr>
          <a:lstStyle/>
          <a:p>
            <a:pPr algn="just"/>
            <a:r>
              <a:rPr lang="cs-CZ" dirty="0"/>
              <a:t>Prezenční seminární setkání mají jednak organizační význam, ale hlavně budou sloužit k reflexi praxe, přípravě a prezentaci </a:t>
            </a:r>
            <a:r>
              <a:rPr lang="cs-CZ" dirty="0" err="1"/>
              <a:t>mikrovýstupů</a:t>
            </a:r>
            <a:r>
              <a:rPr lang="cs-CZ" dirty="0"/>
              <a:t>.</a:t>
            </a:r>
          </a:p>
        </p:txBody>
      </p:sp>
      <p:pic>
        <p:nvPicPr>
          <p:cNvPr id="15" name="Obrázek 14">
            <a:extLst>
              <a:ext uri="{FF2B5EF4-FFF2-40B4-BE49-F238E27FC236}">
                <a16:creationId xmlns:a16="http://schemas.microsoft.com/office/drawing/2014/main" id="{6D5D0188-0D76-7213-F3FB-6926000C7744}"/>
              </a:ext>
            </a:extLst>
          </p:cNvPr>
          <p:cNvPicPr>
            <a:picLocks noChangeAspect="1"/>
          </p:cNvPicPr>
          <p:nvPr/>
        </p:nvPicPr>
        <p:blipFill>
          <a:blip r:embed="rId2"/>
          <a:stretch>
            <a:fillRect/>
          </a:stretch>
        </p:blipFill>
        <p:spPr>
          <a:xfrm>
            <a:off x="964757" y="2700200"/>
            <a:ext cx="2038635" cy="1933845"/>
          </a:xfrm>
          <a:prstGeom prst="rect">
            <a:avLst/>
          </a:prstGeom>
        </p:spPr>
      </p:pic>
      <p:pic>
        <p:nvPicPr>
          <p:cNvPr id="17" name="Obrázek 16">
            <a:extLst>
              <a:ext uri="{FF2B5EF4-FFF2-40B4-BE49-F238E27FC236}">
                <a16:creationId xmlns:a16="http://schemas.microsoft.com/office/drawing/2014/main" id="{24763FF6-8788-CDB9-42A3-47B13E27570A}"/>
              </a:ext>
            </a:extLst>
          </p:cNvPr>
          <p:cNvPicPr>
            <a:picLocks noChangeAspect="1"/>
          </p:cNvPicPr>
          <p:nvPr/>
        </p:nvPicPr>
        <p:blipFill>
          <a:blip r:embed="rId3"/>
          <a:stretch>
            <a:fillRect/>
          </a:stretch>
        </p:blipFill>
        <p:spPr>
          <a:xfrm>
            <a:off x="3443128" y="2695438"/>
            <a:ext cx="2276793" cy="1705213"/>
          </a:xfrm>
          <a:prstGeom prst="rect">
            <a:avLst/>
          </a:prstGeom>
        </p:spPr>
      </p:pic>
      <p:pic>
        <p:nvPicPr>
          <p:cNvPr id="19" name="Obrázek 18">
            <a:extLst>
              <a:ext uri="{FF2B5EF4-FFF2-40B4-BE49-F238E27FC236}">
                <a16:creationId xmlns:a16="http://schemas.microsoft.com/office/drawing/2014/main" id="{1AB379E3-D1A8-5DCB-98FF-D1832D7B0D16}"/>
              </a:ext>
            </a:extLst>
          </p:cNvPr>
          <p:cNvPicPr>
            <a:picLocks noChangeAspect="1"/>
          </p:cNvPicPr>
          <p:nvPr/>
        </p:nvPicPr>
        <p:blipFill>
          <a:blip r:embed="rId4"/>
          <a:stretch>
            <a:fillRect/>
          </a:stretch>
        </p:blipFill>
        <p:spPr>
          <a:xfrm>
            <a:off x="7324564" y="2695438"/>
            <a:ext cx="2305372" cy="1943371"/>
          </a:xfrm>
          <a:prstGeom prst="rect">
            <a:avLst/>
          </a:prstGeom>
        </p:spPr>
      </p:pic>
    </p:spTree>
    <p:extLst>
      <p:ext uri="{BB962C8B-B14F-4D97-AF65-F5344CB8AC3E}">
        <p14:creationId xmlns:p14="http://schemas.microsoft.com/office/powerpoint/2010/main" val="2987526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FC826-7D73-312E-866D-C5937D7A1768}"/>
              </a:ext>
            </a:extLst>
          </p:cNvPr>
          <p:cNvSpPr>
            <a:spLocks noGrp="1"/>
          </p:cNvSpPr>
          <p:nvPr>
            <p:ph type="title"/>
          </p:nvPr>
        </p:nvSpPr>
        <p:spPr/>
        <p:txBody>
          <a:bodyPr/>
          <a:lstStyle/>
          <a:p>
            <a:r>
              <a:rPr lang="cs-CZ" dirty="0"/>
              <a:t>Atestace</a:t>
            </a:r>
          </a:p>
        </p:txBody>
      </p:sp>
      <p:sp>
        <p:nvSpPr>
          <p:cNvPr id="3" name="Zástupný obsah 2">
            <a:extLst>
              <a:ext uri="{FF2B5EF4-FFF2-40B4-BE49-F238E27FC236}">
                <a16:creationId xmlns:a16="http://schemas.microsoft.com/office/drawing/2014/main" id="{727E46F5-821B-30F9-824D-6A07682B8592}"/>
              </a:ext>
            </a:extLst>
          </p:cNvPr>
          <p:cNvSpPr>
            <a:spLocks noGrp="1"/>
          </p:cNvSpPr>
          <p:nvPr>
            <p:ph idx="1"/>
          </p:nvPr>
        </p:nvSpPr>
        <p:spPr/>
        <p:txBody>
          <a:bodyPr>
            <a:normAutofit/>
          </a:bodyPr>
          <a:lstStyle/>
          <a:p>
            <a:pPr marL="457200" indent="-457200">
              <a:buFont typeface="+mj-lt"/>
              <a:buAutoNum type="arabicPeriod"/>
            </a:pPr>
            <a:endParaRPr lang="cs-CZ" dirty="0"/>
          </a:p>
          <a:p>
            <a:pPr marL="457200" indent="-457200">
              <a:buFont typeface="+mj-lt"/>
              <a:buAutoNum type="arabicPeriod"/>
            </a:pPr>
            <a:r>
              <a:rPr lang="cs-CZ" dirty="0"/>
              <a:t>Realizace požadovaných náslechů.</a:t>
            </a:r>
          </a:p>
          <a:p>
            <a:pPr marL="457200" indent="-457200">
              <a:buFont typeface="+mj-lt"/>
              <a:buAutoNum type="arabicPeriod"/>
            </a:pPr>
            <a:endParaRPr lang="cs-CZ" dirty="0"/>
          </a:p>
          <a:p>
            <a:pPr marL="457200" indent="-457200">
              <a:buFont typeface="+mj-lt"/>
              <a:buAutoNum type="arabicPeriod"/>
            </a:pPr>
            <a:r>
              <a:rPr lang="cs-CZ" dirty="0" err="1"/>
              <a:t>Mikrovýstup</a:t>
            </a:r>
            <a:r>
              <a:rPr lang="cs-CZ" dirty="0"/>
              <a:t> ve výuce.</a:t>
            </a:r>
          </a:p>
          <a:p>
            <a:pPr marL="457200" indent="-457200">
              <a:buFont typeface="+mj-lt"/>
              <a:buAutoNum type="arabicPeriod"/>
            </a:pPr>
            <a:endParaRPr lang="cs-CZ" dirty="0"/>
          </a:p>
          <a:p>
            <a:pPr marL="457200" indent="-457200">
              <a:buFont typeface="+mj-lt"/>
              <a:buAutoNum type="arabicPeriod"/>
            </a:pPr>
            <a:r>
              <a:rPr lang="cs-CZ" dirty="0"/>
              <a:t>Zpracování portfolia a reflexe náslechové praxe během rozhovoru s garantem praxe k udělení zápočtu.</a:t>
            </a:r>
          </a:p>
          <a:p>
            <a:pPr marL="457200" indent="-457200">
              <a:buFont typeface="+mj-lt"/>
              <a:buAutoNum type="arabicPeriod"/>
            </a:pPr>
            <a:endParaRPr lang="cs-CZ" dirty="0"/>
          </a:p>
          <a:p>
            <a:pPr marL="457200" indent="-457200">
              <a:buFont typeface="+mj-lt"/>
              <a:buAutoNum type="arabicPeriod"/>
            </a:pPr>
            <a:r>
              <a:rPr lang="cs-CZ" dirty="0"/>
              <a:t>Účast na seminářích (maximálně 1 absence).</a:t>
            </a:r>
          </a:p>
        </p:txBody>
      </p:sp>
    </p:spTree>
    <p:extLst>
      <p:ext uri="{BB962C8B-B14F-4D97-AF65-F5344CB8AC3E}">
        <p14:creationId xmlns:p14="http://schemas.microsoft.com/office/powerpoint/2010/main" val="34002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BBB9E6-0FD1-2FD7-B13D-ED292A5E506D}"/>
              </a:ext>
            </a:extLst>
          </p:cNvPr>
          <p:cNvSpPr>
            <a:spLocks noGrp="1"/>
          </p:cNvSpPr>
          <p:nvPr>
            <p:ph type="title"/>
          </p:nvPr>
        </p:nvSpPr>
        <p:spPr/>
        <p:txBody>
          <a:bodyPr/>
          <a:lstStyle/>
          <a:p>
            <a:r>
              <a:rPr lang="cs-CZ" dirty="0"/>
              <a:t>Postup v praxi</a:t>
            </a:r>
          </a:p>
        </p:txBody>
      </p:sp>
      <p:sp>
        <p:nvSpPr>
          <p:cNvPr id="3" name="Zástupný obsah 2">
            <a:extLst>
              <a:ext uri="{FF2B5EF4-FFF2-40B4-BE49-F238E27FC236}">
                <a16:creationId xmlns:a16="http://schemas.microsoft.com/office/drawing/2014/main" id="{41D18C6B-E9B1-F394-7C07-EE6A682AC1F6}"/>
              </a:ext>
            </a:extLst>
          </p:cNvPr>
          <p:cNvSpPr>
            <a:spLocks noGrp="1"/>
          </p:cNvSpPr>
          <p:nvPr>
            <p:ph idx="1"/>
          </p:nvPr>
        </p:nvSpPr>
        <p:spPr/>
        <p:txBody>
          <a:bodyPr>
            <a:normAutofit/>
          </a:bodyPr>
          <a:lstStyle/>
          <a:p>
            <a:endParaRPr lang="cs-CZ" dirty="0"/>
          </a:p>
          <a:p>
            <a:pPr marL="457200" indent="-457200">
              <a:buFont typeface="+mj-lt"/>
              <a:buAutoNum type="arabicPeriod"/>
            </a:pPr>
            <a:r>
              <a:rPr lang="cs-CZ" dirty="0"/>
              <a:t>Prostudovat si oporu v </a:t>
            </a:r>
            <a:r>
              <a:rPr lang="cs-CZ" b="1" dirty="0" err="1"/>
              <a:t>Moodlu</a:t>
            </a:r>
            <a:r>
              <a:rPr lang="cs-CZ" dirty="0"/>
              <a:t>.</a:t>
            </a:r>
          </a:p>
          <a:p>
            <a:pPr marL="457200" indent="-457200">
              <a:buFont typeface="+mj-lt"/>
              <a:buAutoNum type="arabicPeriod"/>
            </a:pPr>
            <a:r>
              <a:rPr lang="cs-CZ" dirty="0"/>
              <a:t>Absolvovat povinné elektronické proškolení.</a:t>
            </a:r>
          </a:p>
          <a:p>
            <a:pPr marL="457200" indent="-457200">
              <a:buFont typeface="+mj-lt"/>
              <a:buAutoNum type="arabicPeriod"/>
            </a:pPr>
            <a:r>
              <a:rPr lang="cs-CZ" dirty="0"/>
              <a:t>Ve čtveřici si vybrat ze sdílené tabulky jednoho vyučujícího, u něhož budete absolvovat náslechovou praxi, a zapsat se do ní.</a:t>
            </a:r>
          </a:p>
          <a:p>
            <a:pPr marL="457200" indent="-457200">
              <a:buFont typeface="+mj-lt"/>
              <a:buAutoNum type="arabicPeriod"/>
            </a:pPr>
            <a:r>
              <a:rPr lang="cs-CZ" dirty="0"/>
              <a:t>Absolvovat náslechovou praxi v rozsahu 12 hodin náslechů, 4 reflexivní hodiny s vyučujícím, </a:t>
            </a:r>
          </a:p>
          <a:p>
            <a:pPr marL="0" indent="0">
              <a:buNone/>
            </a:pPr>
            <a:r>
              <a:rPr lang="cs-CZ" dirty="0"/>
              <a:t>        1 </a:t>
            </a:r>
            <a:r>
              <a:rPr lang="cs-CZ" dirty="0" err="1"/>
              <a:t>mikrovýstup</a:t>
            </a:r>
            <a:r>
              <a:rPr lang="cs-CZ" dirty="0"/>
              <a:t> ve výuce.</a:t>
            </a:r>
          </a:p>
          <a:p>
            <a:pPr marL="457200" indent="-457200">
              <a:buFont typeface="+mj-lt"/>
              <a:buAutoNum type="arabicPeriod"/>
            </a:pPr>
            <a:r>
              <a:rPr lang="cs-CZ" dirty="0"/>
              <a:t>Připravit a odevzdat portfolio.</a:t>
            </a:r>
          </a:p>
          <a:p>
            <a:pPr marL="457200" indent="-457200">
              <a:buFont typeface="+mj-lt"/>
              <a:buAutoNum type="arabicPeriod"/>
            </a:pPr>
            <a:r>
              <a:rPr lang="cs-CZ" dirty="0"/>
              <a:t>Zápočtový rozhovor.</a:t>
            </a:r>
          </a:p>
          <a:p>
            <a:pPr marL="457200" indent="-457200">
              <a:buFont typeface="+mj-lt"/>
              <a:buAutoNum type="arabicPeriod"/>
            </a:pPr>
            <a:endParaRPr lang="cs-CZ" dirty="0"/>
          </a:p>
          <a:p>
            <a:pPr marL="457200" indent="-457200">
              <a:buFont typeface="+mj-lt"/>
              <a:buAutoNum type="arabicPeriod"/>
            </a:pPr>
            <a:endParaRPr lang="cs-CZ" dirty="0"/>
          </a:p>
        </p:txBody>
      </p:sp>
      <p:sp>
        <p:nvSpPr>
          <p:cNvPr id="5" name="Šipka: doprava 4">
            <a:extLst>
              <a:ext uri="{FF2B5EF4-FFF2-40B4-BE49-F238E27FC236}">
                <a16:creationId xmlns:a16="http://schemas.microsoft.com/office/drawing/2014/main" id="{DA2ABC1F-374E-44ED-BD71-20119FEBAECD}"/>
              </a:ext>
            </a:extLst>
          </p:cNvPr>
          <p:cNvSpPr/>
          <p:nvPr/>
        </p:nvSpPr>
        <p:spPr>
          <a:xfrm rot="19849300">
            <a:off x="6699486" y="1381256"/>
            <a:ext cx="1871931" cy="8971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a:extLst>
              <a:ext uri="{FF2B5EF4-FFF2-40B4-BE49-F238E27FC236}">
                <a16:creationId xmlns:a16="http://schemas.microsoft.com/office/drawing/2014/main" id="{11033BDB-2666-553E-4220-A83F284C89C4}"/>
              </a:ext>
            </a:extLst>
          </p:cNvPr>
          <p:cNvSpPr txBox="1"/>
          <p:nvPr/>
        </p:nvSpPr>
        <p:spPr>
          <a:xfrm>
            <a:off x="8671342" y="629091"/>
            <a:ext cx="2436893" cy="923330"/>
          </a:xfrm>
          <a:prstGeom prst="rect">
            <a:avLst/>
          </a:prstGeom>
          <a:solidFill>
            <a:schemeClr val="accent1"/>
          </a:solidFill>
        </p:spPr>
        <p:txBody>
          <a:bodyPr wrap="square" rtlCol="0">
            <a:spAutoFit/>
          </a:bodyPr>
          <a:lstStyle/>
          <a:p>
            <a:r>
              <a:rPr lang="cs-CZ" b="1" dirty="0">
                <a:solidFill>
                  <a:schemeClr val="bg1"/>
                </a:solidFill>
              </a:rPr>
              <a:t>V </a:t>
            </a:r>
            <a:r>
              <a:rPr lang="cs-CZ" b="1" dirty="0" err="1">
                <a:solidFill>
                  <a:schemeClr val="bg1"/>
                </a:solidFill>
              </a:rPr>
              <a:t>Moodlu</a:t>
            </a:r>
            <a:r>
              <a:rPr lang="cs-CZ" b="1" dirty="0">
                <a:solidFill>
                  <a:schemeClr val="bg1"/>
                </a:solidFill>
              </a:rPr>
              <a:t> jsou aktuální dokumenty, termíny i úkoly!</a:t>
            </a:r>
          </a:p>
        </p:txBody>
      </p:sp>
    </p:spTree>
    <p:extLst>
      <p:ext uri="{BB962C8B-B14F-4D97-AF65-F5344CB8AC3E}">
        <p14:creationId xmlns:p14="http://schemas.microsoft.com/office/powerpoint/2010/main" val="4153578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a:t>Náslechy</a:t>
            </a:r>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2198127"/>
          </a:xfrm>
        </p:spPr>
        <p:txBody>
          <a:bodyPr>
            <a:normAutofit fontScale="92500" lnSpcReduction="20000"/>
          </a:bodyPr>
          <a:lstStyle/>
          <a:p>
            <a:pPr marL="0" indent="0">
              <a:buNone/>
            </a:pPr>
            <a:r>
              <a:rPr lang="cs-CZ" dirty="0"/>
              <a:t>Sdílený dokument v </a:t>
            </a:r>
            <a:r>
              <a:rPr lang="cs-CZ" dirty="0" err="1"/>
              <a:t>Moodlu</a:t>
            </a:r>
            <a:r>
              <a:rPr lang="cs-CZ" dirty="0"/>
              <a:t>: </a:t>
            </a:r>
            <a:r>
              <a:rPr lang="cs-CZ" dirty="0">
                <a:hlinkClick r:id="rId2"/>
              </a:rPr>
              <a:t>https://docs.google.com/spreadsheets/d/1TH5Plp-RimJk5LxquGavvU8xwmZ606JquKcYKuTutr0/edit#gid=703539998</a:t>
            </a:r>
            <a:r>
              <a:rPr lang="cs-CZ" dirty="0"/>
              <a:t> </a:t>
            </a:r>
          </a:p>
          <a:p>
            <a:endParaRPr lang="cs-CZ" dirty="0"/>
          </a:p>
          <a:p>
            <a:pPr marL="0" indent="0">
              <a:buNone/>
            </a:pPr>
            <a:r>
              <a:rPr lang="cs-CZ" dirty="0"/>
              <a:t>Vytvořit si čtveřici v rámci svého semináře, vybrat si společně 1 vyučujícího a zapsat se k němu do tabulky.</a:t>
            </a:r>
          </a:p>
          <a:p>
            <a:endParaRPr lang="cs-CZ" dirty="0"/>
          </a:p>
          <a:p>
            <a:pPr marL="0" indent="0">
              <a:buNone/>
            </a:pPr>
            <a:r>
              <a:rPr lang="cs-CZ" dirty="0"/>
              <a:t>Aktivní komunikace s vybraným vyučujícím.</a:t>
            </a:r>
          </a:p>
        </p:txBody>
      </p:sp>
      <p:pic>
        <p:nvPicPr>
          <p:cNvPr id="8" name="Obrázek 7" descr="Obsah obrázku text, řada/pruh, číslo, snímek obrazovky&#10;&#10;Popis byl vytvořen automaticky">
            <a:extLst>
              <a:ext uri="{FF2B5EF4-FFF2-40B4-BE49-F238E27FC236}">
                <a16:creationId xmlns:a16="http://schemas.microsoft.com/office/drawing/2014/main" id="{6F9A1F1B-BC1F-D6ED-6C19-B6C51DEA03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5725" y="4319763"/>
            <a:ext cx="10371689" cy="2879247"/>
          </a:xfrm>
          <a:prstGeom prst="rect">
            <a:avLst/>
          </a:prstGeom>
        </p:spPr>
      </p:pic>
    </p:spTree>
    <p:extLst>
      <p:ext uri="{BB962C8B-B14F-4D97-AF65-F5344CB8AC3E}">
        <p14:creationId xmlns:p14="http://schemas.microsoft.com/office/powerpoint/2010/main" val="1152434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4803D0-EF02-9288-56B5-9B1407B749D9}"/>
              </a:ext>
            </a:extLst>
          </p:cNvPr>
          <p:cNvSpPr>
            <a:spLocks noGrp="1"/>
          </p:cNvSpPr>
          <p:nvPr>
            <p:ph type="title"/>
          </p:nvPr>
        </p:nvSpPr>
        <p:spPr/>
        <p:txBody>
          <a:bodyPr/>
          <a:lstStyle/>
          <a:p>
            <a:r>
              <a:rPr lang="cs-CZ" dirty="0" err="1"/>
              <a:t>Mikrovýstup</a:t>
            </a:r>
            <a:endParaRPr lang="cs-CZ" dirty="0"/>
          </a:p>
        </p:txBody>
      </p:sp>
      <p:sp>
        <p:nvSpPr>
          <p:cNvPr id="3" name="Zástupný obsah 2">
            <a:extLst>
              <a:ext uri="{FF2B5EF4-FFF2-40B4-BE49-F238E27FC236}">
                <a16:creationId xmlns:a16="http://schemas.microsoft.com/office/drawing/2014/main" id="{5A933688-8BE9-D625-0BA5-B49D4F5B5291}"/>
              </a:ext>
            </a:extLst>
          </p:cNvPr>
          <p:cNvSpPr>
            <a:spLocks noGrp="1"/>
          </p:cNvSpPr>
          <p:nvPr>
            <p:ph idx="1"/>
          </p:nvPr>
        </p:nvSpPr>
        <p:spPr>
          <a:xfrm>
            <a:off x="1097279" y="1942551"/>
            <a:ext cx="10610135" cy="3381924"/>
          </a:xfrm>
        </p:spPr>
        <p:txBody>
          <a:bodyPr>
            <a:normAutofit fontScale="85000" lnSpcReduction="20000"/>
          </a:bodyPr>
          <a:lstStyle/>
          <a:p>
            <a:pPr marL="0" indent="0">
              <a:buNone/>
            </a:pPr>
            <a:r>
              <a:rPr lang="cs-CZ" dirty="0"/>
              <a:t>V rámci naslouchaných hodin je nutné se aktivně zapojit samostatně do výuky.</a:t>
            </a:r>
          </a:p>
          <a:p>
            <a:pPr marL="0" indent="0">
              <a:buNone/>
            </a:pPr>
            <a:endParaRPr lang="cs-CZ" dirty="0"/>
          </a:p>
          <a:p>
            <a:pPr marL="0" indent="0">
              <a:buNone/>
            </a:pPr>
            <a:r>
              <a:rPr lang="cs-CZ" dirty="0"/>
              <a:t>Může se jednat o krátký výstup v podobě přednášky, či zadání a vedení skupinové aktivity, nebo práce jednotlivce.</a:t>
            </a:r>
          </a:p>
          <a:p>
            <a:pPr marL="0" indent="0">
              <a:buNone/>
            </a:pPr>
            <a:endParaRPr lang="cs-CZ" dirty="0"/>
          </a:p>
          <a:p>
            <a:pPr marL="0" indent="0">
              <a:buNone/>
            </a:pPr>
            <a:r>
              <a:rPr lang="cs-CZ" dirty="0"/>
              <a:t>Daný </a:t>
            </a:r>
            <a:r>
              <a:rPr lang="cs-CZ" dirty="0" err="1"/>
              <a:t>mikrovýstup</a:t>
            </a:r>
            <a:r>
              <a:rPr lang="cs-CZ" dirty="0"/>
              <a:t> vyplyne z domluvy s vyučujícím.</a:t>
            </a:r>
          </a:p>
          <a:p>
            <a:pPr marL="0" indent="0">
              <a:buNone/>
            </a:pPr>
            <a:endParaRPr lang="cs-CZ" dirty="0"/>
          </a:p>
          <a:p>
            <a:pPr marL="0" indent="0">
              <a:buNone/>
            </a:pPr>
            <a:r>
              <a:rPr lang="cs-CZ" dirty="0"/>
              <a:t>V rámci našich seminářů bude možné společně tento </a:t>
            </a:r>
            <a:r>
              <a:rPr lang="cs-CZ" dirty="0" err="1"/>
              <a:t>mikrovýstup</a:t>
            </a:r>
            <a:r>
              <a:rPr lang="cs-CZ" dirty="0"/>
              <a:t> připravit.</a:t>
            </a:r>
          </a:p>
          <a:p>
            <a:pPr marL="0" indent="0">
              <a:buNone/>
            </a:pPr>
            <a:endParaRPr lang="cs-CZ" dirty="0"/>
          </a:p>
          <a:p>
            <a:pPr marL="0" indent="0">
              <a:buNone/>
            </a:pPr>
            <a:r>
              <a:rPr lang="cs-CZ" dirty="0"/>
              <a:t>Realizace </a:t>
            </a:r>
            <a:r>
              <a:rPr lang="cs-CZ" dirty="0" err="1"/>
              <a:t>mikrovýstupu</a:t>
            </a:r>
            <a:r>
              <a:rPr lang="cs-CZ" dirty="0"/>
              <a:t> bude reflektována v rámci semináře.</a:t>
            </a:r>
          </a:p>
        </p:txBody>
      </p:sp>
    </p:spTree>
    <p:extLst>
      <p:ext uri="{BB962C8B-B14F-4D97-AF65-F5344CB8AC3E}">
        <p14:creationId xmlns:p14="http://schemas.microsoft.com/office/powerpoint/2010/main" val="42121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7769A-70C7-16AB-E8B0-F5E8A1F79A6A}"/>
              </a:ext>
            </a:extLst>
          </p:cNvPr>
          <p:cNvSpPr>
            <a:spLocks noGrp="1"/>
          </p:cNvSpPr>
          <p:nvPr>
            <p:ph type="title"/>
          </p:nvPr>
        </p:nvSpPr>
        <p:spPr/>
        <p:txBody>
          <a:bodyPr/>
          <a:lstStyle/>
          <a:p>
            <a:r>
              <a:rPr lang="cs-CZ" dirty="0"/>
              <a:t>Portfolio</a:t>
            </a:r>
          </a:p>
        </p:txBody>
      </p:sp>
      <p:sp>
        <p:nvSpPr>
          <p:cNvPr id="3" name="Zástupný obsah 2">
            <a:extLst>
              <a:ext uri="{FF2B5EF4-FFF2-40B4-BE49-F238E27FC236}">
                <a16:creationId xmlns:a16="http://schemas.microsoft.com/office/drawing/2014/main" id="{F824CED1-CF07-971D-B689-C31264D34D39}"/>
              </a:ext>
            </a:extLst>
          </p:cNvPr>
          <p:cNvSpPr>
            <a:spLocks noGrp="1"/>
          </p:cNvSpPr>
          <p:nvPr>
            <p:ph idx="1"/>
          </p:nvPr>
        </p:nvSpPr>
        <p:spPr/>
        <p:txBody>
          <a:bodyPr/>
          <a:lstStyle/>
          <a:p>
            <a:pPr marL="457200" indent="-457200">
              <a:buFont typeface="+mj-lt"/>
              <a:buAutoNum type="arabicPeriod"/>
            </a:pPr>
            <a:endParaRPr lang="cs-CZ" dirty="0"/>
          </a:p>
          <a:p>
            <a:pPr marL="457200" indent="-457200">
              <a:buFont typeface="+mj-lt"/>
              <a:buAutoNum type="arabicPeriod"/>
            </a:pPr>
            <a:r>
              <a:rPr lang="cs-CZ" dirty="0"/>
              <a:t>Přehled o absolvovaných náslechových hodinách (1x)</a:t>
            </a:r>
          </a:p>
          <a:p>
            <a:pPr marL="457200" indent="-457200">
              <a:buFont typeface="+mj-lt"/>
              <a:buAutoNum type="arabicPeriod"/>
            </a:pPr>
            <a:r>
              <a:rPr lang="cs-CZ" dirty="0"/>
              <a:t>Záznamy o náslechových hodinách (4x)</a:t>
            </a:r>
          </a:p>
          <a:p>
            <a:pPr marL="457200" indent="-457200">
              <a:buFont typeface="+mj-lt"/>
              <a:buAutoNum type="arabicPeriod"/>
            </a:pPr>
            <a:r>
              <a:rPr lang="cs-CZ" dirty="0"/>
              <a:t>Reflexe tvorby a realizace </a:t>
            </a:r>
            <a:r>
              <a:rPr lang="cs-CZ" dirty="0" err="1"/>
              <a:t>mikrovýstupu</a:t>
            </a:r>
            <a:r>
              <a:rPr lang="cs-CZ" dirty="0"/>
              <a:t> (1x)</a:t>
            </a:r>
          </a:p>
          <a:p>
            <a:pPr marL="457200" indent="-457200">
              <a:buFont typeface="+mj-lt"/>
              <a:buAutoNum type="arabicPeriod"/>
            </a:pPr>
            <a:r>
              <a:rPr lang="cs-CZ" dirty="0"/>
              <a:t>Závěrečná reflexe o náslechové praxi (1x)</a:t>
            </a:r>
          </a:p>
          <a:p>
            <a:pPr marL="457200" indent="-457200">
              <a:buFont typeface="+mj-lt"/>
              <a:buAutoNum type="arabicPeriod"/>
            </a:pPr>
            <a:endParaRPr lang="cs-CZ" dirty="0"/>
          </a:p>
          <a:p>
            <a:pPr marL="457200" indent="-457200">
              <a:buFont typeface="+mj-lt"/>
              <a:buAutoNum type="arabicPeriod"/>
            </a:pPr>
            <a:endParaRPr lang="cs-CZ" dirty="0"/>
          </a:p>
          <a:p>
            <a:pPr marL="457200" indent="-457200">
              <a:buFont typeface="+mj-lt"/>
              <a:buAutoNum type="arabicPeriod"/>
            </a:pPr>
            <a:endParaRPr lang="cs-CZ" dirty="0"/>
          </a:p>
        </p:txBody>
      </p:sp>
    </p:spTree>
    <p:extLst>
      <p:ext uri="{BB962C8B-B14F-4D97-AF65-F5344CB8AC3E}">
        <p14:creationId xmlns:p14="http://schemas.microsoft.com/office/powerpoint/2010/main" val="186322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90D0034-F768-41E7-85D4-F38C4DE857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4F7E42D-8B5A-4FC8-81CD-9E60171F7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FC78FD66-4741-B879-3051-086EC088E2E4}"/>
              </a:ext>
            </a:extLst>
          </p:cNvPr>
          <p:cNvSpPr>
            <a:spLocks noGrp="1"/>
          </p:cNvSpPr>
          <p:nvPr>
            <p:ph type="title"/>
          </p:nvPr>
        </p:nvSpPr>
        <p:spPr>
          <a:xfrm>
            <a:off x="492370" y="516835"/>
            <a:ext cx="3084844" cy="2103875"/>
          </a:xfrm>
        </p:spPr>
        <p:txBody>
          <a:bodyPr>
            <a:normAutofit/>
          </a:bodyPr>
          <a:lstStyle/>
          <a:p>
            <a:r>
              <a:rPr lang="cs-CZ" sz="3600" dirty="0">
                <a:solidFill>
                  <a:srgbClr val="FFFFFF"/>
                </a:solidFill>
              </a:rPr>
              <a:t>Přehled náslechových hodin</a:t>
            </a:r>
          </a:p>
        </p:txBody>
      </p:sp>
      <p:sp>
        <p:nvSpPr>
          <p:cNvPr id="14" name="Rectangle 13">
            <a:extLst>
              <a:ext uri="{FF2B5EF4-FFF2-40B4-BE49-F238E27FC236}">
                <a16:creationId xmlns:a16="http://schemas.microsoft.com/office/drawing/2014/main" id="{8C04651D-B9F4-4935-A02D-364153FBDF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Obrázek 3" descr="Obsah obrázku text, účtenka, snímek obrazovky, řada/pruh&#10;&#10;Popis byl vytvořen automaticky">
            <a:extLst>
              <a:ext uri="{FF2B5EF4-FFF2-40B4-BE49-F238E27FC236}">
                <a16:creationId xmlns:a16="http://schemas.microsoft.com/office/drawing/2014/main" id="{C51C68BB-B395-8B42-E537-199A75652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4079" y="204432"/>
            <a:ext cx="7992200" cy="4662843"/>
          </a:xfrm>
          <a:prstGeom prst="rect">
            <a:avLst/>
          </a:prstGeom>
        </p:spPr>
      </p:pic>
    </p:spTree>
    <p:extLst>
      <p:ext uri="{BB962C8B-B14F-4D97-AF65-F5344CB8AC3E}">
        <p14:creationId xmlns:p14="http://schemas.microsoft.com/office/powerpoint/2010/main" val="120880475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1143</TotalTime>
  <Words>655</Words>
  <Application>Microsoft Office PowerPoint</Application>
  <PresentationFormat>Širokoúhlá obrazovka</PresentationFormat>
  <Paragraphs>97</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Calibri</vt:lpstr>
      <vt:lpstr>Calibri Light</vt:lpstr>
      <vt:lpstr>Times New Roman</vt:lpstr>
      <vt:lpstr>Wingdings</vt:lpstr>
      <vt:lpstr>Retrospect</vt:lpstr>
      <vt:lpstr>Náslechová praxe  s reflexí</vt:lpstr>
      <vt:lpstr>Opory kurzu</vt:lpstr>
      <vt:lpstr>Harmonogram kurzu</vt:lpstr>
      <vt:lpstr>Atestace</vt:lpstr>
      <vt:lpstr>Postup v praxi</vt:lpstr>
      <vt:lpstr>Náslechy</vt:lpstr>
      <vt:lpstr>Mikrovýstup</vt:lpstr>
      <vt:lpstr>Portfolio</vt:lpstr>
      <vt:lpstr>Přehled náslechových hodin</vt:lpstr>
      <vt:lpstr>Záznam o náslechové hodině  Záznam č. 1   </vt:lpstr>
      <vt:lpstr>Záznam o náslechové hodině</vt:lpstr>
      <vt:lpstr>Záznam o náslechové hodině  Záznam č. 3   </vt:lpstr>
      <vt:lpstr>Záznam o náslechové hodině</vt:lpstr>
      <vt:lpstr>Zápočtový rozhovor</vt:lpstr>
      <vt:lpstr>Hodně štěstí!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Vojtěch Ondráček</cp:lastModifiedBy>
  <cp:revision>34</cp:revision>
  <dcterms:created xsi:type="dcterms:W3CDTF">2023-02-20T13:06:05Z</dcterms:created>
  <dcterms:modified xsi:type="dcterms:W3CDTF">2024-10-09T09:00:05Z</dcterms:modified>
</cp:coreProperties>
</file>