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69" r:id="rId7"/>
    <p:sldId id="267" r:id="rId8"/>
    <p:sldId id="260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F8BB7-B297-4EBE-BC4C-A5E081077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FB58D7-FD29-414B-BF5C-74083D3D7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F9DEA-072E-46F4-98A1-EB50F3D2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73F552-9676-491E-9B28-ACD5EDA9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8650B-5A06-41B2-B515-65630CF6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5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919D2-DBAE-47F9-8541-3826E3E3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69080D-BD1F-45D1-A277-9287B6A10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3B8406-E470-4CE8-9B8C-1B5EE8B5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551EAB-833B-4969-A87D-B8BCB76A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FA581-895B-4BD9-8A44-44D5664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0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38D54C-47EC-490F-B740-113A43D73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A1C8EB-42BC-4539-B061-BCC45620E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BBC64C-FB66-4B58-B412-088410A1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830ED0-ECDD-41FF-80B8-7BEADC10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F8F7B-3C16-4D94-8A23-9F0FF6C8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9DB8C-5821-4691-A040-E0775E19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B51EC1-3E7E-4851-82D9-27783ECE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425AF2-D0FD-4442-ABF3-35758E58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5AC40-D38E-402E-821E-C9B669FB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BDF96-F124-43BF-AD58-9492D21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3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74DF4-36AB-4F54-9C39-4ACFDF1A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9F2DEB-244A-4622-9582-F6CC12DB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23C131-73A4-4DD0-BE8E-BC44E27A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58BF9-FA0E-45C6-B8FF-6C8BFD33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E27F3-0A93-46DA-B0E6-D9CD49A9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3B262-4C56-4206-9DE7-29BE359D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69474-21B0-479B-AC8E-EDF66A98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C593CC-9832-4F3C-BF35-A2DCB304C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B7EC3D-ED12-4734-89C1-918AE62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4715E6-DA4B-4303-9CBF-6E051138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0421C-2352-40F6-9DC7-0CE6EB8E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79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EDC53-800D-493A-9205-13B4ADB3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6EB47C-81AD-4060-B421-65D301CF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755318-2FA7-4B9B-A14A-7C94E03B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B08554B-0E8E-4420-9E57-0E832E40D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1CD506B-1447-40F2-BF63-99CD802CB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493F58-08E0-4DFD-956E-0BD0F871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5805DE-C19B-4988-B830-9C3EBD61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344890-691A-434A-8106-DDEEA07F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C8714-4DE6-4F4A-9D1F-0559440E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4553F3-9132-46A3-B95B-3D3AACB1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41E33F-0EFD-4746-9592-75738E09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F37943-F7D7-48FB-8017-D2A0141B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4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A8493-6C3C-4AC3-980A-3E752D7E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FC8826-39CA-442D-BC9D-149457B5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3F5276-A2BE-44DA-B621-A18B231A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AAE2F-E9CC-4523-9690-C474155B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96E206-4A04-493D-9FFD-A9466E9D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C81E01F-918A-4BD7-B857-DB050CA91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140981-D1B4-4C4F-95FA-21BC4AE8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EED5ED-EACB-47D3-AC30-1C6A0721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BDD45E-E023-4D00-BF81-2E3A24B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11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7ACBA-6535-4063-9B7E-F6B63AD3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4D4215-8DB1-4E5C-B89F-D5E71B2B8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906FE5-179E-459E-8FA1-5015D9BED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FD610B-A9D0-4E63-8EF2-34AE3B8C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E1D52D-B558-4D96-9621-4C47D89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293366-B50A-4BDD-A793-43F917F9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4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3B793C-4B60-42EE-AB4C-2B0E7F6C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E85F6-0FBB-4B31-A6CC-DCDC8A1D8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62ED8-96E1-4CB0-A5B1-5B1852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50F4-BD8A-42A3-ACCE-D8774C82695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589520-7F87-47E5-9AE9-DBBCD29CB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CC37E9-EC52-4B52-99AE-1DC756706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4EB3-8C91-4411-826A-3DE3149D1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4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na.proksova@ff.c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ditasch@seznam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4CD8E-7DAD-4947-BEF3-A2DFBF985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Úvodní jazykový seminář</a:t>
            </a:r>
            <a:br>
              <a:rPr lang="cs-CZ" sz="3600" b="1" dirty="0"/>
            </a:br>
            <a:r>
              <a:rPr lang="cs-CZ" sz="3600" b="1" dirty="0"/>
              <a:t>(v době </a:t>
            </a:r>
            <a:r>
              <a:rPr lang="cs-CZ" sz="3600" b="1" dirty="0" err="1"/>
              <a:t>koronové</a:t>
            </a:r>
            <a:r>
              <a:rPr lang="cs-CZ" sz="3600" b="1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DD9AC-48DD-4ACA-941B-4CE8AC8A1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Hana Prokšová</a:t>
            </a:r>
          </a:p>
          <a:p>
            <a:pPr algn="r"/>
            <a:r>
              <a:rPr lang="cs-CZ" dirty="0">
                <a:hlinkClick r:id="rId2"/>
              </a:rPr>
              <a:t>hana.proksova@ff.cuni.cz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1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003AA-7204-4139-8D85-439B21A5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Úvodní jazykový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B2D371-6E04-45DF-AF57-0AFF32DE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cíl: </a:t>
            </a:r>
            <a:r>
              <a:rPr lang="cs-CZ" dirty="0"/>
              <a:t>sjednotit a pokud možno prohloubit znalosti o:</a:t>
            </a:r>
          </a:p>
          <a:p>
            <a:pPr lvl="1"/>
            <a:r>
              <a:rPr lang="cs-CZ" dirty="0"/>
              <a:t>jazykovém systému</a:t>
            </a:r>
          </a:p>
          <a:p>
            <a:pPr lvl="1"/>
            <a:r>
              <a:rPr lang="cs-CZ" dirty="0"/>
              <a:t>užívání jazyka</a:t>
            </a:r>
          </a:p>
          <a:p>
            <a:pPr lvl="1"/>
            <a:r>
              <a:rPr lang="cs-CZ" dirty="0"/>
              <a:t>lingvistické terminologii</a:t>
            </a:r>
          </a:p>
          <a:p>
            <a:pPr lvl="1"/>
            <a:r>
              <a:rPr lang="cs-CZ" dirty="0"/>
              <a:t>zdrojích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Kdo vám pomůže?</a:t>
            </a:r>
          </a:p>
          <a:p>
            <a:r>
              <a:rPr lang="cs-CZ" dirty="0"/>
              <a:t>tutorka Edita Schejbalová: </a:t>
            </a:r>
            <a:r>
              <a:rPr lang="cs-CZ" dirty="0">
                <a:hlinkClick r:id="rId2"/>
              </a:rPr>
              <a:t>editasch@seznam.cz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0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003AA-7204-4139-8D85-439B21A5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 čeho čerpat: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B2D371-6E04-45DF-AF57-0AFF32DE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materiály a pokyny </a:t>
            </a:r>
            <a:r>
              <a:rPr lang="cs-CZ" dirty="0"/>
              <a:t>budou vždy:</a:t>
            </a:r>
          </a:p>
          <a:p>
            <a:pPr lvl="1"/>
            <a:r>
              <a:rPr lang="cs-CZ" dirty="0" err="1"/>
              <a:t>moodle</a:t>
            </a:r>
            <a:r>
              <a:rPr lang="cs-CZ" dirty="0"/>
              <a:t>: https://dl1.cuni.cz/ </a:t>
            </a:r>
          </a:p>
          <a:p>
            <a:pPr lvl="2"/>
            <a:r>
              <a:rPr lang="cs-CZ" dirty="0"/>
              <a:t>kurz Úvodní jazykový seminář 2020/2021_hp</a:t>
            </a:r>
          </a:p>
          <a:p>
            <a:pPr lvl="2"/>
            <a:r>
              <a:rPr lang="cs-CZ" dirty="0"/>
              <a:t>heslo: kapybara</a:t>
            </a:r>
          </a:p>
          <a:p>
            <a:pPr lvl="1"/>
            <a:r>
              <a:rPr lang="cs-CZ" u="sng" dirty="0"/>
              <a:t>komentované prezentace, úkoly, diskusní fóra</a:t>
            </a:r>
            <a:r>
              <a:rPr lang="cs-CZ" dirty="0"/>
              <a:t> (vždy přesné zadání a data)</a:t>
            </a:r>
            <a:endParaRPr lang="cs-CZ" u="sng" dirty="0"/>
          </a:p>
          <a:p>
            <a:pPr marL="0" indent="0">
              <a:buNone/>
            </a:pPr>
            <a:r>
              <a:rPr lang="cs-CZ" b="1" dirty="0"/>
              <a:t>literatura</a:t>
            </a:r>
          </a:p>
          <a:p>
            <a:pPr lvl="1"/>
            <a:r>
              <a:rPr lang="cs-CZ" dirty="0"/>
              <a:t>skripta k ÚJS </a:t>
            </a:r>
            <a:r>
              <a:rPr lang="cs-CZ" b="1" dirty="0"/>
              <a:t>Gramatické rozbory češtiny </a:t>
            </a:r>
            <a:r>
              <a:rPr lang="cs-CZ" dirty="0"/>
              <a:t>(nakl. Karolinum, 2019, např. knihkupectví Karolinum v Celetné 18)</a:t>
            </a:r>
          </a:p>
          <a:p>
            <a:pPr lvl="1"/>
            <a:r>
              <a:rPr lang="cs-CZ" dirty="0"/>
              <a:t>rozšiřující literatura doporučená vzadu ve skriptech</a:t>
            </a:r>
          </a:p>
          <a:p>
            <a:pPr lvl="1"/>
            <a:r>
              <a:rPr lang="cs-CZ" dirty="0"/>
              <a:t>zadávaná cvičení</a:t>
            </a:r>
          </a:p>
          <a:p>
            <a:pPr lvl="1"/>
            <a:r>
              <a:rPr lang="cs-CZ" b="1" dirty="0"/>
              <a:t>+ </a:t>
            </a:r>
            <a:r>
              <a:rPr lang="cs-CZ" dirty="0"/>
              <a:t>Mluvnice češtiny 1–3, Příruční mluvnice češtiny, Čeština – řeč a jazyk aj.</a:t>
            </a:r>
          </a:p>
        </p:txBody>
      </p:sp>
    </p:spTree>
    <p:extLst>
      <p:ext uri="{BB962C8B-B14F-4D97-AF65-F5344CB8AC3E}">
        <p14:creationId xmlns:p14="http://schemas.microsoft.com/office/powerpoint/2010/main" val="7398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003AA-7204-4139-8D85-439B21A5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 čeho čerpat: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B2D371-6E04-45DF-AF57-0AFF32DE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materiály a pokyny </a:t>
            </a:r>
            <a:r>
              <a:rPr lang="cs-CZ" dirty="0"/>
              <a:t>budou vždy:</a:t>
            </a:r>
          </a:p>
          <a:p>
            <a:pPr lvl="1"/>
            <a:r>
              <a:rPr lang="cs-CZ" dirty="0" err="1"/>
              <a:t>moodle</a:t>
            </a:r>
            <a:r>
              <a:rPr lang="cs-CZ" dirty="0"/>
              <a:t>: https://dl1.cuni.cz/ </a:t>
            </a:r>
          </a:p>
          <a:p>
            <a:pPr lvl="2"/>
            <a:r>
              <a:rPr lang="cs-CZ" dirty="0"/>
              <a:t>kurz Úvodní jazykový seminář 2020/2021_hp</a:t>
            </a:r>
          </a:p>
          <a:p>
            <a:pPr lvl="2"/>
            <a:r>
              <a:rPr lang="cs-CZ" dirty="0"/>
              <a:t>heslo: kapybara</a:t>
            </a:r>
          </a:p>
          <a:p>
            <a:pPr lvl="1"/>
            <a:r>
              <a:rPr lang="cs-CZ" u="sng" dirty="0"/>
              <a:t>komentované prezentace, úkoly, diskusní fóra</a:t>
            </a:r>
            <a:r>
              <a:rPr lang="cs-CZ" dirty="0"/>
              <a:t> (vždy přesné zadání a data)</a:t>
            </a:r>
            <a:endParaRPr lang="cs-CZ" u="sng" dirty="0"/>
          </a:p>
          <a:p>
            <a:pPr marL="0" indent="0">
              <a:buNone/>
            </a:pPr>
            <a:r>
              <a:rPr lang="cs-CZ" b="1" dirty="0"/>
              <a:t>literatura</a:t>
            </a:r>
          </a:p>
          <a:p>
            <a:pPr lvl="1"/>
            <a:r>
              <a:rPr lang="cs-CZ" dirty="0"/>
              <a:t>skripta k ÚJS </a:t>
            </a:r>
            <a:r>
              <a:rPr lang="cs-CZ" b="1" dirty="0"/>
              <a:t>Gramatické rozbory češtiny </a:t>
            </a:r>
            <a:r>
              <a:rPr lang="cs-CZ" dirty="0"/>
              <a:t>(nakl. Karolinum, 2019, např. knihkupectví Karolinum v Celetné 18)</a:t>
            </a:r>
          </a:p>
          <a:p>
            <a:pPr lvl="1"/>
            <a:r>
              <a:rPr lang="cs-CZ" dirty="0"/>
              <a:t>rozšiřující literatura doporučená vzadu ve skriptech</a:t>
            </a:r>
          </a:p>
          <a:p>
            <a:pPr lvl="1"/>
            <a:r>
              <a:rPr lang="cs-CZ" dirty="0"/>
              <a:t>zadávaná cvičení</a:t>
            </a:r>
          </a:p>
          <a:p>
            <a:pPr lvl="1"/>
            <a:r>
              <a:rPr lang="cs-CZ" b="1" dirty="0"/>
              <a:t>+ </a:t>
            </a:r>
            <a:r>
              <a:rPr lang="cs-CZ" dirty="0"/>
              <a:t>Mluvnice češtiny 1–3, Příruční mluvnice češtiny, Čeština – řeč a jazyk aj.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2D3673-96AA-421F-9017-B8EF4D8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74" y="-4713"/>
            <a:ext cx="4828854" cy="6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F3A73-7ABF-4BC8-AFDE-A0F0322B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atestace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FEA8CF-A657-4A09-95B1-97705E00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13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Z:</a:t>
            </a:r>
          </a:p>
          <a:p>
            <a:pPr lvl="1"/>
            <a:r>
              <a:rPr lang="cs-CZ" dirty="0"/>
              <a:t>aktivní účast na setkáních na zoomu (frekvence podle domluvy a podle situace)</a:t>
            </a:r>
          </a:p>
          <a:p>
            <a:pPr lvl="2"/>
            <a:r>
              <a:rPr lang="cs-CZ" sz="2400" dirty="0">
                <a:solidFill>
                  <a:srgbClr val="00B050"/>
                </a:solidFill>
              </a:rPr>
              <a:t>pondělí 18:00(,) nebo středa 9:10?</a:t>
            </a:r>
          </a:p>
          <a:p>
            <a:pPr lvl="1"/>
            <a:r>
              <a:rPr lang="cs-CZ" dirty="0"/>
              <a:t>plnění průběžných cvičení – povinné reakce na diskusním fóru na </a:t>
            </a:r>
            <a:r>
              <a:rPr lang="cs-CZ" dirty="0" err="1"/>
              <a:t>moodlu</a:t>
            </a:r>
            <a:endParaRPr lang="cs-CZ" dirty="0"/>
          </a:p>
          <a:p>
            <a:pPr lvl="2"/>
            <a:r>
              <a:rPr lang="cs-CZ" sz="2400" dirty="0"/>
              <a:t>vždy bude k dispozici zadání a řešení a pak jeden (předem stanovený) den otevřené diskusní fórum</a:t>
            </a:r>
          </a:p>
          <a:p>
            <a:pPr lvl="1"/>
            <a:r>
              <a:rPr lang="cs-CZ" dirty="0"/>
              <a:t>orientace v tématech</a:t>
            </a:r>
          </a:p>
          <a:p>
            <a:pPr lvl="2"/>
            <a:r>
              <a:rPr lang="cs-CZ" sz="2400" dirty="0"/>
              <a:t>pomohou komentované prezentace – budou vyvěšovány průběžně na </a:t>
            </a:r>
            <a:r>
              <a:rPr lang="cs-CZ" sz="2400" dirty="0" err="1"/>
              <a:t>moodlu</a:t>
            </a:r>
            <a:r>
              <a:rPr lang="cs-CZ" sz="2400" dirty="0"/>
              <a:t>, můžete si je projít kdykoli, jejich znalost nebude přímo ověřována</a:t>
            </a:r>
          </a:p>
          <a:p>
            <a:pPr lvl="1"/>
            <a:r>
              <a:rPr lang="cs-CZ" dirty="0"/>
              <a:t>čtení textů</a:t>
            </a:r>
          </a:p>
          <a:p>
            <a:pPr lvl="1"/>
            <a:r>
              <a:rPr lang="cs-CZ" dirty="0"/>
              <a:t>??? předem hlášené průběžné testy z jednotlivých oblastí (min. 70 %)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9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F3A73-7ABF-4BC8-AFDE-A0F0322B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atestace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FEA8CF-A657-4A09-95B1-97705E00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13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ZK: závěrečný test</a:t>
            </a:r>
            <a:endParaRPr lang="cs-CZ" dirty="0"/>
          </a:p>
          <a:p>
            <a:pPr lvl="1"/>
            <a:r>
              <a:rPr lang="cs-CZ" dirty="0"/>
              <a:t>všechna témata probíraná v semináři</a:t>
            </a:r>
          </a:p>
          <a:p>
            <a:pPr marL="914400" lvl="2" indent="0">
              <a:buNone/>
            </a:pPr>
            <a:r>
              <a:rPr lang="cs-CZ" sz="2400" dirty="0"/>
              <a:t>+ terminologie!</a:t>
            </a:r>
          </a:p>
          <a:p>
            <a:pPr marL="914400" lvl="2" indent="0">
              <a:buNone/>
            </a:pPr>
            <a:r>
              <a:rPr lang="cs-CZ" sz="2400" dirty="0"/>
              <a:t>+ pravopisná korektura!</a:t>
            </a:r>
          </a:p>
          <a:p>
            <a:pPr marL="914400" lvl="2" indent="0">
              <a:buNone/>
            </a:pPr>
            <a:r>
              <a:rPr lang="cs-CZ" sz="2400" dirty="0"/>
              <a:t>podoba podle aktuální epidemické situace</a:t>
            </a:r>
          </a:p>
          <a:p>
            <a:pPr lvl="3"/>
            <a:r>
              <a:rPr lang="cs-CZ" sz="2200" dirty="0">
                <a:solidFill>
                  <a:srgbClr val="00B050"/>
                </a:solidFill>
              </a:rPr>
              <a:t>Proč ne </a:t>
            </a:r>
            <a:r>
              <a:rPr lang="cs-CZ" sz="2200" i="1" dirty="0">
                <a:solidFill>
                  <a:srgbClr val="00B050"/>
                </a:solidFill>
              </a:rPr>
              <a:t>epidemiologické</a:t>
            </a:r>
            <a:r>
              <a:rPr lang="cs-CZ" sz="22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6451E8-69A8-45BA-8CAC-86627EA1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815" y="1140431"/>
            <a:ext cx="4862185" cy="49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5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45CC4-632A-4B98-A548-7E1C9F0E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do budoucna:</a:t>
            </a:r>
            <a:br>
              <a:rPr lang="cs-CZ" sz="3200" b="1" dirty="0"/>
            </a:br>
            <a:r>
              <a:rPr lang="cs-CZ" sz="3200" b="1" dirty="0"/>
              <a:t>… je skvělé dělat víc, než „musíte“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34BE5-A693-4EAE-8622-D7A767C6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4862" cy="4351338"/>
          </a:xfrm>
        </p:spPr>
        <p:txBody>
          <a:bodyPr>
            <a:normAutofit/>
          </a:bodyPr>
          <a:lstStyle/>
          <a:p>
            <a:r>
              <a:rPr lang="cs-CZ" dirty="0"/>
              <a:t>Kruh přátel českého jazyka</a:t>
            </a:r>
          </a:p>
          <a:p>
            <a:r>
              <a:rPr lang="cs-CZ" dirty="0"/>
              <a:t>Jazykovědné sdružení</a:t>
            </a:r>
          </a:p>
          <a:p>
            <a:r>
              <a:rPr lang="cs-CZ" dirty="0"/>
              <a:t>všelijaké konference, workshopy (hodně je toho online)</a:t>
            </a:r>
          </a:p>
          <a:p>
            <a:r>
              <a:rPr lang="cs-CZ" dirty="0"/>
              <a:t>čtení časopisů: </a:t>
            </a:r>
            <a:r>
              <a:rPr lang="cs-CZ" i="1" dirty="0"/>
              <a:t>Studie z aplikované lingvistiky</a:t>
            </a:r>
            <a:r>
              <a:rPr lang="cs-CZ" dirty="0"/>
              <a:t>, </a:t>
            </a:r>
            <a:r>
              <a:rPr lang="cs-CZ" i="1" dirty="0"/>
              <a:t>Naše řeč</a:t>
            </a:r>
            <a:r>
              <a:rPr lang="cs-CZ" dirty="0"/>
              <a:t>, </a:t>
            </a:r>
            <a:r>
              <a:rPr lang="cs-CZ" i="1" dirty="0"/>
              <a:t>Slovo a slovesnost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všechno online!</a:t>
            </a:r>
          </a:p>
          <a:p>
            <a:r>
              <a:rPr lang="cs-CZ" dirty="0"/>
              <a:t>studentský workshop Žďárek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9B0C7-4026-4D38-8212-F1DF6C4F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97" y="3886500"/>
            <a:ext cx="1957436" cy="29714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73927E-77E7-4E19-AD54-FD32903A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05" y="3886501"/>
            <a:ext cx="2089844" cy="29714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771CF1-7F66-4E36-94D6-67231714C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421" y="3886503"/>
            <a:ext cx="1974729" cy="29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97F4A-1941-4EC4-A59F-A06F3060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oblasti, které budeme probírat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98E393-43F1-4B0C-8C3C-C83091D02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morfematika</a:t>
            </a:r>
          </a:p>
          <a:p>
            <a:r>
              <a:rPr lang="cs-CZ" dirty="0"/>
              <a:t>slovotvorba</a:t>
            </a:r>
          </a:p>
          <a:p>
            <a:r>
              <a:rPr lang="cs-CZ" dirty="0"/>
              <a:t>morfologie</a:t>
            </a:r>
          </a:p>
          <a:p>
            <a:pPr lvl="1"/>
            <a:r>
              <a:rPr lang="cs-CZ" dirty="0"/>
              <a:t>funkční morfologie</a:t>
            </a:r>
          </a:p>
          <a:p>
            <a:pPr lvl="1"/>
            <a:r>
              <a:rPr lang="cs-CZ" dirty="0"/>
              <a:t>formální morfologie</a:t>
            </a:r>
          </a:p>
          <a:p>
            <a:r>
              <a:rPr lang="cs-CZ" dirty="0"/>
              <a:t>syntax</a:t>
            </a:r>
          </a:p>
          <a:p>
            <a:r>
              <a:rPr lang="cs-CZ" dirty="0"/>
              <a:t>průběžně:</a:t>
            </a:r>
          </a:p>
          <a:p>
            <a:pPr lvl="1"/>
            <a:r>
              <a:rPr lang="cs-CZ" dirty="0"/>
              <a:t>práce se zdroji</a:t>
            </a:r>
          </a:p>
          <a:p>
            <a:pPr lvl="1"/>
            <a:r>
              <a:rPr lang="cs-CZ" dirty="0"/>
              <a:t>terminologie</a:t>
            </a:r>
          </a:p>
          <a:p>
            <a:pPr lvl="1"/>
            <a:r>
              <a:rPr lang="cs-CZ" dirty="0"/>
              <a:t>jazykové zajímavosti, jednotliviny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53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3846F-99B6-411F-8E52-332E296F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C31FA-4DC4-42AD-82A7-B2771DC2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Všechny informace a instrukce najdete na </a:t>
            </a:r>
            <a:r>
              <a:rPr lang="cs-CZ" b="1" dirty="0" err="1"/>
              <a:t>moodlu</a:t>
            </a:r>
            <a:r>
              <a:rPr lang="cs-CZ" b="1" dirty="0"/>
              <a:t>.</a:t>
            </a:r>
          </a:p>
          <a:p>
            <a:pPr marL="0" indent="0">
              <a:buNone/>
            </a:pPr>
            <a:r>
              <a:rPr lang="cs-CZ" dirty="0"/>
              <a:t>	Víte všichni, jak se tam dostat?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Informace k týdnu 12. až 18. října budou na </a:t>
            </a:r>
            <a:r>
              <a:rPr lang="cs-CZ" dirty="0" err="1"/>
              <a:t>moodlu</a:t>
            </a:r>
            <a:r>
              <a:rPr lang="cs-CZ" dirty="0"/>
              <a:t> vyvěšeny 8. října.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273E36-82E0-47C9-A3C1-3D48DB52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47" y="0"/>
            <a:ext cx="6479953" cy="27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78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459</Words>
  <Application>Microsoft Office PowerPoint</Application>
  <PresentationFormat>Širokoúhlá obrazovka</PresentationFormat>
  <Paragraphs>75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Úvodní jazykový seminář (v době koronové)</vt:lpstr>
      <vt:lpstr>Úvodní jazykový seminář</vt:lpstr>
      <vt:lpstr>z čeho čerpat:</vt:lpstr>
      <vt:lpstr>z čeho čerpat:</vt:lpstr>
      <vt:lpstr>atestace</vt:lpstr>
      <vt:lpstr>atestace</vt:lpstr>
      <vt:lpstr>do budoucna: … je skvělé dělat víc, než „musíte“</vt:lpstr>
      <vt:lpstr>oblasti, které budeme probírat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Prokšová, Hana</cp:lastModifiedBy>
  <cp:revision>25</cp:revision>
  <dcterms:created xsi:type="dcterms:W3CDTF">2017-10-03T13:04:14Z</dcterms:created>
  <dcterms:modified xsi:type="dcterms:W3CDTF">2020-10-07T07:17:11Z</dcterms:modified>
</cp:coreProperties>
</file>