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56" r:id="rId2"/>
    <p:sldId id="309" r:id="rId3"/>
    <p:sldId id="311" r:id="rId4"/>
    <p:sldId id="310" r:id="rId5"/>
    <p:sldId id="337" r:id="rId6"/>
    <p:sldId id="338" r:id="rId7"/>
    <p:sldId id="335" r:id="rId8"/>
    <p:sldId id="336" r:id="rId9"/>
    <p:sldId id="312" r:id="rId10"/>
    <p:sldId id="313" r:id="rId11"/>
    <p:sldId id="326" r:id="rId12"/>
    <p:sldId id="327" r:id="rId13"/>
    <p:sldId id="328" r:id="rId14"/>
    <p:sldId id="314" r:id="rId15"/>
    <p:sldId id="315" r:id="rId16"/>
    <p:sldId id="333" r:id="rId17"/>
    <p:sldId id="318" r:id="rId18"/>
    <p:sldId id="325" r:id="rId19"/>
    <p:sldId id="331" r:id="rId20"/>
    <p:sldId id="334" r:id="rId21"/>
    <p:sldId id="316" r:id="rId22"/>
    <p:sldId id="324" r:id="rId23"/>
    <p:sldId id="317" r:id="rId24"/>
    <p:sldId id="323" r:id="rId25"/>
    <p:sldId id="322" r:id="rId26"/>
    <p:sldId id="319" r:id="rId27"/>
    <p:sldId id="320" r:id="rId28"/>
    <p:sldId id="321" r:id="rId29"/>
    <p:sldId id="259" r:id="rId30"/>
    <p:sldId id="274" r:id="rId31"/>
    <p:sldId id="272" r:id="rId32"/>
    <p:sldId id="273" r:id="rId33"/>
    <p:sldId id="269" r:id="rId34"/>
    <p:sldId id="270" r:id="rId35"/>
    <p:sldId id="271" r:id="rId36"/>
    <p:sldId id="262" r:id="rId37"/>
    <p:sldId id="261" r:id="rId38"/>
    <p:sldId id="263" r:id="rId39"/>
    <p:sldId id="265" r:id="rId40"/>
    <p:sldId id="264" r:id="rId41"/>
    <p:sldId id="329" r:id="rId42"/>
    <p:sldId id="268" r:id="rId43"/>
    <p:sldId id="276" r:id="rId44"/>
    <p:sldId id="297" r:id="rId45"/>
    <p:sldId id="277" r:id="rId46"/>
    <p:sldId id="278" r:id="rId47"/>
    <p:sldId id="281" r:id="rId48"/>
    <p:sldId id="299" r:id="rId49"/>
    <p:sldId id="279" r:id="rId50"/>
    <p:sldId id="280" r:id="rId51"/>
    <p:sldId id="296" r:id="rId52"/>
    <p:sldId id="298" r:id="rId53"/>
    <p:sldId id="282" r:id="rId54"/>
    <p:sldId id="292" r:id="rId55"/>
    <p:sldId id="283" r:id="rId56"/>
    <p:sldId id="339" r:id="rId57"/>
    <p:sldId id="284" r:id="rId58"/>
    <p:sldId id="287" r:id="rId59"/>
    <p:sldId id="285" r:id="rId60"/>
    <p:sldId id="286" r:id="rId61"/>
    <p:sldId id="289" r:id="rId62"/>
    <p:sldId id="330" r:id="rId63"/>
    <p:sldId id="304" r:id="rId64"/>
    <p:sldId id="305" r:id="rId65"/>
    <p:sldId id="306" r:id="rId66"/>
    <p:sldId id="307" r:id="rId67"/>
    <p:sldId id="308" r:id="rId68"/>
    <p:sldId id="301" r:id="rId6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7" autoAdjust="0"/>
    <p:restoredTop sz="94660"/>
  </p:normalViewPr>
  <p:slideViewPr>
    <p:cSldViewPr>
      <p:cViewPr varScale="1">
        <p:scale>
          <a:sx n="84" d="100"/>
          <a:sy n="84" d="100"/>
        </p:scale>
        <p:origin x="-133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31FA68-66B1-43C3-A131-37DF7E039F7E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DAB924C-0C51-47B1-9C09-762B4608E5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cs-CZ" b="1" i="1" smtClean="0"/>
              <a:t>The uncoupling protein.</a:t>
            </a:r>
            <a:endParaRPr lang="cs-CZ" smtClean="0"/>
          </a:p>
        </p:txBody>
      </p:sp>
      <p:sp>
        <p:nvSpPr>
          <p:cNvPr id="5222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3282EB-7BD3-4EF1-8B9E-2F3B094BDA96}" type="slidenum">
              <a:rPr lang="cs-CZ" smtClean="0">
                <a:latin typeface="Arial" charset="0"/>
                <a:cs typeface="Arial" charset="0"/>
              </a:rPr>
              <a:pPr/>
              <a:t>59</a:t>
            </a:fld>
            <a:endParaRPr lang="cs-CZ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FCD87-0256-407D-AFC8-E0162CCCF1E6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39D66-2460-40B3-B551-9D21430B26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2C707-F51A-493A-B1C8-F028A47A1034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8DEAD-6DC1-490B-9CF3-5D03B044FF4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AE33F-C0F1-4D31-ABA4-C646D6F4E04A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7E966-4F5A-4E84-AFCE-3CFCC5CEED5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2CFD1-D5A4-428A-805A-EA3672BB34A3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16076-2509-4A6F-8301-4DD72447B2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ECDAE-BAFF-4290-A0AE-6404C08AF4C3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4768A-4763-4A2E-8616-F38CCCB809B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3A922-8548-4294-BEE7-BE93AED33816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F05AE-026D-4384-A24D-C7D9FEEF0B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63441-C8AB-477B-A74C-E61EA6561634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23940-2CCC-4C6C-8F6C-CDB7282C235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25DA0-3031-4479-87A2-825D7B0424BB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F8740-26BD-4D76-AD9A-6CA4C8D78F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F3F97-AC30-4499-8F9D-FD4F7CC8A772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9D430-2B6E-458B-9172-F5D9897EB9B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662C3-9A71-49E0-969A-D5A7928AF36F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F6EFC-C568-4CC4-B306-312D16D01DB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ED69F-9518-4855-9D5E-E434CFB81FB4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CAD34-34C7-4F10-BEB6-806D717384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DAEB36-B69A-4A81-9071-C70BA2966AEB}" type="datetimeFigureOut">
              <a:rPr lang="cs-CZ"/>
              <a:pPr>
                <a:defRPr/>
              </a:pPr>
              <a:t>31.10.2012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6FBEAD-6E97-4923-BF92-04378AD6970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Ivanac\Google%20Drive\vykuka%202012\peroxisome.avi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ydney.edu.au/science/biology/learning/plant_form_function/revision_modules/2003A_Pmodules/module1/1C15.shtml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CAM.png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Ivanac\Google%20Drive\vykuka%202012\PP59_Cheung%20and%20Wu%20Movie%201.avi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Ivanac\Google%20Drive\vykuka%202012\PP59_Cheung%20and%20Wu%20Movie%206.avi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xbJ0nbzt5Kw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_prednaska_prezentacie\respirace\atp_syntaza_2.avi" TargetMode="External"/><Relationship Id="rId4" Type="http://schemas.openxmlformats.org/officeDocument/2006/relationships/image" Target="../media/image5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_prednaska_prezentacie\respirace\atp_syntaza_tubul.avi" TargetMode="External"/><Relationship Id="rId4" Type="http://schemas.openxmlformats.org/officeDocument/2006/relationships/image" Target="../media/image60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Respi</a:t>
            </a:r>
            <a:r>
              <a:rPr lang="cs-CZ" smtClean="0"/>
              <a:t>ration and lipid metabolism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pPr eaLnBrk="1" hangingPunct="1"/>
            <a:r>
              <a:rPr lang="en-US" smtClean="0"/>
              <a:t>Starch</a:t>
            </a:r>
            <a:endParaRPr lang="cs-CZ" smtClean="0"/>
          </a:p>
        </p:txBody>
      </p:sp>
      <p:pic>
        <p:nvPicPr>
          <p:cNvPr id="71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8175" y="1052513"/>
            <a:ext cx="5976938" cy="5649912"/>
          </a:xfrm>
        </p:spPr>
      </p:pic>
      <p:sp>
        <p:nvSpPr>
          <p:cNvPr id="7172" name="Obdélník 4"/>
          <p:cNvSpPr>
            <a:spLocks noChangeArrowheads="1"/>
          </p:cNvSpPr>
          <p:nvPr/>
        </p:nvSpPr>
        <p:spPr bwMode="auto">
          <a:xfrm>
            <a:off x="4572000" y="6519863"/>
            <a:ext cx="4572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>
                <a:latin typeface="Calibri" pitchFamily="34" charset="0"/>
              </a:rPr>
              <a:t>Pavlová L. - Fyziologie rostlin, Praha, Karolinum 2006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>
          <a:xfrm>
            <a:off x="0" y="142875"/>
            <a:ext cx="3463925" cy="1143000"/>
          </a:xfrm>
        </p:spPr>
        <p:txBody>
          <a:bodyPr/>
          <a:lstStyle/>
          <a:p>
            <a:pPr eaLnBrk="1" hangingPunct="1"/>
            <a:r>
              <a:rPr lang="sk-SK" sz="3600" smtClean="0"/>
              <a:t>Photorespiration</a:t>
            </a:r>
            <a:endParaRPr lang="cs-CZ" sz="3600" smtClean="0"/>
          </a:p>
        </p:txBody>
      </p:sp>
      <p:sp>
        <p:nvSpPr>
          <p:cNvPr id="28675" name="Zástupný symbol pro obsah 2"/>
          <p:cNvSpPr>
            <a:spLocks noGrp="1"/>
          </p:cNvSpPr>
          <p:nvPr>
            <p:ph idx="1"/>
          </p:nvPr>
        </p:nvSpPr>
        <p:spPr>
          <a:xfrm>
            <a:off x="0" y="1628775"/>
            <a:ext cx="3313113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z="2000" smtClean="0"/>
              <a:t>Rubisco </a:t>
            </a:r>
            <a:r>
              <a:rPr lang="en-US" sz="2000" smtClean="0"/>
              <a:t>has affinity to both</a:t>
            </a:r>
            <a:r>
              <a:rPr lang="cs-CZ" sz="2000" smtClean="0"/>
              <a:t> CO</a:t>
            </a:r>
            <a:r>
              <a:rPr lang="cs-CZ" sz="2000" baseline="-25000" smtClean="0"/>
              <a:t>2</a:t>
            </a:r>
            <a:r>
              <a:rPr lang="en-US" sz="2000" smtClean="0"/>
              <a:t> and </a:t>
            </a:r>
            <a:r>
              <a:rPr lang="cs-CZ" sz="2000" smtClean="0"/>
              <a:t> O</a:t>
            </a:r>
            <a:r>
              <a:rPr lang="cs-CZ" sz="2000" baseline="-25000" smtClean="0"/>
              <a:t>2</a:t>
            </a:r>
            <a:r>
              <a:rPr lang="en-US" sz="2000" smtClean="0"/>
              <a:t> (that is why it is oxygenase)</a:t>
            </a:r>
            <a:r>
              <a:rPr lang="cs-CZ" sz="2000" smtClean="0"/>
              <a:t> </a:t>
            </a:r>
            <a:r>
              <a:rPr lang="en-US" sz="2000" smtClean="0"/>
              <a:t>Binding</a:t>
            </a:r>
            <a:r>
              <a:rPr lang="cs-CZ" sz="2000" smtClean="0"/>
              <a:t> O</a:t>
            </a:r>
            <a:r>
              <a:rPr lang="cs-CZ" sz="2000" baseline="-25000" smtClean="0"/>
              <a:t>2</a:t>
            </a:r>
            <a:r>
              <a:rPr lang="cs-CZ" sz="2000" smtClean="0"/>
              <a:t> </a:t>
            </a:r>
            <a:r>
              <a:rPr lang="en-US" sz="2000" smtClean="0"/>
              <a:t>to </a:t>
            </a:r>
            <a:r>
              <a:rPr lang="cs-CZ" sz="2000" smtClean="0"/>
              <a:t>ribulos</a:t>
            </a:r>
            <a:r>
              <a:rPr lang="en-US" sz="2000" smtClean="0"/>
              <a:t>e </a:t>
            </a:r>
            <a:r>
              <a:rPr lang="cs-CZ" sz="2000" smtClean="0"/>
              <a:t>1-5 </a:t>
            </a:r>
            <a:r>
              <a:rPr lang="en-US" sz="2000" smtClean="0"/>
              <a:t>bisphosphate</a:t>
            </a:r>
            <a:r>
              <a:rPr lang="cs-CZ" sz="2000" smtClean="0"/>
              <a:t> </a:t>
            </a:r>
            <a:r>
              <a:rPr lang="en-US" sz="2000" smtClean="0"/>
              <a:t>results into unwanted product</a:t>
            </a:r>
            <a:r>
              <a:rPr lang="cs-CZ" sz="2000" smtClean="0"/>
              <a:t> – </a:t>
            </a:r>
            <a:r>
              <a:rPr lang="en-US" sz="2000" smtClean="0"/>
              <a:t>glycolate</a:t>
            </a:r>
            <a:r>
              <a:rPr lang="cs-CZ" sz="2000" smtClean="0"/>
              <a:t>, </a:t>
            </a:r>
            <a:r>
              <a:rPr lang="en-US" sz="2000" smtClean="0"/>
              <a:t>which has to be converted back to 3-phosphoglycerate. Both peroxisomes and mitochondrion participates at this process.</a:t>
            </a:r>
            <a:endParaRPr lang="cs-CZ" smtClean="0"/>
          </a:p>
        </p:txBody>
      </p:sp>
      <p:pic>
        <p:nvPicPr>
          <p:cNvPr id="28676" name="Picture 1"/>
          <p:cNvPicPr>
            <a:picLocks noChangeAspect="1" noChangeArrowheads="1"/>
          </p:cNvPicPr>
          <p:nvPr/>
        </p:nvPicPr>
        <p:blipFill>
          <a:blip r:embed="rId2" cstate="print"/>
          <a:srcRect r="6999"/>
          <a:stretch>
            <a:fillRect/>
          </a:stretch>
        </p:blipFill>
        <p:spPr bwMode="auto">
          <a:xfrm>
            <a:off x="3352800" y="0"/>
            <a:ext cx="5791200" cy="683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5796136" y="6453336"/>
            <a:ext cx="360040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Peroxisomes</a:t>
            </a:r>
            <a:endParaRPr lang="cs-CZ" dirty="0"/>
          </a:p>
        </p:txBody>
      </p:sp>
      <p:pic>
        <p:nvPicPr>
          <p:cNvPr id="82946" name="Picture 2" descr="\mathrm{RH}_\mathrm{2} + \mathrm{O}_\mathrm{2} \rightarrow \mathrm{R }+ \mathrm{H}_2\mathrm{O}_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-136525"/>
            <a:ext cx="1885950" cy="171450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2195736" y="4221088"/>
            <a:ext cx="452399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RH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+ 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-&gt; R + 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</a:t>
            </a:r>
            <a:r>
              <a:rPr lang="en-US" sz="3200" baseline="-25000" dirty="0" smtClean="0"/>
              <a:t>2</a:t>
            </a:r>
          </a:p>
          <a:p>
            <a:r>
              <a:rPr lang="en-US" sz="3200" dirty="0" smtClean="0"/>
              <a:t>2H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0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-&gt;2H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 + O</a:t>
            </a:r>
            <a:r>
              <a:rPr lang="en-US" sz="3200" baseline="-25000" dirty="0" smtClean="0"/>
              <a:t>2</a:t>
            </a:r>
          </a:p>
          <a:p>
            <a:r>
              <a:rPr lang="en-US" sz="3200" dirty="0" smtClean="0"/>
              <a:t>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+R’H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-&gt; R’+ 2H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</a:t>
            </a:r>
            <a:endParaRPr lang="cs-CZ" sz="32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467544" y="1412776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-derived from ER</a:t>
            </a:r>
          </a:p>
          <a:p>
            <a:r>
              <a:rPr lang="en-US" sz="3600" dirty="0" smtClean="0"/>
              <a:t>-multiply by fission</a:t>
            </a:r>
          </a:p>
          <a:p>
            <a:r>
              <a:rPr lang="en-US" sz="3600" dirty="0" smtClean="0"/>
              <a:t>- import proteins by transporters</a:t>
            </a:r>
            <a:endParaRPr lang="en-US" sz="3600" dirty="0"/>
          </a:p>
          <a:p>
            <a:endParaRPr lang="cs-CZ"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eroxisome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700808"/>
            <a:ext cx="8167155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pPr eaLnBrk="1" hangingPunct="1"/>
            <a:r>
              <a:rPr lang="cs-CZ" smtClean="0"/>
              <a:t>C4 metabolism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>
          <a:xfrm>
            <a:off x="468313" y="1268413"/>
            <a:ext cx="3598862" cy="44640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z="2400" smtClean="0"/>
              <a:t>Is an additional mechanism, which is able to eliminate photorespiration</a:t>
            </a:r>
            <a:endParaRPr lang="cs-CZ" sz="2400" smtClean="0"/>
          </a:p>
          <a:p>
            <a:pPr eaLnBrk="1" hangingPunct="1">
              <a:buFont typeface="Arial" charset="0"/>
              <a:buNone/>
            </a:pPr>
            <a:r>
              <a:rPr lang="cs-CZ" sz="2400" smtClean="0"/>
              <a:t>C4 </a:t>
            </a:r>
            <a:r>
              <a:rPr lang="en-US" sz="2400" smtClean="0"/>
              <a:t>photosynthesis is characteristic for many grass species and for many agricultural plants, like maize, sugar cane or millet. </a:t>
            </a:r>
            <a:endParaRPr lang="cs-CZ" sz="2400" smtClean="0"/>
          </a:p>
        </p:txBody>
      </p:sp>
      <p:pic>
        <p:nvPicPr>
          <p:cNvPr id="819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0763" y="692696"/>
            <a:ext cx="4313237" cy="532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/>
              <a:t>PEP </a:t>
            </a:r>
            <a:r>
              <a:rPr lang="en-US" dirty="0" err="1" smtClean="0"/>
              <a:t>carbox</a:t>
            </a:r>
            <a:r>
              <a:rPr lang="cs-CZ" dirty="0" smtClean="0"/>
              <a:t>y</a:t>
            </a:r>
            <a:r>
              <a:rPr lang="en-US" dirty="0" err="1" smtClean="0"/>
              <a:t>lase</a:t>
            </a:r>
            <a:r>
              <a:rPr lang="en-US" dirty="0" smtClean="0"/>
              <a:t> assimilates </a:t>
            </a:r>
            <a:r>
              <a:rPr lang="cs-CZ" dirty="0" smtClean="0"/>
              <a:t>CO</a:t>
            </a:r>
            <a:r>
              <a:rPr lang="cs-CZ" baseline="-25000" dirty="0" smtClean="0"/>
              <a:t>2</a:t>
            </a:r>
            <a:r>
              <a:rPr lang="cs-CZ" dirty="0" smtClean="0"/>
              <a:t> </a:t>
            </a:r>
            <a:r>
              <a:rPr lang="en-US" dirty="0" smtClean="0"/>
              <a:t>at</a:t>
            </a:r>
            <a:r>
              <a:rPr lang="cs-CZ" dirty="0" smtClean="0"/>
              <a:t> C4 </a:t>
            </a:r>
            <a:r>
              <a:rPr lang="en-US" dirty="0" smtClean="0"/>
              <a:t>plants</a:t>
            </a:r>
            <a:endParaRPr lang="cs-CZ" dirty="0"/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" y="1484313"/>
            <a:ext cx="904875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Kranz</a:t>
            </a:r>
            <a:r>
              <a:rPr lang="en-US" dirty="0" smtClean="0"/>
              <a:t> anatomy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6" descr="http://sydney.edu.au/science/biology/images/content/plant_form_function/revision_modules/graphics/A72(i)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988840"/>
            <a:ext cx="7488832" cy="3456384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4572000" y="5934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>
                <a:hlinkClick r:id="rId3"/>
              </a:rPr>
              <a:t>http://sydney.edu.au/science/biology/learning/plant_form_function/revision_modules/2003A_Pmodules/module1/1C15.shtml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>
          <a:xfrm>
            <a:off x="0" y="-142875"/>
            <a:ext cx="9144000" cy="1143000"/>
          </a:xfrm>
        </p:spPr>
        <p:txBody>
          <a:bodyPr/>
          <a:lstStyle/>
          <a:p>
            <a:r>
              <a:rPr lang="cs-CZ" sz="4000" smtClean="0"/>
              <a:t>Compensation points and photoinhibition</a:t>
            </a:r>
          </a:p>
        </p:txBody>
      </p:sp>
      <p:pic>
        <p:nvPicPr>
          <p:cNvPr id="1229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10310"/>
          <a:stretch>
            <a:fillRect/>
          </a:stretch>
        </p:blipFill>
        <p:spPr>
          <a:xfrm>
            <a:off x="2051050" y="1844675"/>
            <a:ext cx="5673725" cy="402907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51520" y="0"/>
            <a:ext cx="87129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About 7600 species of plants use C4 carbon fixation, which represents about 3% of all terrestrial species of plants. All these 7600 species are angiosperms. </a:t>
            </a:r>
            <a:endParaRPr lang="cs-CZ" sz="3200" dirty="0"/>
          </a:p>
        </p:txBody>
      </p:sp>
      <p:pic>
        <p:nvPicPr>
          <p:cNvPr id="81922" name="Picture 2" descr="http://2.bp.blogspot.com/-Gu-Z4VCrAvs/T568e6XwAII/AAAAAAAABAU/VQYmqidnPf4/s1600/Hybrids_Maize_Cor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3456384" cy="2592288"/>
          </a:xfrm>
          <a:prstGeom prst="rect">
            <a:avLst/>
          </a:prstGeom>
          <a:noFill/>
        </p:spPr>
      </p:pic>
      <p:pic>
        <p:nvPicPr>
          <p:cNvPr id="81924" name="Picture 4" descr="http://www.commodityonline.com/images/15250904055048623f662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988840"/>
            <a:ext cx="3456384" cy="2592288"/>
          </a:xfrm>
          <a:prstGeom prst="rect">
            <a:avLst/>
          </a:prstGeom>
          <a:noFill/>
        </p:spPr>
      </p:pic>
      <p:pic>
        <p:nvPicPr>
          <p:cNvPr id="81926" name="Picture 6" descr="http://www.maes.umn.edu/prod/groups/cfans/@pub/@cfans/@maes/documents/asset/cfans_asset_4120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653136"/>
            <a:ext cx="2592288" cy="2140421"/>
          </a:xfrm>
          <a:prstGeom prst="rect">
            <a:avLst/>
          </a:prstGeom>
          <a:noFill/>
        </p:spPr>
      </p:pic>
      <p:pic>
        <p:nvPicPr>
          <p:cNvPr id="81928" name="Picture 8" descr="http://www.apega.ca/members/Publications/peggs/Web06-08/sorghu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4406" y="4653136"/>
            <a:ext cx="1599642" cy="2132856"/>
          </a:xfrm>
          <a:prstGeom prst="rect">
            <a:avLst/>
          </a:prstGeom>
          <a:noFill/>
        </p:spPr>
      </p:pic>
      <p:pic>
        <p:nvPicPr>
          <p:cNvPr id="52226" name="Picture 2" descr="http://3.bp.blogspot.com/-LrLtwDKjSl8/TeeXnxW_PDI/AAAAAAAAAEA/jZo6fKls6yY/s1600/010625cleome2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4653136"/>
            <a:ext cx="1641520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dirty="0" smtClean="0"/>
              <a:t>New age photosynthesis research – towards </a:t>
            </a:r>
            <a:r>
              <a:rPr lang="en-US" dirty="0" err="1" smtClean="0"/>
              <a:t>genetical</a:t>
            </a:r>
            <a:r>
              <a:rPr lang="en-US" dirty="0" smtClean="0"/>
              <a:t> engineering of C4 metabolism 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899592" y="2780928"/>
            <a:ext cx="73448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what are the challenges?</a:t>
            </a:r>
          </a:p>
          <a:p>
            <a:endParaRPr lang="en-US" sz="2800" dirty="0" smtClean="0"/>
          </a:p>
          <a:p>
            <a:r>
              <a:rPr lang="en-US" dirty="0" smtClean="0"/>
              <a:t>By 2050, because of population growth and increasing</a:t>
            </a:r>
          </a:p>
          <a:p>
            <a:r>
              <a:rPr lang="en-US" dirty="0" err="1" smtClean="0"/>
              <a:t>urbanisation</a:t>
            </a:r>
            <a:r>
              <a:rPr lang="en-US" dirty="0" smtClean="0"/>
              <a:t>, each remaining hectare will have to feed at least</a:t>
            </a:r>
          </a:p>
          <a:p>
            <a:r>
              <a:rPr lang="en-US" dirty="0" smtClean="0"/>
              <a:t>43 people. This means that yields must be increased by at least</a:t>
            </a:r>
          </a:p>
          <a:p>
            <a:r>
              <a:rPr lang="en-US" dirty="0" smtClean="0"/>
              <a:t>50% over the next 40 years 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dirty="0" smtClean="0"/>
              <a:t>CO</a:t>
            </a:r>
            <a:r>
              <a:rPr lang="en-US" sz="6000" baseline="-25000" dirty="0" smtClean="0"/>
              <a:t>2  </a:t>
            </a:r>
            <a:r>
              <a:rPr lang="en-US" sz="6000" dirty="0" smtClean="0"/>
              <a:t>Fixation</a:t>
            </a:r>
            <a:endParaRPr lang="cs-CZ" sz="6000" baseline="-25000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C3 – primární produkt fotosyntézy má 3 uhlíky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C4 – primární produkt fotosyntézy má 4 uhlíky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CAM – odvozená od C4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pro tvorbu 1 molekuly glukózy je potřeba: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18 molekul ATP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12 molekul NADPH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a samozřejmě 6 CO</a:t>
            </a:r>
            <a:r>
              <a:rPr lang="cs-CZ" baseline="-25000" dirty="0" smtClean="0"/>
              <a:t>2</a:t>
            </a:r>
            <a:r>
              <a:rPr lang="cs-CZ" dirty="0" smtClean="0"/>
              <a:t> a 12 H</a:t>
            </a:r>
            <a:r>
              <a:rPr lang="cs-CZ" baseline="-25000" dirty="0" smtClean="0"/>
              <a:t>2</a:t>
            </a:r>
            <a:r>
              <a:rPr lang="cs-CZ" dirty="0" smtClean="0"/>
              <a:t>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  <p:sp>
        <p:nvSpPr>
          <p:cNvPr id="3076" name="TextovéPole 3"/>
          <p:cNvSpPr txBox="1">
            <a:spLocks noChangeArrowheads="1"/>
          </p:cNvSpPr>
          <p:nvPr/>
        </p:nvSpPr>
        <p:spPr bwMode="auto">
          <a:xfrm>
            <a:off x="3924300" y="4508500"/>
            <a:ext cx="4968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k-SK" sz="2800">
                <a:solidFill>
                  <a:srgbClr val="FF0000"/>
                </a:solidFill>
                <a:latin typeface="Calibri" pitchFamily="34" charset="0"/>
              </a:rPr>
              <a:t>ENERGETICKY VELMI NÁROČNÉ </a:t>
            </a:r>
            <a:endParaRPr lang="cs-CZ" sz="2800">
              <a:solidFill>
                <a:srgbClr val="FF0000"/>
              </a:solidFill>
              <a:latin typeface="Calibri" pitchFamily="34" charset="0"/>
            </a:endParaRPr>
          </a:p>
        </p:txBody>
      </p:sp>
      <p:cxnSp>
        <p:nvCxnSpPr>
          <p:cNvPr id="6" name="Přímá spojovací šipka 5"/>
          <p:cNvCxnSpPr/>
          <p:nvPr/>
        </p:nvCxnSpPr>
        <p:spPr>
          <a:xfrm rot="10800000">
            <a:off x="3203575" y="4508500"/>
            <a:ext cx="647700" cy="1444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šipka 7"/>
          <p:cNvCxnSpPr>
            <a:stCxn id="3076" idx="1"/>
          </p:cNvCxnSpPr>
          <p:nvPr/>
        </p:nvCxnSpPr>
        <p:spPr>
          <a:xfrm rot="10800000" flipV="1">
            <a:off x="3708400" y="4770438"/>
            <a:ext cx="215900" cy="1714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635000"/>
            <a:ext cx="7620000" cy="4162152"/>
          </a:xfrm>
          <a:prstGeom prst="rect">
            <a:avLst/>
          </a:prstGeom>
          <a:noFill/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635000" y="4064000"/>
            <a:ext cx="76200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1000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35000" y="4889500"/>
            <a:ext cx="7620000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000"/>
              <a:t>Andreas PM  Weber , Susanne  von Caemmerer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35000" y="5651500"/>
            <a:ext cx="7620000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000"/>
              <a:t>Current Opinion in Plant Biology Volume 13, Issue 3 2010 256 - 264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35000" y="6032500"/>
            <a:ext cx="7620000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000"/>
              <a:t>http://dx.doi.org/10.1016/j.pbi.2010.01.007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572000" y="5157192"/>
            <a:ext cx="457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C4 rice is an </a:t>
            </a:r>
            <a:r>
              <a:rPr lang="en-US" dirty="0" smtClean="0">
                <a:solidFill>
                  <a:srgbClr val="FF0000"/>
                </a:solidFill>
              </a:rPr>
              <a:t>extremely ambitious </a:t>
            </a:r>
            <a:r>
              <a:rPr lang="en-US" dirty="0" smtClean="0"/>
              <a:t>goal.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we need to know metabolite transporters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we need to </a:t>
            </a:r>
            <a:r>
              <a:rPr lang="en-US" u="sng" dirty="0" smtClean="0"/>
              <a:t>alter plants anatomy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we need to express genes of interest in specific organs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cs-CZ" dirty="0" err="1" smtClean="0"/>
              <a:t>Crassulacean</a:t>
            </a:r>
            <a:r>
              <a:rPr lang="cs-CZ" dirty="0" smtClean="0"/>
              <a:t> </a:t>
            </a:r>
            <a:r>
              <a:rPr lang="cs-CZ" dirty="0" err="1" smtClean="0"/>
              <a:t>acid</a:t>
            </a:r>
            <a:r>
              <a:rPr lang="cs-CZ" dirty="0" smtClean="0"/>
              <a:t> </a:t>
            </a:r>
            <a:r>
              <a:rPr lang="cs-CZ" dirty="0" err="1" smtClean="0"/>
              <a:t>metabolism</a:t>
            </a:r>
            <a:r>
              <a:rPr lang="en-US" dirty="0" smtClean="0"/>
              <a:t> (CAM)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663" y="1557338"/>
            <a:ext cx="8129587" cy="516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0898" name="Picture 2" descr="http://upload.wikimedia.org/wikipedia/commons/3/39/C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8865270" cy="4725144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323528" y="6021288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hlinkClick r:id="rId3"/>
              </a:rPr>
              <a:t>http://en.wikipedia.org/wiki/File:CAM.png</a:t>
            </a:r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CAM metabolismus</a:t>
            </a:r>
          </a:p>
        </p:txBody>
      </p:sp>
      <p:sp>
        <p:nvSpPr>
          <p:cNvPr id="1126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mtClean="0"/>
              <a:t>- umožňuje oddělit asimilaci CO</a:t>
            </a:r>
            <a:r>
              <a:rPr lang="cs-CZ" baseline="-25000" smtClean="0"/>
              <a:t>2</a:t>
            </a:r>
            <a:r>
              <a:rPr lang="cs-CZ" smtClean="0"/>
              <a:t> od světelné fáze fotosyntézy. Tím se rostlina chrání před přílišnou ztrátou vody počas dne. Proto není překvapující, že tento mechanismus se vyvinul u rostlin žijícich v suchém prostředí, jako kaktusy a některé epifytní orchideje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9874" name="Picture 2" descr="http://3.bp.blogspot.com/-Kn9yN1sUFms/Tht9QBxoyII/AAAAAAAAAfY/bTcx0RZn2lo/s1600/390Crassula_ovata_Bonsai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556792"/>
            <a:ext cx="3768419" cy="2826314"/>
          </a:xfrm>
          <a:prstGeom prst="rect">
            <a:avLst/>
          </a:prstGeom>
          <a:noFill/>
        </p:spPr>
      </p:pic>
      <p:pic>
        <p:nvPicPr>
          <p:cNvPr id="79876" name="Picture 4" descr="http://www.nasevyziva.cz/img_data_arch/1/1282680688cla_ananas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56792"/>
            <a:ext cx="4394393" cy="2826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5538" name="Picture 2" descr="http://upload.wikimedia.org/wikipedia/commons/0/02/Phalaenopsis_lowii99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4444155" cy="5695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dirty="0" smtClean="0"/>
              <a:t>Respiration and lipid metabolism</a:t>
            </a:r>
            <a:endParaRPr lang="cs-CZ" dirty="0"/>
          </a:p>
        </p:txBody>
      </p:sp>
      <p:pic>
        <p:nvPicPr>
          <p:cNvPr id="4" name="PP59_Cheung and Wu Movie 1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59632" y="1124744"/>
            <a:ext cx="6768752" cy="502435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Annual Review of Plant Biology</a:t>
            </a:r>
          </a:p>
          <a:p>
            <a:r>
              <a:rPr lang="en-US" dirty="0" smtClean="0"/>
              <a:t>Vol. 59: 547-572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 min </a:t>
            </a:r>
            <a:r>
              <a:rPr lang="en-US" dirty="0" err="1" smtClean="0"/>
              <a:t>actin</a:t>
            </a:r>
            <a:endParaRPr lang="cs-CZ" dirty="0"/>
          </a:p>
        </p:txBody>
      </p:sp>
      <p:pic>
        <p:nvPicPr>
          <p:cNvPr id="4" name="PP59_Cheung and Wu Movie 6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55576" y="2348880"/>
            <a:ext cx="7871469" cy="252028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45720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Annual Review of Plant Biology</a:t>
            </a:r>
          </a:p>
          <a:p>
            <a:r>
              <a:rPr lang="en-US" dirty="0" smtClean="0"/>
              <a:t>Vol. 59: 547-572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6700" y="300038"/>
            <a:ext cx="3529013" cy="625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950" y="404813"/>
            <a:ext cx="9144000" cy="6264275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aerobic </a:t>
            </a:r>
            <a:r>
              <a:rPr lang="cs-CZ" b="1" dirty="0" err="1" smtClean="0"/>
              <a:t>respiration</a:t>
            </a:r>
            <a:r>
              <a:rPr lang="cs-CZ" b="1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mechanism</a:t>
            </a:r>
            <a:r>
              <a:rPr lang="cs-CZ" dirty="0" smtClean="0"/>
              <a:t>, by </a:t>
            </a:r>
            <a:r>
              <a:rPr lang="cs-CZ" dirty="0" err="1" smtClean="0"/>
              <a:t>which</a:t>
            </a:r>
            <a:r>
              <a:rPr lang="cs-CZ" dirty="0" smtClean="0"/>
              <a:t>, </a:t>
            </a:r>
            <a:r>
              <a:rPr lang="cs-CZ" dirty="0" err="1" smtClean="0"/>
              <a:t>reduced</a:t>
            </a:r>
            <a:r>
              <a:rPr lang="cs-CZ" dirty="0" smtClean="0"/>
              <a:t> </a:t>
            </a:r>
            <a:r>
              <a:rPr lang="cs-CZ" dirty="0" err="1" smtClean="0"/>
              <a:t>organic</a:t>
            </a:r>
            <a:r>
              <a:rPr lang="cs-CZ" dirty="0" smtClean="0"/>
              <a:t> </a:t>
            </a:r>
            <a:r>
              <a:rPr lang="cs-CZ" dirty="0" err="1" smtClean="0"/>
              <a:t>compounds</a:t>
            </a:r>
            <a:r>
              <a:rPr lang="cs-CZ" dirty="0" smtClean="0"/>
              <a:t> are </a:t>
            </a:r>
            <a:r>
              <a:rPr lang="cs-CZ" dirty="0" err="1" smtClean="0"/>
              <a:t>mobilized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regulately</a:t>
            </a:r>
            <a:r>
              <a:rPr lang="cs-CZ" dirty="0" smtClean="0"/>
              <a:t> </a:t>
            </a:r>
            <a:r>
              <a:rPr lang="cs-CZ" dirty="0" err="1" smtClean="0"/>
              <a:t>oxidized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coupled</a:t>
            </a:r>
            <a:r>
              <a:rPr lang="cs-CZ" dirty="0" smtClean="0"/>
              <a:t> ATP </a:t>
            </a:r>
            <a:r>
              <a:rPr lang="cs-CZ" dirty="0" err="1" smtClean="0"/>
              <a:t>synthesis</a:t>
            </a: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err="1" smtClean="0"/>
              <a:t>summary</a:t>
            </a:r>
            <a:r>
              <a:rPr lang="cs-CZ" dirty="0" smtClean="0"/>
              <a:t> </a:t>
            </a:r>
            <a:r>
              <a:rPr lang="cs-CZ" dirty="0" err="1" smtClean="0"/>
              <a:t>formula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1 </a:t>
            </a:r>
            <a:r>
              <a:rPr lang="cs-CZ" dirty="0" err="1" smtClean="0"/>
              <a:t>glucose</a:t>
            </a:r>
            <a:r>
              <a:rPr lang="cs-CZ" dirty="0" smtClean="0"/>
              <a:t> </a:t>
            </a:r>
            <a:r>
              <a:rPr lang="cs-CZ" dirty="0" err="1" smtClean="0"/>
              <a:t>oxidation</a:t>
            </a: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 smtClean="0"/>
              <a:t> C</a:t>
            </a:r>
            <a:r>
              <a:rPr lang="cs-CZ" sz="2800" baseline="-25000" dirty="0" smtClean="0"/>
              <a:t>6</a:t>
            </a:r>
            <a:r>
              <a:rPr lang="cs-CZ" sz="2800" dirty="0" smtClean="0"/>
              <a:t>H</a:t>
            </a:r>
            <a:r>
              <a:rPr lang="en-US" sz="2800" baseline="-25000" dirty="0" smtClean="0"/>
              <a:t>12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6</a:t>
            </a:r>
            <a:r>
              <a:rPr lang="en-US" sz="2800" dirty="0" smtClean="0"/>
              <a:t>+ 6 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+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38 ADP + 38 P</a:t>
            </a:r>
            <a:r>
              <a:rPr lang="en-US" sz="2800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dirty="0" smtClean="0">
                <a:sym typeface="Wingdings" pitchFamily="2" charset="2"/>
              </a:rPr>
              <a:t> 6 CO</a:t>
            </a:r>
            <a:r>
              <a:rPr lang="en-US" sz="2800" baseline="-25000" dirty="0" smtClean="0">
                <a:sym typeface="Wingdings" pitchFamily="2" charset="2"/>
              </a:rPr>
              <a:t>2</a:t>
            </a:r>
            <a:r>
              <a:rPr lang="en-US" sz="2800" dirty="0" smtClean="0">
                <a:sym typeface="Wingdings" pitchFamily="2" charset="2"/>
              </a:rPr>
              <a:t>+6 H</a:t>
            </a:r>
            <a:r>
              <a:rPr lang="en-US" sz="2800" baseline="-25000" dirty="0" smtClean="0">
                <a:sym typeface="Wingdings" pitchFamily="2" charset="2"/>
              </a:rPr>
              <a:t>2</a:t>
            </a:r>
            <a:r>
              <a:rPr lang="en-US" sz="2800" dirty="0" smtClean="0">
                <a:sym typeface="Wingdings" pitchFamily="2" charset="2"/>
              </a:rPr>
              <a:t>O+ </a:t>
            </a:r>
            <a:r>
              <a:rPr lang="en-US" sz="2800" dirty="0" smtClean="0">
                <a:solidFill>
                  <a:srgbClr val="0070C0"/>
                </a:solidFill>
                <a:sym typeface="Wingdings" pitchFamily="2" charset="2"/>
              </a:rPr>
              <a:t>38 ATP</a:t>
            </a:r>
            <a:endParaRPr lang="cs-CZ" sz="2800" dirty="0" smtClean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-in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plant</a:t>
            </a:r>
            <a:r>
              <a:rPr lang="cs-CZ" dirty="0" smtClean="0"/>
              <a:t> </a:t>
            </a:r>
            <a:r>
              <a:rPr lang="cs-CZ" dirty="0" err="1" smtClean="0"/>
              <a:t>tissues</a:t>
            </a:r>
            <a:r>
              <a:rPr lang="cs-CZ" dirty="0" smtClean="0"/>
              <a:t>, in </a:t>
            </a:r>
            <a:r>
              <a:rPr lang="cs-CZ" dirty="0" err="1" smtClean="0"/>
              <a:t>both</a:t>
            </a:r>
            <a:r>
              <a:rPr lang="cs-CZ" dirty="0" smtClean="0"/>
              <a:t> </a:t>
            </a:r>
            <a:r>
              <a:rPr lang="cs-CZ" dirty="0" err="1" smtClean="0"/>
              <a:t>light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dark</a:t>
            </a: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-ATP </a:t>
            </a:r>
            <a:r>
              <a:rPr lang="cs-CZ" dirty="0" err="1" smtClean="0"/>
              <a:t>synthetised</a:t>
            </a:r>
            <a:r>
              <a:rPr lang="cs-CZ" dirty="0" smtClean="0"/>
              <a:t> in </a:t>
            </a:r>
            <a:r>
              <a:rPr lang="cs-CZ" dirty="0" err="1" smtClean="0"/>
              <a:t>chloroplasts</a:t>
            </a:r>
            <a:r>
              <a:rPr lang="cs-CZ" dirty="0" smtClean="0"/>
              <a:t> </a:t>
            </a:r>
            <a:r>
              <a:rPr lang="cs-CZ" dirty="0" err="1" smtClean="0"/>
              <a:t>stays</a:t>
            </a:r>
            <a:r>
              <a:rPr lang="cs-CZ" dirty="0" smtClean="0"/>
              <a:t> </a:t>
            </a:r>
            <a:r>
              <a:rPr lang="cs-CZ" dirty="0" err="1" smtClean="0"/>
              <a:t>there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aerobic </a:t>
            </a:r>
            <a:r>
              <a:rPr lang="cs-CZ" dirty="0" err="1" smtClean="0"/>
              <a:t>respiration</a:t>
            </a:r>
            <a:r>
              <a:rPr lang="cs-CZ" dirty="0" smtClean="0"/>
              <a:t> </a:t>
            </a:r>
            <a:r>
              <a:rPr lang="cs-CZ" dirty="0" err="1" smtClean="0"/>
              <a:t>includes</a:t>
            </a:r>
            <a:r>
              <a:rPr lang="cs-CZ" dirty="0" smtClean="0"/>
              <a:t>: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err="1" smtClean="0"/>
              <a:t>glycolysis</a:t>
            </a:r>
            <a:endParaRPr lang="cs-CZ" b="1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pentose </a:t>
            </a:r>
            <a:r>
              <a:rPr lang="cs-CZ" b="1" dirty="0" err="1" smtClean="0"/>
              <a:t>cycle</a:t>
            </a:r>
            <a:endParaRPr lang="cs-CZ" b="1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err="1" smtClean="0"/>
              <a:t>citrate</a:t>
            </a:r>
            <a:r>
              <a:rPr lang="cs-CZ" b="1" dirty="0" smtClean="0"/>
              <a:t> </a:t>
            </a:r>
            <a:r>
              <a:rPr lang="cs-CZ" b="1" dirty="0" err="1" smtClean="0"/>
              <a:t>cycle</a:t>
            </a:r>
            <a:endParaRPr lang="cs-CZ" b="1" dirty="0" smtClean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err="1" smtClean="0"/>
              <a:t>electron</a:t>
            </a:r>
            <a:r>
              <a:rPr lang="cs-CZ" b="1" dirty="0" smtClean="0"/>
              <a:t> transport </a:t>
            </a:r>
            <a:r>
              <a:rPr lang="cs-CZ" b="1" dirty="0" err="1" smtClean="0"/>
              <a:t>chain</a:t>
            </a:r>
            <a:endParaRPr lang="cs-CZ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468313" y="-100013"/>
            <a:ext cx="8229600" cy="1143001"/>
          </a:xfrm>
        </p:spPr>
        <p:txBody>
          <a:bodyPr/>
          <a:lstStyle/>
          <a:p>
            <a:pPr eaLnBrk="1" hangingPunct="1"/>
            <a:r>
              <a:rPr lang="en-US" dirty="0" err="1" smtClean="0"/>
              <a:t>Calvins</a:t>
            </a:r>
            <a:r>
              <a:rPr lang="en-US" dirty="0" smtClean="0"/>
              <a:t> </a:t>
            </a:r>
            <a:r>
              <a:rPr lang="cs-CZ" dirty="0" err="1" smtClean="0"/>
              <a:t>cy</a:t>
            </a:r>
            <a:r>
              <a:rPr lang="en-US" dirty="0" err="1" smtClean="0"/>
              <a:t>cle</a:t>
            </a:r>
            <a:endParaRPr lang="cs-CZ" dirty="0" smtClean="0"/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25400" y="1268413"/>
            <a:ext cx="5102225" cy="5102225"/>
          </a:xfrm>
        </p:spPr>
      </p:pic>
      <p:pic>
        <p:nvPicPr>
          <p:cNvPr id="5124" name="Picture 4" descr="File:Calvin-cycle4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1557338"/>
            <a:ext cx="4970462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>
          <a:xfrm>
            <a:off x="539750" y="5805488"/>
            <a:ext cx="1728788" cy="7921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cxnSp>
        <p:nvCxnSpPr>
          <p:cNvPr id="8" name="Přímá spojovací šipka 7"/>
          <p:cNvCxnSpPr>
            <a:stCxn id="6" idx="6"/>
          </p:cNvCxnSpPr>
          <p:nvPr/>
        </p:nvCxnSpPr>
        <p:spPr>
          <a:xfrm>
            <a:off x="2268538" y="6200775"/>
            <a:ext cx="719137" cy="252413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2987675" y="6308725"/>
            <a:ext cx="5616575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accent3">
                    <a:lumMod val="75000"/>
                  </a:schemeClr>
                </a:solidFill>
                <a:latin typeface="+mn-lt"/>
              </a:rPr>
              <a:t>pouze 1/6 G3P je použita pro  „export“ z plastidu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Respirační kvocient (RQ)</a:t>
            </a:r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>
          <a:xfrm>
            <a:off x="357188" y="1357313"/>
            <a:ext cx="8229600" cy="11430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dirty="0" smtClean="0"/>
              <a:t>poměr mezi počtem molů oxidu uhličitého a kyslíku spotřebovaného při respiraci </a:t>
            </a:r>
          </a:p>
        </p:txBody>
      </p:sp>
      <p:grpSp>
        <p:nvGrpSpPr>
          <p:cNvPr id="16388" name="Skupina 10"/>
          <p:cNvGrpSpPr>
            <a:grpSpLocks/>
          </p:cNvGrpSpPr>
          <p:nvPr/>
        </p:nvGrpSpPr>
        <p:grpSpPr bwMode="auto">
          <a:xfrm>
            <a:off x="2606675" y="3000375"/>
            <a:ext cx="3679825" cy="1000125"/>
            <a:chOff x="1000100" y="3071810"/>
            <a:chExt cx="3679057" cy="1000132"/>
          </a:xfrm>
        </p:grpSpPr>
        <p:sp>
          <p:nvSpPr>
            <p:cNvPr id="16390" name="TextovéPole 3"/>
            <p:cNvSpPr txBox="1">
              <a:spLocks noChangeArrowheads="1"/>
            </p:cNvSpPr>
            <p:nvPr/>
          </p:nvSpPr>
          <p:spPr bwMode="auto">
            <a:xfrm>
              <a:off x="1000100" y="3286124"/>
              <a:ext cx="107157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cs-CZ" sz="2800">
                  <a:latin typeface="Calibri" pitchFamily="34" charset="0"/>
                </a:rPr>
                <a:t>RQ</a:t>
              </a:r>
              <a:r>
                <a:rPr lang="en-US" sz="2800">
                  <a:latin typeface="Calibri" pitchFamily="34" charset="0"/>
                </a:rPr>
                <a:t> </a:t>
              </a:r>
              <a:r>
                <a:rPr lang="cs-CZ" sz="2800">
                  <a:latin typeface="Calibri" pitchFamily="34" charset="0"/>
                </a:rPr>
                <a:t>=  </a:t>
              </a:r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2214285" y="3071810"/>
              <a:ext cx="2464872" cy="5238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n CO</a:t>
              </a:r>
              <a:r>
                <a:rPr lang="cs-CZ" sz="2800" baseline="-250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2</a:t>
              </a:r>
              <a:r>
                <a:rPr lang="cs-CZ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 (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mol</a:t>
              </a:r>
              <a:r>
                <a:rPr lang="cs-CZ" sz="2800" dirty="0">
                  <a:solidFill>
                    <a:schemeClr val="accent6">
                      <a:lumMod val="75000"/>
                    </a:schemeClr>
                  </a:solidFill>
                  <a:latin typeface="+mn-lt"/>
                  <a:cs typeface="+mn-cs"/>
                </a:rPr>
                <a:t>)</a:t>
              </a:r>
            </a:p>
          </p:txBody>
        </p:sp>
        <p:sp>
          <p:nvSpPr>
            <p:cNvPr id="6" name="TextovéPole 5"/>
            <p:cNvSpPr txBox="1"/>
            <p:nvPr/>
          </p:nvSpPr>
          <p:spPr>
            <a:xfrm>
              <a:off x="2214285" y="3548063"/>
              <a:ext cx="2464872" cy="52387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cs-CZ" sz="2800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+mn-cs"/>
                </a:rPr>
                <a:t>n O</a:t>
              </a:r>
              <a:r>
                <a:rPr lang="cs-CZ" sz="2800" baseline="-25000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+mn-cs"/>
                </a:rPr>
                <a:t>2</a:t>
              </a:r>
              <a:r>
                <a:rPr lang="cs-CZ" sz="2800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+mn-cs"/>
                </a:rPr>
                <a:t> (</a:t>
              </a:r>
              <a:r>
                <a:rPr lang="en-US" sz="2800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+mn-cs"/>
                </a:rPr>
                <a:t>mol</a:t>
              </a:r>
              <a:r>
                <a:rPr lang="cs-CZ" sz="2800" dirty="0">
                  <a:solidFill>
                    <a:schemeClr val="accent5">
                      <a:lumMod val="75000"/>
                    </a:schemeClr>
                  </a:solidFill>
                  <a:latin typeface="+mn-lt"/>
                  <a:cs typeface="+mn-cs"/>
                </a:rPr>
                <a:t>)</a:t>
              </a:r>
            </a:p>
          </p:txBody>
        </p:sp>
        <p:cxnSp>
          <p:nvCxnSpPr>
            <p:cNvPr id="8" name="Přímá spojovací čára 7"/>
            <p:cNvCxnSpPr/>
            <p:nvPr/>
          </p:nvCxnSpPr>
          <p:spPr>
            <a:xfrm rot="10800000">
              <a:off x="2107944" y="3571877"/>
              <a:ext cx="2071256" cy="158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TextovéPole 11"/>
          <p:cNvSpPr txBox="1"/>
          <p:nvPr/>
        </p:nvSpPr>
        <p:spPr>
          <a:xfrm>
            <a:off x="714375" y="4572000"/>
            <a:ext cx="7500938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RQ </a:t>
            </a:r>
            <a:r>
              <a:rPr lang="cs-CZ" dirty="0">
                <a:latin typeface="+mn-lt"/>
                <a:cs typeface="+mn-cs"/>
              </a:rPr>
              <a:t>úplné disimilace sacharidů je </a:t>
            </a:r>
            <a:r>
              <a:rPr lang="cs-CZ" b="1" dirty="0">
                <a:latin typeface="+mn-lt"/>
                <a:cs typeface="+mn-cs"/>
              </a:rPr>
              <a:t>1</a:t>
            </a:r>
            <a:r>
              <a:rPr lang="cs-CZ" dirty="0">
                <a:latin typeface="+mn-lt"/>
                <a:cs typeface="+mn-cs"/>
              </a:rPr>
              <a:t>        C</a:t>
            </a:r>
            <a:r>
              <a:rPr lang="cs-CZ" baseline="-25000" dirty="0">
                <a:latin typeface="+mn-lt"/>
                <a:cs typeface="+mn-cs"/>
              </a:rPr>
              <a:t>6</a:t>
            </a:r>
            <a:r>
              <a:rPr lang="cs-CZ" dirty="0">
                <a:latin typeface="+mn-lt"/>
                <a:cs typeface="+mn-cs"/>
              </a:rPr>
              <a:t>H</a:t>
            </a:r>
            <a:r>
              <a:rPr lang="en-US" baseline="-25000" dirty="0">
                <a:latin typeface="+mn-lt"/>
                <a:cs typeface="+mn-cs"/>
              </a:rPr>
              <a:t>12</a:t>
            </a:r>
            <a:r>
              <a:rPr lang="en-US" dirty="0">
                <a:latin typeface="+mn-lt"/>
                <a:cs typeface="+mn-cs"/>
              </a:rPr>
              <a:t>O</a:t>
            </a:r>
            <a:r>
              <a:rPr lang="en-US" baseline="-25000" dirty="0">
                <a:latin typeface="+mn-lt"/>
                <a:cs typeface="+mn-cs"/>
              </a:rPr>
              <a:t>6</a:t>
            </a:r>
            <a:r>
              <a:rPr lang="en-US" dirty="0">
                <a:latin typeface="+mn-lt"/>
                <a:cs typeface="+mn-cs"/>
              </a:rPr>
              <a:t>+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6 O</a:t>
            </a:r>
            <a:r>
              <a:rPr lang="en-US" baseline="-25000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2</a:t>
            </a:r>
            <a:r>
              <a:rPr lang="cs-CZ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en-US" dirty="0">
                <a:latin typeface="+mn-lt"/>
                <a:cs typeface="+mn-cs"/>
                <a:sym typeface="Wingdings" pitchFamily="2" charset="2"/>
              </a:rPr>
              <a:t>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  <a:sym typeface="Wingdings" pitchFamily="2" charset="2"/>
              </a:rPr>
              <a:t>6 CO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  <a:sym typeface="Wingdings" pitchFamily="2" charset="2"/>
              </a:rPr>
              <a:t>2</a:t>
            </a:r>
            <a:r>
              <a:rPr lang="en-US" dirty="0">
                <a:latin typeface="+mn-lt"/>
                <a:cs typeface="+mn-cs"/>
                <a:sym typeface="Wingdings" pitchFamily="2" charset="2"/>
              </a:rPr>
              <a:t>+</a:t>
            </a:r>
            <a:r>
              <a:rPr lang="cs-CZ" dirty="0">
                <a:latin typeface="+mn-lt"/>
                <a:cs typeface="+mn-cs"/>
                <a:sym typeface="Wingdings" pitchFamily="2" charset="2"/>
              </a:rPr>
              <a:t> </a:t>
            </a:r>
            <a:r>
              <a:rPr lang="en-US" dirty="0">
                <a:latin typeface="+mn-lt"/>
                <a:cs typeface="+mn-cs"/>
                <a:sym typeface="Wingdings" pitchFamily="2" charset="2"/>
              </a:rPr>
              <a:t>6</a:t>
            </a:r>
            <a:r>
              <a:rPr lang="cs-CZ" dirty="0">
                <a:latin typeface="+mn-lt"/>
                <a:cs typeface="+mn-cs"/>
                <a:sym typeface="Wingdings" pitchFamily="2" charset="2"/>
              </a:rPr>
              <a:t> </a:t>
            </a:r>
            <a:r>
              <a:rPr lang="en-US" dirty="0">
                <a:latin typeface="+mn-lt"/>
                <a:cs typeface="+mn-cs"/>
                <a:sym typeface="Wingdings" pitchFamily="2" charset="2"/>
              </a:rPr>
              <a:t>H</a:t>
            </a:r>
            <a:r>
              <a:rPr lang="en-US" baseline="-25000" dirty="0">
                <a:latin typeface="+mn-lt"/>
                <a:cs typeface="+mn-cs"/>
                <a:sym typeface="Wingdings" pitchFamily="2" charset="2"/>
              </a:rPr>
              <a:t>2</a:t>
            </a:r>
            <a:r>
              <a:rPr lang="en-US" dirty="0">
                <a:latin typeface="+mn-lt"/>
                <a:cs typeface="+mn-cs"/>
                <a:sym typeface="Wingdings" pitchFamily="2" charset="2"/>
              </a:rPr>
              <a:t>O</a:t>
            </a:r>
            <a:endParaRPr lang="cs-CZ" dirty="0">
              <a:latin typeface="+mn-lt"/>
              <a:cs typeface="+mn-cs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RQ </a:t>
            </a:r>
            <a:r>
              <a:rPr lang="cs-CZ" dirty="0">
                <a:latin typeface="+mn-lt"/>
                <a:cs typeface="+mn-cs"/>
              </a:rPr>
              <a:t>úplné disimilace citrátu je </a:t>
            </a:r>
            <a:r>
              <a:rPr lang="cs-CZ" b="1" dirty="0">
                <a:latin typeface="+mn-lt"/>
                <a:cs typeface="+mn-cs"/>
              </a:rPr>
              <a:t>1,33</a:t>
            </a:r>
            <a:r>
              <a:rPr lang="cs-CZ" dirty="0">
                <a:latin typeface="+mn-lt"/>
                <a:cs typeface="+mn-cs"/>
              </a:rPr>
              <a:t>        C</a:t>
            </a:r>
            <a:r>
              <a:rPr lang="cs-CZ" baseline="-25000" dirty="0">
                <a:latin typeface="+mn-lt"/>
                <a:cs typeface="+mn-cs"/>
              </a:rPr>
              <a:t>6</a:t>
            </a:r>
            <a:r>
              <a:rPr lang="cs-CZ" dirty="0">
                <a:latin typeface="+mn-lt"/>
                <a:cs typeface="+mn-cs"/>
              </a:rPr>
              <a:t>H</a:t>
            </a:r>
            <a:r>
              <a:rPr lang="cs-CZ" baseline="-25000" dirty="0">
                <a:latin typeface="+mn-lt"/>
                <a:cs typeface="+mn-cs"/>
              </a:rPr>
              <a:t>8</a:t>
            </a:r>
            <a:r>
              <a:rPr lang="en-US" dirty="0">
                <a:latin typeface="+mn-lt"/>
                <a:cs typeface="+mn-cs"/>
              </a:rPr>
              <a:t>O</a:t>
            </a:r>
            <a:r>
              <a:rPr lang="cs-CZ" baseline="-25000" dirty="0">
                <a:latin typeface="+mn-lt"/>
                <a:cs typeface="+mn-cs"/>
              </a:rPr>
              <a:t>7</a:t>
            </a:r>
            <a:r>
              <a:rPr lang="en-US" dirty="0">
                <a:latin typeface="+mn-lt"/>
                <a:cs typeface="+mn-cs"/>
              </a:rPr>
              <a:t>+ </a:t>
            </a:r>
            <a:r>
              <a:rPr lang="cs-CZ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4,5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 O</a:t>
            </a:r>
            <a:r>
              <a:rPr lang="en-US" baseline="-25000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2</a:t>
            </a:r>
            <a:r>
              <a:rPr lang="cs-CZ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en-US" dirty="0">
                <a:latin typeface="+mn-lt"/>
                <a:cs typeface="+mn-cs"/>
                <a:sym typeface="Wingdings" pitchFamily="2" charset="2"/>
              </a:rPr>
              <a:t>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  <a:sym typeface="Wingdings" pitchFamily="2" charset="2"/>
              </a:rPr>
              <a:t>6</a:t>
            </a:r>
            <a:r>
              <a:rPr lang="en-US" dirty="0">
                <a:latin typeface="+mn-lt"/>
                <a:cs typeface="+mn-cs"/>
                <a:sym typeface="Wingdings" pitchFamily="2" charset="2"/>
              </a:rPr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  <a:sym typeface="Wingdings" pitchFamily="2" charset="2"/>
              </a:rPr>
              <a:t>CO</a:t>
            </a:r>
            <a:r>
              <a:rPr lang="en-US" baseline="-25000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  <a:sym typeface="Wingdings" pitchFamily="2" charset="2"/>
              </a:rPr>
              <a:t>2</a:t>
            </a:r>
            <a:r>
              <a:rPr lang="en-US" dirty="0">
                <a:latin typeface="+mn-lt"/>
                <a:cs typeface="+mn-cs"/>
                <a:sym typeface="Wingdings" pitchFamily="2" charset="2"/>
              </a:rPr>
              <a:t>+</a:t>
            </a:r>
            <a:r>
              <a:rPr lang="cs-CZ" dirty="0">
                <a:latin typeface="+mn-lt"/>
                <a:cs typeface="+mn-cs"/>
                <a:sym typeface="Wingdings" pitchFamily="2" charset="2"/>
              </a:rPr>
              <a:t> 4 </a:t>
            </a:r>
            <a:r>
              <a:rPr lang="en-US" dirty="0">
                <a:latin typeface="+mn-lt"/>
                <a:cs typeface="+mn-cs"/>
                <a:sym typeface="Wingdings" pitchFamily="2" charset="2"/>
              </a:rPr>
              <a:t>H</a:t>
            </a:r>
            <a:r>
              <a:rPr lang="en-US" baseline="-25000" dirty="0">
                <a:latin typeface="+mn-lt"/>
                <a:cs typeface="+mn-cs"/>
                <a:sym typeface="Wingdings" pitchFamily="2" charset="2"/>
              </a:rPr>
              <a:t>2</a:t>
            </a:r>
            <a:r>
              <a:rPr lang="en-US" dirty="0">
                <a:latin typeface="+mn-lt"/>
                <a:cs typeface="+mn-cs"/>
                <a:sym typeface="Wingdings" pitchFamily="2" charset="2"/>
              </a:rPr>
              <a:t>O</a:t>
            </a:r>
            <a:endParaRPr lang="cs-CZ" dirty="0">
              <a:latin typeface="+mn-lt"/>
              <a:cs typeface="+mn-cs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RQ </a:t>
            </a:r>
            <a:r>
              <a:rPr lang="cs-CZ" dirty="0">
                <a:latin typeface="+mn-lt"/>
                <a:cs typeface="+mn-cs"/>
              </a:rPr>
              <a:t>úplné disimilace citrátu je </a:t>
            </a:r>
            <a:r>
              <a:rPr lang="cs-CZ" b="1" dirty="0">
                <a:latin typeface="+mn-lt"/>
                <a:cs typeface="+mn-cs"/>
              </a:rPr>
              <a:t>0,71</a:t>
            </a:r>
            <a:endParaRPr lang="en-US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RQ v</a:t>
            </a:r>
            <a:r>
              <a:rPr lang="cs-CZ" dirty="0" err="1">
                <a:latin typeface="+mn-lt"/>
                <a:cs typeface="+mn-cs"/>
              </a:rPr>
              <a:t>ětšiny</a:t>
            </a:r>
            <a:r>
              <a:rPr lang="cs-CZ" dirty="0">
                <a:latin typeface="+mn-lt"/>
                <a:cs typeface="+mn-cs"/>
              </a:rPr>
              <a:t> pletiv se blíží jedné</a:t>
            </a:r>
            <a:r>
              <a:rPr lang="en-US" b="1" dirty="0">
                <a:latin typeface="+mn-lt"/>
                <a:cs typeface="+mn-cs"/>
              </a:rPr>
              <a:t>	</a:t>
            </a:r>
            <a:endParaRPr lang="cs-CZ" dirty="0">
              <a:latin typeface="+mn-lt"/>
              <a:cs typeface="+mn-cs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  <a:sym typeface="Wingdings" pitchFamily="2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solidFill>
                <a:srgbClr val="0070C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5125" y="28575"/>
            <a:ext cx="6238875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285750" y="285750"/>
            <a:ext cx="2928938" cy="62865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cs-CZ" sz="2400" dirty="0" err="1" smtClean="0">
                <a:solidFill>
                  <a:schemeClr val="accent6">
                    <a:lumMod val="75000"/>
                  </a:schemeClr>
                </a:solidFill>
              </a:rPr>
              <a:t>respiration</a:t>
            </a:r>
            <a:r>
              <a:rPr lang="cs-CZ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accent6">
                    <a:lumMod val="75000"/>
                  </a:schemeClr>
                </a:solidFill>
              </a:rPr>
              <a:t>substrates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US" sz="2400" dirty="0" smtClean="0"/>
          </a:p>
          <a:p>
            <a:pPr eaLnBrk="1" hangingPunct="1">
              <a:buFont typeface="Arial" charset="0"/>
              <a:buNone/>
              <a:defRPr/>
            </a:pPr>
            <a:endParaRPr lang="cs-CZ" sz="2400" b="1" dirty="0" smtClean="0"/>
          </a:p>
          <a:p>
            <a:pPr eaLnBrk="1" hangingPunct="1">
              <a:buFont typeface="Arial" charset="0"/>
              <a:buNone/>
              <a:defRPr/>
            </a:pPr>
            <a:endParaRPr lang="cs-CZ" sz="2400" b="1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cs-CZ" sz="2400" b="1" dirty="0" err="1" smtClean="0"/>
              <a:t>glucose</a:t>
            </a:r>
            <a:endParaRPr lang="cs-CZ" sz="2400" b="1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en-US" sz="2400" b="1" dirty="0" smtClean="0"/>
              <a:t>sucrose</a:t>
            </a:r>
            <a:endParaRPr lang="cs-CZ" sz="2400" b="1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cs-CZ" sz="2400" b="1" dirty="0" smtClean="0"/>
              <a:t>hexose-</a:t>
            </a:r>
            <a:r>
              <a:rPr lang="cs-CZ" sz="2400" b="1" dirty="0" err="1" smtClean="0"/>
              <a:t>phosphates</a:t>
            </a:r>
            <a:endParaRPr lang="cs-CZ" sz="2400" b="1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cs-CZ" sz="2400" b="1" dirty="0" smtClean="0"/>
              <a:t>triose-</a:t>
            </a:r>
            <a:r>
              <a:rPr lang="cs-CZ" sz="2400" b="1" dirty="0" err="1" smtClean="0"/>
              <a:t>phosphates</a:t>
            </a:r>
            <a:endParaRPr lang="cs-CZ" sz="2400" b="1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cs-CZ" sz="2400" b="1" dirty="0" err="1" smtClean="0"/>
              <a:t>fructans</a:t>
            </a:r>
            <a:endParaRPr lang="cs-CZ" sz="2400" b="1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cs-CZ" sz="2400" b="1" dirty="0" err="1" smtClean="0"/>
              <a:t>lipids</a:t>
            </a:r>
            <a:endParaRPr lang="cs-CZ" sz="2400" b="1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cs-CZ" sz="2400" b="1" dirty="0" err="1" smtClean="0"/>
              <a:t>storage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proteins</a:t>
            </a:r>
            <a:endParaRPr lang="cs-CZ" sz="2400" b="1" dirty="0" smtClean="0"/>
          </a:p>
          <a:p>
            <a:pPr eaLnBrk="1" hangingPunct="1">
              <a:buFont typeface="Arial" charset="0"/>
              <a:buNone/>
              <a:defRPr/>
            </a:pPr>
            <a:endParaRPr lang="cs-CZ" sz="2400" b="1" dirty="0" smtClean="0"/>
          </a:p>
          <a:p>
            <a:pPr eaLnBrk="1" hangingPunct="1">
              <a:buFont typeface="Arial" charset="0"/>
              <a:buNone/>
              <a:defRPr/>
            </a:pPr>
            <a:endParaRPr lang="cs-CZ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sah 2"/>
          <p:cNvSpPr>
            <a:spLocks noGrp="1"/>
          </p:cNvSpPr>
          <p:nvPr>
            <p:ph idx="1"/>
          </p:nvPr>
        </p:nvSpPr>
        <p:spPr>
          <a:xfrm>
            <a:off x="0" y="357188"/>
            <a:ext cx="2928938" cy="6286500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p</a:t>
            </a:r>
            <a:r>
              <a:rPr lang="cs-CZ" sz="2400" dirty="0" err="1" smtClean="0">
                <a:solidFill>
                  <a:schemeClr val="accent6">
                    <a:lumMod val="75000"/>
                  </a:schemeClr>
                </a:solidFill>
              </a:rPr>
              <a:t>roducts</a:t>
            </a:r>
            <a:r>
              <a:rPr lang="cs-CZ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accent6">
                    <a:lumMod val="75000"/>
                  </a:schemeClr>
                </a:solidFill>
              </a:rPr>
              <a:t>of</a:t>
            </a:r>
            <a:r>
              <a:rPr lang="cs-CZ" sz="2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s-CZ" sz="2400" dirty="0" err="1" smtClean="0">
                <a:solidFill>
                  <a:schemeClr val="accent6">
                    <a:lumMod val="75000"/>
                  </a:schemeClr>
                </a:solidFill>
              </a:rPr>
              <a:t>respiration</a:t>
            </a:r>
            <a:endParaRPr lang="en-US" sz="24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endParaRPr lang="en-US" sz="2400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en-US" sz="2400" b="1" dirty="0" err="1" smtClean="0"/>
              <a:t>energi</a:t>
            </a:r>
            <a:r>
              <a:rPr lang="cs-CZ" sz="2400" b="1" dirty="0" smtClean="0"/>
              <a:t>y</a:t>
            </a:r>
            <a:r>
              <a:rPr lang="en-US" sz="2400" dirty="0" smtClean="0"/>
              <a:t> </a:t>
            </a:r>
            <a:r>
              <a:rPr lang="cs-CZ" sz="2400" dirty="0" smtClean="0"/>
              <a:t>in a </a:t>
            </a:r>
            <a:r>
              <a:rPr lang="cs-CZ" sz="2400" dirty="0" err="1" smtClean="0"/>
              <a:t>form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ATP</a:t>
            </a:r>
          </a:p>
          <a:p>
            <a:pPr eaLnBrk="1" hangingPunct="1">
              <a:buFont typeface="Arial" charset="0"/>
              <a:buNone/>
              <a:defRPr/>
            </a:pPr>
            <a:endParaRPr lang="cs-CZ" sz="2400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cs-CZ" sz="2400" b="1" dirty="0" err="1" smtClean="0"/>
              <a:t>reduction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potential</a:t>
            </a:r>
            <a:r>
              <a:rPr lang="cs-CZ" sz="2400" dirty="0" smtClean="0"/>
              <a:t>– </a:t>
            </a:r>
            <a:r>
              <a:rPr lang="cs-CZ" sz="2400" dirty="0" err="1" smtClean="0"/>
              <a:t>reduced</a:t>
            </a:r>
            <a:r>
              <a:rPr lang="cs-CZ" sz="2400" dirty="0" smtClean="0"/>
              <a:t> </a:t>
            </a:r>
            <a:r>
              <a:rPr lang="cs-CZ" sz="2400" dirty="0" err="1" smtClean="0"/>
              <a:t>dehydrogenase</a:t>
            </a:r>
            <a:r>
              <a:rPr lang="cs-CZ" sz="2400" dirty="0" smtClean="0"/>
              <a:t> </a:t>
            </a:r>
            <a:r>
              <a:rPr lang="cs-CZ" sz="2400" dirty="0" err="1" smtClean="0"/>
              <a:t>coenzymes</a:t>
            </a:r>
            <a:endParaRPr lang="cs-CZ" sz="2400" dirty="0" smtClean="0"/>
          </a:p>
          <a:p>
            <a:pPr eaLnBrk="1" hangingPunct="1">
              <a:buFont typeface="Arial" charset="0"/>
              <a:buNone/>
              <a:defRPr/>
            </a:pPr>
            <a:endParaRPr lang="cs-CZ" sz="2400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cs-CZ" sz="2400" b="1" dirty="0" err="1" smtClean="0"/>
              <a:t>substrate</a:t>
            </a:r>
            <a:r>
              <a:rPr lang="cs-CZ" sz="2400" b="1" dirty="0" smtClean="0"/>
              <a:t> </a:t>
            </a:r>
            <a:r>
              <a:rPr lang="cs-CZ" sz="2400" dirty="0" err="1" smtClean="0"/>
              <a:t>for</a:t>
            </a:r>
            <a:r>
              <a:rPr lang="cs-CZ" sz="2400" dirty="0" smtClean="0"/>
              <a:t> multiple </a:t>
            </a:r>
            <a:r>
              <a:rPr lang="cs-CZ" sz="2400" dirty="0" err="1" smtClean="0"/>
              <a:t>metabolic</a:t>
            </a:r>
            <a:r>
              <a:rPr lang="cs-CZ" sz="2400" dirty="0" smtClean="0"/>
              <a:t> </a:t>
            </a:r>
            <a:r>
              <a:rPr lang="cs-CZ" sz="2400" dirty="0" err="1" smtClean="0"/>
              <a:t>pathways</a:t>
            </a:r>
            <a:endParaRPr lang="cs-CZ" sz="2400" dirty="0" smtClean="0"/>
          </a:p>
          <a:p>
            <a:pPr eaLnBrk="1" hangingPunct="1">
              <a:buFont typeface="Arial" charset="0"/>
              <a:buNone/>
              <a:defRPr/>
            </a:pPr>
            <a:endParaRPr lang="cs-CZ" sz="2400" dirty="0" smtClean="0"/>
          </a:p>
          <a:p>
            <a:pPr eaLnBrk="1" hangingPunct="1">
              <a:buFont typeface="Arial" charset="0"/>
              <a:buNone/>
              <a:defRPr/>
            </a:pPr>
            <a:r>
              <a:rPr lang="cs-CZ" sz="2400" b="1" dirty="0" err="1" smtClean="0"/>
              <a:t>thermal</a:t>
            </a:r>
            <a:r>
              <a:rPr lang="cs-CZ" sz="2400" b="1" dirty="0" smtClean="0"/>
              <a:t> </a:t>
            </a:r>
            <a:r>
              <a:rPr lang="cs-CZ" sz="2400" b="1" dirty="0" err="1" smtClean="0"/>
              <a:t>energy</a:t>
            </a:r>
            <a:endParaRPr lang="cs-CZ" sz="2400" b="1" dirty="0" smtClean="0"/>
          </a:p>
          <a:p>
            <a:pPr eaLnBrk="1" hangingPunct="1">
              <a:buFont typeface="Arial" charset="0"/>
              <a:buNone/>
              <a:defRPr/>
            </a:pPr>
            <a:endParaRPr lang="cs-CZ" sz="2400" dirty="0" smtClean="0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5125" y="28575"/>
            <a:ext cx="6238875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>
          <a:xfrm>
            <a:off x="611188" y="0"/>
            <a:ext cx="8229600" cy="1143000"/>
          </a:xfrm>
        </p:spPr>
        <p:txBody>
          <a:bodyPr/>
          <a:lstStyle/>
          <a:p>
            <a:r>
              <a:rPr lang="cs-CZ" smtClean="0"/>
              <a:t>Pentose cycle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539750" y="981075"/>
            <a:ext cx="8229600" cy="4525963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cca </a:t>
            </a:r>
            <a:r>
              <a:rPr lang="en-US" dirty="0" smtClean="0"/>
              <a:t>5</a:t>
            </a:r>
            <a:r>
              <a:rPr lang="cs-CZ" dirty="0" smtClean="0"/>
              <a:t>-</a:t>
            </a:r>
            <a:r>
              <a:rPr lang="en-US" dirty="0" smtClean="0"/>
              <a:t>20% 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asimilates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oxidized</a:t>
            </a:r>
            <a:r>
              <a:rPr lang="cs-CZ" dirty="0" smtClean="0"/>
              <a:t> via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cycle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in </a:t>
            </a:r>
            <a:r>
              <a:rPr lang="cs-CZ" dirty="0" err="1" smtClean="0"/>
              <a:t>first</a:t>
            </a:r>
            <a:r>
              <a:rPr lang="cs-CZ" dirty="0" smtClean="0"/>
              <a:t> </a:t>
            </a:r>
            <a:r>
              <a:rPr lang="cs-CZ" dirty="0" err="1" smtClean="0"/>
              <a:t>two</a:t>
            </a:r>
            <a:r>
              <a:rPr lang="cs-CZ" dirty="0" smtClean="0"/>
              <a:t> </a:t>
            </a:r>
            <a:r>
              <a:rPr lang="cs-CZ" dirty="0" err="1" smtClean="0"/>
              <a:t>steps</a:t>
            </a:r>
            <a:r>
              <a:rPr lang="cs-CZ" dirty="0" smtClean="0"/>
              <a:t>  </a:t>
            </a:r>
            <a:r>
              <a:rPr lang="cs-CZ" dirty="0" err="1" smtClean="0"/>
              <a:t>produces</a:t>
            </a:r>
            <a:r>
              <a:rPr lang="cs-CZ" dirty="0" smtClean="0"/>
              <a:t> 2 </a:t>
            </a:r>
            <a:r>
              <a:rPr lang="cs-CZ" dirty="0" err="1" smtClean="0"/>
              <a:t>molecules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NADPH</a:t>
            </a:r>
            <a:r>
              <a:rPr lang="en-US" dirty="0" smtClean="0"/>
              <a:t> a</a:t>
            </a:r>
            <a:r>
              <a:rPr lang="cs-CZ" dirty="0" err="1" smtClean="0"/>
              <a:t>nd</a:t>
            </a:r>
            <a:r>
              <a:rPr lang="en-US" dirty="0" smtClean="0"/>
              <a:t> CO</a:t>
            </a:r>
            <a:r>
              <a:rPr lang="en-US" baseline="-25000" dirty="0" smtClean="0"/>
              <a:t>2</a:t>
            </a:r>
            <a:r>
              <a:rPr lang="en-US" dirty="0" smtClean="0"/>
              <a:t>, </a:t>
            </a:r>
            <a:r>
              <a:rPr lang="cs-CZ" dirty="0" err="1" smtClean="0"/>
              <a:t>so</a:t>
            </a:r>
            <a:r>
              <a:rPr lang="cs-CZ" dirty="0" smtClean="0"/>
              <a:t> </a:t>
            </a:r>
            <a:r>
              <a:rPr lang="cs-CZ" dirty="0" err="1" smtClean="0"/>
              <a:t>total</a:t>
            </a:r>
            <a:r>
              <a:rPr lang="cs-CZ" dirty="0" smtClean="0"/>
              <a:t> </a:t>
            </a:r>
            <a:r>
              <a:rPr lang="cs-CZ" dirty="0" err="1" smtClean="0"/>
              <a:t>dissimilation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glucose</a:t>
            </a:r>
            <a:r>
              <a:rPr lang="cs-CZ" dirty="0" smtClean="0"/>
              <a:t> </a:t>
            </a:r>
            <a:r>
              <a:rPr lang="cs-CZ" dirty="0" err="1" smtClean="0"/>
              <a:t>produces</a:t>
            </a:r>
            <a:r>
              <a:rPr lang="cs-CZ" dirty="0" smtClean="0"/>
              <a:t> </a:t>
            </a:r>
            <a:r>
              <a:rPr lang="cs-CZ" b="1" dirty="0" smtClean="0"/>
              <a:t>12x NADPH</a:t>
            </a:r>
          </a:p>
          <a:p>
            <a:pPr>
              <a:buFontTx/>
              <a:buChar char="-"/>
            </a:pPr>
            <a:r>
              <a:rPr lang="cs-CZ" dirty="0" err="1" smtClean="0"/>
              <a:t>produces</a:t>
            </a:r>
            <a:r>
              <a:rPr lang="cs-CZ" dirty="0" smtClean="0"/>
              <a:t> </a:t>
            </a:r>
            <a:r>
              <a:rPr lang="cs-CZ" dirty="0" err="1" smtClean="0"/>
              <a:t>Calvin</a:t>
            </a:r>
            <a:r>
              <a:rPr lang="cs-CZ" dirty="0" smtClean="0"/>
              <a:t> </a:t>
            </a:r>
            <a:r>
              <a:rPr lang="cs-CZ" dirty="0" err="1" smtClean="0"/>
              <a:t>cycle</a:t>
            </a:r>
            <a:r>
              <a:rPr lang="cs-CZ" dirty="0" smtClean="0"/>
              <a:t> </a:t>
            </a:r>
            <a:r>
              <a:rPr lang="cs-CZ" dirty="0" err="1" smtClean="0"/>
              <a:t>intermediates</a:t>
            </a:r>
            <a:r>
              <a:rPr lang="cs-CZ" dirty="0" smtClean="0"/>
              <a:t> in </a:t>
            </a:r>
            <a:r>
              <a:rPr lang="cs-CZ" dirty="0" err="1" smtClean="0"/>
              <a:t>greening</a:t>
            </a:r>
            <a:r>
              <a:rPr lang="cs-CZ" dirty="0" smtClean="0"/>
              <a:t> </a:t>
            </a:r>
            <a:r>
              <a:rPr lang="cs-CZ" dirty="0" err="1" smtClean="0"/>
              <a:t>organs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erythrose</a:t>
            </a:r>
            <a:r>
              <a:rPr lang="cs-CZ" dirty="0" smtClean="0"/>
              <a:t> 5-</a:t>
            </a:r>
            <a:r>
              <a:rPr lang="cs-CZ" dirty="0" err="1" smtClean="0"/>
              <a:t>phosphate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produced</a:t>
            </a:r>
            <a:r>
              <a:rPr lang="cs-CZ" dirty="0" smtClean="0"/>
              <a:t> –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important</a:t>
            </a:r>
            <a:r>
              <a:rPr lang="cs-CZ" dirty="0" smtClean="0"/>
              <a:t> </a:t>
            </a:r>
            <a:r>
              <a:rPr lang="cs-CZ" dirty="0" err="1" smtClean="0"/>
              <a:t>secondary</a:t>
            </a:r>
            <a:r>
              <a:rPr lang="cs-CZ" dirty="0" smtClean="0"/>
              <a:t> </a:t>
            </a:r>
            <a:r>
              <a:rPr lang="cs-CZ" dirty="0" err="1" smtClean="0"/>
              <a:t>metabolism</a:t>
            </a:r>
            <a:r>
              <a:rPr lang="cs-CZ" dirty="0" smtClean="0"/>
              <a:t> </a:t>
            </a:r>
            <a:r>
              <a:rPr lang="cs-CZ" dirty="0" err="1" smtClean="0"/>
              <a:t>precursor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most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steps</a:t>
            </a:r>
            <a:r>
              <a:rPr lang="cs-CZ" dirty="0" smtClean="0"/>
              <a:t> </a:t>
            </a:r>
            <a:r>
              <a:rPr lang="cs-CZ" dirty="0" err="1" smtClean="0"/>
              <a:t>takes</a:t>
            </a:r>
            <a:r>
              <a:rPr lang="cs-CZ" dirty="0" smtClean="0"/>
              <a:t> </a:t>
            </a:r>
            <a:r>
              <a:rPr lang="cs-CZ" dirty="0" err="1" smtClean="0"/>
              <a:t>place</a:t>
            </a:r>
            <a:r>
              <a:rPr lang="cs-CZ" dirty="0" smtClean="0"/>
              <a:t> in </a:t>
            </a:r>
            <a:r>
              <a:rPr lang="cs-CZ" dirty="0" err="1" smtClean="0"/>
              <a:t>plastids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plants</a:t>
            </a:r>
            <a:endParaRPr lang="cs-CZ" dirty="0" smtClean="0"/>
          </a:p>
          <a:p>
            <a:pPr>
              <a:buFont typeface="Arial" charset="0"/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r="23109"/>
          <a:stretch>
            <a:fillRect/>
          </a:stretch>
        </p:blipFill>
        <p:spPr bwMode="auto">
          <a:xfrm>
            <a:off x="395288" y="836613"/>
            <a:ext cx="179705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Přímá spojovací šipka 5"/>
          <p:cNvCxnSpPr/>
          <p:nvPr/>
        </p:nvCxnSpPr>
        <p:spPr>
          <a:xfrm rot="5400000" flipH="1" flipV="1">
            <a:off x="1331913" y="5084763"/>
            <a:ext cx="2087562" cy="360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36" name="TextovéPole 11"/>
          <p:cNvSpPr txBox="1">
            <a:spLocks noChangeArrowheads="1"/>
          </p:cNvSpPr>
          <p:nvPr/>
        </p:nvSpPr>
        <p:spPr bwMode="auto">
          <a:xfrm>
            <a:off x="2555875" y="3860800"/>
            <a:ext cx="5360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regeneration of  </a:t>
            </a:r>
            <a:r>
              <a:rPr lang="cs-CZ" b="1"/>
              <a:t>glyceraldehyde 3-P </a:t>
            </a:r>
            <a:r>
              <a:rPr lang="cs-CZ"/>
              <a:t>(many steps)</a:t>
            </a:r>
          </a:p>
        </p:txBody>
      </p:sp>
      <p:cxnSp>
        <p:nvCxnSpPr>
          <p:cNvPr id="14" name="Přímá spojovací šipka 13"/>
          <p:cNvCxnSpPr/>
          <p:nvPr/>
        </p:nvCxnSpPr>
        <p:spPr>
          <a:xfrm rot="10800000">
            <a:off x="4643438" y="2924175"/>
            <a:ext cx="1081087" cy="936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rot="10800000">
            <a:off x="2339975" y="1341438"/>
            <a:ext cx="1800225" cy="1079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/>
        </p:nvSpPr>
        <p:spPr>
          <a:xfrm>
            <a:off x="4067944" y="2204864"/>
            <a:ext cx="60786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?</a:t>
            </a:r>
          </a:p>
        </p:txBody>
      </p:sp>
      <p:pic>
        <p:nvPicPr>
          <p:cNvPr id="1844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125538"/>
            <a:ext cx="5810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>
          <a:xfrm>
            <a:off x="457200" y="-242888"/>
            <a:ext cx="8229600" cy="1143001"/>
          </a:xfrm>
        </p:spPr>
        <p:txBody>
          <a:bodyPr/>
          <a:lstStyle/>
          <a:p>
            <a:r>
              <a:rPr lang="cs-CZ" smtClean="0"/>
              <a:t>Synthesis of sugars from G3P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620713"/>
            <a:ext cx="9047162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Obdélník 4"/>
          <p:cNvSpPr>
            <a:spLocks noChangeArrowheads="1"/>
          </p:cNvSpPr>
          <p:nvPr/>
        </p:nvSpPr>
        <p:spPr bwMode="auto">
          <a:xfrm>
            <a:off x="3924300" y="6519863"/>
            <a:ext cx="504031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/>
              <a:t>Pavlová L. - Fyziologie rostlin, Praha, Karolinum 2006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-2289175" y="274638"/>
            <a:ext cx="8229600" cy="1143000"/>
          </a:xfrm>
        </p:spPr>
        <p:txBody>
          <a:bodyPr/>
          <a:lstStyle/>
          <a:p>
            <a:pPr eaLnBrk="1" hangingPunct="1"/>
            <a:r>
              <a:rPr lang="cs-CZ" smtClean="0"/>
              <a:t>Glycolysis</a:t>
            </a:r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4300" y="36513"/>
            <a:ext cx="52197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ovéPole 7"/>
          <p:cNvSpPr txBox="1">
            <a:spLocks noChangeArrowheads="1"/>
          </p:cNvSpPr>
          <p:nvPr/>
        </p:nvSpPr>
        <p:spPr bwMode="auto">
          <a:xfrm>
            <a:off x="0" y="1341438"/>
            <a:ext cx="3851275" cy="507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is a sequence of metabolic reactions, which digest phosphorylated hexozes on phosphorylated trioses and subsequently on pyruate and malate.</a:t>
            </a:r>
          </a:p>
          <a:p>
            <a:endParaRPr lang="cs-CZ"/>
          </a:p>
          <a:p>
            <a:r>
              <a:rPr lang="cs-CZ"/>
              <a:t>occurs in cytoplasm</a:t>
            </a:r>
          </a:p>
          <a:p>
            <a:endParaRPr lang="cs-CZ"/>
          </a:p>
          <a:p>
            <a:endParaRPr lang="cs-CZ"/>
          </a:p>
          <a:p>
            <a:r>
              <a:rPr lang="cs-CZ"/>
              <a:t>initial phase</a:t>
            </a:r>
          </a:p>
          <a:p>
            <a:r>
              <a:rPr lang="cs-CZ"/>
              <a:t>energy conserving phase</a:t>
            </a:r>
          </a:p>
          <a:p>
            <a:endParaRPr lang="cs-CZ"/>
          </a:p>
          <a:p>
            <a:endParaRPr lang="cs-CZ"/>
          </a:p>
          <a:p>
            <a:endParaRPr lang="cs-CZ"/>
          </a:p>
          <a:p>
            <a:r>
              <a:rPr lang="cs-CZ"/>
              <a:t> </a:t>
            </a:r>
          </a:p>
          <a:p>
            <a:endParaRPr lang="cs-CZ"/>
          </a:p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>
          <a:xfrm>
            <a:off x="457200" y="-242888"/>
            <a:ext cx="8229600" cy="1143001"/>
          </a:xfrm>
        </p:spPr>
        <p:txBody>
          <a:bodyPr/>
          <a:lstStyle/>
          <a:p>
            <a:pPr eaLnBrk="1" hangingPunct="1"/>
            <a:r>
              <a:rPr lang="cs-CZ" smtClean="0"/>
              <a:t>Glycolysis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 b="25168"/>
          <a:stretch>
            <a:fillRect/>
          </a:stretch>
        </p:blipFill>
        <p:spPr bwMode="auto">
          <a:xfrm>
            <a:off x="34925" y="3332163"/>
            <a:ext cx="909320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ovéPole 6"/>
          <p:cNvSpPr txBox="1">
            <a:spLocks noChangeArrowheads="1"/>
          </p:cNvSpPr>
          <p:nvPr/>
        </p:nvSpPr>
        <p:spPr bwMode="auto">
          <a:xfrm>
            <a:off x="250825" y="904875"/>
            <a:ext cx="835342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because sucrose s the main transportation sugar i plants, it might be considered as an initial template for glycolysis (at animals it is glucose). In first steps, sucrose is digested on glucose and fructose by </a:t>
            </a:r>
            <a:r>
              <a:rPr lang="cs-CZ" b="1"/>
              <a:t>invertase</a:t>
            </a:r>
            <a:r>
              <a:rPr lang="cs-CZ"/>
              <a:t> </a:t>
            </a:r>
            <a:r>
              <a:rPr lang="cs-CZ" b="1"/>
              <a:t>or sucrose synthase</a:t>
            </a:r>
            <a:r>
              <a:rPr lang="cs-CZ"/>
              <a:t>. These reactions play role at phloem unloading. Reaction of sucrose synthase s reversible, whereas invertase reaction is. Glucose and fructose are then phosphorylated using ATP. A result of this phase is a pool of hexose-phosphates. . These can be, as well as triose phosphats, supplied by starch degradation in plastides.</a:t>
            </a:r>
          </a:p>
          <a:p>
            <a:endParaRPr lang="cs-CZ"/>
          </a:p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100" y="3573463"/>
            <a:ext cx="8978900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107950" y="0"/>
            <a:ext cx="8351838" cy="3662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Hexose-</a:t>
            </a:r>
            <a:r>
              <a:rPr lang="cs-CZ" dirty="0" err="1"/>
              <a:t>phosphate</a:t>
            </a:r>
            <a:r>
              <a:rPr lang="cs-CZ" dirty="0"/>
              <a:t> pool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composed</a:t>
            </a:r>
            <a:r>
              <a:rPr lang="cs-CZ" dirty="0"/>
              <a:t> </a:t>
            </a:r>
            <a:r>
              <a:rPr lang="cs-CZ" dirty="0" err="1"/>
              <a:t>mainly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glucose</a:t>
            </a:r>
            <a:r>
              <a:rPr lang="cs-CZ" dirty="0"/>
              <a:t>-1-P, </a:t>
            </a:r>
            <a:r>
              <a:rPr lang="cs-CZ" dirty="0" err="1"/>
              <a:t>glucose</a:t>
            </a:r>
            <a:r>
              <a:rPr lang="cs-CZ" dirty="0"/>
              <a:t>-6-P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fructose</a:t>
            </a:r>
            <a:r>
              <a:rPr lang="cs-CZ" dirty="0"/>
              <a:t>-6-P, </a:t>
            </a:r>
            <a:r>
              <a:rPr lang="cs-CZ" dirty="0" err="1"/>
              <a:t>which</a:t>
            </a:r>
            <a:r>
              <a:rPr lang="cs-CZ" dirty="0"/>
              <a:t> are </a:t>
            </a:r>
            <a:r>
              <a:rPr lang="cs-CZ" dirty="0" err="1"/>
              <a:t>interconvertible</a:t>
            </a:r>
            <a:r>
              <a:rPr lang="cs-CZ" dirty="0"/>
              <a:t>. 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 err="1"/>
              <a:t>Conversion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hexose </a:t>
            </a:r>
            <a:r>
              <a:rPr lang="cs-CZ" dirty="0" err="1"/>
              <a:t>phosphates</a:t>
            </a:r>
            <a:r>
              <a:rPr lang="cs-CZ" dirty="0"/>
              <a:t> to triose </a:t>
            </a:r>
            <a:r>
              <a:rPr lang="cs-CZ" dirty="0" err="1"/>
              <a:t>phosphates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maintainted</a:t>
            </a:r>
            <a:r>
              <a:rPr lang="cs-CZ" dirty="0"/>
              <a:t> by </a:t>
            </a:r>
            <a:r>
              <a:rPr lang="cs-CZ" b="1" dirty="0" err="1"/>
              <a:t>phosphofructokinases</a:t>
            </a:r>
            <a:r>
              <a:rPr lang="cs-CZ" dirty="0"/>
              <a:t>  - ATP </a:t>
            </a:r>
            <a:r>
              <a:rPr lang="cs-CZ" dirty="0" err="1"/>
              <a:t>and</a:t>
            </a:r>
            <a:r>
              <a:rPr lang="cs-CZ" dirty="0"/>
              <a:t> PP </a:t>
            </a:r>
            <a:r>
              <a:rPr lang="cs-CZ" dirty="0" err="1"/>
              <a:t>dependent</a:t>
            </a:r>
            <a:r>
              <a:rPr lang="cs-CZ" dirty="0"/>
              <a:t>,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plants</a:t>
            </a:r>
            <a:r>
              <a:rPr lang="cs-CZ" dirty="0"/>
              <a:t> speciality.</a:t>
            </a:r>
          </a:p>
          <a:p>
            <a:pPr>
              <a:defRPr/>
            </a:pPr>
            <a:endParaRPr lang="cs-CZ" b="1" dirty="0"/>
          </a:p>
          <a:p>
            <a:pPr>
              <a:defRPr/>
            </a:pPr>
            <a:endParaRPr lang="cs-CZ" b="1" dirty="0"/>
          </a:p>
          <a:p>
            <a:pPr>
              <a:defRPr/>
            </a:pPr>
            <a:r>
              <a:rPr lang="cs-CZ" b="1" dirty="0" err="1"/>
              <a:t>This</a:t>
            </a:r>
            <a:r>
              <a:rPr lang="cs-CZ" b="1" dirty="0"/>
              <a:t> </a:t>
            </a:r>
            <a:r>
              <a:rPr lang="cs-CZ" b="1" dirty="0" err="1"/>
              <a:t>is</a:t>
            </a:r>
            <a:r>
              <a:rPr lang="cs-CZ" b="1" dirty="0"/>
              <a:t> </a:t>
            </a:r>
            <a:r>
              <a:rPr lang="cs-CZ" b="1" dirty="0" err="1"/>
              <a:t>one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main</a:t>
            </a:r>
            <a:r>
              <a:rPr lang="cs-CZ" b="1" dirty="0"/>
              <a:t> </a:t>
            </a:r>
            <a:r>
              <a:rPr lang="cs-CZ" b="1" dirty="0" err="1"/>
              <a:t>glycolysis</a:t>
            </a:r>
            <a:r>
              <a:rPr lang="cs-CZ" b="1" dirty="0"/>
              <a:t> </a:t>
            </a:r>
            <a:r>
              <a:rPr lang="cs-CZ" b="1" dirty="0" err="1"/>
              <a:t>regulatory</a:t>
            </a:r>
            <a:r>
              <a:rPr lang="cs-CZ" b="1" dirty="0"/>
              <a:t> </a:t>
            </a:r>
            <a:r>
              <a:rPr lang="cs-CZ" b="1" dirty="0" err="1"/>
              <a:t>steps</a:t>
            </a:r>
            <a:r>
              <a:rPr lang="cs-CZ" b="1" dirty="0"/>
              <a:t> </a:t>
            </a:r>
          </a:p>
          <a:p>
            <a:pPr>
              <a:defRPr/>
            </a:pPr>
            <a:endParaRPr lang="cs-CZ" sz="1600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>
          <a:xfrm>
            <a:off x="-2413000" y="3357563"/>
            <a:ext cx="8229600" cy="1143000"/>
          </a:xfrm>
        </p:spPr>
        <p:txBody>
          <a:bodyPr/>
          <a:lstStyle/>
          <a:p>
            <a:r>
              <a:rPr lang="cs-CZ" sz="2800" smtClean="0"/>
              <a:t>Glycolysis regulation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0"/>
            <a:ext cx="8820150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cs-CZ" dirty="0">
                <a:solidFill>
                  <a:schemeClr val="accent3">
                    <a:lumMod val="75000"/>
                  </a:schemeClr>
                </a:solidFill>
              </a:rPr>
              <a:t>tok hexóz do glykolýzy stimuluje fruktóza-6-P a </a:t>
            </a:r>
            <a:r>
              <a:rPr lang="cs-CZ" dirty="0" err="1">
                <a:solidFill>
                  <a:schemeClr val="accent3">
                    <a:lumMod val="75000"/>
                  </a:schemeClr>
                </a:solidFill>
              </a:rPr>
              <a:t>Pi</a:t>
            </a:r>
            <a:r>
              <a:rPr lang="cs-CZ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cs-CZ" dirty="0" err="1">
                <a:solidFill>
                  <a:schemeClr val="accent3">
                    <a:lumMod val="75000"/>
                  </a:schemeClr>
                </a:solidFill>
              </a:rPr>
              <a:t>Pi</a:t>
            </a:r>
            <a:r>
              <a:rPr lang="cs-CZ" dirty="0">
                <a:solidFill>
                  <a:schemeClr val="accent3">
                    <a:lumMod val="75000"/>
                  </a:schemeClr>
                </a:solidFill>
              </a:rPr>
              <a:t> aktivuje enzym, který katalyzuje tvorbu regulační molekuly fruktóza-2,6-P2, a inhibuje enzym, který fruktóza-2,6-P2 odbourává. Fruktóza-2,6-P2 inhibuje enzym fruktóza-1,6-P2 fosfatázu, který směruje tok </a:t>
            </a:r>
            <a:r>
              <a:rPr lang="cs-CZ" dirty="0" err="1">
                <a:solidFill>
                  <a:schemeClr val="accent3">
                    <a:lumMod val="75000"/>
                  </a:schemeClr>
                </a:solidFill>
              </a:rPr>
              <a:t>fosforylovaných</a:t>
            </a:r>
            <a:r>
              <a:rPr lang="cs-CZ" dirty="0">
                <a:solidFill>
                  <a:schemeClr val="accent3">
                    <a:lumMod val="75000"/>
                  </a:schemeClr>
                </a:solidFill>
              </a:rPr>
              <a:t> hexóz k tvorbě sacharidů strukturních a transportních. </a:t>
            </a:r>
            <a:r>
              <a:rPr lang="cs-CZ" dirty="0" err="1">
                <a:solidFill>
                  <a:schemeClr val="accent3">
                    <a:lumMod val="75000"/>
                  </a:schemeClr>
                </a:solidFill>
              </a:rPr>
              <a:t>Fosforylované</a:t>
            </a:r>
            <a:r>
              <a:rPr lang="cs-CZ" dirty="0">
                <a:solidFill>
                  <a:schemeClr val="accent3">
                    <a:lumMod val="75000"/>
                  </a:schemeClr>
                </a:solidFill>
              </a:rPr>
              <a:t> triózy inaktivují enzym, který katalyzuje vznik fruktóza-2,6-P a směřují tok fruktóza-6-P do poolu sacharidů. Glykolýza je dále inhibována </a:t>
            </a:r>
            <a:r>
              <a:rPr lang="cs-CZ" dirty="0" err="1">
                <a:solidFill>
                  <a:schemeClr val="accent3">
                    <a:lumMod val="75000"/>
                  </a:schemeClr>
                </a:solidFill>
              </a:rPr>
              <a:t>fosfoenolpyruvátem</a:t>
            </a:r>
            <a:r>
              <a:rPr lang="cs-CZ" dirty="0">
                <a:solidFill>
                  <a:schemeClr val="accent3">
                    <a:lumMod val="75000"/>
                  </a:schemeClr>
                </a:solidFill>
              </a:rPr>
              <a:t>, který inaktivuje fosforylaci fruktóza-6-P na fruktóza-1,6-P2. Ve </a:t>
            </a:r>
            <a:r>
              <a:rPr lang="cs-CZ" dirty="0" err="1">
                <a:solidFill>
                  <a:schemeClr val="accent3">
                    <a:lumMod val="75000"/>
                  </a:schemeClr>
                </a:solidFill>
              </a:rPr>
              <a:t>fotosyntetizujících</a:t>
            </a:r>
            <a:r>
              <a:rPr lang="cs-CZ" dirty="0">
                <a:solidFill>
                  <a:schemeClr val="accent3">
                    <a:lumMod val="75000"/>
                  </a:schemeClr>
                </a:solidFill>
              </a:rPr>
              <a:t> buňkách hladina </a:t>
            </a:r>
            <a:r>
              <a:rPr lang="cs-CZ" dirty="0" err="1">
                <a:solidFill>
                  <a:schemeClr val="accent3">
                    <a:lumMod val="75000"/>
                  </a:schemeClr>
                </a:solidFill>
              </a:rPr>
              <a:t>Pi</a:t>
            </a:r>
            <a:r>
              <a:rPr lang="cs-CZ" dirty="0">
                <a:solidFill>
                  <a:schemeClr val="accent3">
                    <a:lumMod val="75000"/>
                  </a:schemeClr>
                </a:solidFill>
              </a:rPr>
              <a:t> v cytosolu ovlivňuje transport trióza-P z chloroplastů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25" y="2205038"/>
            <a:ext cx="5857875" cy="463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Obdélník 5"/>
          <p:cNvSpPr>
            <a:spLocks noChangeArrowheads="1"/>
          </p:cNvSpPr>
          <p:nvPr/>
        </p:nvSpPr>
        <p:spPr bwMode="auto">
          <a:xfrm>
            <a:off x="0" y="6488113"/>
            <a:ext cx="653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Pavlová L. - Fyziologie rostlin, Praha, Karolinum 2006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dirty="0" err="1" smtClean="0"/>
              <a:t>Rubisco</a:t>
            </a:r>
            <a:r>
              <a:rPr lang="sk-SK" dirty="0" smtClean="0"/>
              <a:t> – </a:t>
            </a:r>
            <a:r>
              <a:rPr lang="en-US" dirty="0" smtClean="0"/>
              <a:t>most abundant protein on Earth</a:t>
            </a:r>
            <a:endParaRPr lang="cs-CZ" dirty="0"/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468313" y="1196975"/>
            <a:ext cx="82296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z="2800" b="1" dirty="0" err="1" smtClean="0"/>
              <a:t>Ribulosa</a:t>
            </a:r>
            <a:r>
              <a:rPr lang="cs-CZ" sz="2800" b="1" dirty="0" smtClean="0"/>
              <a:t>-1,5-</a:t>
            </a:r>
            <a:r>
              <a:rPr lang="en-US" sz="2800" b="1" dirty="0" err="1" smtClean="0"/>
              <a:t>bisphosphate</a:t>
            </a:r>
            <a:r>
              <a:rPr lang="cs-CZ" sz="2800" b="1" dirty="0" smtClean="0"/>
              <a:t> </a:t>
            </a:r>
            <a:r>
              <a:rPr lang="en-US" sz="2800" b="1" dirty="0" err="1" smtClean="0"/>
              <a:t>carboxylase</a:t>
            </a:r>
            <a:r>
              <a:rPr lang="cs-CZ" sz="2800" b="1" dirty="0" smtClean="0"/>
              <a:t> o</a:t>
            </a:r>
            <a:r>
              <a:rPr lang="en-US" sz="2800" b="1" dirty="0" err="1" smtClean="0"/>
              <a:t>xygenase</a:t>
            </a:r>
            <a:endParaRPr lang="cs-CZ" sz="2800" b="1" dirty="0" smtClean="0"/>
          </a:p>
          <a:p>
            <a:pPr eaLnBrk="1" hangingPunct="1">
              <a:buFontTx/>
              <a:buChar char="-"/>
            </a:pPr>
            <a:r>
              <a:rPr lang="cs-CZ" sz="2400" dirty="0" smtClean="0"/>
              <a:t>8 </a:t>
            </a:r>
            <a:r>
              <a:rPr lang="en-US" sz="2400" dirty="0" smtClean="0"/>
              <a:t>small subunits encoded in nucleus</a:t>
            </a:r>
            <a:endParaRPr lang="cs-CZ" sz="2400" dirty="0" smtClean="0"/>
          </a:p>
          <a:p>
            <a:pPr eaLnBrk="1" hangingPunct="1">
              <a:buFontTx/>
              <a:buChar char="-"/>
            </a:pPr>
            <a:r>
              <a:rPr lang="cs-CZ" sz="2400" dirty="0" smtClean="0"/>
              <a:t>8 </a:t>
            </a:r>
            <a:r>
              <a:rPr lang="en-US" sz="2400" dirty="0" smtClean="0"/>
              <a:t>large subunits encoded in </a:t>
            </a:r>
            <a:r>
              <a:rPr lang="en-US" sz="2400" dirty="0" err="1" smtClean="0"/>
              <a:t>plastom</a:t>
            </a:r>
            <a:endParaRPr lang="cs-CZ" sz="2400" dirty="0" smtClean="0"/>
          </a:p>
          <a:p>
            <a:pPr eaLnBrk="1" hangingPunct="1">
              <a:buFontTx/>
              <a:buChar char="-"/>
            </a:pPr>
            <a:r>
              <a:rPr lang="en-US" sz="2400" dirty="0" smtClean="0"/>
              <a:t>central enzyme of </a:t>
            </a:r>
            <a:r>
              <a:rPr lang="en-US" sz="2400" b="1" dirty="0" smtClean="0"/>
              <a:t>the Calvin cycle </a:t>
            </a:r>
            <a:r>
              <a:rPr lang="cs-CZ" sz="2400" b="1" dirty="0" smtClean="0"/>
              <a:t>– </a:t>
            </a:r>
            <a:r>
              <a:rPr lang="en-US" sz="2400" dirty="0" smtClean="0"/>
              <a:t>cycle of </a:t>
            </a:r>
            <a:r>
              <a:rPr lang="cs-CZ" sz="2400" dirty="0" smtClean="0"/>
              <a:t>CO</a:t>
            </a:r>
            <a:r>
              <a:rPr lang="cs-CZ" sz="2400" baseline="-25000" dirty="0" smtClean="0"/>
              <a:t>2</a:t>
            </a:r>
            <a:r>
              <a:rPr lang="en-US" sz="2400" baseline="-25000" dirty="0" smtClean="0"/>
              <a:t> </a:t>
            </a:r>
            <a:r>
              <a:rPr lang="en-US" sz="2400" dirty="0" smtClean="0"/>
              <a:t>fixation</a:t>
            </a:r>
          </a:p>
          <a:p>
            <a:pPr eaLnBrk="1" hangingPunct="1">
              <a:buFontTx/>
              <a:buChar char="-"/>
            </a:pPr>
            <a:r>
              <a:rPr lang="cs-CZ" sz="2400" dirty="0" smtClean="0"/>
              <a:t> </a:t>
            </a:r>
            <a:r>
              <a:rPr lang="en-US" sz="2400" dirty="0" smtClean="0"/>
              <a:t>activity is highly regulated by </a:t>
            </a:r>
            <a:r>
              <a:rPr lang="en-US" sz="2400" dirty="0" err="1" smtClean="0"/>
              <a:t>rubisco-activase</a:t>
            </a:r>
            <a:r>
              <a:rPr lang="en-US" sz="2400" dirty="0" smtClean="0"/>
              <a:t>, </a:t>
            </a:r>
            <a:r>
              <a:rPr lang="en-US" sz="2400" dirty="0" err="1" smtClean="0"/>
              <a:t>pentoses</a:t>
            </a:r>
            <a:r>
              <a:rPr lang="en-US" sz="2400" dirty="0" smtClean="0"/>
              <a:t> and pH- </a:t>
            </a:r>
            <a:r>
              <a:rPr lang="en-US" sz="2400" dirty="0" err="1" smtClean="0"/>
              <a:t>RuBisCO</a:t>
            </a:r>
            <a:r>
              <a:rPr lang="en-US" sz="2400" dirty="0" smtClean="0"/>
              <a:t> has a high optimal pH (can be &gt;9.0, depending on the magnesium ion concentration)</a:t>
            </a:r>
            <a:endParaRPr lang="cs-CZ" sz="2400" b="1" dirty="0" smtClean="0"/>
          </a:p>
        </p:txBody>
      </p:sp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365104"/>
            <a:ext cx="432435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ovéPole 5"/>
          <p:cNvSpPr txBox="1">
            <a:spLocks noChangeArrowheads="1"/>
          </p:cNvSpPr>
          <p:nvPr/>
        </p:nvSpPr>
        <p:spPr bwMode="auto">
          <a:xfrm>
            <a:off x="5003800" y="620713"/>
            <a:ext cx="3816350" cy="800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/>
              <a:t>energy conservation stage– </a:t>
            </a:r>
          </a:p>
          <a:p>
            <a:r>
              <a:rPr lang="cs-CZ" sz="1600"/>
              <a:t>3-P-glyceraldehyde is oxidized to 1,3-bisphosphoglycerate.</a:t>
            </a:r>
          </a:p>
          <a:p>
            <a:r>
              <a:rPr lang="cs-CZ" sz="1600"/>
              <a:t>This reaction releases enough energy to both reduce NAD+ to NADH </a:t>
            </a:r>
          </a:p>
          <a:p>
            <a:r>
              <a:rPr lang="cs-CZ" sz="1600"/>
              <a:t>and to phosphorylate the substrate ,3-bisphosphoglycerate is a strong donor of phosphate and enables further ATP synthesis. This way of ATP synthesis we call substrate phosphorylation.</a:t>
            </a:r>
          </a:p>
          <a:p>
            <a:endParaRPr lang="cs-CZ" sz="1600"/>
          </a:p>
          <a:p>
            <a:r>
              <a:rPr lang="cs-CZ" sz="1600"/>
              <a:t>energy is also conserved at dephosphorylation of PEP to pyruvate</a:t>
            </a:r>
          </a:p>
          <a:p>
            <a:endParaRPr lang="cs-CZ" sz="1600"/>
          </a:p>
          <a:p>
            <a:endParaRPr lang="cs-CZ" sz="1600"/>
          </a:p>
          <a:p>
            <a:r>
              <a:rPr lang="cs-CZ" sz="1600"/>
              <a:t>plants are preferentialy producing oxaloacetate and then malate, which is in plants the dominant sugar imported to mitochondrion </a:t>
            </a:r>
          </a:p>
          <a:p>
            <a:endParaRPr lang="cs-CZ" sz="1600"/>
          </a:p>
          <a:p>
            <a:r>
              <a:rPr lang="cs-CZ" sz="1600"/>
              <a:t>At the anaerobic conditions, pyruate is further metabolised to ethanol or lactate. This releases some NAD+ and allows glycolysis to continue</a:t>
            </a:r>
          </a:p>
          <a:p>
            <a:endParaRPr lang="cs-CZ" sz="1600"/>
          </a:p>
          <a:p>
            <a:endParaRPr lang="cs-CZ" sz="1600"/>
          </a:p>
          <a:p>
            <a:endParaRPr lang="cs-CZ" sz="1600"/>
          </a:p>
          <a:p>
            <a:endParaRPr lang="cs-CZ" sz="1600"/>
          </a:p>
          <a:p>
            <a:endParaRPr lang="cs-CZ" sz="1600"/>
          </a:p>
          <a:p>
            <a:endParaRPr lang="cs-CZ" sz="1600"/>
          </a:p>
          <a:p>
            <a:r>
              <a:rPr lang="cs-CZ" sz="1600"/>
              <a:t> </a:t>
            </a:r>
          </a:p>
          <a:p>
            <a:endParaRPr lang="cs-CZ"/>
          </a:p>
        </p:txBody>
      </p:sp>
      <p:grpSp>
        <p:nvGrpSpPr>
          <p:cNvPr id="24579" name="Skupina 7"/>
          <p:cNvGrpSpPr>
            <a:grpSpLocks/>
          </p:cNvGrpSpPr>
          <p:nvPr/>
        </p:nvGrpSpPr>
        <p:grpSpPr bwMode="auto">
          <a:xfrm>
            <a:off x="119063" y="476250"/>
            <a:ext cx="4740275" cy="5854700"/>
            <a:chOff x="17465" y="476672"/>
            <a:chExt cx="4740704" cy="5854700"/>
          </a:xfrm>
        </p:grpSpPr>
        <p:pic>
          <p:nvPicPr>
            <p:cNvPr id="2458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3688" r="31551"/>
            <a:stretch>
              <a:fillRect/>
            </a:stretch>
          </p:blipFill>
          <p:spPr bwMode="auto">
            <a:xfrm>
              <a:off x="17465" y="476672"/>
              <a:ext cx="4740704" cy="5854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r="1920"/>
            <a:stretch>
              <a:fillRect/>
            </a:stretch>
          </p:blipFill>
          <p:spPr bwMode="auto">
            <a:xfrm>
              <a:off x="3203848" y="1268760"/>
              <a:ext cx="1553753" cy="1727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2" name="Přímá spojovací šipka 11"/>
          <p:cNvCxnSpPr/>
          <p:nvPr/>
        </p:nvCxnSpPr>
        <p:spPr>
          <a:xfrm rot="5400000" flipH="1" flipV="1">
            <a:off x="-1260475" y="3429001"/>
            <a:ext cx="3743325" cy="4318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4000" dirty="0" err="1" smtClean="0"/>
              <a:t>Malát</a:t>
            </a:r>
            <a:r>
              <a:rPr lang="cs-CZ" sz="4000" dirty="0" smtClean="0"/>
              <a:t>-</a:t>
            </a:r>
            <a:r>
              <a:rPr lang="cs-CZ" sz="4000" dirty="0" err="1" smtClean="0"/>
              <a:t>aspartátové</a:t>
            </a:r>
            <a:r>
              <a:rPr lang="cs-CZ" sz="4000" dirty="0" smtClean="0"/>
              <a:t> kyvadlo zabezpečuje přísun NAD+ pro glykolýzu</a:t>
            </a:r>
          </a:p>
        </p:txBody>
      </p:sp>
      <p:pic>
        <p:nvPicPr>
          <p:cNvPr id="35843" name="Picture 4" descr="http://www.dentistry.leeds.ac.uk/biochem/lecture/glycol/glcshut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636838"/>
            <a:ext cx="798195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>
          <a:xfrm>
            <a:off x="457200" y="-242888"/>
            <a:ext cx="8229600" cy="1143001"/>
          </a:xfrm>
        </p:spPr>
        <p:txBody>
          <a:bodyPr/>
          <a:lstStyle/>
          <a:p>
            <a:r>
              <a:rPr lang="cs-CZ" smtClean="0"/>
              <a:t>Mitochondrion</a:t>
            </a:r>
          </a:p>
        </p:txBody>
      </p:sp>
      <p:sp>
        <p:nvSpPr>
          <p:cNvPr id="25603" name="Zástupný symbol pro obsah 2"/>
          <p:cNvSpPr>
            <a:spLocks noGrp="1"/>
          </p:cNvSpPr>
          <p:nvPr>
            <p:ph idx="1"/>
          </p:nvPr>
        </p:nvSpPr>
        <p:spPr>
          <a:xfrm>
            <a:off x="457200" y="774700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cs-CZ" smtClean="0"/>
              <a:t>by conversion of glucose to pyruvate, less than 25</a:t>
            </a:r>
            <a:r>
              <a:rPr lang="en-US" smtClean="0"/>
              <a:t>% </a:t>
            </a:r>
            <a:r>
              <a:rPr lang="cs-CZ" smtClean="0"/>
              <a:t>of energy is released</a:t>
            </a:r>
          </a:p>
          <a:p>
            <a:pPr>
              <a:buFont typeface="Arial" charset="0"/>
              <a:buNone/>
            </a:pPr>
            <a:r>
              <a:rPr lang="cs-CZ" smtClean="0"/>
              <a:t>as well as plastids, they are semiautonomous organels with double membrane</a:t>
            </a:r>
            <a:endParaRPr lang="en-US" smtClean="0"/>
          </a:p>
          <a:p>
            <a:pPr>
              <a:buFont typeface="Arial" charset="0"/>
              <a:buNone/>
            </a:pPr>
            <a:r>
              <a:rPr lang="en-US" smtClean="0"/>
              <a:t>0,5-1</a:t>
            </a:r>
            <a:r>
              <a:rPr lang="cs-CZ" smtClean="0"/>
              <a:t> </a:t>
            </a:r>
            <a:r>
              <a:rPr lang="en-US" smtClean="0"/>
              <a:t>µm </a:t>
            </a:r>
            <a:r>
              <a:rPr lang="cs-CZ" smtClean="0"/>
              <a:t>wide and </a:t>
            </a:r>
            <a:r>
              <a:rPr lang="en-US" smtClean="0"/>
              <a:t>3 µm</a:t>
            </a:r>
            <a:r>
              <a:rPr lang="cs-CZ" smtClean="0"/>
              <a:t> long</a:t>
            </a:r>
          </a:p>
          <a:p>
            <a:pPr>
              <a:buFont typeface="Arial" charset="0"/>
              <a:buNone/>
            </a:pPr>
            <a:r>
              <a:rPr lang="cs-CZ" smtClean="0"/>
              <a:t>less concentrated than in animal cells, however active cells like stomata show higher numbers</a:t>
            </a:r>
          </a:p>
          <a:p>
            <a:pPr>
              <a:buFont typeface="Arial" charset="0"/>
              <a:buNone/>
            </a:pPr>
            <a:r>
              <a:rPr lang="cs-CZ" smtClean="0"/>
              <a:t>inner membrane contains  70</a:t>
            </a:r>
            <a:r>
              <a:rPr lang="en-US" smtClean="0"/>
              <a:t>%</a:t>
            </a:r>
            <a:r>
              <a:rPr lang="cs-CZ" smtClean="0"/>
              <a:t> of proteins</a:t>
            </a:r>
          </a:p>
          <a:p>
            <a:endParaRPr lang="cs-CZ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Mitochondrion anatomy</a:t>
            </a:r>
          </a:p>
        </p:txBody>
      </p:sp>
      <p:pic>
        <p:nvPicPr>
          <p:cNvPr id="26627" name="Picture 2" descr="http://www.ncbi.nlm.nih.gov/bookshelf/picrender.fcgi?book=mboc4&amp;part=A68&amp;blobname=ch1f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4950" y="1916113"/>
            <a:ext cx="615315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Čárový popisek 1 4"/>
          <p:cNvSpPr/>
          <p:nvPr/>
        </p:nvSpPr>
        <p:spPr>
          <a:xfrm>
            <a:off x="34925" y="2600325"/>
            <a:ext cx="2233613" cy="720725"/>
          </a:xfrm>
          <a:prstGeom prst="borderCallout1">
            <a:avLst>
              <a:gd name="adj1" fmla="val 43896"/>
              <a:gd name="adj2" fmla="val 105451"/>
              <a:gd name="adj3" fmla="val 189734"/>
              <a:gd name="adj4" fmla="val 196151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matrix – </a:t>
            </a:r>
            <a:r>
              <a:rPr lang="cs-CZ" dirty="0" err="1">
                <a:solidFill>
                  <a:schemeClr val="tx1"/>
                </a:solidFill>
              </a:rPr>
              <a:t>space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surrounded</a:t>
            </a:r>
            <a:r>
              <a:rPr lang="cs-CZ" dirty="0">
                <a:solidFill>
                  <a:schemeClr val="tx1"/>
                </a:solidFill>
              </a:rPr>
              <a:t> by </a:t>
            </a:r>
            <a:r>
              <a:rPr lang="cs-CZ" dirty="0" err="1">
                <a:solidFill>
                  <a:schemeClr val="tx1"/>
                </a:solidFill>
              </a:rPr>
              <a:t>the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inner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membrane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Čárový popisek 1 5"/>
          <p:cNvSpPr/>
          <p:nvPr/>
        </p:nvSpPr>
        <p:spPr>
          <a:xfrm>
            <a:off x="323850" y="4113213"/>
            <a:ext cx="2303463" cy="287337"/>
          </a:xfrm>
          <a:prstGeom prst="borderCallout1">
            <a:avLst>
              <a:gd name="adj1" fmla="val -6396"/>
              <a:gd name="adj2" fmla="val 99715"/>
              <a:gd name="adj3" fmla="val 68496"/>
              <a:gd name="adj4" fmla="val 139259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>
                <a:solidFill>
                  <a:schemeClr val="tx1"/>
                </a:solidFill>
              </a:rPr>
              <a:t>crystae</a:t>
            </a:r>
            <a:r>
              <a:rPr lang="cs-CZ" dirty="0">
                <a:solidFill>
                  <a:schemeClr val="tx1"/>
                </a:solidFill>
              </a:rPr>
              <a:t> - </a:t>
            </a:r>
            <a:r>
              <a:rPr lang="cs-CZ" dirty="0" err="1">
                <a:solidFill>
                  <a:schemeClr val="tx1"/>
                </a:solidFill>
              </a:rPr>
              <a:t>invaginations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" name="Čárový popisek 1 6"/>
          <p:cNvSpPr/>
          <p:nvPr/>
        </p:nvSpPr>
        <p:spPr>
          <a:xfrm>
            <a:off x="395288" y="4687888"/>
            <a:ext cx="2376487" cy="504825"/>
          </a:xfrm>
          <a:prstGeom prst="borderCallout1">
            <a:avLst>
              <a:gd name="adj1" fmla="val -6396"/>
              <a:gd name="adj2" fmla="val 99715"/>
              <a:gd name="adj3" fmla="val 162343"/>
              <a:gd name="adj4" fmla="val 141926"/>
            </a:avLst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err="1">
                <a:solidFill>
                  <a:schemeClr val="tx1"/>
                </a:solidFill>
              </a:rPr>
              <a:t>intermembrane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space</a:t>
            </a:r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539750" y="-387350"/>
            <a:ext cx="8229600" cy="1143000"/>
          </a:xfrm>
        </p:spPr>
        <p:txBody>
          <a:bodyPr/>
          <a:lstStyle/>
          <a:p>
            <a:r>
              <a:rPr lang="cs-CZ" sz="3200" smtClean="0"/>
              <a:t>Protein import into plastids and mitochondrion</a:t>
            </a:r>
          </a:p>
        </p:txBody>
      </p:sp>
      <p:sp>
        <p:nvSpPr>
          <p:cNvPr id="27651" name="Zástupný symbol pro obsah 2"/>
          <p:cNvSpPr>
            <a:spLocks noGrp="1"/>
          </p:cNvSpPr>
          <p:nvPr>
            <p:ph idx="1"/>
          </p:nvPr>
        </p:nvSpPr>
        <p:spPr>
          <a:xfrm>
            <a:off x="0" y="836613"/>
            <a:ext cx="4572000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cs-CZ" sz="2400" smtClean="0"/>
              <a:t>proteins are transported into mitochondria using N-terminal signal </a:t>
            </a:r>
          </a:p>
          <a:p>
            <a:pPr>
              <a:buFont typeface="Arial" charset="0"/>
              <a:buNone/>
            </a:pPr>
            <a:r>
              <a:rPr lang="cs-CZ" sz="2400" smtClean="0"/>
              <a:t>Complexes providing transport are:</a:t>
            </a:r>
          </a:p>
          <a:p>
            <a:pPr>
              <a:buFont typeface="Arial" charset="0"/>
              <a:buNone/>
            </a:pPr>
            <a:r>
              <a:rPr lang="cs-CZ" sz="2400" smtClean="0"/>
              <a:t>TOM (through outer mitochondrial membrane)</a:t>
            </a:r>
          </a:p>
          <a:p>
            <a:pPr>
              <a:buFont typeface="Arial" charset="0"/>
              <a:buNone/>
            </a:pPr>
            <a:r>
              <a:rPr lang="cs-CZ" sz="2400" smtClean="0"/>
              <a:t>TIM (through inner mitochondrial membrane)</a:t>
            </a:r>
          </a:p>
          <a:p>
            <a:pPr>
              <a:buFont typeface="Arial" charset="0"/>
              <a:buNone/>
            </a:pPr>
            <a:r>
              <a:rPr lang="cs-CZ" sz="2400" smtClean="0"/>
              <a:t>TOC (through outer chloroplast membrane)</a:t>
            </a:r>
          </a:p>
          <a:p>
            <a:pPr>
              <a:buFont typeface="Arial" charset="0"/>
              <a:buNone/>
            </a:pPr>
            <a:r>
              <a:rPr lang="cs-CZ" sz="2400" smtClean="0"/>
              <a:t>TIC (through inner chloroplast membrane)</a:t>
            </a:r>
          </a:p>
        </p:txBody>
      </p:sp>
      <p:pic>
        <p:nvPicPr>
          <p:cNvPr id="27652" name="Picture 4" descr="http://www2.unine.ch/webdav/site/physiologievegetale/shared/images/Toc/model_TicTo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100" y="2924175"/>
            <a:ext cx="4859338" cy="391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7075" y="430213"/>
            <a:ext cx="4427538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Mitochondion acidify the intermembrane space</a:t>
            </a:r>
          </a:p>
        </p:txBody>
      </p:sp>
      <p:sp>
        <p:nvSpPr>
          <p:cNvPr id="4" name="Elipsa 3"/>
          <p:cNvSpPr/>
          <p:nvPr/>
        </p:nvSpPr>
        <p:spPr>
          <a:xfrm>
            <a:off x="755650" y="2420938"/>
            <a:ext cx="2952750" cy="3384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5" name="Elipsa 4"/>
          <p:cNvSpPr/>
          <p:nvPr/>
        </p:nvSpPr>
        <p:spPr>
          <a:xfrm>
            <a:off x="5148263" y="2276475"/>
            <a:ext cx="2808287" cy="345598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6" name="Elipsa 5"/>
          <p:cNvSpPr/>
          <p:nvPr/>
        </p:nvSpPr>
        <p:spPr>
          <a:xfrm>
            <a:off x="1042988" y="2781300"/>
            <a:ext cx="2376487" cy="27352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Chloroplast</a:t>
            </a:r>
          </a:p>
        </p:txBody>
      </p:sp>
      <p:sp>
        <p:nvSpPr>
          <p:cNvPr id="7" name="Elipsa 6"/>
          <p:cNvSpPr/>
          <p:nvPr/>
        </p:nvSpPr>
        <p:spPr>
          <a:xfrm>
            <a:off x="5364163" y="2636838"/>
            <a:ext cx="2376487" cy="2736850"/>
          </a:xfrm>
          <a:prstGeom prst="ellips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accent2">
                    <a:lumMod val="75000"/>
                  </a:schemeClr>
                </a:solidFill>
              </a:rPr>
              <a:t>Mitochondrie</a:t>
            </a:r>
          </a:p>
        </p:txBody>
      </p:sp>
      <p:sp>
        <p:nvSpPr>
          <p:cNvPr id="8" name="Elipsa 7"/>
          <p:cNvSpPr/>
          <p:nvPr/>
        </p:nvSpPr>
        <p:spPr>
          <a:xfrm rot="2333077">
            <a:off x="5684838" y="2884488"/>
            <a:ext cx="1430337" cy="431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9" name="Elipsa 8"/>
          <p:cNvSpPr/>
          <p:nvPr/>
        </p:nvSpPr>
        <p:spPr>
          <a:xfrm>
            <a:off x="1547813" y="3221038"/>
            <a:ext cx="863600" cy="1444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" name="Elipsa 9"/>
          <p:cNvSpPr/>
          <p:nvPr/>
        </p:nvSpPr>
        <p:spPr>
          <a:xfrm>
            <a:off x="1700213" y="3373438"/>
            <a:ext cx="863600" cy="1444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1" name="Elipsa 10"/>
          <p:cNvSpPr/>
          <p:nvPr/>
        </p:nvSpPr>
        <p:spPr>
          <a:xfrm>
            <a:off x="1852613" y="3525838"/>
            <a:ext cx="863600" cy="1444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" name="Elipsa 11"/>
          <p:cNvSpPr/>
          <p:nvPr/>
        </p:nvSpPr>
        <p:spPr>
          <a:xfrm>
            <a:off x="2005013" y="3678238"/>
            <a:ext cx="863600" cy="1444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3" name="Elipsa 12"/>
          <p:cNvSpPr/>
          <p:nvPr/>
        </p:nvSpPr>
        <p:spPr>
          <a:xfrm>
            <a:off x="1403350" y="4437063"/>
            <a:ext cx="1368425" cy="4318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3635375" y="6021388"/>
            <a:ext cx="2736850" cy="50323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vysoká koncentrace protonů</a:t>
            </a:r>
          </a:p>
        </p:txBody>
      </p:sp>
      <p:sp>
        <p:nvSpPr>
          <p:cNvPr id="16" name="Pětiúhelník 15"/>
          <p:cNvSpPr/>
          <p:nvPr/>
        </p:nvSpPr>
        <p:spPr>
          <a:xfrm rot="16036068">
            <a:off x="1692275" y="4365625"/>
            <a:ext cx="358775" cy="142875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7" name="Elipsa 16"/>
          <p:cNvSpPr/>
          <p:nvPr/>
        </p:nvSpPr>
        <p:spPr>
          <a:xfrm rot="2333077">
            <a:off x="5791200" y="2403475"/>
            <a:ext cx="374650" cy="573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8" name="Pětiúhelník 17"/>
          <p:cNvSpPr/>
          <p:nvPr/>
        </p:nvSpPr>
        <p:spPr>
          <a:xfrm rot="16722926">
            <a:off x="2168525" y="4403725"/>
            <a:ext cx="360363" cy="144463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9" name="Pětiúhelník 18"/>
          <p:cNvSpPr/>
          <p:nvPr/>
        </p:nvSpPr>
        <p:spPr>
          <a:xfrm rot="18674759">
            <a:off x="5659438" y="4973638"/>
            <a:ext cx="360362" cy="144462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0" name="Pětiúhelník 19"/>
          <p:cNvSpPr/>
          <p:nvPr/>
        </p:nvSpPr>
        <p:spPr>
          <a:xfrm rot="18474294">
            <a:off x="6529388" y="3027363"/>
            <a:ext cx="358775" cy="142875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1" name="Pětiúhelník 20"/>
          <p:cNvSpPr/>
          <p:nvPr/>
        </p:nvSpPr>
        <p:spPr>
          <a:xfrm rot="18474294">
            <a:off x="6359525" y="2822575"/>
            <a:ext cx="360363" cy="144463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2" name="Pětiúhelník 21"/>
          <p:cNvSpPr/>
          <p:nvPr/>
        </p:nvSpPr>
        <p:spPr>
          <a:xfrm rot="7852216">
            <a:off x="6076950" y="3252788"/>
            <a:ext cx="358775" cy="142875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grpSp>
        <p:nvGrpSpPr>
          <p:cNvPr id="28693" name="Skupina 26"/>
          <p:cNvGrpSpPr>
            <a:grpSpLocks/>
          </p:cNvGrpSpPr>
          <p:nvPr/>
        </p:nvGrpSpPr>
        <p:grpSpPr bwMode="auto">
          <a:xfrm>
            <a:off x="7019925" y="5876925"/>
            <a:ext cx="1704975" cy="720725"/>
            <a:chOff x="7020272" y="5877272"/>
            <a:chExt cx="1703859" cy="720080"/>
          </a:xfrm>
        </p:grpSpPr>
        <p:sp>
          <p:nvSpPr>
            <p:cNvPr id="24" name="Pětiúhelník 23"/>
            <p:cNvSpPr/>
            <p:nvPr/>
          </p:nvSpPr>
          <p:spPr>
            <a:xfrm rot="16200000">
              <a:off x="6912437" y="6129441"/>
              <a:ext cx="360040" cy="144368"/>
            </a:xfrm>
            <a:prstGeom prst="homePlat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pic>
          <p:nvPicPr>
            <p:cNvPr id="28695" name="Picture 2" descr="http://www.bio.miami.edu/~cmallery/150/makeatp/ATP.synthase.schulten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72400" y="5985118"/>
              <a:ext cx="551731" cy="612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696" name="TextovéPole 25"/>
            <p:cNvSpPr txBox="1">
              <a:spLocks noChangeArrowheads="1"/>
            </p:cNvSpPr>
            <p:nvPr/>
          </p:nvSpPr>
          <p:spPr bwMode="auto">
            <a:xfrm>
              <a:off x="7236296" y="5877272"/>
              <a:ext cx="979755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/>
                <a:t>ATP </a:t>
              </a:r>
            </a:p>
            <a:p>
              <a:r>
                <a:rPr lang="cs-CZ"/>
                <a:t>syntasa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>
          <a:xfrm>
            <a:off x="2700338" y="333375"/>
            <a:ext cx="6443662" cy="1143000"/>
          </a:xfrm>
        </p:spPr>
        <p:txBody>
          <a:bodyPr/>
          <a:lstStyle/>
          <a:p>
            <a:r>
              <a:rPr lang="cs-CZ" sz="3200" smtClean="0"/>
              <a:t>transport of protons in mitochondria is oxygen dependent</a:t>
            </a:r>
          </a:p>
        </p:txBody>
      </p:sp>
      <p:grpSp>
        <p:nvGrpSpPr>
          <p:cNvPr id="29699" name="Skupina 31"/>
          <p:cNvGrpSpPr>
            <a:grpSpLocks/>
          </p:cNvGrpSpPr>
          <p:nvPr/>
        </p:nvGrpSpPr>
        <p:grpSpPr bwMode="auto">
          <a:xfrm>
            <a:off x="539750" y="333375"/>
            <a:ext cx="4313238" cy="6335713"/>
            <a:chOff x="539552" y="332656"/>
            <a:chExt cx="4313852" cy="6336704"/>
          </a:xfrm>
        </p:grpSpPr>
        <p:grpSp>
          <p:nvGrpSpPr>
            <p:cNvPr id="29701" name="Skupina 22"/>
            <p:cNvGrpSpPr>
              <a:grpSpLocks/>
            </p:cNvGrpSpPr>
            <p:nvPr/>
          </p:nvGrpSpPr>
          <p:grpSpPr bwMode="auto">
            <a:xfrm>
              <a:off x="539552" y="332656"/>
              <a:ext cx="1728192" cy="6336704"/>
              <a:chOff x="611560" y="260648"/>
              <a:chExt cx="1728192" cy="6336704"/>
            </a:xfrm>
          </p:grpSpPr>
          <p:sp>
            <p:nvSpPr>
              <p:cNvPr id="12" name="Vývojový diagram: zpoždění 11"/>
              <p:cNvSpPr/>
              <p:nvPr/>
            </p:nvSpPr>
            <p:spPr>
              <a:xfrm rot="5400000">
                <a:off x="1006892" y="2745476"/>
                <a:ext cx="1800507" cy="142895"/>
              </a:xfrm>
              <a:prstGeom prst="flowChartDelay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1" name="Vývojový diagram: postup 10"/>
              <p:cNvSpPr/>
              <p:nvPr/>
            </p:nvSpPr>
            <p:spPr>
              <a:xfrm>
                <a:off x="971974" y="1916670"/>
                <a:ext cx="287378" cy="1944991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0" name="Zaoblený obdélník 9"/>
              <p:cNvSpPr/>
              <p:nvPr/>
            </p:nvSpPr>
            <p:spPr>
              <a:xfrm>
                <a:off x="756044" y="2348538"/>
                <a:ext cx="1367032" cy="863735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4" name="Vývojový diagram: zpoždění 3"/>
              <p:cNvSpPr/>
              <p:nvPr/>
            </p:nvSpPr>
            <p:spPr>
              <a:xfrm rot="5400000">
                <a:off x="-505432" y="3897396"/>
                <a:ext cx="3888396" cy="1511515"/>
              </a:xfrm>
              <a:prstGeom prst="flowChartDelay">
                <a:avLst/>
              </a:prstGeom>
              <a:solidFill>
                <a:schemeClr val="accent1">
                  <a:alpha val="6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5" name="Elipsa 4"/>
              <p:cNvSpPr/>
              <p:nvPr/>
            </p:nvSpPr>
            <p:spPr>
              <a:xfrm>
                <a:off x="1619767" y="3933110"/>
                <a:ext cx="503309" cy="287382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6" name="Elipsa 5"/>
              <p:cNvSpPr/>
              <p:nvPr/>
            </p:nvSpPr>
            <p:spPr>
              <a:xfrm>
                <a:off x="1187905" y="4509462"/>
                <a:ext cx="503309" cy="287383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7" name="Elipsa 6"/>
              <p:cNvSpPr/>
              <p:nvPr/>
            </p:nvSpPr>
            <p:spPr>
              <a:xfrm>
                <a:off x="1619767" y="4796845"/>
                <a:ext cx="503309" cy="288970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8" name="Elipsa 7"/>
              <p:cNvSpPr/>
              <p:nvPr/>
            </p:nvSpPr>
            <p:spPr>
              <a:xfrm>
                <a:off x="1403836" y="5660580"/>
                <a:ext cx="503309" cy="288970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9" name="Elipsa 8"/>
              <p:cNvSpPr/>
              <p:nvPr/>
            </p:nvSpPr>
            <p:spPr>
              <a:xfrm>
                <a:off x="756044" y="4869882"/>
                <a:ext cx="503309" cy="287382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3" name="Zaoblený obdélník 12"/>
              <p:cNvSpPr/>
              <p:nvPr/>
            </p:nvSpPr>
            <p:spPr>
              <a:xfrm>
                <a:off x="1475283" y="1268869"/>
                <a:ext cx="863723" cy="647801"/>
              </a:xfrm>
              <a:prstGeom prst="round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cs-CZ" dirty="0"/>
                  <a:t>pH metr</a:t>
                </a:r>
              </a:p>
            </p:txBody>
          </p:sp>
          <p:sp>
            <p:nvSpPr>
              <p:cNvPr id="15" name="Elipsa 14"/>
              <p:cNvSpPr/>
              <p:nvPr/>
            </p:nvSpPr>
            <p:spPr>
              <a:xfrm>
                <a:off x="611560" y="260648"/>
                <a:ext cx="1008207" cy="792287"/>
              </a:xfrm>
              <a:prstGeom prst="ellipse">
                <a:avLst/>
              </a:prstGeom>
              <a:noFill/>
              <a:ln w="79375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cs-CZ" sz="1200" b="1" dirty="0">
                    <a:solidFill>
                      <a:schemeClr val="tx1"/>
                    </a:solidFill>
                  </a:rPr>
                  <a:t>O</a:t>
                </a:r>
                <a:r>
                  <a:rPr lang="cs-CZ" sz="1200" b="1" baseline="-25000" dirty="0">
                    <a:solidFill>
                      <a:schemeClr val="tx1"/>
                    </a:solidFill>
                  </a:rPr>
                  <a:t>2  </a:t>
                </a:r>
                <a:r>
                  <a:rPr lang="cs-CZ" sz="1200" b="1" dirty="0" err="1">
                    <a:solidFill>
                      <a:schemeClr val="tx1"/>
                    </a:solidFill>
                  </a:rPr>
                  <a:t>solution</a:t>
                </a:r>
                <a:endParaRPr lang="cs-CZ" sz="1200" b="1" baseline="-250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7" name="Přímá spojovací čára 16"/>
              <p:cNvCxnSpPr>
                <a:stCxn id="15" idx="4"/>
                <a:endCxn id="14" idx="0"/>
              </p:cNvCxnSpPr>
              <p:nvPr/>
            </p:nvCxnSpPr>
            <p:spPr>
              <a:xfrm rot="5400000">
                <a:off x="683002" y="1484802"/>
                <a:ext cx="863735" cy="0"/>
              </a:xfrm>
              <a:prstGeom prst="line">
                <a:avLst/>
              </a:prstGeom>
              <a:ln w="730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9" name="Vývojový diagram: zpoždění 18"/>
              <p:cNvSpPr/>
              <p:nvPr/>
            </p:nvSpPr>
            <p:spPr>
              <a:xfrm rot="5400000">
                <a:off x="989438" y="1899206"/>
                <a:ext cx="252451" cy="287378"/>
              </a:xfrm>
              <a:prstGeom prst="flowChartDelay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4" name="Lichoběžník 13"/>
              <p:cNvSpPr/>
              <p:nvPr/>
            </p:nvSpPr>
            <p:spPr>
              <a:xfrm flipV="1">
                <a:off x="756044" y="1484802"/>
                <a:ext cx="719239" cy="431868"/>
              </a:xfrm>
              <a:prstGeom prst="trapezoid">
                <a:avLst/>
              </a:prstGeom>
              <a:solidFill>
                <a:schemeClr val="accent1">
                  <a:alpha val="49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</p:grpSp>
        <p:cxnSp>
          <p:nvCxnSpPr>
            <p:cNvPr id="25" name="Přímá spojovací čára 24"/>
            <p:cNvCxnSpPr>
              <a:stCxn id="5" idx="6"/>
            </p:cNvCxnSpPr>
            <p:nvPr/>
          </p:nvCxnSpPr>
          <p:spPr>
            <a:xfrm>
              <a:off x="2051067" y="4149603"/>
              <a:ext cx="1297173" cy="35883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Přímá spojovací čára 26"/>
            <p:cNvCxnSpPr>
              <a:stCxn id="7" idx="6"/>
            </p:cNvCxnSpPr>
            <p:nvPr/>
          </p:nvCxnSpPr>
          <p:spPr>
            <a:xfrm flipV="1">
              <a:off x="2051067" y="4652920"/>
              <a:ext cx="1297173" cy="36041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704" name="TextovéPole 27"/>
            <p:cNvSpPr txBox="1">
              <a:spLocks noChangeArrowheads="1"/>
            </p:cNvSpPr>
            <p:nvPr/>
          </p:nvSpPr>
          <p:spPr bwMode="auto">
            <a:xfrm>
              <a:off x="3347864" y="4427820"/>
              <a:ext cx="150554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/>
                <a:t>mitochondria</a:t>
              </a:r>
            </a:p>
          </p:txBody>
        </p:sp>
      </p:grpSp>
      <p:sp>
        <p:nvSpPr>
          <p:cNvPr id="29700" name="TextovéPole 28"/>
          <p:cNvSpPr txBox="1">
            <a:spLocks noChangeArrowheads="1"/>
          </p:cNvSpPr>
          <p:nvPr/>
        </p:nvSpPr>
        <p:spPr bwMode="auto">
          <a:xfrm>
            <a:off x="2555875" y="1989138"/>
            <a:ext cx="60071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Experiment demonstrating importance of oxygen for proton pumping. </a:t>
            </a:r>
          </a:p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err="1" smtClean="0">
                <a:solidFill>
                  <a:schemeClr val="accent4">
                    <a:lumMod val="75000"/>
                  </a:schemeClr>
                </a:solidFill>
              </a:rPr>
              <a:t>Citrate</a:t>
            </a:r>
            <a:r>
              <a:rPr lang="cs-CZ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4">
                    <a:lumMod val="75000"/>
                  </a:schemeClr>
                </a:solidFill>
              </a:rPr>
              <a:t>cycle</a:t>
            </a:r>
            <a:endParaRPr lang="cs-CZ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0723" name="Zástupný symbol pro obsah 2"/>
          <p:cNvSpPr>
            <a:spLocks noGrp="1"/>
          </p:cNvSpPr>
          <p:nvPr>
            <p:ph idx="1"/>
          </p:nvPr>
        </p:nvSpPr>
        <p:spPr>
          <a:xfrm>
            <a:off x="468313" y="1484313"/>
            <a:ext cx="8229600" cy="5040312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-  </a:t>
            </a:r>
            <a:r>
              <a:rPr lang="cs-CZ" dirty="0" err="1" smtClean="0"/>
              <a:t>oxidizes</a:t>
            </a:r>
            <a:r>
              <a:rPr lang="cs-CZ" dirty="0" smtClean="0"/>
              <a:t> </a:t>
            </a:r>
            <a:r>
              <a:rPr lang="cs-CZ" dirty="0" err="1" smtClean="0"/>
              <a:t>pyruvate</a:t>
            </a:r>
            <a:r>
              <a:rPr lang="cs-CZ" dirty="0" smtClean="0"/>
              <a:t> to</a:t>
            </a:r>
            <a:r>
              <a:rPr lang="en-US" dirty="0" smtClean="0"/>
              <a:t> generate reduced coenzymes</a:t>
            </a:r>
            <a:r>
              <a:rPr lang="cs-CZ" dirty="0" smtClean="0"/>
              <a:t> NADH, FADH</a:t>
            </a:r>
            <a:r>
              <a:rPr lang="cs-CZ" baseline="-25000" dirty="0" smtClean="0"/>
              <a:t>2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ATP</a:t>
            </a:r>
          </a:p>
          <a:p>
            <a:pPr>
              <a:buFont typeface="Arial" charset="0"/>
              <a:buNone/>
            </a:pPr>
            <a:r>
              <a:rPr lang="cs-CZ" dirty="0" smtClean="0"/>
              <a:t>-  </a:t>
            </a:r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cs-CZ" dirty="0" err="1" smtClean="0"/>
              <a:t>cycle</a:t>
            </a:r>
            <a:r>
              <a:rPr lang="cs-CZ" dirty="0" smtClean="0"/>
              <a:t> </a:t>
            </a:r>
            <a:r>
              <a:rPr lang="cs-CZ" dirty="0" err="1" smtClean="0"/>
              <a:t>gives</a:t>
            </a:r>
            <a:r>
              <a:rPr lang="cs-CZ" dirty="0" smtClean="0"/>
              <a:t>: 6 </a:t>
            </a:r>
            <a:r>
              <a:rPr lang="cs-CZ" dirty="0" err="1" smtClean="0"/>
              <a:t>molecules</a:t>
            </a:r>
            <a:r>
              <a:rPr lang="cs-CZ" dirty="0" smtClean="0"/>
              <a:t>  NADH, 2 </a:t>
            </a:r>
            <a:r>
              <a:rPr lang="cs-CZ" dirty="0" err="1" smtClean="0"/>
              <a:t>molecules</a:t>
            </a:r>
            <a:r>
              <a:rPr lang="cs-CZ" dirty="0" smtClean="0"/>
              <a:t> FADH</a:t>
            </a:r>
            <a:r>
              <a:rPr lang="cs-CZ" baseline="-25000" dirty="0" smtClean="0"/>
              <a:t>2</a:t>
            </a:r>
            <a:r>
              <a:rPr lang="cs-CZ" dirty="0" smtClean="0"/>
              <a:t>, 2 </a:t>
            </a:r>
            <a:r>
              <a:rPr lang="cs-CZ" dirty="0" err="1" smtClean="0"/>
              <a:t>molecules</a:t>
            </a:r>
            <a:r>
              <a:rPr lang="cs-CZ" dirty="0" smtClean="0"/>
              <a:t> ATP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4 </a:t>
            </a:r>
            <a:r>
              <a:rPr lang="cs-CZ" dirty="0" err="1" smtClean="0">
                <a:solidFill>
                  <a:srgbClr val="FF0000"/>
                </a:solidFill>
              </a:rPr>
              <a:t>molecules</a:t>
            </a:r>
            <a:r>
              <a:rPr lang="cs-CZ" dirty="0" smtClean="0">
                <a:solidFill>
                  <a:srgbClr val="FF0000"/>
                </a:solidFill>
              </a:rPr>
              <a:t> CO</a:t>
            </a:r>
            <a:r>
              <a:rPr lang="cs-CZ" baseline="-25000" dirty="0" smtClean="0">
                <a:solidFill>
                  <a:srgbClr val="FF0000"/>
                </a:solidFill>
              </a:rPr>
              <a:t>2</a:t>
            </a:r>
            <a:r>
              <a:rPr lang="cs-CZ" dirty="0" smtClean="0"/>
              <a:t>. </a:t>
            </a:r>
          </a:p>
          <a:p>
            <a:pPr>
              <a:buFontTx/>
              <a:buChar char="-"/>
            </a:pPr>
            <a:r>
              <a:rPr lang="cs-CZ" dirty="0" err="1" smtClean="0"/>
              <a:t>Another</a:t>
            </a:r>
            <a:r>
              <a:rPr lang="cs-CZ" dirty="0" smtClean="0"/>
              <a:t> 2 </a:t>
            </a:r>
            <a:r>
              <a:rPr lang="cs-CZ" dirty="0" err="1" smtClean="0"/>
              <a:t>molecules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 CO</a:t>
            </a:r>
            <a:r>
              <a:rPr lang="cs-CZ" baseline="-25000" dirty="0" smtClean="0"/>
              <a:t>2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NADH are </a:t>
            </a:r>
            <a:r>
              <a:rPr lang="cs-CZ" dirty="0" err="1" smtClean="0"/>
              <a:t>produced</a:t>
            </a:r>
            <a:r>
              <a:rPr lang="cs-CZ" dirty="0" smtClean="0"/>
              <a:t> </a:t>
            </a:r>
            <a:r>
              <a:rPr lang="cs-CZ" dirty="0" err="1" smtClean="0"/>
              <a:t>during</a:t>
            </a:r>
            <a:r>
              <a:rPr lang="cs-CZ" dirty="0" smtClean="0"/>
              <a:t> </a:t>
            </a:r>
            <a:r>
              <a:rPr lang="cs-CZ" dirty="0" err="1" smtClean="0"/>
              <a:t>synthesis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 acetyl-</a:t>
            </a:r>
            <a:r>
              <a:rPr lang="cs-CZ" dirty="0" err="1" smtClean="0"/>
              <a:t>CoA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 </a:t>
            </a:r>
            <a:r>
              <a:rPr lang="cs-CZ" dirty="0" err="1" smtClean="0"/>
              <a:t>pyruvate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CoA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another</a:t>
            </a:r>
            <a:r>
              <a:rPr lang="cs-CZ" dirty="0" smtClean="0"/>
              <a:t>  NADH </a:t>
            </a:r>
            <a:r>
              <a:rPr lang="cs-CZ" dirty="0" err="1" smtClean="0"/>
              <a:t>and</a:t>
            </a:r>
            <a:r>
              <a:rPr lang="cs-CZ" dirty="0" smtClean="0"/>
              <a:t>  CO</a:t>
            </a:r>
            <a:r>
              <a:rPr lang="cs-CZ" baseline="-25000" dirty="0" smtClean="0"/>
              <a:t>2</a:t>
            </a:r>
            <a:r>
              <a:rPr lang="cs-CZ" dirty="0" smtClean="0"/>
              <a:t> 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produced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malate</a:t>
            </a:r>
            <a:r>
              <a:rPr lang="cs-CZ" dirty="0" smtClean="0"/>
              <a:t> </a:t>
            </a:r>
            <a:r>
              <a:rPr lang="cs-CZ" dirty="0" err="1" smtClean="0"/>
              <a:t>decarboxylation</a:t>
            </a:r>
            <a:endParaRPr lang="cs-CZ" dirty="0" smtClean="0"/>
          </a:p>
          <a:p>
            <a:pPr>
              <a:buFont typeface="Arial" charset="0"/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>
          <a:xfrm>
            <a:off x="0" y="-100013"/>
            <a:ext cx="9144000" cy="1143001"/>
          </a:xfrm>
        </p:spPr>
        <p:txBody>
          <a:bodyPr/>
          <a:lstStyle/>
          <a:p>
            <a:r>
              <a:rPr lang="cs-CZ" sz="3600" smtClean="0"/>
              <a:t>Flavin adenine dinucleotide (FAD)</a:t>
            </a:r>
            <a:br>
              <a:rPr lang="cs-CZ" sz="3600" smtClean="0"/>
            </a:br>
            <a:r>
              <a:rPr lang="cs-CZ" sz="3600" smtClean="0"/>
              <a:t>a  Nicotinamide adenine dinucleotide (NAD)</a:t>
            </a: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57563"/>
            <a:ext cx="4452938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1341438"/>
            <a:ext cx="4319588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/>
          <p:nvPr/>
        </p:nvSpPr>
        <p:spPr>
          <a:xfrm>
            <a:off x="3276600" y="5732463"/>
            <a:ext cx="1511300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068960"/>
            <a:ext cx="389499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smtClean="0"/>
              <a:t>Pyruvate enters the citrate cycle using  Coenzyme A</a:t>
            </a:r>
          </a:p>
        </p:txBody>
      </p:sp>
      <p:pic>
        <p:nvPicPr>
          <p:cNvPr id="32771" name="Picture 7" descr="File:Acetyl-CoA-2D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1773238"/>
            <a:ext cx="48768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7" descr="File:Acetyl-CoA-2D.svg"/>
          <p:cNvPicPr>
            <a:picLocks noChangeAspect="1" noChangeArrowheads="1"/>
          </p:cNvPicPr>
          <p:nvPr/>
        </p:nvPicPr>
        <p:blipFill>
          <a:blip r:embed="rId2" cstate="print"/>
          <a:srcRect l="6921"/>
          <a:stretch>
            <a:fillRect/>
          </a:stretch>
        </p:blipFill>
        <p:spPr bwMode="auto">
          <a:xfrm>
            <a:off x="4117975" y="4005263"/>
            <a:ext cx="4538663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773" name="Skupina 29"/>
          <p:cNvGrpSpPr>
            <a:grpSpLocks/>
          </p:cNvGrpSpPr>
          <p:nvPr/>
        </p:nvGrpSpPr>
        <p:grpSpPr bwMode="auto">
          <a:xfrm>
            <a:off x="2700338" y="3995738"/>
            <a:ext cx="1155700" cy="801687"/>
            <a:chOff x="1835696" y="2780928"/>
            <a:chExt cx="1156290" cy="801380"/>
          </a:xfrm>
        </p:grpSpPr>
        <p:sp>
          <p:nvSpPr>
            <p:cNvPr id="14" name="TextovéPole 13"/>
            <p:cNvSpPr txBox="1"/>
            <p:nvPr/>
          </p:nvSpPr>
          <p:spPr>
            <a:xfrm>
              <a:off x="1835696" y="3212563"/>
              <a:ext cx="603558" cy="369745"/>
            </a:xfrm>
            <a:prstGeom prst="rect">
              <a:avLst/>
            </a:prstGeom>
            <a:noFill/>
            <a:ln>
              <a:solidFill>
                <a:schemeClr val="bg2">
                  <a:lumMod val="50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cs-CZ" dirty="0"/>
                <a:t>H</a:t>
              </a:r>
              <a:r>
                <a:rPr lang="cs-CZ" baseline="-25000" dirty="0"/>
                <a:t>3</a:t>
              </a:r>
              <a:r>
                <a:rPr lang="cs-CZ" dirty="0"/>
                <a:t>C</a:t>
              </a:r>
            </a:p>
          </p:txBody>
        </p:sp>
        <p:grpSp>
          <p:nvGrpSpPr>
            <p:cNvPr id="32788" name="Skupina 28"/>
            <p:cNvGrpSpPr>
              <a:grpSpLocks/>
            </p:cNvGrpSpPr>
            <p:nvPr/>
          </p:nvGrpSpPr>
          <p:grpSpPr bwMode="auto">
            <a:xfrm>
              <a:off x="2412000" y="2780928"/>
              <a:ext cx="579986" cy="801380"/>
              <a:chOff x="2412000" y="2780928"/>
              <a:chExt cx="579986" cy="801380"/>
            </a:xfrm>
          </p:grpSpPr>
          <p:sp>
            <p:nvSpPr>
              <p:cNvPr id="12" name="TextovéPole 11"/>
              <p:cNvSpPr txBox="1"/>
              <p:nvPr/>
            </p:nvSpPr>
            <p:spPr>
              <a:xfrm>
                <a:off x="2636204" y="3212563"/>
                <a:ext cx="351016" cy="369745"/>
              </a:xfrm>
              <a:prstGeom prst="rect">
                <a:avLst/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cs-CZ" dirty="0"/>
                  <a:t>C</a:t>
                </a:r>
              </a:p>
            </p:txBody>
          </p:sp>
          <p:sp>
            <p:nvSpPr>
              <p:cNvPr id="13" name="TextovéPole 12"/>
              <p:cNvSpPr txBox="1"/>
              <p:nvPr/>
            </p:nvSpPr>
            <p:spPr>
              <a:xfrm>
                <a:off x="2628262" y="2780928"/>
                <a:ext cx="363724" cy="369745"/>
              </a:xfrm>
              <a:prstGeom prst="rect">
                <a:avLst/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cs-CZ" dirty="0"/>
                  <a:t>O</a:t>
                </a:r>
              </a:p>
            </p:txBody>
          </p:sp>
          <p:cxnSp>
            <p:nvCxnSpPr>
              <p:cNvPr id="16" name="Přímá spojovací čára 15"/>
              <p:cNvCxnSpPr/>
              <p:nvPr/>
            </p:nvCxnSpPr>
            <p:spPr>
              <a:xfrm>
                <a:off x="2412252" y="3401402"/>
                <a:ext cx="287485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Přímá spojovací čára 23"/>
              <p:cNvCxnSpPr/>
              <p:nvPr/>
            </p:nvCxnSpPr>
            <p:spPr>
              <a:xfrm rot="5400000" flipH="1" flipV="1">
                <a:off x="2663302" y="3177651"/>
                <a:ext cx="215817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Přímá spojovací čára 27"/>
              <p:cNvCxnSpPr/>
              <p:nvPr/>
            </p:nvCxnSpPr>
            <p:spPr>
              <a:xfrm rot="5400000" flipH="1" flipV="1">
                <a:off x="2699833" y="3177651"/>
                <a:ext cx="215817" cy="0"/>
              </a:xfrm>
              <a:prstGeom prst="line">
                <a:avLst/>
              </a:prstGeom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1" name="Přímá spojovací čára 30"/>
          <p:cNvCxnSpPr/>
          <p:nvPr/>
        </p:nvCxnSpPr>
        <p:spPr>
          <a:xfrm>
            <a:off x="3779838" y="4581525"/>
            <a:ext cx="28733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5065" name="Picture 9" descr="File:Pyruvic-acid-2D-skelet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1773238"/>
            <a:ext cx="1385888" cy="1273175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33" name="Obdélník 32"/>
          <p:cNvSpPr/>
          <p:nvPr/>
        </p:nvSpPr>
        <p:spPr>
          <a:xfrm>
            <a:off x="2699792" y="1988840"/>
            <a:ext cx="5886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cs-CZ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+</a:t>
            </a:r>
          </a:p>
        </p:txBody>
      </p:sp>
      <p:sp>
        <p:nvSpPr>
          <p:cNvPr id="34" name="Šipka dolů 33"/>
          <p:cNvSpPr/>
          <p:nvPr/>
        </p:nvSpPr>
        <p:spPr>
          <a:xfrm>
            <a:off x="2771775" y="3213100"/>
            <a:ext cx="504825" cy="936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35" name="Zahnutá šipka doprava 34"/>
          <p:cNvSpPr/>
          <p:nvPr/>
        </p:nvSpPr>
        <p:spPr>
          <a:xfrm>
            <a:off x="3348038" y="3213100"/>
            <a:ext cx="503237" cy="720725"/>
          </a:xfrm>
          <a:prstGeom prst="curv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32779" name="TextovéPole 35"/>
          <p:cNvSpPr txBox="1">
            <a:spLocks noChangeArrowheads="1"/>
          </p:cNvSpPr>
          <p:nvPr/>
        </p:nvSpPr>
        <p:spPr bwMode="auto">
          <a:xfrm>
            <a:off x="3924300" y="3068638"/>
            <a:ext cx="9604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NADP+</a:t>
            </a:r>
          </a:p>
        </p:txBody>
      </p:sp>
      <p:sp>
        <p:nvSpPr>
          <p:cNvPr id="32780" name="TextovéPole 36"/>
          <p:cNvSpPr txBox="1">
            <a:spLocks noChangeArrowheads="1"/>
          </p:cNvSpPr>
          <p:nvPr/>
        </p:nvSpPr>
        <p:spPr bwMode="auto">
          <a:xfrm>
            <a:off x="3940175" y="3635375"/>
            <a:ext cx="992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NADP</a:t>
            </a:r>
            <a:r>
              <a:rPr lang="cs-CZ" b="1">
                <a:solidFill>
                  <a:srgbClr val="7030A0"/>
                </a:solidFill>
              </a:rPr>
              <a:t>H</a:t>
            </a:r>
          </a:p>
        </p:txBody>
      </p:sp>
      <p:sp>
        <p:nvSpPr>
          <p:cNvPr id="38" name="Ohnutá šipka 37"/>
          <p:cNvSpPr/>
          <p:nvPr/>
        </p:nvSpPr>
        <p:spPr>
          <a:xfrm rot="6498229" flipV="1">
            <a:off x="1569244" y="3552031"/>
            <a:ext cx="719138" cy="428625"/>
          </a:xfrm>
          <a:prstGeom prst="ben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solidFill>
                <a:schemeClr val="tx1"/>
              </a:solidFill>
            </a:endParaRPr>
          </a:p>
        </p:txBody>
      </p:sp>
      <p:sp>
        <p:nvSpPr>
          <p:cNvPr id="32782" name="TextovéPole 38"/>
          <p:cNvSpPr txBox="1">
            <a:spLocks noChangeArrowheads="1"/>
          </p:cNvSpPr>
          <p:nvPr/>
        </p:nvSpPr>
        <p:spPr bwMode="auto">
          <a:xfrm>
            <a:off x="1042988" y="4005263"/>
            <a:ext cx="8572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800"/>
              <a:t>CO</a:t>
            </a:r>
            <a:r>
              <a:rPr lang="cs-CZ" sz="2800" baseline="-25000"/>
              <a:t>2</a:t>
            </a:r>
          </a:p>
        </p:txBody>
      </p:sp>
      <p:sp>
        <p:nvSpPr>
          <p:cNvPr id="32783" name="TextovéPole 39"/>
          <p:cNvSpPr txBox="1">
            <a:spLocks noChangeArrowheads="1"/>
          </p:cNvSpPr>
          <p:nvPr/>
        </p:nvSpPr>
        <p:spPr bwMode="auto">
          <a:xfrm>
            <a:off x="2041525" y="2303463"/>
            <a:ext cx="36988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 b="1">
                <a:solidFill>
                  <a:srgbClr val="7030A0"/>
                </a:solidFill>
              </a:rPr>
              <a:t>H</a:t>
            </a:r>
          </a:p>
        </p:txBody>
      </p:sp>
      <p:sp>
        <p:nvSpPr>
          <p:cNvPr id="41" name="Vývojový diagram: postup 40"/>
          <p:cNvSpPr/>
          <p:nvPr/>
        </p:nvSpPr>
        <p:spPr>
          <a:xfrm>
            <a:off x="1619250" y="1773238"/>
            <a:ext cx="504825" cy="871537"/>
          </a:xfrm>
          <a:prstGeom prst="flowChartProcess">
            <a:avLst/>
          </a:prstGeom>
          <a:solidFill>
            <a:srgbClr val="FF0000">
              <a:alpha val="45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2" name="Vývojový diagram: postup 41"/>
          <p:cNvSpPr/>
          <p:nvPr/>
        </p:nvSpPr>
        <p:spPr>
          <a:xfrm>
            <a:off x="1100138" y="4005263"/>
            <a:ext cx="727075" cy="647700"/>
          </a:xfrm>
          <a:prstGeom prst="flowChartProcess">
            <a:avLst/>
          </a:prstGeom>
          <a:solidFill>
            <a:srgbClr val="FF0000">
              <a:alpha val="45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32786" name="Obdélník 43"/>
          <p:cNvSpPr>
            <a:spLocks noChangeArrowheads="1"/>
          </p:cNvSpPr>
          <p:nvPr/>
        </p:nvSpPr>
        <p:spPr bwMode="auto">
          <a:xfrm rot="-5400000">
            <a:off x="1951038" y="3436937"/>
            <a:ext cx="12398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1200"/>
              <a:t>pyruvát </a:t>
            </a:r>
          </a:p>
          <a:p>
            <a:r>
              <a:rPr lang="cs-CZ" sz="1200"/>
              <a:t>dehydrogenáza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Fixation phase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636912"/>
            <a:ext cx="657276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337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1713" y="0"/>
            <a:ext cx="68722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Šipka doprava 4"/>
          <p:cNvSpPr/>
          <p:nvPr/>
        </p:nvSpPr>
        <p:spPr>
          <a:xfrm rot="19808783">
            <a:off x="1502185" y="3154724"/>
            <a:ext cx="1730343" cy="8571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/>
              <a:t>in plant </a:t>
            </a:r>
            <a:r>
              <a:rPr lang="en-US" sz="1100" dirty="0" err="1" smtClean="0"/>
              <a:t>cells,malate</a:t>
            </a:r>
            <a:r>
              <a:rPr lang="en-US" sz="1100" dirty="0" smtClean="0"/>
              <a:t> enters the cycle </a:t>
            </a:r>
            <a:endParaRPr lang="cs-CZ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5975" y="765175"/>
            <a:ext cx="3248025" cy="591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Nadpis 1"/>
          <p:cNvSpPr>
            <a:spLocks noGrp="1"/>
          </p:cNvSpPr>
          <p:nvPr>
            <p:ph type="title"/>
          </p:nvPr>
        </p:nvSpPr>
        <p:spPr>
          <a:xfrm>
            <a:off x="-180975" y="188913"/>
            <a:ext cx="8229600" cy="1143000"/>
          </a:xfrm>
        </p:spPr>
        <p:txBody>
          <a:bodyPr/>
          <a:lstStyle/>
          <a:p>
            <a:r>
              <a:rPr lang="cs-CZ" smtClean="0"/>
              <a:t>Allosteric regulation by key metabolites</a:t>
            </a:r>
          </a:p>
        </p:txBody>
      </p:sp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275" y="3325813"/>
            <a:ext cx="420052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4821" name="Skupina 15"/>
          <p:cNvGrpSpPr>
            <a:grpSpLocks/>
          </p:cNvGrpSpPr>
          <p:nvPr/>
        </p:nvGrpSpPr>
        <p:grpSpPr bwMode="auto">
          <a:xfrm>
            <a:off x="1092200" y="2965450"/>
            <a:ext cx="647700" cy="1223963"/>
            <a:chOff x="2195736" y="1772816"/>
            <a:chExt cx="648074" cy="1224136"/>
          </a:xfrm>
        </p:grpSpPr>
        <p:cxnSp>
          <p:nvCxnSpPr>
            <p:cNvPr id="7" name="Přímá spojovací čára 6"/>
            <p:cNvCxnSpPr/>
            <p:nvPr/>
          </p:nvCxnSpPr>
          <p:spPr>
            <a:xfrm rot="16200000" flipH="1">
              <a:off x="1871156" y="2097396"/>
              <a:ext cx="1152688" cy="503529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čára 8"/>
            <p:cNvCxnSpPr/>
            <p:nvPr/>
          </p:nvCxnSpPr>
          <p:spPr>
            <a:xfrm rot="10800000" flipV="1">
              <a:off x="2556307" y="2852469"/>
              <a:ext cx="287503" cy="144483"/>
            </a:xfrm>
            <a:prstGeom prst="line">
              <a:avLst/>
            </a:prstGeom>
            <a:ln w="508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822" name="TextovéPole 16"/>
          <p:cNvSpPr txBox="1">
            <a:spLocks noChangeArrowheads="1"/>
          </p:cNvSpPr>
          <p:nvPr/>
        </p:nvSpPr>
        <p:spPr bwMode="auto">
          <a:xfrm>
            <a:off x="515938" y="2460625"/>
            <a:ext cx="1658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pyruvate, ADP</a:t>
            </a:r>
          </a:p>
        </p:txBody>
      </p:sp>
      <p:cxnSp>
        <p:nvCxnSpPr>
          <p:cNvPr id="21" name="Přímá spojovací šipka 20"/>
          <p:cNvCxnSpPr/>
          <p:nvPr/>
        </p:nvCxnSpPr>
        <p:spPr>
          <a:xfrm rot="5400000">
            <a:off x="1667669" y="3096419"/>
            <a:ext cx="1081088" cy="6477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4" name="TextovéPole 22"/>
          <p:cNvSpPr txBox="1">
            <a:spLocks noChangeArrowheads="1"/>
          </p:cNvSpPr>
          <p:nvPr/>
        </p:nvSpPr>
        <p:spPr bwMode="auto">
          <a:xfrm>
            <a:off x="2008188" y="2447925"/>
            <a:ext cx="1327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Acetyl CoA</a:t>
            </a:r>
          </a:p>
        </p:txBody>
      </p:sp>
      <p:cxnSp>
        <p:nvCxnSpPr>
          <p:cNvPr id="25" name="Přímá spojovací šipka 24"/>
          <p:cNvCxnSpPr>
            <a:stCxn id="58371" idx="3"/>
          </p:cNvCxnSpPr>
          <p:nvPr/>
        </p:nvCxnSpPr>
        <p:spPr>
          <a:xfrm flipV="1">
            <a:off x="5003800" y="3141663"/>
            <a:ext cx="2305050" cy="1208087"/>
          </a:xfrm>
          <a:prstGeom prst="straightConnector1">
            <a:avLst/>
          </a:prstGeom>
          <a:ln w="47625" cmpd="sng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>
          <a:xfrm>
            <a:off x="323850" y="0"/>
            <a:ext cx="8229600" cy="1143000"/>
          </a:xfrm>
        </p:spPr>
        <p:txBody>
          <a:bodyPr/>
          <a:lstStyle/>
          <a:p>
            <a:r>
              <a:rPr lang="cs-CZ" sz="2800" smtClean="0"/>
              <a:t>Glycolysis, pentose cycle and citrate cycle produce precursors of many metabolites</a:t>
            </a:r>
          </a:p>
        </p:txBody>
      </p:sp>
      <p:pic>
        <p:nvPicPr>
          <p:cNvPr id="3584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338" y="1128713"/>
            <a:ext cx="6443662" cy="57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92275" y="4884738"/>
            <a:ext cx="4186238" cy="1973262"/>
          </a:xfrm>
          <a:solidFill>
            <a:schemeClr val="bg1"/>
          </a:solidFill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there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will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be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a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lecture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on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secondary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metabolism</a:t>
            </a:r>
            <a:endParaRPr lang="cs-CZ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cs-CZ" dirty="0" err="1" smtClean="0"/>
              <a:t>Oxidative</a:t>
            </a:r>
            <a:r>
              <a:rPr lang="cs-CZ" dirty="0" smtClean="0"/>
              <a:t> </a:t>
            </a:r>
            <a:r>
              <a:rPr lang="cs-CZ" dirty="0" err="1" smtClean="0"/>
              <a:t>phosphorylation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 </a:t>
            </a:r>
            <a:r>
              <a:rPr lang="en-US" dirty="0" smtClean="0"/>
              <a:t>electron transport</a:t>
            </a:r>
            <a:endParaRPr lang="cs-CZ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pPr>
              <a:buFontTx/>
              <a:buChar char="-"/>
              <a:defRPr/>
            </a:pPr>
            <a:r>
              <a:rPr lang="cs-CZ" dirty="0" smtClean="0"/>
              <a:t>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inner</a:t>
            </a:r>
            <a:r>
              <a:rPr lang="cs-CZ" dirty="0" smtClean="0"/>
              <a:t> </a:t>
            </a:r>
            <a:r>
              <a:rPr lang="cs-CZ" dirty="0" err="1" smtClean="0"/>
              <a:t>mitochondrial</a:t>
            </a:r>
            <a:r>
              <a:rPr lang="cs-CZ" dirty="0" smtClean="0"/>
              <a:t> </a:t>
            </a:r>
            <a:r>
              <a:rPr lang="cs-CZ" dirty="0" err="1" smtClean="0"/>
              <a:t>membrane</a:t>
            </a:r>
            <a:endParaRPr lang="cs-CZ" dirty="0" smtClean="0"/>
          </a:p>
          <a:p>
            <a:pPr>
              <a:buFontTx/>
              <a:buChar char="-"/>
              <a:defRPr/>
            </a:pPr>
            <a:r>
              <a:rPr lang="cs-CZ" dirty="0" err="1" smtClean="0"/>
              <a:t>here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consumed</a:t>
            </a:r>
            <a:r>
              <a:rPr lang="cs-CZ" dirty="0" smtClean="0"/>
              <a:t> NADH </a:t>
            </a:r>
            <a:r>
              <a:rPr lang="cs-CZ" dirty="0" err="1" smtClean="0"/>
              <a:t>and</a:t>
            </a:r>
            <a:r>
              <a:rPr lang="cs-CZ" dirty="0" smtClean="0"/>
              <a:t> FADH</a:t>
            </a:r>
            <a:r>
              <a:rPr lang="cs-CZ" baseline="-25000" dirty="0" smtClean="0"/>
              <a:t>2</a:t>
            </a:r>
            <a:r>
              <a:rPr lang="cs-CZ" dirty="0" smtClean="0"/>
              <a:t> </a:t>
            </a:r>
            <a:r>
              <a:rPr lang="cs-CZ" dirty="0" err="1" smtClean="0"/>
              <a:t>produced</a:t>
            </a:r>
            <a:r>
              <a:rPr lang="cs-CZ" dirty="0" smtClean="0"/>
              <a:t> in </a:t>
            </a:r>
            <a:r>
              <a:rPr lang="cs-CZ" dirty="0" err="1" smtClean="0"/>
              <a:t>citrate</a:t>
            </a:r>
            <a:r>
              <a:rPr lang="cs-CZ" dirty="0" smtClean="0"/>
              <a:t> </a:t>
            </a:r>
            <a:r>
              <a:rPr lang="cs-CZ" dirty="0" err="1" smtClean="0"/>
              <a:t>cycle</a:t>
            </a:r>
            <a:endParaRPr lang="cs-CZ" dirty="0" smtClean="0"/>
          </a:p>
          <a:p>
            <a:pPr>
              <a:buFontTx/>
              <a:buChar char="-"/>
              <a:defRPr/>
            </a:pPr>
            <a:r>
              <a:rPr lang="cs-CZ" dirty="0" smtClean="0"/>
              <a:t>a </a:t>
            </a:r>
            <a:r>
              <a:rPr lang="cs-CZ" dirty="0" err="1" smtClean="0"/>
              <a:t>result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gradient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protons</a:t>
            </a:r>
            <a:r>
              <a:rPr lang="cs-CZ" dirty="0" smtClean="0"/>
              <a:t> </a:t>
            </a:r>
            <a:r>
              <a:rPr lang="cs-CZ" dirty="0" err="1" smtClean="0"/>
              <a:t>used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ATP </a:t>
            </a:r>
            <a:r>
              <a:rPr lang="cs-CZ" dirty="0" err="1" smtClean="0"/>
              <a:t>synthesis</a:t>
            </a:r>
            <a:r>
              <a:rPr lang="cs-CZ" dirty="0" smtClean="0"/>
              <a:t> </a:t>
            </a:r>
            <a:r>
              <a:rPr lang="en-US" dirty="0" smtClean="0"/>
              <a:t>a</a:t>
            </a:r>
            <a:r>
              <a:rPr lang="cs-CZ" dirty="0" err="1" smtClean="0"/>
              <a:t>nd</a:t>
            </a:r>
            <a:r>
              <a:rPr lang="en-US" dirty="0" smtClean="0"/>
              <a:t> </a:t>
            </a:r>
            <a:r>
              <a:rPr lang="cs-CZ" dirty="0" err="1" smtClean="0"/>
              <a:t>water</a:t>
            </a:r>
            <a:r>
              <a:rPr lang="cs-CZ" dirty="0" smtClean="0"/>
              <a:t>.</a:t>
            </a:r>
          </a:p>
          <a:p>
            <a:pPr>
              <a:buFontTx/>
              <a:buChar char="-"/>
              <a:defRPr/>
            </a:pPr>
            <a:r>
              <a:rPr lang="cs-CZ" dirty="0" smtClean="0"/>
              <a:t>1 NADH </a:t>
            </a:r>
            <a:r>
              <a:rPr lang="cs-CZ" dirty="0" err="1" smtClean="0"/>
              <a:t>transports</a:t>
            </a:r>
            <a:r>
              <a:rPr lang="cs-CZ" dirty="0" smtClean="0"/>
              <a:t> cca 10 </a:t>
            </a:r>
            <a:r>
              <a:rPr lang="en-US" dirty="0" smtClean="0"/>
              <a:t>protons</a:t>
            </a:r>
            <a:r>
              <a:rPr lang="cs-CZ" dirty="0" smtClean="0"/>
              <a:t>.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How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was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this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3">
                    <a:lumMod val="75000"/>
                  </a:schemeClr>
                </a:solidFill>
              </a:rPr>
              <a:t>estimated</a:t>
            </a:r>
            <a:r>
              <a:rPr lang="cs-CZ" dirty="0" smtClean="0">
                <a:solidFill>
                  <a:schemeClr val="accent3">
                    <a:lumMod val="75000"/>
                  </a:schemeClr>
                </a:solidFill>
              </a:rPr>
              <a:t>?</a:t>
            </a:r>
          </a:p>
          <a:p>
            <a:pPr>
              <a:buFont typeface="Arial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Skupina 3"/>
          <p:cNvGrpSpPr>
            <a:grpSpLocks/>
          </p:cNvGrpSpPr>
          <p:nvPr/>
        </p:nvGrpSpPr>
        <p:grpSpPr bwMode="auto">
          <a:xfrm>
            <a:off x="2411413" y="260350"/>
            <a:ext cx="4314825" cy="6337300"/>
            <a:chOff x="539552" y="332656"/>
            <a:chExt cx="4313852" cy="6336704"/>
          </a:xfrm>
        </p:grpSpPr>
        <p:grpSp>
          <p:nvGrpSpPr>
            <p:cNvPr id="37891" name="Skupina 22"/>
            <p:cNvGrpSpPr>
              <a:grpSpLocks/>
            </p:cNvGrpSpPr>
            <p:nvPr/>
          </p:nvGrpSpPr>
          <p:grpSpPr bwMode="auto">
            <a:xfrm>
              <a:off x="539552" y="332656"/>
              <a:ext cx="1728192" cy="6336704"/>
              <a:chOff x="611560" y="260648"/>
              <a:chExt cx="1728192" cy="6336704"/>
            </a:xfrm>
          </p:grpSpPr>
          <p:sp>
            <p:nvSpPr>
              <p:cNvPr id="9" name="Vývojový diagram: zpoždění 8"/>
              <p:cNvSpPr/>
              <p:nvPr/>
            </p:nvSpPr>
            <p:spPr>
              <a:xfrm rot="5400000">
                <a:off x="1007433" y="2744068"/>
                <a:ext cx="1800056" cy="144430"/>
              </a:xfrm>
              <a:prstGeom prst="flowChartDelay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0" name="Vývojový diagram: postup 9"/>
              <p:cNvSpPr/>
              <p:nvPr/>
            </p:nvSpPr>
            <p:spPr>
              <a:xfrm>
                <a:off x="971841" y="1916255"/>
                <a:ext cx="287273" cy="1944504"/>
              </a:xfrm>
              <a:prstGeom prst="flowChartProcess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1" name="Zaoblený obdélník 10"/>
              <p:cNvSpPr/>
              <p:nvPr/>
            </p:nvSpPr>
            <p:spPr>
              <a:xfrm>
                <a:off x="755989" y="2349602"/>
                <a:ext cx="1368116" cy="863519"/>
              </a:xfrm>
              <a:prstGeom prst="round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2" name="Vývojový diagram: zpoždění 11"/>
              <p:cNvSpPr/>
              <p:nvPr/>
            </p:nvSpPr>
            <p:spPr>
              <a:xfrm rot="5400000">
                <a:off x="-505251" y="3896575"/>
                <a:ext cx="3889009" cy="1512547"/>
              </a:xfrm>
              <a:prstGeom prst="flowChartDelay">
                <a:avLst/>
              </a:prstGeom>
              <a:solidFill>
                <a:schemeClr val="accent1">
                  <a:alpha val="62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3" name="Elipsa 12"/>
              <p:cNvSpPr/>
              <p:nvPr/>
            </p:nvSpPr>
            <p:spPr>
              <a:xfrm>
                <a:off x="1619395" y="3933778"/>
                <a:ext cx="504711" cy="287311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4" name="Elipsa 13"/>
              <p:cNvSpPr/>
              <p:nvPr/>
            </p:nvSpPr>
            <p:spPr>
              <a:xfrm>
                <a:off x="1187692" y="4508398"/>
                <a:ext cx="504711" cy="288898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5" name="Elipsa 14"/>
              <p:cNvSpPr/>
              <p:nvPr/>
            </p:nvSpPr>
            <p:spPr>
              <a:xfrm>
                <a:off x="1619395" y="4797296"/>
                <a:ext cx="504711" cy="287311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6" name="Elipsa 15"/>
              <p:cNvSpPr/>
              <p:nvPr/>
            </p:nvSpPr>
            <p:spPr>
              <a:xfrm>
                <a:off x="1403543" y="5660815"/>
                <a:ext cx="504711" cy="288898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7" name="Elipsa 16"/>
              <p:cNvSpPr/>
              <p:nvPr/>
            </p:nvSpPr>
            <p:spPr>
              <a:xfrm>
                <a:off x="755989" y="4868728"/>
                <a:ext cx="503124" cy="288898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18" name="Zaoblený obdélník 17"/>
              <p:cNvSpPr/>
              <p:nvPr/>
            </p:nvSpPr>
            <p:spPr>
              <a:xfrm>
                <a:off x="1476552" y="1268616"/>
                <a:ext cx="863405" cy="647639"/>
              </a:xfrm>
              <a:prstGeom prst="round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cs-CZ" dirty="0"/>
                  <a:t>pH metr</a:t>
                </a:r>
              </a:p>
            </p:txBody>
          </p:sp>
          <p:sp>
            <p:nvSpPr>
              <p:cNvPr id="19" name="Elipsa 18"/>
              <p:cNvSpPr/>
              <p:nvPr/>
            </p:nvSpPr>
            <p:spPr>
              <a:xfrm>
                <a:off x="611560" y="260648"/>
                <a:ext cx="864992" cy="792088"/>
              </a:xfrm>
              <a:prstGeom prst="ellipse">
                <a:avLst/>
              </a:prstGeom>
              <a:noFill/>
              <a:ln w="79375"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cs-CZ" sz="1200" b="1" dirty="0">
                    <a:solidFill>
                      <a:schemeClr val="tx1"/>
                    </a:solidFill>
                  </a:rPr>
                  <a:t>roztok s NADH</a:t>
                </a:r>
                <a:endParaRPr lang="cs-CZ" sz="1200" b="1" baseline="-25000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0" name="Přímá spojovací čára 19"/>
              <p:cNvCxnSpPr>
                <a:stCxn id="19" idx="4"/>
                <a:endCxn id="22" idx="0"/>
              </p:cNvCxnSpPr>
              <p:nvPr/>
            </p:nvCxnSpPr>
            <p:spPr>
              <a:xfrm rot="16200000" flipH="1">
                <a:off x="648008" y="1447991"/>
                <a:ext cx="863519" cy="73009"/>
              </a:xfrm>
              <a:prstGeom prst="line">
                <a:avLst/>
              </a:prstGeom>
              <a:ln w="730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" name="Vývojový diagram: zpoždění 20"/>
              <p:cNvSpPr/>
              <p:nvPr/>
            </p:nvSpPr>
            <p:spPr>
              <a:xfrm rot="5400000">
                <a:off x="989283" y="1898813"/>
                <a:ext cx="252388" cy="287273"/>
              </a:xfrm>
              <a:prstGeom prst="flowChartDelay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  <p:sp>
            <p:nvSpPr>
              <p:cNvPr id="22" name="Lichoběžník 21"/>
              <p:cNvSpPr/>
              <p:nvPr/>
            </p:nvSpPr>
            <p:spPr>
              <a:xfrm flipV="1">
                <a:off x="755989" y="1484496"/>
                <a:ext cx="720562" cy="431759"/>
              </a:xfrm>
              <a:prstGeom prst="trapezoid">
                <a:avLst/>
              </a:prstGeom>
              <a:solidFill>
                <a:schemeClr val="accent1">
                  <a:alpha val="49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cs-CZ"/>
              </a:p>
            </p:txBody>
          </p:sp>
        </p:grpSp>
        <p:cxnSp>
          <p:nvCxnSpPr>
            <p:cNvPr id="6" name="Přímá spojovací čára 5"/>
            <p:cNvCxnSpPr>
              <a:stCxn id="13" idx="6"/>
            </p:cNvCxnSpPr>
            <p:nvPr/>
          </p:nvCxnSpPr>
          <p:spPr>
            <a:xfrm>
              <a:off x="2052098" y="4148647"/>
              <a:ext cx="1295108" cy="36032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Přímá spojovací čára 6"/>
            <p:cNvCxnSpPr>
              <a:stCxn id="15" idx="6"/>
            </p:cNvCxnSpPr>
            <p:nvPr/>
          </p:nvCxnSpPr>
          <p:spPr>
            <a:xfrm flipV="1">
              <a:off x="2052098" y="4653425"/>
              <a:ext cx="1295108" cy="36032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894" name="TextovéPole 7"/>
            <p:cNvSpPr txBox="1">
              <a:spLocks noChangeArrowheads="1"/>
            </p:cNvSpPr>
            <p:nvPr/>
          </p:nvSpPr>
          <p:spPr bwMode="auto">
            <a:xfrm>
              <a:off x="3347864" y="4427820"/>
              <a:ext cx="150554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/>
                <a:t>mitochondrie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3891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2113"/>
            <a:ext cx="9144000" cy="591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Skupina 13"/>
          <p:cNvGrpSpPr>
            <a:grpSpLocks/>
          </p:cNvGrpSpPr>
          <p:nvPr/>
        </p:nvGrpSpPr>
        <p:grpSpPr bwMode="auto">
          <a:xfrm>
            <a:off x="179388" y="2781300"/>
            <a:ext cx="8496300" cy="3024188"/>
            <a:chOff x="179512" y="3645024"/>
            <a:chExt cx="8496944" cy="3024336"/>
          </a:xfrm>
        </p:grpSpPr>
        <p:sp>
          <p:nvSpPr>
            <p:cNvPr id="5" name="Vývojový diagram: postup 4"/>
            <p:cNvSpPr/>
            <p:nvPr/>
          </p:nvSpPr>
          <p:spPr>
            <a:xfrm>
              <a:off x="179512" y="5877158"/>
              <a:ext cx="1152612" cy="792202"/>
            </a:xfrm>
            <a:prstGeom prst="flowChartProcess">
              <a:avLst/>
            </a:prstGeom>
            <a:solidFill>
              <a:schemeClr val="accent1">
                <a:alpha val="26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1" name="Zástupný symbol pro obsah 2"/>
            <p:cNvSpPr txBox="1">
              <a:spLocks/>
            </p:cNvSpPr>
            <p:nvPr/>
          </p:nvSpPr>
          <p:spPr bwMode="auto">
            <a:xfrm>
              <a:off x="1475010" y="3645024"/>
              <a:ext cx="7201446" cy="208766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  <a:buFont typeface="Arial" charset="0"/>
                <a:buNone/>
                <a:defRPr/>
              </a:pPr>
              <a:r>
                <a:rPr lang="en-US" b="1" dirty="0">
                  <a:solidFill>
                    <a:schemeClr val="bg1"/>
                  </a:solidFill>
                  <a:latin typeface="+mn-lt"/>
                  <a:cs typeface="+mn-cs"/>
                </a:rPr>
                <a:t>K</a:t>
              </a:r>
              <a:r>
                <a:rPr lang="cs-CZ" b="1" dirty="0" err="1">
                  <a:solidFill>
                    <a:schemeClr val="bg1"/>
                  </a:solidFill>
                  <a:latin typeface="+mn-lt"/>
                  <a:cs typeface="+mn-cs"/>
                </a:rPr>
                <a:t>omplex</a:t>
              </a:r>
              <a:r>
                <a:rPr lang="cs-CZ" b="1" dirty="0">
                  <a:solidFill>
                    <a:schemeClr val="bg1"/>
                  </a:solidFill>
                  <a:latin typeface="+mn-lt"/>
                  <a:cs typeface="+mn-cs"/>
                </a:rPr>
                <a:t> </a:t>
              </a:r>
              <a:r>
                <a:rPr lang="en-US" b="1" dirty="0">
                  <a:solidFill>
                    <a:schemeClr val="bg1"/>
                  </a:solidFill>
                  <a:latin typeface="+mn-lt"/>
                  <a:cs typeface="+mn-cs"/>
                </a:rPr>
                <a:t>1-NADH </a:t>
              </a:r>
              <a:r>
                <a:rPr lang="en-US" b="1" dirty="0" err="1">
                  <a:solidFill>
                    <a:schemeClr val="bg1"/>
                  </a:solidFill>
                  <a:latin typeface="+mn-lt"/>
                  <a:cs typeface="+mn-cs"/>
                </a:rPr>
                <a:t>degydrogen</a:t>
              </a:r>
              <a:r>
                <a:rPr lang="cs-CZ" b="1" dirty="0" err="1">
                  <a:solidFill>
                    <a:schemeClr val="bg1"/>
                  </a:solidFill>
                  <a:latin typeface="+mn-lt"/>
                  <a:cs typeface="+mn-cs"/>
                </a:rPr>
                <a:t>áza</a:t>
              </a:r>
              <a:r>
                <a:rPr lang="cs-CZ" b="1" dirty="0">
                  <a:solidFill>
                    <a:schemeClr val="bg1"/>
                  </a:solidFill>
                  <a:latin typeface="+mn-lt"/>
                  <a:cs typeface="+mn-cs"/>
                </a:rPr>
                <a:t> 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- oxiduje NADH na NAD+, transportuje elektrony na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ubichinon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(UQ), který je redukován na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ubichinol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(UQH</a:t>
              </a:r>
              <a:r>
                <a:rPr lang="cs-CZ" baseline="-25000" dirty="0">
                  <a:solidFill>
                    <a:schemeClr val="bg1"/>
                  </a:solidFill>
                  <a:latin typeface="+mn-lt"/>
                  <a:cs typeface="+mn-cs"/>
                </a:rPr>
                <a:t>2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) a protony uvolňuje do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mezimembránového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prostoru. Je tvořen cca 40 peptidy, z kterých je jen cca 9 kódováno v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mitochondri</a:t>
              </a:r>
              <a:endParaRPr lang="cs-CZ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  <p:cxnSp>
          <p:nvCxnSpPr>
            <p:cNvPr id="13" name="Přímá spojovací čára 12"/>
            <p:cNvCxnSpPr>
              <a:stCxn id="11" idx="1"/>
              <a:endCxn id="5" idx="0"/>
            </p:cNvCxnSpPr>
            <p:nvPr/>
          </p:nvCxnSpPr>
          <p:spPr>
            <a:xfrm rot="10800000" flipV="1">
              <a:off x="755818" y="4689650"/>
              <a:ext cx="719193" cy="1187508"/>
            </a:xfrm>
            <a:prstGeom prst="line">
              <a:avLst/>
            </a:prstGeom>
            <a:ln w="698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Skupina 17"/>
          <p:cNvGrpSpPr>
            <a:grpSpLocks/>
          </p:cNvGrpSpPr>
          <p:nvPr/>
        </p:nvGrpSpPr>
        <p:grpSpPr bwMode="auto">
          <a:xfrm>
            <a:off x="3492500" y="1125538"/>
            <a:ext cx="5256213" cy="4319587"/>
            <a:chOff x="3491880" y="1124744"/>
            <a:chExt cx="5256584" cy="4320480"/>
          </a:xfrm>
        </p:grpSpPr>
        <p:sp>
          <p:nvSpPr>
            <p:cNvPr id="6" name="Vývojový diagram: postup 5"/>
            <p:cNvSpPr/>
            <p:nvPr/>
          </p:nvSpPr>
          <p:spPr>
            <a:xfrm>
              <a:off x="3491880" y="4652898"/>
              <a:ext cx="1224049" cy="792326"/>
            </a:xfrm>
            <a:prstGeom prst="flowChartProcess">
              <a:avLst/>
            </a:prstGeom>
            <a:solidFill>
              <a:schemeClr val="accent2">
                <a:lumMod val="50000"/>
                <a:alpha val="26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5" name="Zástupný symbol pro obsah 2"/>
            <p:cNvSpPr txBox="1">
              <a:spLocks/>
            </p:cNvSpPr>
            <p:nvPr/>
          </p:nvSpPr>
          <p:spPr bwMode="auto">
            <a:xfrm>
              <a:off x="4355541" y="1124744"/>
              <a:ext cx="4392923" cy="2880320"/>
            </a:xfrm>
            <a:prstGeom prst="rect">
              <a:avLst/>
            </a:prstGeom>
            <a:solidFill>
              <a:schemeClr val="accent2">
                <a:lumMod val="75000"/>
                <a:alpha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  <a:defRPr/>
              </a:pPr>
              <a:r>
                <a:rPr lang="cs-CZ" dirty="0">
                  <a:solidFill>
                    <a:schemeClr val="bg1"/>
                  </a:solidFill>
                </a:rPr>
                <a:t>Součástí komplexu je </a:t>
              </a:r>
              <a:r>
                <a:rPr lang="cs-CZ" dirty="0" err="1">
                  <a:solidFill>
                    <a:schemeClr val="bg1"/>
                  </a:solidFill>
                </a:rPr>
                <a:t>sukcinátdehydrogenáza</a:t>
              </a:r>
              <a:r>
                <a:rPr lang="cs-CZ" dirty="0">
                  <a:solidFill>
                    <a:schemeClr val="bg1"/>
                  </a:solidFill>
                </a:rPr>
                <a:t>, která oxiduje </a:t>
              </a:r>
              <a:r>
                <a:rPr lang="cs-CZ" dirty="0" err="1">
                  <a:solidFill>
                    <a:schemeClr val="bg1"/>
                  </a:solidFill>
                </a:rPr>
                <a:t>sukcinát</a:t>
              </a:r>
              <a:r>
                <a:rPr lang="cs-CZ" dirty="0">
                  <a:solidFill>
                    <a:schemeClr val="bg1"/>
                  </a:solidFill>
                </a:rPr>
                <a:t> na </a:t>
              </a:r>
              <a:r>
                <a:rPr lang="cs-CZ" dirty="0" err="1">
                  <a:solidFill>
                    <a:schemeClr val="bg1"/>
                  </a:solidFill>
                </a:rPr>
                <a:t>fumarát</a:t>
              </a:r>
              <a:r>
                <a:rPr lang="cs-CZ" dirty="0">
                  <a:solidFill>
                    <a:schemeClr val="bg1"/>
                  </a:solidFill>
                </a:rPr>
                <a:t> za současné redukce FAD</a:t>
              </a:r>
              <a:r>
                <a:rPr lang="cs-CZ" baseline="30000" dirty="0">
                  <a:solidFill>
                    <a:schemeClr val="bg1"/>
                  </a:solidFill>
                </a:rPr>
                <a:t>+</a:t>
              </a:r>
              <a:r>
                <a:rPr lang="cs-CZ" dirty="0">
                  <a:solidFill>
                    <a:schemeClr val="bg1"/>
                  </a:solidFill>
                </a:rPr>
                <a:t> na FADH</a:t>
              </a:r>
              <a:r>
                <a:rPr lang="cs-CZ" baseline="-25000" dirty="0">
                  <a:solidFill>
                    <a:schemeClr val="bg1"/>
                  </a:solidFill>
                </a:rPr>
                <a:t>2</a:t>
              </a:r>
              <a:r>
                <a:rPr lang="cs-CZ" dirty="0">
                  <a:solidFill>
                    <a:schemeClr val="bg1"/>
                  </a:solidFill>
                </a:rPr>
                <a:t>. Elektrony z FADH</a:t>
              </a:r>
              <a:r>
                <a:rPr lang="cs-CZ" baseline="-25000" dirty="0">
                  <a:solidFill>
                    <a:schemeClr val="bg1"/>
                  </a:solidFill>
                </a:rPr>
                <a:t>2</a:t>
              </a:r>
              <a:r>
                <a:rPr lang="cs-CZ" dirty="0">
                  <a:solidFill>
                    <a:schemeClr val="bg1"/>
                  </a:solidFill>
                </a:rPr>
                <a:t> jsou předávány </a:t>
              </a:r>
              <a:r>
                <a:rPr lang="cs-CZ" dirty="0" err="1">
                  <a:solidFill>
                    <a:schemeClr val="bg1"/>
                  </a:solidFill>
                </a:rPr>
                <a:t>ubichinonu</a:t>
              </a:r>
              <a:r>
                <a:rPr lang="cs-CZ" dirty="0">
                  <a:solidFill>
                    <a:schemeClr val="bg1"/>
                  </a:solidFill>
                </a:rPr>
                <a:t>, protony jsou uvolňovány do matrix mitochondrie. Komplex II se tedy nepodílí přímo na vzniku protonového gradientu</a:t>
              </a:r>
              <a:endParaRPr lang="cs-CZ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  <p:cxnSp>
          <p:nvCxnSpPr>
            <p:cNvPr id="16" name="Přímá spojovací čára 15"/>
            <p:cNvCxnSpPr/>
            <p:nvPr/>
          </p:nvCxnSpPr>
          <p:spPr>
            <a:xfrm rot="5400000">
              <a:off x="3924456" y="4148782"/>
              <a:ext cx="719287" cy="288945"/>
            </a:xfrm>
            <a:prstGeom prst="line">
              <a:avLst/>
            </a:prstGeom>
            <a:ln w="698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Skupina 22"/>
          <p:cNvGrpSpPr>
            <a:grpSpLocks/>
          </p:cNvGrpSpPr>
          <p:nvPr/>
        </p:nvGrpSpPr>
        <p:grpSpPr bwMode="auto">
          <a:xfrm>
            <a:off x="0" y="476250"/>
            <a:ext cx="6516688" cy="4608513"/>
            <a:chOff x="-72008" y="476672"/>
            <a:chExt cx="6516216" cy="4608512"/>
          </a:xfrm>
        </p:grpSpPr>
        <p:sp>
          <p:nvSpPr>
            <p:cNvPr id="7" name="Vývojový diagram: postup 6"/>
            <p:cNvSpPr/>
            <p:nvPr/>
          </p:nvSpPr>
          <p:spPr>
            <a:xfrm>
              <a:off x="5364786" y="4437484"/>
              <a:ext cx="1079422" cy="647700"/>
            </a:xfrm>
            <a:prstGeom prst="flowChartProcess">
              <a:avLst/>
            </a:prstGeom>
            <a:solidFill>
              <a:schemeClr val="accent3">
                <a:lumMod val="50000"/>
                <a:alpha val="26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19" name="Zástupný symbol pro obsah 2"/>
            <p:cNvSpPr txBox="1">
              <a:spLocks/>
            </p:cNvSpPr>
            <p:nvPr/>
          </p:nvSpPr>
          <p:spPr bwMode="auto">
            <a:xfrm>
              <a:off x="-72008" y="476672"/>
              <a:ext cx="5328852" cy="2592387"/>
            </a:xfrm>
            <a:prstGeom prst="rect">
              <a:avLst/>
            </a:prstGeom>
            <a:solidFill>
              <a:schemeClr val="accent3">
                <a:lumMod val="50000"/>
                <a:alpha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  <a:defRPr/>
              </a:pP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Komplex III se funkčně podobá </a:t>
              </a:r>
              <a:r>
                <a:rPr lang="en-US" dirty="0" err="1">
                  <a:solidFill>
                    <a:schemeClr val="bg1"/>
                  </a:solidFill>
                  <a:latin typeface="+mn-lt"/>
                  <a:cs typeface="+mn-cs"/>
                </a:rPr>
                <a:t>c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ytochromu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b6f. Má dvě vazebná místa pro UQ - CP a CN. V místě CP, které leží v membráně na straně k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mezimembránovému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prostoru, se váže redukovaný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ubichinon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UQH2. Zde odevzdá protony do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mezimembránového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prostoru. 1 elektron  je transportován do místa CN, kde redukuje další UQ </a:t>
              </a:r>
              <a:r>
                <a:rPr lang="cs-CZ" b="1" dirty="0">
                  <a:solidFill>
                    <a:schemeClr val="bg1"/>
                  </a:solidFill>
                  <a:latin typeface="+mn-lt"/>
                  <a:cs typeface="+mn-cs"/>
                </a:rPr>
                <a:t>– Q cyklus. 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Druhý elektron je transportován přes mobilní cytochrom C na komplex IV</a:t>
              </a:r>
              <a:endParaRPr lang="cs-CZ" b="1" dirty="0">
                <a:solidFill>
                  <a:schemeClr val="bg1"/>
                </a:solidFill>
                <a:latin typeface="+mn-lt"/>
                <a:cs typeface="+mn-cs"/>
              </a:endParaRPr>
            </a:p>
          </p:txBody>
        </p:sp>
        <p:cxnSp>
          <p:nvCxnSpPr>
            <p:cNvPr id="21" name="Přímá spojovací čára 20"/>
            <p:cNvCxnSpPr>
              <a:stCxn id="19" idx="3"/>
            </p:cNvCxnSpPr>
            <p:nvPr/>
          </p:nvCxnSpPr>
          <p:spPr>
            <a:xfrm>
              <a:off x="5256844" y="1772072"/>
              <a:ext cx="682576" cy="2665412"/>
            </a:xfrm>
            <a:prstGeom prst="line">
              <a:avLst/>
            </a:prstGeom>
            <a:ln w="6985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Skupina 40"/>
          <p:cNvGrpSpPr>
            <a:grpSpLocks/>
          </p:cNvGrpSpPr>
          <p:nvPr/>
        </p:nvGrpSpPr>
        <p:grpSpPr bwMode="auto">
          <a:xfrm>
            <a:off x="0" y="4265613"/>
            <a:ext cx="7740650" cy="2592387"/>
            <a:chOff x="0" y="4265712"/>
            <a:chExt cx="7740352" cy="2592288"/>
          </a:xfrm>
        </p:grpSpPr>
        <p:sp>
          <p:nvSpPr>
            <p:cNvPr id="10" name="Vývojový diagram: postup 9"/>
            <p:cNvSpPr/>
            <p:nvPr/>
          </p:nvSpPr>
          <p:spPr>
            <a:xfrm>
              <a:off x="6516437" y="4437155"/>
              <a:ext cx="1223915" cy="647675"/>
            </a:xfrm>
            <a:prstGeom prst="flowChartProcess">
              <a:avLst/>
            </a:prstGeom>
            <a:solidFill>
              <a:schemeClr val="accent6">
                <a:lumMod val="50000"/>
                <a:alpha val="26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31" name="Zástupný symbol pro obsah 2"/>
            <p:cNvSpPr txBox="1">
              <a:spLocks/>
            </p:cNvSpPr>
            <p:nvPr/>
          </p:nvSpPr>
          <p:spPr bwMode="auto">
            <a:xfrm>
              <a:off x="0" y="4265712"/>
              <a:ext cx="5329033" cy="2592288"/>
            </a:xfrm>
            <a:prstGeom prst="rect">
              <a:avLst/>
            </a:prstGeom>
            <a:solidFill>
              <a:schemeClr val="accent6">
                <a:lumMod val="50000"/>
                <a:alpha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 eaLnBrk="0" hangingPunct="0">
                <a:spcBef>
                  <a:spcPct val="20000"/>
                </a:spcBef>
                <a:defRPr/>
              </a:pP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Komplex IV přijímá elektrony od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cytochomu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c na povrchu vnitřní membrány mitochondrie ze strany </a:t>
              </a:r>
              <a:r>
                <a:rPr lang="cs-CZ" dirty="0" err="1">
                  <a:solidFill>
                    <a:schemeClr val="bg1"/>
                  </a:solidFill>
                  <a:latin typeface="+mn-lt"/>
                  <a:cs typeface="+mn-cs"/>
                </a:rPr>
                <a:t>mezimembránového</a:t>
              </a:r>
              <a:r>
                <a:rPr lang="cs-CZ" dirty="0">
                  <a:solidFill>
                    <a:schemeClr val="bg1"/>
                  </a:solidFill>
                  <a:latin typeface="+mn-lt"/>
                  <a:cs typeface="+mn-cs"/>
                </a:rPr>
                <a:t> prostoru a přenáší je na kyslík na straně matrix. Proto se pro tento komplex používá také název cytochrom-c-oxidáza. Cytochrom-c-oxidáza katalyzuje terminální článek respirace – redukci kyslíku a oxidaci vodíku na vodu.</a:t>
              </a:r>
            </a:p>
            <a:p>
              <a:pPr marL="342900" indent="-342900" eaLnBrk="0" hangingPunct="0">
                <a:spcBef>
                  <a:spcPct val="20000"/>
                </a:spcBef>
                <a:defRPr/>
              </a:pPr>
              <a:r>
                <a:rPr lang="cs-CZ" b="1" dirty="0">
                  <a:solidFill>
                    <a:schemeClr val="bg1"/>
                  </a:solidFill>
                  <a:latin typeface="+mn-lt"/>
                  <a:cs typeface="+mn-cs"/>
                </a:rPr>
                <a:t>                          4e</a:t>
              </a:r>
              <a:r>
                <a:rPr lang="cs-CZ" b="1" baseline="30000" dirty="0">
                  <a:solidFill>
                    <a:schemeClr val="bg1"/>
                  </a:solidFill>
                  <a:latin typeface="+mn-lt"/>
                  <a:cs typeface="+mn-cs"/>
                </a:rPr>
                <a:t>-</a:t>
              </a:r>
              <a:r>
                <a:rPr lang="cs-CZ" b="1" dirty="0">
                  <a:solidFill>
                    <a:schemeClr val="bg1"/>
                  </a:solidFill>
                  <a:latin typeface="+mn-lt"/>
                  <a:cs typeface="+mn-cs"/>
                </a:rPr>
                <a:t> + 4H</a:t>
              </a:r>
              <a:r>
                <a:rPr lang="cs-CZ" b="1" baseline="30000" dirty="0">
                  <a:solidFill>
                    <a:schemeClr val="bg1"/>
                  </a:solidFill>
                  <a:latin typeface="+mn-lt"/>
                  <a:cs typeface="+mn-cs"/>
                </a:rPr>
                <a:t>+</a:t>
              </a:r>
              <a:r>
                <a:rPr lang="cs-CZ" b="1" dirty="0">
                  <a:solidFill>
                    <a:schemeClr val="bg1"/>
                  </a:solidFill>
                  <a:latin typeface="+mn-lt"/>
                  <a:cs typeface="+mn-cs"/>
                </a:rPr>
                <a:t> + O</a:t>
              </a:r>
              <a:r>
                <a:rPr lang="cs-CZ" b="1" baseline="-25000" dirty="0">
                  <a:solidFill>
                    <a:schemeClr val="bg1"/>
                  </a:solidFill>
                  <a:latin typeface="+mn-lt"/>
                  <a:cs typeface="+mn-cs"/>
                </a:rPr>
                <a:t>2</a:t>
              </a:r>
              <a:r>
                <a:rPr lang="cs-CZ" b="1" dirty="0">
                  <a:solidFill>
                    <a:schemeClr val="bg1"/>
                  </a:solidFill>
                  <a:latin typeface="+mn-lt"/>
                  <a:cs typeface="+mn-cs"/>
                </a:rPr>
                <a:t> </a:t>
              </a:r>
              <a:r>
                <a:rPr lang="cs-CZ" b="1" dirty="0">
                  <a:solidFill>
                    <a:schemeClr val="bg1"/>
                  </a:solidFill>
                  <a:latin typeface="+mn-lt"/>
                  <a:cs typeface="+mn-cs"/>
                  <a:sym typeface="Wingdings" pitchFamily="2" charset="2"/>
                </a:rPr>
                <a:t></a:t>
              </a:r>
              <a:r>
                <a:rPr lang="cs-CZ" b="1" dirty="0">
                  <a:solidFill>
                    <a:schemeClr val="bg1"/>
                  </a:solidFill>
                  <a:latin typeface="+mn-lt"/>
                  <a:cs typeface="+mn-cs"/>
                </a:rPr>
                <a:t> 2H</a:t>
              </a:r>
              <a:r>
                <a:rPr lang="cs-CZ" b="1" baseline="-25000" dirty="0">
                  <a:solidFill>
                    <a:schemeClr val="bg1"/>
                  </a:solidFill>
                  <a:latin typeface="+mn-lt"/>
                  <a:cs typeface="+mn-cs"/>
                </a:rPr>
                <a:t>2</a:t>
              </a:r>
              <a:r>
                <a:rPr lang="cs-CZ" b="1" dirty="0">
                  <a:solidFill>
                    <a:schemeClr val="bg1"/>
                  </a:solidFill>
                  <a:latin typeface="+mn-lt"/>
                  <a:cs typeface="+mn-cs"/>
                </a:rPr>
                <a:t>O</a:t>
              </a:r>
            </a:p>
          </p:txBody>
        </p:sp>
        <p:cxnSp>
          <p:nvCxnSpPr>
            <p:cNvPr id="32" name="Přímá spojovací čára 31"/>
            <p:cNvCxnSpPr>
              <a:stCxn id="31" idx="3"/>
              <a:endCxn id="10" idx="1"/>
            </p:cNvCxnSpPr>
            <p:nvPr/>
          </p:nvCxnSpPr>
          <p:spPr>
            <a:xfrm flipV="1">
              <a:off x="5329033" y="4760993"/>
              <a:ext cx="1187404" cy="801656"/>
            </a:xfrm>
            <a:prstGeom prst="line">
              <a:avLst/>
            </a:prstGeom>
            <a:ln w="698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youtube.com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watch</a:t>
            </a:r>
            <a:r>
              <a:rPr lang="cs-CZ" dirty="0" smtClean="0">
                <a:hlinkClick r:id="rId2"/>
              </a:rPr>
              <a:t>?v=xbJ0nbzt5Kw</a:t>
            </a:r>
            <a:endParaRPr lang="cs-CZ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Rostlinn</a:t>
            </a:r>
            <a:r>
              <a:rPr lang="cs-CZ" smtClean="0"/>
              <a:t>ě specifické přenašeče elektronů</a:t>
            </a:r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41388"/>
            <a:ext cx="9144000" cy="591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Skupina 14"/>
          <p:cNvGrpSpPr>
            <a:grpSpLocks/>
          </p:cNvGrpSpPr>
          <p:nvPr/>
        </p:nvGrpSpPr>
        <p:grpSpPr bwMode="auto">
          <a:xfrm>
            <a:off x="1187450" y="188913"/>
            <a:ext cx="5113338" cy="3168650"/>
            <a:chOff x="-2196752" y="1196752"/>
            <a:chExt cx="5112568" cy="3168352"/>
          </a:xfrm>
        </p:grpSpPr>
        <p:sp>
          <p:nvSpPr>
            <p:cNvPr id="5" name="Vývojový diagram: postup 4"/>
            <p:cNvSpPr/>
            <p:nvPr/>
          </p:nvSpPr>
          <p:spPr>
            <a:xfrm>
              <a:off x="-2196752" y="2996808"/>
              <a:ext cx="2520570" cy="1368296"/>
            </a:xfrm>
            <a:prstGeom prst="flowChartProcess">
              <a:avLst/>
            </a:prstGeom>
            <a:solidFill>
              <a:schemeClr val="accent1">
                <a:alpha val="3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</p:txBody>
        </p:sp>
        <p:sp>
          <p:nvSpPr>
            <p:cNvPr id="6" name="TextovéPole 5"/>
            <p:cNvSpPr txBox="1"/>
            <p:nvPr/>
          </p:nvSpPr>
          <p:spPr>
            <a:xfrm>
              <a:off x="-468224" y="1196752"/>
              <a:ext cx="3384040" cy="1477823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cs-CZ" dirty="0">
                  <a:solidFill>
                    <a:schemeClr val="bg1"/>
                  </a:solidFill>
                </a:rPr>
                <a:t>2 NAD(P)H </a:t>
              </a:r>
              <a:r>
                <a:rPr lang="cs-CZ" dirty="0" err="1">
                  <a:solidFill>
                    <a:schemeClr val="bg1"/>
                  </a:solidFill>
                </a:rPr>
                <a:t>degydrogenázy</a:t>
              </a:r>
              <a:r>
                <a:rPr lang="cs-CZ" dirty="0">
                  <a:solidFill>
                    <a:schemeClr val="bg1"/>
                  </a:solidFill>
                </a:rPr>
                <a:t> závislé na vápníku v </a:t>
              </a:r>
              <a:r>
                <a:rPr lang="cs-CZ" dirty="0" err="1">
                  <a:solidFill>
                    <a:schemeClr val="bg1"/>
                  </a:solidFill>
                </a:rPr>
                <a:t>mezimembránovém</a:t>
              </a:r>
              <a:r>
                <a:rPr lang="cs-CZ" dirty="0">
                  <a:solidFill>
                    <a:schemeClr val="bg1"/>
                  </a:solidFill>
                </a:rPr>
                <a:t> prostoru – zvyšují pool UQH2,nepřenášejí však proton</a:t>
              </a:r>
            </a:p>
          </p:txBody>
        </p:sp>
        <p:cxnSp>
          <p:nvCxnSpPr>
            <p:cNvPr id="7" name="Přímá spojovací čára 6"/>
            <p:cNvCxnSpPr>
              <a:stCxn id="6" idx="2"/>
              <a:endCxn id="5" idx="0"/>
            </p:cNvCxnSpPr>
            <p:nvPr/>
          </p:nvCxnSpPr>
          <p:spPr>
            <a:xfrm rot="5400000">
              <a:off x="-17452" y="1755561"/>
              <a:ext cx="322233" cy="2160263"/>
            </a:xfrm>
            <a:prstGeom prst="line">
              <a:avLst/>
            </a:prstGeom>
            <a:ln w="698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Skupina 18"/>
          <p:cNvGrpSpPr>
            <a:grpSpLocks/>
          </p:cNvGrpSpPr>
          <p:nvPr/>
        </p:nvGrpSpPr>
        <p:grpSpPr bwMode="auto">
          <a:xfrm>
            <a:off x="323850" y="1268413"/>
            <a:ext cx="3384550" cy="4392612"/>
            <a:chOff x="-3060848" y="-27384"/>
            <a:chExt cx="3384376" cy="4392488"/>
          </a:xfrm>
        </p:grpSpPr>
        <p:sp>
          <p:nvSpPr>
            <p:cNvPr id="20" name="Vývojový diagram: postup 19"/>
            <p:cNvSpPr/>
            <p:nvPr/>
          </p:nvSpPr>
          <p:spPr>
            <a:xfrm>
              <a:off x="-2197292" y="2925283"/>
              <a:ext cx="1152466" cy="1439821"/>
            </a:xfrm>
            <a:prstGeom prst="flowChartProcess">
              <a:avLst/>
            </a:prstGeom>
            <a:solidFill>
              <a:schemeClr val="accent3">
                <a:lumMod val="50000"/>
                <a:alpha val="38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</p:txBody>
        </p:sp>
        <p:sp>
          <p:nvSpPr>
            <p:cNvPr id="21" name="TextovéPole 20"/>
            <p:cNvSpPr txBox="1"/>
            <p:nvPr/>
          </p:nvSpPr>
          <p:spPr>
            <a:xfrm>
              <a:off x="-3060848" y="-27384"/>
              <a:ext cx="3384376" cy="1200116"/>
            </a:xfrm>
            <a:prstGeom prst="rect">
              <a:avLst/>
            </a:prstGeom>
            <a:solidFill>
              <a:schemeClr val="accent3">
                <a:lumMod val="50000"/>
                <a:alpha val="97000"/>
              </a:schemeClr>
            </a:solidFill>
            <a:ln w="25400">
              <a:solidFill>
                <a:schemeClr val="accent3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cs-CZ" dirty="0" err="1">
                  <a:solidFill>
                    <a:schemeClr val="bg1"/>
                  </a:solidFill>
                </a:rPr>
                <a:t>Rotenton</a:t>
              </a:r>
              <a:r>
                <a:rPr lang="cs-CZ" dirty="0">
                  <a:solidFill>
                    <a:schemeClr val="bg1"/>
                  </a:solidFill>
                </a:rPr>
                <a:t>-</a:t>
              </a:r>
              <a:r>
                <a:rPr lang="cs-CZ" dirty="0" err="1">
                  <a:solidFill>
                    <a:schemeClr val="bg1"/>
                  </a:solidFill>
                </a:rPr>
                <a:t>insenzitivní</a:t>
              </a:r>
              <a:r>
                <a:rPr lang="cs-CZ" dirty="0">
                  <a:solidFill>
                    <a:schemeClr val="bg1"/>
                  </a:solidFill>
                </a:rPr>
                <a:t> NADH dehydrogenázy – hrají důležitou roli při přebytku NADH z citrátového cyklu</a:t>
              </a:r>
            </a:p>
          </p:txBody>
        </p:sp>
        <p:cxnSp>
          <p:nvCxnSpPr>
            <p:cNvPr id="22" name="Přímá spojovací čára 21"/>
            <p:cNvCxnSpPr>
              <a:stCxn id="21" idx="2"/>
              <a:endCxn id="20" idx="0"/>
            </p:cNvCxnSpPr>
            <p:nvPr/>
          </p:nvCxnSpPr>
          <p:spPr>
            <a:xfrm rot="5400000">
              <a:off x="-2371135" y="1922808"/>
              <a:ext cx="1752551" cy="252399"/>
            </a:xfrm>
            <a:prstGeom prst="line">
              <a:avLst/>
            </a:prstGeom>
            <a:ln w="6985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Skupina 29"/>
          <p:cNvGrpSpPr>
            <a:grpSpLocks/>
          </p:cNvGrpSpPr>
          <p:nvPr/>
        </p:nvGrpSpPr>
        <p:grpSpPr bwMode="auto">
          <a:xfrm>
            <a:off x="4427538" y="981075"/>
            <a:ext cx="4716462" cy="4319588"/>
            <a:chOff x="-1800200" y="260648"/>
            <a:chExt cx="4716016" cy="4320480"/>
          </a:xfrm>
        </p:grpSpPr>
        <p:sp>
          <p:nvSpPr>
            <p:cNvPr id="31" name="Vývojový diagram: postup 30"/>
            <p:cNvSpPr/>
            <p:nvPr/>
          </p:nvSpPr>
          <p:spPr>
            <a:xfrm>
              <a:off x="-1800200" y="2996476"/>
              <a:ext cx="1007967" cy="1584652"/>
            </a:xfrm>
            <a:prstGeom prst="flowChartProcess">
              <a:avLst/>
            </a:prstGeom>
            <a:solidFill>
              <a:schemeClr val="accent4">
                <a:lumMod val="50000"/>
                <a:alpha val="38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 dirty="0"/>
            </a:p>
          </p:txBody>
        </p:sp>
        <p:sp>
          <p:nvSpPr>
            <p:cNvPr id="32" name="TextovéPole 31"/>
            <p:cNvSpPr txBox="1"/>
            <p:nvPr/>
          </p:nvSpPr>
          <p:spPr>
            <a:xfrm>
              <a:off x="-468414" y="260648"/>
              <a:ext cx="3384230" cy="2308702"/>
            </a:xfrm>
            <a:prstGeom prst="rect">
              <a:avLst/>
            </a:prstGeom>
            <a:solidFill>
              <a:schemeClr val="accent4">
                <a:lumMod val="50000"/>
                <a:alpha val="82000"/>
              </a:schemeClr>
            </a:solidFill>
            <a:ln w="25400">
              <a:solidFill>
                <a:schemeClr val="accent4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cs-CZ" dirty="0">
                  <a:solidFill>
                    <a:schemeClr val="bg1"/>
                  </a:solidFill>
                </a:rPr>
                <a:t>Alternativní oxidáza rezistentní ke kyanidu, azidu a oxidu uhelnatému (na rozdíl od cytochromu c). UQH2 rovnou redukuje kyslík za vzniku vody a to bez čerpání protonů. Volná energie se vyzáří jako teplo. </a:t>
              </a:r>
              <a:r>
                <a:rPr lang="cs-CZ" dirty="0">
                  <a:solidFill>
                    <a:schemeClr val="accent6">
                      <a:lumMod val="75000"/>
                    </a:schemeClr>
                  </a:solidFill>
                </a:rPr>
                <a:t>Proč kytky takhle plýtvají?</a:t>
              </a:r>
            </a:p>
          </p:txBody>
        </p:sp>
        <p:cxnSp>
          <p:nvCxnSpPr>
            <p:cNvPr id="33" name="Přímá spojovací čára 32"/>
            <p:cNvCxnSpPr>
              <a:stCxn id="32" idx="2"/>
              <a:endCxn id="31" idx="0"/>
            </p:cNvCxnSpPr>
            <p:nvPr/>
          </p:nvCxnSpPr>
          <p:spPr>
            <a:xfrm rot="5400000">
              <a:off x="-249424" y="1523351"/>
              <a:ext cx="427126" cy="2519124"/>
            </a:xfrm>
            <a:prstGeom prst="line">
              <a:avLst/>
            </a:prstGeom>
            <a:ln w="698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sah 2"/>
          <p:cNvSpPr>
            <a:spLocks noGrp="1"/>
          </p:cNvSpPr>
          <p:nvPr>
            <p:ph idx="1"/>
          </p:nvPr>
        </p:nvSpPr>
        <p:spPr>
          <a:xfrm>
            <a:off x="468313" y="1412875"/>
            <a:ext cx="8229600" cy="4525963"/>
          </a:xfrm>
        </p:spPr>
        <p:txBody>
          <a:bodyPr/>
          <a:lstStyle/>
          <a:p>
            <a:pPr>
              <a:buFontTx/>
              <a:buChar char="-"/>
            </a:pPr>
            <a:r>
              <a:rPr lang="cs-CZ" smtClean="0"/>
              <a:t>results from plant sessility</a:t>
            </a:r>
          </a:p>
          <a:p>
            <a:pPr>
              <a:buFontTx/>
              <a:buChar char="-"/>
            </a:pPr>
            <a:r>
              <a:rPr lang="cs-CZ" smtClean="0"/>
              <a:t>allows plants to handle too much ATP, when the main electron transport chain is saturated.</a:t>
            </a:r>
          </a:p>
          <a:p>
            <a:pPr>
              <a:buFontTx/>
              <a:buChar char="-"/>
            </a:pPr>
            <a:r>
              <a:rPr lang="cs-CZ" smtClean="0"/>
              <a:t>loewrs pool of UQH2, which when abundant, produces </a:t>
            </a:r>
            <a:r>
              <a:rPr lang="cs-CZ" b="1" smtClean="0"/>
              <a:t>reactive oxygen species</a:t>
            </a:r>
            <a:r>
              <a:rPr lang="cs-CZ" smtClean="0"/>
              <a:t>, (superoxide aniont) which are toxic toxické</a:t>
            </a:r>
          </a:p>
        </p:txBody>
      </p:sp>
      <p:sp>
        <p:nvSpPr>
          <p:cNvPr id="40963" name="TextovéPole 3"/>
          <p:cNvSpPr txBox="1">
            <a:spLocks noChangeArrowheads="1"/>
          </p:cNvSpPr>
          <p:nvPr/>
        </p:nvSpPr>
        <p:spPr bwMode="auto">
          <a:xfrm>
            <a:off x="1258888" y="333375"/>
            <a:ext cx="714375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000"/>
              <a:t>Function of alternative oxidase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>
          <a:xfrm>
            <a:off x="3759200" y="5732463"/>
            <a:ext cx="6213475" cy="1125537"/>
          </a:xfrm>
        </p:spPr>
        <p:txBody>
          <a:bodyPr/>
          <a:lstStyle/>
          <a:p>
            <a:r>
              <a:rPr lang="cs-CZ" sz="3600" i="1" smtClean="0"/>
              <a:t>Sauromatum guttatum</a:t>
            </a:r>
          </a:p>
        </p:txBody>
      </p:sp>
      <p:pic>
        <p:nvPicPr>
          <p:cNvPr id="41987" name="Picture 2" descr="http://www.skalnicky.cz/jpeg/Sauromatum%20venos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773238"/>
            <a:ext cx="4324350" cy="431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TextovéPole 4"/>
          <p:cNvSpPr txBox="1">
            <a:spLocks noChangeArrowheads="1"/>
          </p:cNvSpPr>
          <p:nvPr/>
        </p:nvSpPr>
        <p:spPr bwMode="auto">
          <a:xfrm>
            <a:off x="1258888" y="188913"/>
            <a:ext cx="7143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000"/>
              <a:t>Function of alternative oxidase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492896"/>
            <a:ext cx="7491897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COMPLEX V – F</a:t>
            </a:r>
            <a:r>
              <a:rPr lang="cs-CZ" baseline="-25000" smtClean="0"/>
              <a:t>o</a:t>
            </a:r>
            <a:r>
              <a:rPr lang="cs-CZ" smtClean="0"/>
              <a:t>F</a:t>
            </a:r>
            <a:r>
              <a:rPr lang="cs-CZ" baseline="-25000" smtClean="0"/>
              <a:t>1</a:t>
            </a:r>
            <a:r>
              <a:rPr lang="cs-CZ" smtClean="0"/>
              <a:t> ATP synthase</a:t>
            </a:r>
          </a:p>
        </p:txBody>
      </p:sp>
      <p:pic>
        <p:nvPicPr>
          <p:cNvPr id="5" name="atp_syntaza_2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67400" y="2133600"/>
            <a:ext cx="3055938" cy="3451225"/>
          </a:xfrm>
        </p:spPr>
      </p:pic>
      <p:pic>
        <p:nvPicPr>
          <p:cNvPr id="43012" name="Picture 2" descr="http://upload.wikimedia.org/wikipedia/commons/thumb/3/37/ATPsynthase_labelled.png/230px-ATPsynthase_labell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2138" y="2276475"/>
            <a:ext cx="2663825" cy="32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TextovéPole 7"/>
          <p:cNvSpPr txBox="1">
            <a:spLocks noChangeArrowheads="1"/>
          </p:cNvSpPr>
          <p:nvPr/>
        </p:nvSpPr>
        <p:spPr bwMode="auto">
          <a:xfrm>
            <a:off x="0" y="5949950"/>
            <a:ext cx="83931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One molecule of sucrose produces cca 60 molecules of ATP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r>
              <a:rPr lang="en-US" smtClean="0"/>
              <a:t>experiment demonstrating rotary movement of ATP synthase </a:t>
            </a:r>
          </a:p>
        </p:txBody>
      </p:sp>
      <p:pic>
        <p:nvPicPr>
          <p:cNvPr id="44035" name="Picture 2" descr="http://www.life.illinois.edu/crofts/bioph354/images/atp-ase/tibs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738" y="2349500"/>
            <a:ext cx="3771900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tp_syntaza_tubul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187450" y="3357563"/>
            <a:ext cx="2163763" cy="1706562"/>
          </a:xfrm>
        </p:spPr>
      </p:pic>
      <p:sp>
        <p:nvSpPr>
          <p:cNvPr id="44037" name="Obdélník 5"/>
          <p:cNvSpPr>
            <a:spLocks noChangeArrowheads="1"/>
          </p:cNvSpPr>
          <p:nvPr/>
        </p:nvSpPr>
        <p:spPr bwMode="auto">
          <a:xfrm>
            <a:off x="179388" y="5661025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Noji, H. et al (1997) Direct observation of the rotation of F1-ATPase. Nature, 386, 299 - 302.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Energetická bilance respirace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0744"/>
                <a:gridCol w="1008112"/>
                <a:gridCol w="1224136"/>
                <a:gridCol w="1224136"/>
                <a:gridCol w="116247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reakce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CO2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NADH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FADH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ATP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1</a:t>
                      </a:r>
                      <a:r>
                        <a:rPr lang="cs-CZ" baseline="0" dirty="0" smtClean="0"/>
                        <a:t> </a:t>
                      </a:r>
                      <a:r>
                        <a:rPr lang="en-US" baseline="0" dirty="0" err="1" smtClean="0"/>
                        <a:t>sachar</a:t>
                      </a:r>
                      <a:r>
                        <a:rPr lang="cs-CZ" baseline="0" dirty="0" err="1" smtClean="0"/>
                        <a:t>óza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smtClean="0">
                          <a:sym typeface="Wingdings" pitchFamily="2" charset="2"/>
                        </a:rPr>
                        <a:t>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 4 </a:t>
                      </a:r>
                      <a:r>
                        <a:rPr lang="en-US" baseline="0" dirty="0" err="1" smtClean="0">
                          <a:sym typeface="Wingdings" pitchFamily="2" charset="2"/>
                        </a:rPr>
                        <a:t>pyruv</a:t>
                      </a:r>
                      <a:r>
                        <a:rPr lang="cs-CZ" baseline="0" dirty="0" err="1" smtClean="0">
                          <a:sym typeface="Wingdings" pitchFamily="2" charset="2"/>
                        </a:rPr>
                        <a:t>áty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r>
                        <a:rPr lang="cs-CZ" dirty="0" smtClean="0"/>
                        <a:t> </a:t>
                      </a:r>
                      <a:r>
                        <a:rPr lang="cs-CZ" dirty="0" err="1" smtClean="0"/>
                        <a:t>pyruváty</a:t>
                      </a:r>
                      <a:r>
                        <a:rPr lang="cs-CZ" baseline="0" dirty="0" smtClean="0"/>
                        <a:t> </a:t>
                      </a:r>
                      <a:r>
                        <a:rPr lang="cs-CZ" baseline="0" dirty="0" smtClean="0">
                          <a:sym typeface="Wingdings" pitchFamily="2" charset="2"/>
                        </a:rPr>
                        <a:t>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 </a:t>
                      </a:r>
                      <a:r>
                        <a:rPr lang="cs-CZ" baseline="0" dirty="0" smtClean="0">
                          <a:sym typeface="Wingdings" pitchFamily="2" charset="2"/>
                        </a:rPr>
                        <a:t>4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 acetyl </a:t>
                      </a:r>
                      <a:r>
                        <a:rPr lang="en-US" baseline="0" dirty="0" err="1" smtClean="0">
                          <a:sym typeface="Wingdings" pitchFamily="2" charset="2"/>
                        </a:rPr>
                        <a:t>CoA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baseline="0" dirty="0" smtClean="0"/>
                        <a:t>4</a:t>
                      </a:r>
                      <a:r>
                        <a:rPr lang="en-US" baseline="0" dirty="0" smtClean="0"/>
                        <a:t> acetyl </a:t>
                      </a:r>
                      <a:r>
                        <a:rPr lang="en-US" baseline="0" dirty="0" err="1" smtClean="0"/>
                        <a:t>CoA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 </a:t>
                      </a:r>
                      <a:r>
                        <a:rPr lang="cs-CZ" baseline="0" dirty="0" smtClean="0">
                          <a:sym typeface="Wingdings" pitchFamily="2" charset="2"/>
                        </a:rPr>
                        <a:t>8</a:t>
                      </a:r>
                      <a:r>
                        <a:rPr lang="en-US" baseline="0" dirty="0" smtClean="0">
                          <a:sym typeface="Wingdings" pitchFamily="2" charset="2"/>
                        </a:rPr>
                        <a:t> CO2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celkem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6" name="Přímá spojovací šipka 5"/>
          <p:cNvCxnSpPr/>
          <p:nvPr/>
        </p:nvCxnSpPr>
        <p:spPr>
          <a:xfrm rot="5400000">
            <a:off x="5040313" y="3968750"/>
            <a:ext cx="503238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930" name="TextovéPole 6"/>
          <p:cNvSpPr txBox="1">
            <a:spLocks noChangeArrowheads="1"/>
          </p:cNvSpPr>
          <p:nvPr/>
        </p:nvSpPr>
        <p:spPr bwMode="auto">
          <a:xfrm>
            <a:off x="3924300" y="4292600"/>
            <a:ext cx="41767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to je 200 přemístněných protonů a to je cca 66 ATP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 r="6189"/>
          <a:stretch>
            <a:fillRect/>
          </a:stretch>
        </p:blipFill>
        <p:spPr bwMode="auto">
          <a:xfrm>
            <a:off x="2987675" y="765175"/>
            <a:ext cx="613886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Nadpis 1"/>
          <p:cNvSpPr>
            <a:spLocks noGrp="1"/>
          </p:cNvSpPr>
          <p:nvPr>
            <p:ph type="title"/>
          </p:nvPr>
        </p:nvSpPr>
        <p:spPr>
          <a:xfrm>
            <a:off x="285750" y="0"/>
            <a:ext cx="8229600" cy="1143000"/>
          </a:xfrm>
        </p:spPr>
        <p:txBody>
          <a:bodyPr/>
          <a:lstStyle/>
          <a:p>
            <a:r>
              <a:rPr lang="cs-CZ" smtClean="0"/>
              <a:t>Lipid metabolism</a:t>
            </a:r>
          </a:p>
        </p:txBody>
      </p:sp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1988" y="4757738"/>
            <a:ext cx="5942012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ovéPole 7"/>
          <p:cNvSpPr txBox="1"/>
          <p:nvPr/>
        </p:nvSpPr>
        <p:spPr>
          <a:xfrm>
            <a:off x="0" y="981075"/>
            <a:ext cx="3276600" cy="6462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-highly reduced – store more energy than starch</a:t>
            </a:r>
          </a:p>
          <a:p>
            <a:pPr>
              <a:defRPr/>
            </a:pPr>
            <a:r>
              <a:rPr lang="en-US" dirty="0"/>
              <a:t>(40kJ/g vs. 16kJ/g)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-stored in </a:t>
            </a:r>
            <a:r>
              <a:rPr lang="en-US" dirty="0" err="1"/>
              <a:t>oleasomes</a:t>
            </a:r>
            <a:r>
              <a:rPr lang="en-US" dirty="0"/>
              <a:t>, which are protected by </a:t>
            </a:r>
            <a:r>
              <a:rPr lang="en-US" dirty="0" err="1"/>
              <a:t>oleosins</a:t>
            </a:r>
            <a:r>
              <a:rPr lang="en-US" dirty="0"/>
              <a:t> from </a:t>
            </a:r>
            <a:r>
              <a:rPr lang="en-US" dirty="0" err="1"/>
              <a:t>spontanuos</a:t>
            </a:r>
            <a:r>
              <a:rPr lang="en-US" dirty="0"/>
              <a:t> fusion</a:t>
            </a:r>
          </a:p>
          <a:p>
            <a:pPr>
              <a:defRPr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where are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oleasomes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synthetised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  <a:p>
            <a:pPr>
              <a:defRPr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where are fatty acids </a:t>
            </a:r>
            <a:r>
              <a:rPr lang="en-US" dirty="0" err="1">
                <a:solidFill>
                  <a:schemeClr val="accent3">
                    <a:lumMod val="50000"/>
                  </a:schemeClr>
                </a:solidFill>
              </a:rPr>
              <a:t>synthetised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  <a:p>
            <a:pPr>
              <a:defRPr/>
            </a:pP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r>
              <a:rPr lang="en-US" dirty="0"/>
              <a:t>composed of fatty acids bound by </a:t>
            </a:r>
            <a:r>
              <a:rPr lang="en-US" dirty="0" err="1"/>
              <a:t>esteric</a:t>
            </a:r>
            <a:r>
              <a:rPr lang="en-US" dirty="0"/>
              <a:t> bond to the glycerol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 err="1"/>
              <a:t>triacylglycerols</a:t>
            </a:r>
            <a:r>
              <a:rPr lang="en-US" dirty="0"/>
              <a:t> are  </a:t>
            </a:r>
            <a:r>
              <a:rPr lang="en-US" b="1" dirty="0"/>
              <a:t>non-polar</a:t>
            </a:r>
            <a:r>
              <a:rPr lang="en-US" dirty="0"/>
              <a:t>, phospholipids and </a:t>
            </a:r>
            <a:r>
              <a:rPr lang="en-US" dirty="0" err="1"/>
              <a:t>glycolipids</a:t>
            </a:r>
            <a:r>
              <a:rPr lang="en-US" dirty="0"/>
              <a:t> are </a:t>
            </a:r>
            <a:r>
              <a:rPr lang="en-US" b="1" dirty="0" err="1"/>
              <a:t>amphipatic</a:t>
            </a:r>
            <a:endParaRPr lang="en-US" b="1" dirty="0"/>
          </a:p>
          <a:p>
            <a:pPr>
              <a:defRPr/>
            </a:pPr>
            <a:endParaRPr lang="cs-CZ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endParaRPr lang="cs-CZ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Fatty acid syntethase</a:t>
            </a:r>
            <a:br>
              <a:rPr lang="cs-CZ" smtClean="0"/>
            </a:br>
            <a:r>
              <a:rPr lang="cs-CZ" smtClean="0"/>
              <a:t>- enzyme all inclusive</a:t>
            </a:r>
          </a:p>
        </p:txBody>
      </p:sp>
      <p:sp>
        <p:nvSpPr>
          <p:cNvPr id="46083" name="Zástupný symbol pro obsah 2"/>
          <p:cNvSpPr>
            <a:spLocks noGrp="1"/>
          </p:cNvSpPr>
          <p:nvPr>
            <p:ph idx="1"/>
          </p:nvPr>
        </p:nvSpPr>
        <p:spPr>
          <a:xfrm>
            <a:off x="468313" y="1773238"/>
            <a:ext cx="4762500" cy="42767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cs-CZ" sz="2400" dirty="0" err="1" smtClean="0"/>
              <a:t>enzymes</a:t>
            </a:r>
            <a:r>
              <a:rPr lang="cs-CZ" sz="2400" dirty="0" smtClean="0"/>
              <a:t> </a:t>
            </a:r>
            <a:r>
              <a:rPr lang="cs-CZ" sz="2400" dirty="0" err="1" smtClean="0"/>
              <a:t>contributing</a:t>
            </a:r>
            <a:r>
              <a:rPr lang="cs-CZ" sz="2400" dirty="0" smtClean="0"/>
              <a:t> to </a:t>
            </a:r>
            <a:r>
              <a:rPr lang="cs-CZ" sz="2400" dirty="0" err="1" smtClean="0"/>
              <a:t>fatty</a:t>
            </a:r>
            <a:r>
              <a:rPr lang="cs-CZ" sz="2400" dirty="0" smtClean="0"/>
              <a:t> </a:t>
            </a:r>
            <a:r>
              <a:rPr lang="cs-CZ" sz="2400" dirty="0" err="1" smtClean="0"/>
              <a:t>acid</a:t>
            </a:r>
            <a:r>
              <a:rPr lang="cs-CZ" sz="2400" dirty="0" smtClean="0"/>
              <a:t> </a:t>
            </a:r>
            <a:r>
              <a:rPr lang="cs-CZ" sz="2400" dirty="0" err="1" smtClean="0"/>
              <a:t>synthesis</a:t>
            </a:r>
            <a:r>
              <a:rPr lang="cs-CZ" sz="2400" dirty="0" smtClean="0"/>
              <a:t> are </a:t>
            </a:r>
            <a:r>
              <a:rPr lang="cs-CZ" sz="2400" dirty="0" err="1" smtClean="0"/>
              <a:t>all</a:t>
            </a:r>
            <a:r>
              <a:rPr lang="cs-CZ" sz="2400" dirty="0" smtClean="0"/>
              <a:t> </a:t>
            </a:r>
            <a:r>
              <a:rPr lang="cs-CZ" sz="2400" dirty="0" err="1" smtClean="0"/>
              <a:t>forming</a:t>
            </a:r>
            <a:r>
              <a:rPr lang="cs-CZ" sz="2400" dirty="0" smtClean="0"/>
              <a:t> </a:t>
            </a:r>
            <a:r>
              <a:rPr lang="cs-CZ" sz="2400" dirty="0" err="1" smtClean="0"/>
              <a:t>one</a:t>
            </a:r>
            <a:r>
              <a:rPr lang="cs-CZ" sz="2400" dirty="0" smtClean="0"/>
              <a:t> </a:t>
            </a:r>
            <a:r>
              <a:rPr lang="cs-CZ" sz="2400" dirty="0" err="1" smtClean="0"/>
              <a:t>complex</a:t>
            </a:r>
            <a:r>
              <a:rPr lang="cs-CZ" sz="2400" dirty="0" smtClean="0"/>
              <a:t>, </a:t>
            </a:r>
            <a:r>
              <a:rPr lang="cs-CZ" sz="2400" dirty="0" err="1" smtClean="0"/>
              <a:t>increasing</a:t>
            </a:r>
            <a:r>
              <a:rPr lang="cs-CZ" sz="2400" dirty="0" smtClean="0"/>
              <a:t> </a:t>
            </a:r>
            <a:r>
              <a:rPr lang="cs-CZ" sz="2400" dirty="0" err="1" smtClean="0"/>
              <a:t>effectivity</a:t>
            </a:r>
            <a:r>
              <a:rPr lang="cs-CZ" sz="2400" dirty="0" smtClean="0"/>
              <a:t> </a:t>
            </a:r>
            <a:r>
              <a:rPr lang="cs-CZ" sz="2400" dirty="0" err="1" smtClean="0"/>
              <a:t>of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reaction</a:t>
            </a:r>
            <a:r>
              <a:rPr lang="cs-CZ" sz="2400" dirty="0" smtClean="0"/>
              <a:t>. </a:t>
            </a:r>
          </a:p>
          <a:p>
            <a:pPr>
              <a:buFont typeface="Arial" charset="0"/>
              <a:buNone/>
            </a:pPr>
            <a:endParaRPr lang="cs-CZ" sz="2400" dirty="0" smtClean="0"/>
          </a:p>
          <a:p>
            <a:pPr>
              <a:buFont typeface="Arial" charset="0"/>
              <a:buNone/>
            </a:pPr>
            <a:endParaRPr lang="cs-CZ" sz="2400" dirty="0" smtClean="0"/>
          </a:p>
          <a:p>
            <a:pPr>
              <a:buFont typeface="Arial" charset="0"/>
              <a:buNone/>
            </a:pPr>
            <a:r>
              <a:rPr lang="cs-CZ" sz="2400" dirty="0" err="1" smtClean="0"/>
              <a:t>growing</a:t>
            </a:r>
            <a:r>
              <a:rPr lang="cs-CZ" sz="2400" dirty="0" smtClean="0"/>
              <a:t> acyl </a:t>
            </a:r>
            <a:r>
              <a:rPr lang="cs-CZ" sz="2400" dirty="0" err="1" smtClean="0"/>
              <a:t>chains</a:t>
            </a:r>
            <a:r>
              <a:rPr lang="cs-CZ" sz="2400" dirty="0" smtClean="0"/>
              <a:t> are </a:t>
            </a:r>
            <a:r>
              <a:rPr lang="cs-CZ" sz="2400" dirty="0" err="1" smtClean="0"/>
              <a:t>attached</a:t>
            </a:r>
            <a:r>
              <a:rPr lang="cs-CZ" sz="2400" dirty="0" smtClean="0"/>
              <a:t> </a:t>
            </a:r>
            <a:r>
              <a:rPr lang="cs-CZ" sz="2400" dirty="0" err="1" smtClean="0"/>
              <a:t>covalently</a:t>
            </a:r>
            <a:r>
              <a:rPr lang="cs-CZ" sz="2400" dirty="0" smtClean="0"/>
              <a:t> to </a:t>
            </a:r>
            <a:r>
              <a:rPr lang="cs-CZ" sz="2400" dirty="0" err="1" smtClean="0"/>
              <a:t>small</a:t>
            </a:r>
            <a:r>
              <a:rPr lang="cs-CZ" sz="2400" dirty="0" smtClean="0"/>
              <a:t> </a:t>
            </a:r>
            <a:r>
              <a:rPr lang="cs-CZ" sz="2400" dirty="0" err="1" smtClean="0"/>
              <a:t>acidic</a:t>
            </a:r>
            <a:r>
              <a:rPr lang="cs-CZ" sz="2400" dirty="0" smtClean="0"/>
              <a:t> protein ACP – acyl </a:t>
            </a:r>
            <a:r>
              <a:rPr lang="cs-CZ" sz="2400" dirty="0" err="1" smtClean="0"/>
              <a:t>carrier</a:t>
            </a:r>
            <a:r>
              <a:rPr lang="cs-CZ" sz="2400" dirty="0" smtClean="0"/>
              <a:t> protein</a:t>
            </a:r>
          </a:p>
          <a:p>
            <a:pPr>
              <a:buFont typeface="Arial" charset="0"/>
              <a:buNone/>
            </a:pPr>
            <a:endParaRPr lang="cs-CZ" sz="2400" dirty="0" smtClean="0"/>
          </a:p>
          <a:p>
            <a:pPr>
              <a:buFont typeface="Arial" charset="0"/>
              <a:buNone/>
            </a:pPr>
            <a:endParaRPr lang="cs-CZ" sz="2400" dirty="0" smtClean="0"/>
          </a:p>
        </p:txBody>
      </p:sp>
      <p:pic>
        <p:nvPicPr>
          <p:cNvPr id="46084" name="Picture 2" descr="http://www.rcsb.org/pdb/education_discussion/molecule_of_the_month/images/90_f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5963" y="2133600"/>
            <a:ext cx="3167062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 l="6541" t="1958" r="3020" b="2937"/>
          <a:stretch>
            <a:fillRect/>
          </a:stretch>
        </p:blipFill>
        <p:spPr bwMode="auto">
          <a:xfrm>
            <a:off x="2843213" y="0"/>
            <a:ext cx="6300787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Synthesis of glycerol-lipids occurs in both chloroplasts and ER</a:t>
            </a: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2565400"/>
            <a:ext cx="6772275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491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2250" y="0"/>
            <a:ext cx="8670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419872" y="436510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peroxisome</a:t>
            </a:r>
            <a:r>
              <a:rPr lang="en-US" dirty="0" smtClean="0"/>
              <a:t>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Adaptations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hypoxia</a:t>
            </a:r>
            <a:endParaRPr lang="cs-CZ" dirty="0" smtClean="0"/>
          </a:p>
        </p:txBody>
      </p:sp>
      <p:sp>
        <p:nvSpPr>
          <p:cNvPr id="50179" name="Text Box 11"/>
          <p:cNvSpPr>
            <a:spLocks noGrp="1" noChangeArrowheads="1"/>
          </p:cNvSpPr>
          <p:nvPr>
            <p:ph idx="1"/>
          </p:nvPr>
        </p:nvSpPr>
        <p:spPr>
          <a:xfrm>
            <a:off x="0" y="5084763"/>
            <a:ext cx="8229600" cy="431800"/>
          </a:xfrm>
        </p:spPr>
        <p:txBody>
          <a:bodyPr>
            <a:spAutoFit/>
          </a:bodyPr>
          <a:lstStyle/>
          <a:p>
            <a:endParaRPr lang="cs-CZ" sz="1000" smtClean="0"/>
          </a:p>
          <a:p>
            <a:r>
              <a:rPr lang="cs-CZ" sz="1000" smtClean="0"/>
              <a:t>Pazourek J., Votrubová O.: Atlas of Plant Anatomy. – PERES Publ. 1997</a:t>
            </a:r>
          </a:p>
        </p:txBody>
      </p:sp>
      <p:pic>
        <p:nvPicPr>
          <p:cNvPr id="50180" name="Picture 9" descr="\\kfrfl1\home\pavlova\My Documents\Obrázky\aerenchym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420938"/>
            <a:ext cx="3992562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2" descr="http://www.climateshifts.org/wp-content/uploads/2010/05/mangrove0459s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2420938"/>
            <a:ext cx="4286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2" name="TextovéPole 6"/>
          <p:cNvSpPr txBox="1">
            <a:spLocks noChangeArrowheads="1"/>
          </p:cNvSpPr>
          <p:nvPr/>
        </p:nvSpPr>
        <p:spPr bwMode="auto">
          <a:xfrm>
            <a:off x="1547813" y="1844675"/>
            <a:ext cx="13255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aerenchym</a:t>
            </a:r>
          </a:p>
        </p:txBody>
      </p:sp>
      <p:sp>
        <p:nvSpPr>
          <p:cNvPr id="50183" name="Obdélník 7"/>
          <p:cNvSpPr>
            <a:spLocks noChangeArrowheads="1"/>
          </p:cNvSpPr>
          <p:nvPr/>
        </p:nvSpPr>
        <p:spPr bwMode="auto">
          <a:xfrm>
            <a:off x="5003800" y="1989138"/>
            <a:ext cx="15954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pneumatofors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</a:t>
            </a:r>
            <a:endParaRPr lang="cs-CZ" dirty="0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96952"/>
            <a:ext cx="3825361" cy="1861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852936"/>
            <a:ext cx="3345508" cy="181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683568" y="1844824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3-PG</a:t>
            </a:r>
          </a:p>
          <a:p>
            <a:r>
              <a:rPr lang="cs-CZ" dirty="0" smtClean="0"/>
              <a:t>3</a:t>
            </a:r>
            <a:r>
              <a:rPr lang="en-US" dirty="0" smtClean="0"/>
              <a:t>-</a:t>
            </a:r>
            <a:r>
              <a:rPr lang="cs-CZ" dirty="0" err="1" smtClean="0"/>
              <a:t>Phosphoglyceric</a:t>
            </a:r>
            <a:r>
              <a:rPr lang="cs-CZ" dirty="0" smtClean="0"/>
              <a:t> </a:t>
            </a:r>
            <a:r>
              <a:rPr lang="cs-CZ" dirty="0" err="1" smtClean="0"/>
              <a:t>acid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436096" y="1700808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G3P</a:t>
            </a:r>
          </a:p>
          <a:p>
            <a:r>
              <a:rPr lang="cs-CZ" dirty="0" smtClean="0"/>
              <a:t>Glyceraldehyde 3-</a:t>
            </a:r>
            <a:r>
              <a:rPr lang="cs-CZ" dirty="0" err="1" smtClean="0"/>
              <a:t>phosphate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Regeneration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509120"/>
            <a:ext cx="8229600" cy="216024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G3P x 5 = </a:t>
            </a:r>
            <a:r>
              <a:rPr lang="en-US" dirty="0" err="1" smtClean="0"/>
              <a:t>RuBP</a:t>
            </a:r>
            <a:r>
              <a:rPr lang="en-US" dirty="0" smtClean="0"/>
              <a:t> x 3</a:t>
            </a:r>
          </a:p>
          <a:p>
            <a:pPr>
              <a:buNone/>
            </a:pPr>
            <a:r>
              <a:rPr lang="en-US" dirty="0" err="1" smtClean="0"/>
              <a:t>RuBP</a:t>
            </a:r>
            <a:r>
              <a:rPr lang="en-US" dirty="0" smtClean="0"/>
              <a:t> + CO</a:t>
            </a:r>
            <a:r>
              <a:rPr lang="en-US" baseline="-25000" dirty="0" smtClean="0"/>
              <a:t>2</a:t>
            </a:r>
            <a:r>
              <a:rPr lang="en-US" dirty="0" smtClean="0"/>
              <a:t> = 2x G3P</a:t>
            </a:r>
          </a:p>
          <a:p>
            <a:pPr>
              <a:buNone/>
            </a:pPr>
            <a:r>
              <a:rPr lang="en-US" dirty="0" err="1" smtClean="0"/>
              <a:t>RuBP</a:t>
            </a:r>
            <a:r>
              <a:rPr lang="en-US" dirty="0" smtClean="0"/>
              <a:t> = 2xG3P-CO</a:t>
            </a:r>
            <a:r>
              <a:rPr lang="en-US" baseline="-25000" dirty="0" smtClean="0"/>
              <a:t>2</a:t>
            </a:r>
          </a:p>
          <a:p>
            <a:pPr>
              <a:buNone/>
            </a:pPr>
            <a:r>
              <a:rPr lang="en-US" dirty="0" smtClean="0"/>
              <a:t>G3P x 5 = G3P x 6 – 6CO</a:t>
            </a:r>
            <a:r>
              <a:rPr lang="en-US" baseline="-25000" dirty="0" smtClean="0"/>
              <a:t>2</a:t>
            </a:r>
          </a:p>
          <a:p>
            <a:endParaRPr lang="en-US" dirty="0" smtClean="0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420888"/>
            <a:ext cx="5875337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Přímá spojovací šipka 6"/>
          <p:cNvCxnSpPr/>
          <p:nvPr/>
        </p:nvCxnSpPr>
        <p:spPr>
          <a:xfrm flipV="1">
            <a:off x="4716016" y="5517232"/>
            <a:ext cx="1224136" cy="720080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délník 7"/>
          <p:cNvSpPr/>
          <p:nvPr/>
        </p:nvSpPr>
        <p:spPr>
          <a:xfrm>
            <a:off x="6228184" y="4869160"/>
            <a:ext cx="201622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every 6 cycles, we get one extra G3P, that can be used for export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3779912" y="6237312"/>
            <a:ext cx="115212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457200" y="-242888"/>
            <a:ext cx="8229600" cy="1143001"/>
          </a:xfrm>
        </p:spPr>
        <p:txBody>
          <a:bodyPr/>
          <a:lstStyle/>
          <a:p>
            <a:pPr eaLnBrk="1" hangingPunct="1"/>
            <a:r>
              <a:rPr lang="cs-CZ" smtClean="0"/>
              <a:t>Syntéza cukrů z G3P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smtClean="0"/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38" y="692696"/>
            <a:ext cx="9047162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Obdélník 4"/>
          <p:cNvSpPr>
            <a:spLocks noChangeArrowheads="1"/>
          </p:cNvSpPr>
          <p:nvPr/>
        </p:nvSpPr>
        <p:spPr bwMode="auto">
          <a:xfrm>
            <a:off x="4572000" y="6519863"/>
            <a:ext cx="4572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>
                <a:latin typeface="Calibri" pitchFamily="34" charset="0"/>
              </a:rPr>
              <a:t>Pavlová L. - Fyziologie rostlin, Praha, Karolinum 2006</a:t>
            </a:r>
          </a:p>
        </p:txBody>
      </p:sp>
      <p:sp>
        <p:nvSpPr>
          <p:cNvPr id="6" name="Elipsa 5"/>
          <p:cNvSpPr/>
          <p:nvPr/>
        </p:nvSpPr>
        <p:spPr>
          <a:xfrm>
            <a:off x="3419872" y="1556792"/>
            <a:ext cx="936104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4099</TotalTime>
  <Words>2144</Words>
  <Application>Microsoft Office PowerPoint</Application>
  <PresentationFormat>Předvádění na obrazovce (4:3)</PresentationFormat>
  <Paragraphs>308</Paragraphs>
  <Slides>68</Slides>
  <Notes>1</Notes>
  <HiddenSlides>0</HiddenSlides>
  <MMClips>5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68</vt:i4>
      </vt:variant>
    </vt:vector>
  </HeadingPairs>
  <TitlesOfParts>
    <vt:vector size="69" baseType="lpstr">
      <vt:lpstr>Motiv sady Office</vt:lpstr>
      <vt:lpstr>Respiration and lipid metabolism</vt:lpstr>
      <vt:lpstr>CO2  Fixation</vt:lpstr>
      <vt:lpstr>Calvins cycle</vt:lpstr>
      <vt:lpstr>Rubisco – most abundant protein on Earth</vt:lpstr>
      <vt:lpstr>Fixation phase</vt:lpstr>
      <vt:lpstr>Reduction</vt:lpstr>
      <vt:lpstr>Reduction</vt:lpstr>
      <vt:lpstr>Regeneration</vt:lpstr>
      <vt:lpstr>Syntéza cukrů z G3P</vt:lpstr>
      <vt:lpstr>Starch</vt:lpstr>
      <vt:lpstr>Photorespiration</vt:lpstr>
      <vt:lpstr>Peroxisomes</vt:lpstr>
      <vt:lpstr>Snímek 13</vt:lpstr>
      <vt:lpstr>C4 metabolism</vt:lpstr>
      <vt:lpstr>PEP carboxylase assimilates CO2 at C4 plants</vt:lpstr>
      <vt:lpstr>Kranz anatomy</vt:lpstr>
      <vt:lpstr>Compensation points and photoinhibition</vt:lpstr>
      <vt:lpstr>Snímek 18</vt:lpstr>
      <vt:lpstr>New age photosynthesis research – towards genetical engineering of C4 metabolism </vt:lpstr>
      <vt:lpstr>Snímek 20</vt:lpstr>
      <vt:lpstr> Crassulacean acid metabolism (CAM)  </vt:lpstr>
      <vt:lpstr>Snímek 22</vt:lpstr>
      <vt:lpstr>CAM metabolismus</vt:lpstr>
      <vt:lpstr>Snímek 24</vt:lpstr>
      <vt:lpstr>Snímek 25</vt:lpstr>
      <vt:lpstr>Respiration and lipid metabolism</vt:lpstr>
      <vt:lpstr>6 min actin</vt:lpstr>
      <vt:lpstr>Snímek 28</vt:lpstr>
      <vt:lpstr>Snímek 29</vt:lpstr>
      <vt:lpstr>Respirační kvocient (RQ)</vt:lpstr>
      <vt:lpstr>Snímek 31</vt:lpstr>
      <vt:lpstr>Snímek 32</vt:lpstr>
      <vt:lpstr>Pentose cycle</vt:lpstr>
      <vt:lpstr>Snímek 34</vt:lpstr>
      <vt:lpstr>Synthesis of sugars from G3P</vt:lpstr>
      <vt:lpstr>Glycolysis</vt:lpstr>
      <vt:lpstr>Glycolysis</vt:lpstr>
      <vt:lpstr>Snímek 38</vt:lpstr>
      <vt:lpstr>Glycolysis regulation</vt:lpstr>
      <vt:lpstr>Snímek 40</vt:lpstr>
      <vt:lpstr>Malát-aspartátové kyvadlo zabezpečuje přísun NAD+ pro glykolýzu</vt:lpstr>
      <vt:lpstr>Mitochondrion</vt:lpstr>
      <vt:lpstr>Mitochondrion anatomy</vt:lpstr>
      <vt:lpstr>Protein import into plastids and mitochondrion</vt:lpstr>
      <vt:lpstr>Mitochondion acidify the intermembrane space</vt:lpstr>
      <vt:lpstr>transport of protons in mitochondria is oxygen dependent</vt:lpstr>
      <vt:lpstr>Citrate cycle</vt:lpstr>
      <vt:lpstr>Flavin adenine dinucleotide (FAD) a  Nicotinamide adenine dinucleotide (NAD)</vt:lpstr>
      <vt:lpstr>Pyruvate enters the citrate cycle using  Coenzyme A</vt:lpstr>
      <vt:lpstr>Snímek 50</vt:lpstr>
      <vt:lpstr>Allosteric regulation by key metabolites</vt:lpstr>
      <vt:lpstr>Glycolysis, pentose cycle and citrate cycle produce precursors of many metabolites</vt:lpstr>
      <vt:lpstr>Oxidative phosphorylation and  electron transport</vt:lpstr>
      <vt:lpstr>Snímek 54</vt:lpstr>
      <vt:lpstr>Snímek 55</vt:lpstr>
      <vt:lpstr>Snímek 56</vt:lpstr>
      <vt:lpstr>Rostlinně specifické přenašeče elektronů</vt:lpstr>
      <vt:lpstr>Snímek 58</vt:lpstr>
      <vt:lpstr>Sauromatum guttatum</vt:lpstr>
      <vt:lpstr>COMPLEX V – FoF1 ATP synthase</vt:lpstr>
      <vt:lpstr>experiment demonstrating rotary movement of ATP synthase </vt:lpstr>
      <vt:lpstr>Energetická bilance respirace</vt:lpstr>
      <vt:lpstr>Lipid metabolism</vt:lpstr>
      <vt:lpstr>Fatty acid syntethase - enzyme all inclusive</vt:lpstr>
      <vt:lpstr>Snímek 65</vt:lpstr>
      <vt:lpstr>Synthesis of glycerol-lipids occurs in both chloroplasts and ER</vt:lpstr>
      <vt:lpstr>Snímek 67</vt:lpstr>
      <vt:lpstr>Adaptations for hypoxia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Respirace</dc:title>
  <dc:creator>Ivanac</dc:creator>
  <cp:lastModifiedBy>Ivanac</cp:lastModifiedBy>
  <cp:revision>210</cp:revision>
  <dcterms:created xsi:type="dcterms:W3CDTF">2010-10-28T18:39:47Z</dcterms:created>
  <dcterms:modified xsi:type="dcterms:W3CDTF">2012-10-31T12:41:35Z</dcterms:modified>
</cp:coreProperties>
</file>