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9" r:id="rId3"/>
    <p:sldId id="270" r:id="rId4"/>
    <p:sldId id="272" r:id="rId5"/>
    <p:sldId id="274" r:id="rId6"/>
    <p:sldId id="273" r:id="rId7"/>
    <p:sldId id="275" r:id="rId8"/>
    <p:sldId id="277" r:id="rId9"/>
    <p:sldId id="271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67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8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03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5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1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0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54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4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1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CD90-ABFB-477A-B4C1-AB391929EDD9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78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VylRwmYmJ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PROBLÉMY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Řešení sociálních problémů: krátký úvod</a:t>
            </a:r>
          </a:p>
        </p:txBody>
      </p:sp>
    </p:spTree>
    <p:extLst>
      <p:ext uri="{BB962C8B-B14F-4D97-AF65-F5344CB8AC3E}">
        <p14:creationId xmlns:p14="http://schemas.microsoft.com/office/powerpoint/2010/main" val="114215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87"/>
    </mc:Choice>
    <mc:Fallback xmlns="">
      <p:transition spd="slow" advTm="1218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497" y="486801"/>
            <a:ext cx="10515600" cy="5531178"/>
          </a:xfrm>
        </p:spPr>
        <p:txBody>
          <a:bodyPr>
            <a:noAutofit/>
          </a:bodyPr>
          <a:lstStyle/>
          <a:p>
            <a:r>
              <a:rPr lang="cs-CZ" sz="3200" dirty="0"/>
              <a:t>Děkuji za pozornost. </a:t>
            </a:r>
            <a:br>
              <a:rPr lang="cs-CZ" sz="3200" dirty="0"/>
            </a:br>
            <a:br>
              <a:rPr lang="cs-CZ" sz="3200" dirty="0"/>
            </a:br>
            <a:r>
              <a:rPr lang="cs-CZ" sz="3200" dirty="0"/>
              <a:t>Úkol: </a:t>
            </a:r>
            <a:r>
              <a:rPr lang="cs-CZ" sz="32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 myslel Ulrich Beck rizikovou společností? </a:t>
            </a:r>
            <a:br>
              <a:rPr lang="cs-CZ" sz="3200" dirty="0"/>
            </a:br>
            <a:br>
              <a:rPr lang="cs-CZ" sz="3200" dirty="0"/>
            </a:b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Chcete ještě nějaké zdroje! Čtete Ulricha Becka? Nestačí to? Tak se podívejte třeba na hezké </a:t>
            </a:r>
            <a:r>
              <a:rPr lang="cs-CZ" sz="2400" dirty="0" err="1"/>
              <a:t>tedex</a:t>
            </a:r>
            <a:r>
              <a:rPr lang="cs-CZ" sz="2400" dirty="0"/>
              <a:t> video na téma bezdomovectví a řešení sociálních problémů: </a:t>
            </a:r>
            <a:r>
              <a:rPr lang="cs-CZ" sz="2400" dirty="0">
                <a:hlinkClick r:id="rId2"/>
              </a:rPr>
              <a:t>https://www.youtube.com/watch?v=DVylRwmYmJE</a:t>
            </a:r>
            <a:br>
              <a:rPr lang="cs-CZ" sz="2400" dirty="0"/>
            </a:br>
            <a:br>
              <a:rPr lang="cs-CZ" sz="2400"/>
            </a:b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8563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136"/>
    </mc:Choice>
    <mc:Fallback xmlns="">
      <p:transition spd="slow" advTm="961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724"/>
          </a:xfrm>
        </p:spPr>
        <p:txBody>
          <a:bodyPr>
            <a:normAutofit/>
          </a:bodyPr>
          <a:lstStyle/>
          <a:p>
            <a:r>
              <a:rPr lang="cs-CZ" dirty="0"/>
              <a:t>Řešení sociálních problémů </a:t>
            </a:r>
            <a:r>
              <a:rPr lang="cs-CZ" sz="1800" dirty="0"/>
              <a:t>….jsou často úplně vedle, ale někdy také ne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3044" y="1690688"/>
            <a:ext cx="5696661" cy="41445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996016" y="583519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Zdroj obrázku a zajímavý starší článek: https://denikreferendum.cz/clanek/19293-v-plzni-hledaji-konecne-reseni-otazky-bezdomovectvi</a:t>
            </a:r>
          </a:p>
        </p:txBody>
      </p:sp>
    </p:spTree>
    <p:extLst>
      <p:ext uri="{BB962C8B-B14F-4D97-AF65-F5344CB8AC3E}">
        <p14:creationId xmlns:p14="http://schemas.microsoft.com/office/powerpoint/2010/main" val="221357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849"/>
    </mc:Choice>
    <mc:Fallback xmlns="">
      <p:transition spd="slow" advTm="5484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Řešení sociálních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r>
              <a:rPr lang="cs-CZ" b="1" dirty="0">
                <a:latin typeface="+mj-lt"/>
                <a:cs typeface="Arial" charset="0"/>
              </a:rPr>
              <a:t>SP z hlediska jejich řešení mezi sebou kauzálně souvisí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r>
              <a:rPr lang="cs-CZ" b="1" dirty="0">
                <a:latin typeface="+mj-lt"/>
                <a:cs typeface="Arial" charset="0"/>
              </a:rPr>
              <a:t>Řešením jednoho problému lze řešit jiné problémy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r>
              <a:rPr lang="cs-CZ" b="1" dirty="0">
                <a:latin typeface="+mj-lt"/>
                <a:cs typeface="Arial" charset="0"/>
              </a:rPr>
              <a:t>Neřešením jednoho problém se často vytváří další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r>
              <a:rPr lang="cs-CZ" b="1" dirty="0">
                <a:latin typeface="+mj-lt"/>
                <a:cs typeface="Arial" charset="0"/>
              </a:rPr>
              <a:t>Obrovské množství SP v arénách veřejného diskurzu (chaos x vize)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r>
              <a:rPr lang="cs-CZ" b="1" dirty="0">
                <a:latin typeface="+mj-lt"/>
                <a:cs typeface="Arial" charset="0"/>
              </a:rPr>
              <a:t>Strategický přístup, ostatně jak můžeme dnes dobře vidět, v ČR moc rozšířený není…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endParaRPr lang="cs-CZ" b="1" dirty="0">
              <a:latin typeface="+mj-lt"/>
              <a:cs typeface="Arial" charset="0"/>
            </a:endParaRP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Které sociální problémy jsou primární z hlediska řešení konkrétního SP a celé společnosti?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endParaRPr lang="cs-CZ" b="1" dirty="0">
              <a:solidFill>
                <a:srgbClr val="CCFFFF"/>
              </a:solidFill>
              <a:latin typeface="Arial" charset="0"/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44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107"/>
    </mc:Choice>
    <mc:Fallback xmlns="">
      <p:transition spd="slow" advTm="36010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Nezamýšlené důsledky (ne)řešení SP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maximalizace řešení jednoho SP vede ke vzniku či zhoršování jiných SP (viz např. prohibice v USA x jiná situace s omezením prodeje alkoholu v některých státech)</a:t>
            </a:r>
          </a:p>
          <a:p>
            <a:r>
              <a:rPr lang="cs-CZ" dirty="0"/>
              <a:t>př. socialismus a nezaměstnanost (</a:t>
            </a:r>
            <a:r>
              <a:rPr lang="cs-CZ" altLang="sk-SK" dirty="0"/>
              <a:t>omezování svobody jednotlivce, ztrátu motivace k práci…)</a:t>
            </a:r>
          </a:p>
          <a:p>
            <a:endParaRPr lang="cs-CZ" b="1" dirty="0">
              <a:solidFill>
                <a:srgbClr val="CCFFFF"/>
              </a:solidFill>
              <a:latin typeface="Arial" charset="0"/>
              <a:cs typeface="Arial" charset="0"/>
            </a:endParaRPr>
          </a:p>
          <a:p>
            <a:endParaRPr lang="cs-CZ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731"/>
    </mc:Choice>
    <mc:Fallback xmlns="">
      <p:transition spd="slow" advTm="17573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Přervávání sociálních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+mj-lt"/>
              </a:rPr>
              <a:t>Mnoho sociálních problémů je součástí lidské společnosti po stovky let (např. chudoba), proč? </a:t>
            </a:r>
          </a:p>
          <a:p>
            <a:r>
              <a:rPr lang="cs-CZ" dirty="0">
                <a:latin typeface="+mj-lt"/>
              </a:rPr>
              <a:t>Jedno „řešení“ nebývá aplikovatelné všude, se stejným výsledkem, zaleží i na době, nastavení společnosti i jedinců – návyky, postoje, přesvědčení, hodnoty…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Řešení SP? Nejčastěji se jedná o kombinaci 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ignorace SP a zároveň hašení požárů</a:t>
            </a:r>
            <a:r>
              <a:rPr lang="cs-CZ" dirty="0">
                <a:latin typeface="+mj-lt"/>
              </a:rPr>
              <a:t>, „dobře“ také funguje strategie obětního beránka</a:t>
            </a:r>
          </a:p>
          <a:p>
            <a:r>
              <a:rPr lang="cs-CZ" dirty="0">
                <a:latin typeface="+mj-lt"/>
              </a:rPr>
              <a:t>Jak „to“ vyřešíme? Budeme mít nový program, iniciativu, budeme efektivnější…</a:t>
            </a:r>
          </a:p>
          <a:p>
            <a:r>
              <a:rPr lang="cs-CZ" dirty="0">
                <a:latin typeface="+mj-lt"/>
                <a:cs typeface="Arial" charset="0"/>
              </a:rPr>
              <a:t>Vlna populismu a charismatických populistických vůdců nabízejících rychlá a jednoduchá 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7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474"/>
    </mc:Choice>
    <mc:Fallback xmlns="">
      <p:transition spd="slow" advTm="23547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Public </a:t>
            </a:r>
            <a:r>
              <a:rPr lang="cs-CZ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Policy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– analýza a tvorba veřejných politik</a:t>
            </a:r>
            <a:br>
              <a:rPr lang="cs-CZ" dirty="0">
                <a:solidFill>
                  <a:schemeClr val="bg1">
                    <a:lumMod val="60000"/>
                    <a:lumOff val="40000"/>
                  </a:schemeClr>
                </a:solidFill>
                <a:cs typeface="Arial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  <a:cs typeface="Arial" charset="0"/>
              </a:rPr>
              <a:t>analýza pohledů a vlivu aktérů VP: zájmových skupin, firem, úředníků, neziskových organizací, veřejného mínění… (koncepty: sítě VP, ACF, Vítězné koalice …)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potřeba komplexního pohledu </a:t>
            </a:r>
            <a:r>
              <a:rPr lang="cs-CZ" dirty="0">
                <a:latin typeface="+mj-lt"/>
                <a:cs typeface="Arial" charset="0"/>
              </a:rPr>
              <a:t>– stále více se ukazuje, že sociální problémy představují komplexní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systém „spojených nádob“, </a:t>
            </a:r>
            <a:r>
              <a:rPr lang="cs-CZ" dirty="0">
                <a:latin typeface="+mj-lt"/>
                <a:cs typeface="Arial" charset="0"/>
              </a:rPr>
              <a:t>který nelze řešit jednostrannými přístupy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  <a:cs typeface="Arial" charset="0"/>
              </a:rPr>
              <a:t>to ale neznamená, že řešení nejsou, neexistují nebo jsou nutně šíleně složité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76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456"/>
    </mc:Choice>
    <mc:Fallback xmlns="">
      <p:transition spd="slow" advTm="10145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719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Řešení SP</a:t>
            </a:r>
            <a:br>
              <a:rPr lang="cs-CZ" sz="3600" b="1" dirty="0">
                <a:solidFill>
                  <a:srgbClr val="FFCC66"/>
                </a:solidFill>
                <a:latin typeface="Arial" charset="0"/>
                <a:cs typeface="Arial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1847"/>
            <a:ext cx="10515600" cy="4905116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20000"/>
              </a:spcBef>
              <a:defRPr/>
            </a:pPr>
            <a:r>
              <a:rPr lang="cs-CZ" i="1" dirty="0">
                <a:latin typeface="+mj-lt"/>
              </a:rPr>
              <a:t>vůle lidu → politická strana → státní administrativa → politiky </a:t>
            </a:r>
            <a:r>
              <a:rPr lang="cs-CZ" i="1" dirty="0" err="1">
                <a:latin typeface="+mj-lt"/>
              </a:rPr>
              <a:t>preventující</a:t>
            </a:r>
            <a:r>
              <a:rPr lang="cs-CZ" i="1" dirty="0">
                <a:latin typeface="+mj-lt"/>
              </a:rPr>
              <a:t> významné sociální problémy a politiky reagující na sociální problémy (shora, top-</a:t>
            </a:r>
            <a:r>
              <a:rPr lang="cs-CZ" i="1" dirty="0" err="1">
                <a:latin typeface="+mj-lt"/>
              </a:rPr>
              <a:t>down</a:t>
            </a:r>
            <a:r>
              <a:rPr lang="cs-CZ" i="1" dirty="0">
                <a:latin typeface="+mj-lt"/>
              </a:rPr>
              <a:t>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Kritika: krize sociálního státu: drahý rozrůstající se administrativní aparát, nízký výkon – džungle předpisů, odtrženost od reality, plýtvání a ztráta legitimity (např.. korupce a klientelismus), pasivní čekání na signály zdola + role zájmových skupin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                                                               </a:t>
            </a:r>
            <a:r>
              <a:rPr lang="cs-CZ" sz="3900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39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x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i="1" dirty="0">
                <a:latin typeface="+mj-lt"/>
              </a:rPr>
              <a:t>soukromá organizace → státní administrativa → soukromá organizace/možná spolupráce stát (zdola, </a:t>
            </a:r>
            <a:r>
              <a:rPr lang="cs-CZ" i="1" dirty="0" err="1">
                <a:latin typeface="+mj-lt"/>
              </a:rPr>
              <a:t>bottom</a:t>
            </a:r>
            <a:r>
              <a:rPr lang="cs-CZ" i="1" dirty="0">
                <a:latin typeface="+mj-lt"/>
              </a:rPr>
              <a:t> up)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soukromé organizace: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	1. komerční organizace (sociální odpovědnost firem + „sociální byznys“)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	2. neziskové organizace (sociální podnik)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4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146"/>
    </mc:Choice>
    <mc:Fallback xmlns="">
      <p:transition spd="slow" advTm="15014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462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NEZISKOVÉ ORGANIZACE - </a:t>
            </a:r>
            <a:r>
              <a:rPr lang="cs-CZ" sz="1800" dirty="0"/>
              <a:t>nevytvářejí zisk k přerozdělení mezi své vlastníky, správce nebo zakladatele, zisk mohou vytvořit, ale musí ho zase vložit zpět do rozvoje organizace a plnění jejího poslání.</a:t>
            </a:r>
            <a:br>
              <a:rPr lang="cs-CZ" sz="1800" b="1" dirty="0">
                <a:solidFill>
                  <a:srgbClr val="FF6600"/>
                </a:solidFill>
                <a:latin typeface="Arial" charset="0"/>
                <a:cs typeface="Arial" charset="0"/>
              </a:rPr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320" y="1995054"/>
            <a:ext cx="10515600" cy="4006735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reaktivní přístup x proaktivní přístup x komunitní, dialogický přístup, prostor pro alternativní motivaci řešit SP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Motivace a zacílení: poskytování jinak nedostupných služeb, blízkost lokální úrovni/klientům, altruistický pohled, ideové souznění, participativní řešení, nefunkčnost státu, prosazování jiných řešení, vůbec možnost řešení…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Počet NNO v roce 2020: 135.394 (CSU 2020), zhruba čtvrtina aktivní (církve, nadace, občanská sdružení, spolky, ústavy, obecně prospěšné společnosti…)</a:t>
            </a:r>
          </a:p>
          <a:p>
            <a:pPr marL="0" indent="0">
              <a:buNone/>
            </a:pPr>
            <a:r>
              <a:rPr lang="cs-CZ" altLang="sk-SK" dirty="0">
                <a:latin typeface="+mj-lt"/>
              </a:rPr>
              <a:t>Výhody NNO: efektivita, blízkost tématu, levnější, dobrovolná práce, pružnější reakce i organizační struktura, neformálnost, spontánnost, empatie….</a:t>
            </a:r>
          </a:p>
          <a:p>
            <a:pPr marL="0" indent="0">
              <a:buNone/>
            </a:pPr>
            <a:r>
              <a:rPr lang="cs-CZ" altLang="sk-SK" dirty="0">
                <a:latin typeface="+mj-lt"/>
              </a:rPr>
              <a:t>Nevýhody NNO: omezený dosah, postupná profesionalizace, omezené pole působnosti – tématiky i geograficky, personální nestabilita, nedostatek zdrojů….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endParaRPr lang="cs-CZ" dirty="0"/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endParaRPr lang="cs-CZ" dirty="0"/>
          </a:p>
          <a:p>
            <a:pPr marL="1066800" lvl="1" indent="-609600">
              <a:spcBef>
                <a:spcPct val="20000"/>
              </a:spcBef>
              <a:buFontTx/>
              <a:buChar char="-"/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31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937"/>
    </mc:Choice>
    <mc:Fallback xmlns="">
      <p:transition spd="slow" advTm="32993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aby to nebylo moc jednoduché…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dirty="0">
                <a:latin typeface="+mj-lt"/>
              </a:rPr>
              <a:t>Porozumění proč k sociálnímu problému dochází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>
                <a:latin typeface="+mj-lt"/>
              </a:rPr>
              <a:t>Nalezení a navržení vhodných a fungujících řešení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>
                <a:latin typeface="+mj-lt"/>
              </a:rPr>
              <a:t>Nalezení prostředků a podpory těchto řešení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>
                <a:latin typeface="+mj-lt"/>
              </a:rPr>
              <a:t>Implementace a vůle pro implementaci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457200" lvl="1" indent="0">
              <a:buNone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Problémy </a:t>
            </a:r>
            <a:r>
              <a:rPr lang="cs-CZ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nevyplývají z nedostatku účinných řešení, ale z nedostatku moci/síly k implementaci těchto řešení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(Saul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Alinsky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3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883"/>
    </mc:Choice>
    <mc:Fallback xmlns="">
      <p:transition spd="slow" advTm="121883"/>
    </mc:Fallback>
  </mc:AlternateContent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4653</TotalTime>
  <Words>729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SOCIÁLNÍ PROBLÉMY </vt:lpstr>
      <vt:lpstr>Řešení sociálních problémů ….jsou často úplně vedle, ale někdy také ne</vt:lpstr>
      <vt:lpstr>Řešení sociálních problémů</vt:lpstr>
      <vt:lpstr>Nezamýšlené důsledky (ne)řešení SP </vt:lpstr>
      <vt:lpstr>Přervávání sociálních problémů</vt:lpstr>
      <vt:lpstr>Public Policy – analýza a tvorba veřejných politik </vt:lpstr>
      <vt:lpstr> Řešení SP </vt:lpstr>
      <vt:lpstr>NEZISKOVÉ ORGANIZACE - nevytvářejí zisk k přerozdělení mezi své vlastníky, správce nebo zakladatele, zisk mohou vytvořit, ale musí ho zase vložit zpět do rozvoje organizace a plnění jejího poslání. </vt:lpstr>
      <vt:lpstr>A aby to nebylo moc jednoduché…</vt:lpstr>
      <vt:lpstr>Děkuji za pozornost.   Úkol: Co myslel Ulrich Beck rizikovou společností?     Chcete ještě nějaké zdroje! Čtete Ulricha Becka? Nestačí to? Tak se podívejte třeba na hezké tedex video na téma bezdomovectví a řešení sociálních problémů: https://www.youtube.com/watch?v=DVylRwmYmJE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PROBLÉMY</dc:title>
  <dc:creator>Marie Jelínková</dc:creator>
  <cp:lastModifiedBy>Marie Jelínková</cp:lastModifiedBy>
  <cp:revision>165</cp:revision>
  <dcterms:created xsi:type="dcterms:W3CDTF">2020-10-05T18:12:30Z</dcterms:created>
  <dcterms:modified xsi:type="dcterms:W3CDTF">2023-12-13T15:07:34Z</dcterms:modified>
</cp:coreProperties>
</file>