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86" r:id="rId3"/>
    <p:sldId id="285" r:id="rId4"/>
    <p:sldId id="296" r:id="rId5"/>
    <p:sldId id="288" r:id="rId6"/>
    <p:sldId id="303" r:id="rId7"/>
    <p:sldId id="287" r:id="rId8"/>
    <p:sldId id="293" r:id="rId9"/>
    <p:sldId id="299" r:id="rId10"/>
    <p:sldId id="302" r:id="rId11"/>
    <p:sldId id="289" r:id="rId12"/>
    <p:sldId id="290" r:id="rId13"/>
    <p:sldId id="291" r:id="rId14"/>
    <p:sldId id="298" r:id="rId15"/>
    <p:sldId id="304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267" r:id="rId26"/>
    <p:sldId id="268" r:id="rId27"/>
    <p:sldId id="295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29" autoAdjust="0"/>
    <p:restoredTop sz="94660"/>
  </p:normalViewPr>
  <p:slideViewPr>
    <p:cSldViewPr snapToGrid="0">
      <p:cViewPr>
        <p:scale>
          <a:sx n="50" d="100"/>
          <a:sy n="50" d="100"/>
        </p:scale>
        <p:origin x="94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6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C3FBD-AE83-4F93-AD17-A67853BDB8B4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57A42-D5FF-4D40-BDF1-5F0DD90C9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23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dirty="0" smtClean="0"/>
              <a:t>‒ “</a:t>
            </a:r>
            <a:r>
              <a:rPr lang="it-IT" sz="1200" dirty="0" smtClean="0"/>
              <a:t>naz</a:t>
            </a:r>
            <a:r>
              <a:rPr lang="cs-CZ" sz="1200" dirty="0" smtClean="0"/>
              <a:t>í nezabydlení lidé” (</a:t>
            </a:r>
            <a:r>
              <a:rPr lang="en-US" sz="1200" i="1" dirty="0" smtClean="0"/>
              <a:t>naked unaccommodated man</a:t>
            </a:r>
            <a:r>
              <a:rPr lang="cs-CZ" sz="1200" dirty="0" smtClean="0"/>
              <a:t>) či </a:t>
            </a:r>
            <a:r>
              <a:rPr lang="de-DE" sz="1200" dirty="0" smtClean="0"/>
              <a:t>“</a:t>
            </a:r>
            <a:r>
              <a:rPr lang="cs-CZ" sz="1200" dirty="0" smtClean="0"/>
              <a:t>nerozlišený syrový </a:t>
            </a:r>
            <a:r>
              <a:rPr lang="it-IT" sz="1200" dirty="0" smtClean="0"/>
              <a:t>materi</a:t>
            </a:r>
            <a:r>
              <a:rPr lang="cs-CZ" sz="1200" dirty="0" err="1" smtClean="0"/>
              <a:t>ál</a:t>
            </a:r>
            <a:r>
              <a:rPr lang="cs-CZ" sz="1200" dirty="0" smtClean="0"/>
              <a:t>” (</a:t>
            </a:r>
            <a:r>
              <a:rPr lang="cs-CZ" sz="1200" dirty="0" err="1" smtClean="0"/>
              <a:t>Malkki</a:t>
            </a:r>
            <a:r>
              <a:rPr lang="cs-CZ" sz="1200" dirty="0" smtClean="0"/>
              <a:t>, 1992: 34). </a:t>
            </a:r>
            <a:r>
              <a:rPr lang="cs-CZ" sz="1200" dirty="0" err="1" smtClean="0"/>
              <a:t>Malkki</a:t>
            </a:r>
            <a:r>
              <a:rPr lang="cs-CZ" sz="1200" dirty="0" smtClean="0"/>
              <a:t> dále tvrdí, ž</a:t>
            </a:r>
            <a:r>
              <a:rPr lang="it-IT" sz="1200" dirty="0" smtClean="0"/>
              <a:t>e tito lid</a:t>
            </a:r>
            <a:r>
              <a:rPr lang="fr-FR" sz="1200" dirty="0" smtClean="0"/>
              <a:t>é</a:t>
            </a:r>
            <a:r>
              <a:rPr lang="cs-CZ" sz="1200" dirty="0" smtClean="0"/>
              <a:t>, kteří “</a:t>
            </a:r>
            <a:r>
              <a:rPr lang="cs-CZ" sz="1200" dirty="0" err="1" smtClean="0"/>
              <a:t>nezapadaj</a:t>
            </a:r>
            <a:r>
              <a:rPr lang="pt-PT" sz="1200" dirty="0" smtClean="0"/>
              <a:t>í”</a:t>
            </a:r>
            <a:r>
              <a:rPr lang="cs-CZ" sz="1200" dirty="0" smtClean="0"/>
              <a:t>, jsou národními státy vidění jako </a:t>
            </a:r>
            <a:r>
              <a:rPr lang="de-DE" sz="1200" dirty="0" smtClean="0"/>
              <a:t>“</a:t>
            </a:r>
            <a:r>
              <a:rPr lang="cs-CZ" sz="1200" dirty="0" smtClean="0"/>
              <a:t>politicky </a:t>
            </a:r>
            <a:r>
              <a:rPr lang="cs-CZ" sz="1200" dirty="0" err="1" smtClean="0"/>
              <a:t>citliv</a:t>
            </a:r>
            <a:r>
              <a:rPr lang="pt-PT" sz="1200" dirty="0" smtClean="0"/>
              <a:t>í” </a:t>
            </a:r>
            <a:r>
              <a:rPr lang="cs-CZ" sz="1200" dirty="0" smtClean="0"/>
              <a:t>a </a:t>
            </a:r>
            <a:r>
              <a:rPr lang="de-DE" sz="1200" dirty="0" smtClean="0"/>
              <a:t>“</a:t>
            </a:r>
            <a:r>
              <a:rPr lang="cs-CZ" sz="1200" dirty="0" smtClean="0"/>
              <a:t>symbolicky </a:t>
            </a:r>
            <a:r>
              <a:rPr lang="cs-CZ" sz="1200" dirty="0" err="1" smtClean="0"/>
              <a:t>nebezpečn</a:t>
            </a:r>
            <a:r>
              <a:rPr lang="pt-PT" sz="1200" dirty="0" smtClean="0"/>
              <a:t>í” </a:t>
            </a:r>
            <a:r>
              <a:rPr lang="cs-CZ" sz="1200" dirty="0" smtClean="0"/>
              <a:t>a mohou tak být interpretování skrze koncept </a:t>
            </a:r>
            <a:r>
              <a:rPr lang="cs-CZ" sz="1200" dirty="0" err="1" smtClean="0"/>
              <a:t>Douglas</a:t>
            </a:r>
            <a:r>
              <a:rPr lang="cs-CZ" sz="1200" dirty="0" smtClean="0"/>
              <a:t> (1966) </a:t>
            </a:r>
            <a:r>
              <a:rPr lang="de-DE" sz="1200" dirty="0" smtClean="0"/>
              <a:t>“</a:t>
            </a:r>
            <a:r>
              <a:rPr lang="cs-CZ" sz="1200" dirty="0" smtClean="0"/>
              <a:t>nezapadajícího subjektu” (</a:t>
            </a:r>
            <a:r>
              <a:rPr lang="en-US" sz="1200" i="1" dirty="0" smtClean="0"/>
              <a:t>matter out of place</a:t>
            </a:r>
            <a:r>
              <a:rPr lang="cs-CZ" sz="1200" dirty="0" smtClean="0"/>
              <a:t>) (</a:t>
            </a:r>
            <a:r>
              <a:rPr lang="pt-PT" sz="1200" dirty="0" smtClean="0"/>
              <a:t>ibid.</a:t>
            </a:r>
            <a:r>
              <a:rPr lang="cs-CZ" sz="1200" dirty="0" smtClean="0"/>
              <a:t>).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3B0D6-FF3D-41C8-80BC-AAA4BEAAF4F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37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35F0-67DC-4ABE-BE6A-42BB7E03408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3554-F341-41BF-8B72-B56820093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3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35F0-67DC-4ABE-BE6A-42BB7E03408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3554-F341-41BF-8B72-B56820093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673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35F0-67DC-4ABE-BE6A-42BB7E03408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3554-F341-41BF-8B72-B56820093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83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35F0-67DC-4ABE-BE6A-42BB7E03408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3554-F341-41BF-8B72-B56820093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30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35F0-67DC-4ABE-BE6A-42BB7E03408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3554-F341-41BF-8B72-B56820093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77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35F0-67DC-4ABE-BE6A-42BB7E03408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3554-F341-41BF-8B72-B56820093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49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35F0-67DC-4ABE-BE6A-42BB7E03408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3554-F341-41BF-8B72-B56820093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85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35F0-67DC-4ABE-BE6A-42BB7E03408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3554-F341-41BF-8B72-B56820093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32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35F0-67DC-4ABE-BE6A-42BB7E03408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3554-F341-41BF-8B72-B56820093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55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35F0-67DC-4ABE-BE6A-42BB7E03408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3554-F341-41BF-8B72-B56820093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63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35F0-67DC-4ABE-BE6A-42BB7E03408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3554-F341-41BF-8B72-B56820093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67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A35F0-67DC-4ABE-BE6A-42BB7E034082}" type="datetimeFigureOut">
              <a:rPr lang="cs-CZ" smtClean="0"/>
              <a:t>08.03.2022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C3554-F341-41BF-8B72-B568200934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51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dfonline.com/doi/shareview/10.1080/17450101.2019.160919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uSM74Pqi28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Migrace – propojování světa</a:t>
            </a: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 eaLnBrk="1" hangingPunct="1">
              <a:lnSpc>
                <a:spcPct val="80000"/>
              </a:lnSpc>
            </a:pPr>
            <a:endParaRPr lang="cs-CZ" altLang="cs-CZ" sz="2800">
              <a:solidFill>
                <a:srgbClr val="898989"/>
              </a:solidFill>
            </a:endParaRPr>
          </a:p>
          <a:p>
            <a:pPr algn="r" eaLnBrk="1" hangingPunct="1">
              <a:lnSpc>
                <a:spcPct val="80000"/>
              </a:lnSpc>
            </a:pPr>
            <a:endParaRPr lang="cs-CZ" altLang="cs-CZ" sz="2800">
              <a:solidFill>
                <a:srgbClr val="898989"/>
              </a:solidFill>
            </a:endParaRPr>
          </a:p>
          <a:p>
            <a:pPr algn="r" eaLnBrk="1" hangingPunct="1">
              <a:lnSpc>
                <a:spcPct val="80000"/>
              </a:lnSpc>
            </a:pPr>
            <a:endParaRPr lang="cs-CZ" altLang="cs-CZ" sz="2800">
              <a:solidFill>
                <a:srgbClr val="898989"/>
              </a:solidFill>
            </a:endParaRPr>
          </a:p>
          <a:p>
            <a:pPr algn="r" eaLnBrk="1" hangingPunct="1">
              <a:lnSpc>
                <a:spcPct val="80000"/>
              </a:lnSpc>
            </a:pPr>
            <a:r>
              <a:rPr lang="cs-CZ" altLang="cs-CZ" sz="2800">
                <a:solidFill>
                  <a:srgbClr val="898989"/>
                </a:solidFill>
                <a:latin typeface="Arial" panose="020B0604020202020204" pitchFamily="34" charset="0"/>
              </a:rPr>
              <a:t>Interkulturní komunikace </a:t>
            </a:r>
            <a:r>
              <a:rPr lang="cs-CZ" altLang="cs-CZ" sz="2800">
                <a:solidFill>
                  <a:srgbClr val="898989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0911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Arial" charset="0"/>
              </a:rPr>
              <a:t>Přívlastky migrací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cs-CZ" sz="2600" dirty="0"/>
              <a:t>Kontexty příchodu do cílové země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cs-CZ" sz="2600" dirty="0"/>
              <a:t>Příchod dobyvatelů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cs-CZ" sz="2600" dirty="0"/>
              <a:t>Politická (exulanti x političtí migranti, uprchlíci a váleční běženci) – status uprchlíka (</a:t>
            </a:r>
            <a:r>
              <a:rPr lang="cs-CZ" sz="1600" dirty="0"/>
              <a:t>Úmluva o právním postavení uprchlíků 1951 Ženeva</a:t>
            </a:r>
            <a:r>
              <a:rPr lang="cs-CZ" sz="2600" dirty="0"/>
              <a:t>)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cs-CZ" sz="2600" dirty="0"/>
              <a:t>Deportace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cs-CZ" sz="2600" dirty="0"/>
              <a:t>Reemigrace, repatriace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cs-CZ" sz="2600" dirty="0"/>
              <a:t>Ekonomická </a:t>
            </a:r>
            <a:r>
              <a:rPr lang="cs-CZ" sz="2600" dirty="0"/>
              <a:t>(pracovní</a:t>
            </a:r>
            <a:r>
              <a:rPr lang="cs-CZ" sz="2600" dirty="0"/>
              <a:t>)</a:t>
            </a:r>
            <a:endParaRPr lang="cs-CZ" sz="2600" dirty="0"/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cs-CZ" sz="2600" dirty="0"/>
              <a:t>Ekonomická  </a:t>
            </a:r>
            <a:r>
              <a:rPr lang="cs-CZ" sz="2600" dirty="0"/>
              <a:t>inovační </a:t>
            </a:r>
            <a:r>
              <a:rPr lang="cs-CZ" sz="2000" dirty="0"/>
              <a:t>(</a:t>
            </a:r>
            <a:r>
              <a:rPr lang="cs-CZ" sz="2100" dirty="0" err="1"/>
              <a:t>Demuth</a:t>
            </a:r>
            <a:r>
              <a:rPr lang="cs-CZ" sz="2100" dirty="0"/>
              <a:t> 2000, in Drbohlav - Uherek)</a:t>
            </a:r>
            <a:r>
              <a:rPr lang="cs-CZ" sz="2400" dirty="0"/>
              <a:t>za </a:t>
            </a:r>
            <a:r>
              <a:rPr lang="cs-CZ" sz="2400" dirty="0"/>
              <a:t>účelem zlepšení životních podmínek, hmotného zabezpečení jednotlivců a rodin </a:t>
            </a:r>
            <a:endParaRPr lang="cs-CZ" sz="2600" dirty="0"/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cs-CZ" sz="2600" dirty="0"/>
              <a:t>Slučování rodin (řetězová)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cs-CZ" sz="2600" dirty="0"/>
              <a:t>Neimigrační </a:t>
            </a:r>
            <a:r>
              <a:rPr lang="cs-CZ" sz="2100" dirty="0"/>
              <a:t>(</a:t>
            </a:r>
            <a:r>
              <a:rPr lang="cs-CZ" sz="2100" dirty="0" err="1"/>
              <a:t>Demuth</a:t>
            </a:r>
            <a:r>
              <a:rPr lang="cs-CZ" sz="2100" dirty="0"/>
              <a:t> 2000, in Drbohlav - Uherek)</a:t>
            </a:r>
            <a:r>
              <a:rPr lang="cs-CZ" sz="2100" dirty="0"/>
              <a:t>  </a:t>
            </a:r>
            <a:r>
              <a:rPr lang="cs-CZ" sz="2600" dirty="0"/>
              <a:t>- studentů x mobilita</a:t>
            </a:r>
            <a:endParaRPr lang="cs-CZ" sz="2600" dirty="0"/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cs-CZ" sz="2600" dirty="0" err="1"/>
              <a:t>Enviromentální</a:t>
            </a:r>
            <a:r>
              <a:rPr lang="cs-CZ" sz="2600" dirty="0"/>
              <a:t> </a:t>
            </a:r>
            <a:r>
              <a:rPr lang="cs-CZ" sz="2600" dirty="0"/>
              <a:t>– přírodní katastrofa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cs-CZ" sz="2600" dirty="0"/>
              <a:t>Sociální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cs-CZ" sz="2600" dirty="0"/>
              <a:t>Turismus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cs-CZ" sz="2600" dirty="0" err="1"/>
              <a:t>Lifestylová</a:t>
            </a:r>
            <a:r>
              <a:rPr lang="cs-CZ" sz="2600" dirty="0"/>
              <a:t> - </a:t>
            </a:r>
            <a:r>
              <a:rPr lang="cs-CZ" sz="1900" dirty="0"/>
              <a:t> </a:t>
            </a:r>
            <a:r>
              <a:rPr lang="cs-CZ" sz="1900" b="1" dirty="0"/>
              <a:t>kvalita života</a:t>
            </a:r>
            <a:r>
              <a:rPr lang="cs-CZ" sz="1900" dirty="0"/>
              <a:t>.  </a:t>
            </a:r>
            <a:endParaRPr lang="cs-CZ" sz="1900" dirty="0"/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cs-CZ" sz="2600" dirty="0"/>
              <a:t>Migrace bez migrace, geopolitické </a:t>
            </a:r>
            <a:r>
              <a:rPr lang="cs-CZ" sz="2600" dirty="0"/>
              <a:t>změny, </a:t>
            </a:r>
            <a:r>
              <a:rPr lang="cs-CZ" sz="2600"/>
              <a:t>vnitřní migrace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2633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migrace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39788" y="1329071"/>
            <a:ext cx="5157787" cy="635260"/>
          </a:xfrm>
        </p:spPr>
        <p:txBody>
          <a:bodyPr/>
          <a:lstStyle/>
          <a:p>
            <a:r>
              <a:rPr lang="cs-CZ" dirty="0" smtClean="0"/>
              <a:t>Strukturální záležitost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244549" y="2105247"/>
            <a:ext cx="5753027" cy="4084416"/>
          </a:xfrm>
        </p:spPr>
        <p:txBody>
          <a:bodyPr>
            <a:normAutofit/>
          </a:bodyPr>
          <a:lstStyle/>
          <a:p>
            <a:r>
              <a:rPr lang="cs-CZ" dirty="0" smtClean="0"/>
              <a:t>Nerovnoměrné rozložení zdrojů (</a:t>
            </a:r>
            <a:r>
              <a:rPr lang="cs-CZ" smtClean="0"/>
              <a:t>Wallerstein</a:t>
            </a:r>
            <a:r>
              <a:rPr lang="cs-CZ" dirty="0" smtClean="0"/>
              <a:t>) – </a:t>
            </a:r>
            <a:r>
              <a:rPr lang="cs-CZ" b="1" dirty="0" smtClean="0"/>
              <a:t>ekonomická migrace</a:t>
            </a:r>
          </a:p>
          <a:p>
            <a:r>
              <a:rPr lang="cs-CZ" dirty="0" smtClean="0"/>
              <a:t>Politika lokální i mezinárodní – nucená migrace (př. Uhde 2012)</a:t>
            </a:r>
          </a:p>
          <a:p>
            <a:r>
              <a:rPr lang="cs-CZ" dirty="0" err="1" smtClean="0"/>
              <a:t>Enviromentální</a:t>
            </a:r>
            <a:r>
              <a:rPr lang="cs-CZ" dirty="0" smtClean="0"/>
              <a:t> problémy –environmentální migrace</a:t>
            </a:r>
          </a:p>
          <a:p>
            <a:r>
              <a:rPr lang="cs-CZ" dirty="0" smtClean="0"/>
              <a:t>Naplňování životních stylů – </a:t>
            </a:r>
            <a:r>
              <a:rPr lang="cs-CZ" dirty="0" err="1" smtClean="0"/>
              <a:t>Lifestylová</a:t>
            </a:r>
            <a:r>
              <a:rPr lang="cs-CZ" dirty="0" smtClean="0"/>
              <a:t> migrace (</a:t>
            </a:r>
            <a:r>
              <a:rPr lang="cs-CZ" dirty="0" err="1" smtClean="0"/>
              <a:t>O´Reilly</a:t>
            </a:r>
            <a:r>
              <a:rPr lang="cs-CZ" dirty="0" smtClean="0"/>
              <a:t> 2012) + turismus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172200" y="1073889"/>
            <a:ext cx="5183188" cy="890442"/>
          </a:xfrm>
        </p:spPr>
        <p:txBody>
          <a:bodyPr/>
          <a:lstStyle/>
          <a:p>
            <a:r>
              <a:rPr lang="cs-CZ" dirty="0" smtClean="0"/>
              <a:t>Aktivní jedinec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6172199" y="2105247"/>
            <a:ext cx="5874489" cy="408441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migrace jen jedna z odpovědí na kontexty</a:t>
            </a:r>
            <a:r>
              <a:rPr lang="cs-CZ" dirty="0"/>
              <a:t>, v nichž lidé žijí, aspekt sociální </a:t>
            </a:r>
            <a:r>
              <a:rPr lang="cs-CZ" dirty="0" smtClean="0"/>
              <a:t>reality (</a:t>
            </a:r>
            <a:r>
              <a:rPr lang="cs-CZ" dirty="0" err="1" smtClean="0"/>
              <a:t>O´Reilly</a:t>
            </a:r>
            <a:r>
              <a:rPr lang="cs-CZ" dirty="0" smtClean="0"/>
              <a:t> 2012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Př. </a:t>
            </a:r>
            <a:r>
              <a:rPr lang="cs-CZ" smtClean="0"/>
              <a:t>Báry </a:t>
            </a:r>
            <a:endParaRPr lang="cs-CZ" dirty="0" smtClean="0"/>
          </a:p>
          <a:p>
            <a:r>
              <a:rPr lang="cs-CZ" dirty="0" smtClean="0"/>
              <a:t>Cesta za lepším životem</a:t>
            </a:r>
          </a:p>
          <a:p>
            <a:r>
              <a:rPr lang="cs-CZ" b="1" dirty="0" err="1" smtClean="0">
                <a:solidFill>
                  <a:srgbClr val="C00000"/>
                </a:solidFill>
              </a:rPr>
              <a:t>Push</a:t>
            </a:r>
            <a:r>
              <a:rPr lang="cs-CZ" b="1" dirty="0" smtClean="0">
                <a:solidFill>
                  <a:srgbClr val="C00000"/>
                </a:solidFill>
              </a:rPr>
              <a:t> and </a:t>
            </a:r>
            <a:r>
              <a:rPr lang="cs-CZ" b="1" dirty="0" err="1" smtClean="0">
                <a:solidFill>
                  <a:srgbClr val="C00000"/>
                </a:solidFill>
              </a:rPr>
              <a:t>pull</a:t>
            </a:r>
            <a:r>
              <a:rPr lang="cs-CZ" b="1" dirty="0" smtClean="0">
                <a:solidFill>
                  <a:srgbClr val="C00000"/>
                </a:solidFill>
              </a:rPr>
              <a:t> faktory </a:t>
            </a:r>
            <a:r>
              <a:rPr lang="cs-CZ" sz="1900" dirty="0" smtClean="0"/>
              <a:t>(</a:t>
            </a:r>
            <a:r>
              <a:rPr lang="cs-CZ" sz="1900" dirty="0" err="1" smtClean="0"/>
              <a:t>Ravenstein</a:t>
            </a:r>
            <a:r>
              <a:rPr lang="cs-CZ" sz="1900" dirty="0" smtClean="0"/>
              <a:t>, 1889)</a:t>
            </a:r>
          </a:p>
          <a:p>
            <a:r>
              <a:rPr lang="cs-CZ" dirty="0" smtClean="0"/>
              <a:t>Migrační náklady a zisky</a:t>
            </a:r>
          </a:p>
          <a:p>
            <a:pPr lvl="1"/>
            <a:r>
              <a:rPr lang="cs-CZ" dirty="0" smtClean="0"/>
              <a:t>Finanční, kulturní, psychické, časové </a:t>
            </a:r>
            <a:r>
              <a:rPr lang="cs-CZ" sz="1100" dirty="0" smtClean="0"/>
              <a:t>(Anderson 2015)</a:t>
            </a:r>
          </a:p>
          <a:p>
            <a:r>
              <a:rPr lang="cs-CZ" altLang="cs-CZ" dirty="0" err="1"/>
              <a:t>Barry</a:t>
            </a:r>
            <a:r>
              <a:rPr lang="cs-CZ" altLang="cs-CZ" dirty="0"/>
              <a:t> </a:t>
            </a:r>
            <a:r>
              <a:rPr lang="cs-CZ" altLang="cs-CZ" dirty="0" err="1"/>
              <a:t>Chiswick</a:t>
            </a:r>
            <a:r>
              <a:rPr lang="cs-CZ" altLang="cs-CZ" dirty="0"/>
              <a:t> (2008): v průměru </a:t>
            </a:r>
            <a:r>
              <a:rPr lang="cs-CZ" altLang="cs-CZ" b="1" dirty="0"/>
              <a:t>schopnější,</a:t>
            </a:r>
            <a:r>
              <a:rPr lang="cs-CZ" altLang="cs-CZ" dirty="0"/>
              <a:t> </a:t>
            </a:r>
            <a:r>
              <a:rPr lang="cs-CZ" altLang="cs-CZ" b="1" dirty="0"/>
              <a:t>ambicióznější</a:t>
            </a:r>
            <a:r>
              <a:rPr lang="cs-CZ" altLang="cs-CZ" dirty="0"/>
              <a:t>, agresivnější, podnikatelsky orientovaní, </a:t>
            </a:r>
            <a:r>
              <a:rPr lang="cs-CZ" altLang="cs-CZ" b="1" dirty="0"/>
              <a:t>zdraví</a:t>
            </a:r>
            <a:r>
              <a:rPr lang="cs-CZ" altLang="cs-CZ" dirty="0">
                <a:solidFill>
                  <a:srgbClr val="7030A0"/>
                </a:solidFill>
              </a:rPr>
              <a:t>.</a:t>
            </a:r>
          </a:p>
          <a:p>
            <a:pPr lvl="1"/>
            <a:endParaRPr lang="cs-CZ" dirty="0" smtClean="0"/>
          </a:p>
        </p:txBody>
      </p:sp>
      <p:sp>
        <p:nvSpPr>
          <p:cNvPr id="8" name="Obdélník 7"/>
          <p:cNvSpPr/>
          <p:nvPr/>
        </p:nvSpPr>
        <p:spPr>
          <a:xfrm>
            <a:off x="1892595" y="6028659"/>
            <a:ext cx="8240233" cy="7017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Přístup struktura a jednání – jedinec jedná v kontextu strukturálních podmínek, v nichž se nachází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migrace – strukturální záležitost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Nerovnoměrné rozložení zdrojů (</a:t>
            </a:r>
            <a:r>
              <a:rPr lang="cs-CZ" dirty="0" err="1" smtClean="0"/>
              <a:t>Walerstein</a:t>
            </a:r>
            <a:r>
              <a:rPr lang="cs-CZ" dirty="0" smtClean="0"/>
              <a:t>) – </a:t>
            </a:r>
            <a:r>
              <a:rPr lang="cs-CZ" b="1" dirty="0" smtClean="0"/>
              <a:t>ekonomická migrace</a:t>
            </a:r>
          </a:p>
          <a:p>
            <a:pPr lvl="1"/>
            <a:r>
              <a:rPr lang="cs-CZ" dirty="0" smtClean="0"/>
              <a:t>Dominuje představa migranta jako sezónního dělníka (Wimmer, </a:t>
            </a:r>
            <a:r>
              <a:rPr lang="cs-CZ" dirty="0" err="1" smtClean="0"/>
              <a:t>Glick</a:t>
            </a:r>
            <a:r>
              <a:rPr lang="cs-CZ" dirty="0" smtClean="0"/>
              <a:t> – </a:t>
            </a:r>
            <a:r>
              <a:rPr lang="cs-CZ" dirty="0" err="1" smtClean="0"/>
              <a:t>Schilerová</a:t>
            </a:r>
            <a:r>
              <a:rPr lang="cs-CZ" dirty="0" smtClean="0"/>
              <a:t> 2002/2009)</a:t>
            </a:r>
          </a:p>
          <a:p>
            <a:r>
              <a:rPr lang="cs-CZ" dirty="0" smtClean="0"/>
              <a:t>Politika lokální i mezinárodní – nucená migrace (př. Uhde 2012)</a:t>
            </a:r>
          </a:p>
          <a:p>
            <a:r>
              <a:rPr lang="cs-CZ" dirty="0" err="1" smtClean="0"/>
              <a:t>Enviromentální</a:t>
            </a:r>
            <a:r>
              <a:rPr lang="cs-CZ" dirty="0" smtClean="0"/>
              <a:t> problémy – environmentální migrace</a:t>
            </a:r>
          </a:p>
          <a:p>
            <a:r>
              <a:rPr lang="cs-CZ" dirty="0" smtClean="0"/>
              <a:t>Naplňování životních stylů – </a:t>
            </a:r>
            <a:r>
              <a:rPr lang="cs-CZ" dirty="0" err="1" smtClean="0"/>
              <a:t>lifestylová</a:t>
            </a:r>
            <a:r>
              <a:rPr lang="cs-CZ" dirty="0" smtClean="0"/>
              <a:t> migrace (</a:t>
            </a:r>
            <a:r>
              <a:rPr lang="cs-CZ" dirty="0" err="1" smtClean="0"/>
              <a:t>O´Reilly</a:t>
            </a:r>
            <a:r>
              <a:rPr lang="cs-CZ" dirty="0" smtClean="0"/>
              <a:t> 2012) + turismus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6532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migrace - aktivní jedinec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migrace jen jedna z odpovědí na kontexty</a:t>
            </a:r>
            <a:r>
              <a:rPr lang="cs-CZ" dirty="0" smtClean="0"/>
              <a:t>, v nichž lidé žijí, aspekt sociální reality (</a:t>
            </a:r>
            <a:r>
              <a:rPr lang="cs-CZ" dirty="0" err="1" smtClean="0"/>
              <a:t>O´Reilly</a:t>
            </a:r>
            <a:r>
              <a:rPr lang="cs-CZ" dirty="0" smtClean="0"/>
              <a:t> 2012)</a:t>
            </a:r>
          </a:p>
          <a:p>
            <a:r>
              <a:rPr lang="cs-CZ" dirty="0" smtClean="0"/>
              <a:t>Cesta za lepším životem</a:t>
            </a:r>
          </a:p>
          <a:p>
            <a:r>
              <a:rPr lang="cs-CZ" b="1" dirty="0" err="1" smtClean="0">
                <a:solidFill>
                  <a:srgbClr val="C00000"/>
                </a:solidFill>
              </a:rPr>
              <a:t>Push</a:t>
            </a:r>
            <a:r>
              <a:rPr lang="cs-CZ" b="1" dirty="0" smtClean="0">
                <a:solidFill>
                  <a:srgbClr val="C00000"/>
                </a:solidFill>
              </a:rPr>
              <a:t> and </a:t>
            </a:r>
            <a:r>
              <a:rPr lang="cs-CZ" b="1" dirty="0" err="1" smtClean="0">
                <a:solidFill>
                  <a:srgbClr val="C00000"/>
                </a:solidFill>
              </a:rPr>
              <a:t>pull</a:t>
            </a:r>
            <a:r>
              <a:rPr lang="cs-CZ" b="1" dirty="0" smtClean="0">
                <a:solidFill>
                  <a:srgbClr val="C00000"/>
                </a:solidFill>
              </a:rPr>
              <a:t> faktory </a:t>
            </a:r>
            <a:r>
              <a:rPr lang="cs-CZ" sz="1900" dirty="0" smtClean="0"/>
              <a:t>(</a:t>
            </a:r>
            <a:r>
              <a:rPr lang="cs-CZ" sz="1900" dirty="0" err="1" smtClean="0"/>
              <a:t>Ravenstein</a:t>
            </a:r>
            <a:r>
              <a:rPr lang="cs-CZ" sz="1900" dirty="0" smtClean="0"/>
              <a:t>, 1889)</a:t>
            </a:r>
          </a:p>
          <a:p>
            <a:r>
              <a:rPr lang="cs-CZ" dirty="0" smtClean="0"/>
              <a:t>Migrační náklady a zisky – teorie lidského kapitálu</a:t>
            </a:r>
          </a:p>
          <a:p>
            <a:pPr lvl="1"/>
            <a:r>
              <a:rPr lang="cs-CZ" dirty="0" smtClean="0"/>
              <a:t>Finanční, kulturní, psychické, časové </a:t>
            </a:r>
            <a:r>
              <a:rPr lang="cs-CZ" sz="1100" dirty="0" smtClean="0"/>
              <a:t>(Anderson 2015)</a:t>
            </a:r>
          </a:p>
          <a:p>
            <a:r>
              <a:rPr lang="cs-CZ" altLang="cs-CZ" dirty="0" err="1" smtClean="0"/>
              <a:t>Barry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Chiswick</a:t>
            </a:r>
            <a:r>
              <a:rPr lang="cs-CZ" altLang="cs-CZ" dirty="0" smtClean="0"/>
              <a:t> (2008): v průměru </a:t>
            </a:r>
            <a:r>
              <a:rPr lang="cs-CZ" altLang="cs-CZ" b="1" dirty="0" smtClean="0"/>
              <a:t>schopnější,</a:t>
            </a:r>
            <a:r>
              <a:rPr lang="cs-CZ" altLang="cs-CZ" dirty="0" smtClean="0"/>
              <a:t> </a:t>
            </a:r>
            <a:r>
              <a:rPr lang="cs-CZ" altLang="cs-CZ" b="1" dirty="0" smtClean="0"/>
              <a:t>ambicióznější</a:t>
            </a:r>
            <a:r>
              <a:rPr lang="cs-CZ" altLang="cs-CZ" dirty="0" smtClean="0"/>
              <a:t>, agresivnější, podnikatelsky orientovaní, </a:t>
            </a:r>
            <a:r>
              <a:rPr lang="cs-CZ" altLang="cs-CZ" b="1" dirty="0" smtClean="0"/>
              <a:t>zdraví</a:t>
            </a:r>
            <a:r>
              <a:rPr lang="cs-CZ" altLang="cs-CZ" dirty="0" smtClean="0">
                <a:solidFill>
                  <a:srgbClr val="7030A0"/>
                </a:solidFill>
              </a:rPr>
              <a:t>.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91552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Dekonstrukce typologie kategorie migrace jako spektrum kontinua (King)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Russell King v článku </a:t>
            </a:r>
            <a:r>
              <a:rPr lang="cs-CZ" i="1" dirty="0" err="1" smtClean="0"/>
              <a:t>Towards</a:t>
            </a:r>
            <a:r>
              <a:rPr lang="cs-CZ" i="1" dirty="0" smtClean="0"/>
              <a:t> a New Map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European</a:t>
            </a:r>
            <a:r>
              <a:rPr lang="cs-CZ" i="1" dirty="0" smtClean="0"/>
              <a:t> </a:t>
            </a:r>
            <a:r>
              <a:rPr lang="cs-CZ" i="1" dirty="0" err="1" smtClean="0"/>
              <a:t>Migration</a:t>
            </a:r>
            <a:r>
              <a:rPr lang="cs-CZ" dirty="0" smtClean="0"/>
              <a:t> spíše než o typech migrace mluví o spektru kontinua.</a:t>
            </a:r>
          </a:p>
          <a:p>
            <a:r>
              <a:rPr lang="cs-CZ" dirty="0" smtClean="0"/>
              <a:t>Rozmlžování, dekonstrukce (2014: </a:t>
            </a:r>
            <a:r>
              <a:rPr lang="cs-CZ" sz="750" dirty="0"/>
              <a:t>https://www.mah.se/</a:t>
            </a:r>
            <a:r>
              <a:rPr lang="cs-CZ" sz="750" dirty="0" err="1"/>
              <a:t>upload</a:t>
            </a:r>
            <a:r>
              <a:rPr lang="cs-CZ" sz="750" dirty="0"/>
              <a:t>/</a:t>
            </a:r>
            <a:r>
              <a:rPr lang="cs-CZ" sz="750" dirty="0" err="1"/>
              <a:t>Forskningscentrum</a:t>
            </a:r>
            <a:r>
              <a:rPr lang="cs-CZ" sz="750" dirty="0"/>
              <a:t>/MIM/WB/WB%203.12.pdf)</a:t>
            </a:r>
          </a:p>
          <a:p>
            <a:r>
              <a:rPr lang="cs-CZ" dirty="0" smtClean="0"/>
              <a:t>Životní styl --------------------------------- existence .</a:t>
            </a:r>
          </a:p>
          <a:p>
            <a:r>
              <a:rPr lang="cs-CZ" dirty="0" smtClean="0"/>
              <a:t>Otázka životních priorit v závislosti na kontextech života</a:t>
            </a:r>
          </a:p>
          <a:p>
            <a:r>
              <a:rPr lang="cs-CZ" dirty="0" smtClean="0"/>
              <a:t>Dekonstrukce </a:t>
            </a:r>
            <a:r>
              <a:rPr lang="cs-CZ" dirty="0" err="1" smtClean="0"/>
              <a:t>binarit</a:t>
            </a:r>
            <a:r>
              <a:rPr lang="cs-CZ" dirty="0" smtClean="0"/>
              <a:t> (proces /cesta/ x produkt (vytváření komunit), vnitřní x mezinárodní; násilná x dobrovolná; dočasná x trvalá; legální x nelegální) </a:t>
            </a:r>
          </a:p>
          <a:p>
            <a:r>
              <a:rPr lang="cs-CZ" dirty="0" smtClean="0"/>
              <a:t>Kombinování, míšení faktorů, které jsou ve hře. (96)</a:t>
            </a:r>
          </a:p>
          <a:p>
            <a:r>
              <a:rPr lang="cs-CZ" dirty="0" smtClean="0"/>
              <a:t>Je dobrovolná opravdu dobrovolná? Dočasná opravdu dočasná? Politická opravdu politická?  Atd.</a:t>
            </a:r>
          </a:p>
          <a:p>
            <a:r>
              <a:rPr lang="cs-CZ" dirty="0" smtClean="0"/>
              <a:t>Dichotomie, </a:t>
            </a:r>
            <a:r>
              <a:rPr lang="cs-CZ" dirty="0" smtClean="0"/>
              <a:t>resp. </a:t>
            </a:r>
            <a:r>
              <a:rPr lang="cs-CZ" dirty="0" smtClean="0"/>
              <a:t>rigidní kategorie přestávají být pro popis a </a:t>
            </a:r>
            <a:r>
              <a:rPr lang="cs-CZ" dirty="0" err="1" smtClean="0"/>
              <a:t>porozumnění</a:t>
            </a:r>
            <a:r>
              <a:rPr lang="cs-CZ" dirty="0" smtClean="0"/>
              <a:t> užitečné</a:t>
            </a:r>
            <a:r>
              <a:rPr lang="cs-CZ" dirty="0" smtClean="0"/>
              <a:t>.</a:t>
            </a:r>
          </a:p>
          <a:p>
            <a:r>
              <a:rPr lang="cs-CZ" dirty="0" smtClean="0"/>
              <a:t>Srov. Uhde, Zuzana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913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Migrační režimy – migrační diskurzy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Pettit</a:t>
            </a:r>
            <a:r>
              <a:rPr lang="cs-CZ" dirty="0"/>
              <a:t>, </a:t>
            </a:r>
            <a:r>
              <a:rPr lang="cs-CZ" dirty="0" err="1"/>
              <a:t>Harry</a:t>
            </a:r>
            <a:r>
              <a:rPr lang="cs-CZ" dirty="0"/>
              <a:t>; </a:t>
            </a:r>
            <a:r>
              <a:rPr lang="cs-CZ" dirty="0" err="1"/>
              <a:t>Ruijtenberg</a:t>
            </a:r>
            <a:r>
              <a:rPr lang="cs-CZ" dirty="0"/>
              <a:t>, </a:t>
            </a:r>
            <a:r>
              <a:rPr lang="cs-CZ" dirty="0" err="1"/>
              <a:t>Wiebe</a:t>
            </a:r>
            <a:r>
              <a:rPr lang="cs-CZ" dirty="0"/>
              <a:t>: </a:t>
            </a:r>
            <a:r>
              <a:rPr lang="en-US" u="sng" dirty="0">
                <a:hlinkClick r:id="rId2"/>
              </a:rPr>
              <a:t>Migration as hope and depression: Existential </a:t>
            </a:r>
            <a:r>
              <a:rPr lang="en-US" u="sng" dirty="0" err="1">
                <a:hlinkClick r:id="rId2"/>
              </a:rPr>
              <a:t>im</a:t>
            </a:r>
            <a:r>
              <a:rPr lang="en-US" u="sng" dirty="0">
                <a:hlinkClick r:id="rId2"/>
              </a:rPr>
              <a:t>/</a:t>
            </a:r>
            <a:r>
              <a:rPr lang="en-US" u="sng" dirty="0" err="1">
                <a:hlinkClick r:id="rId2"/>
              </a:rPr>
              <a:t>mobilities</a:t>
            </a:r>
            <a:r>
              <a:rPr lang="en-US" u="sng" dirty="0">
                <a:hlinkClick r:id="rId2"/>
              </a:rPr>
              <a:t> in and beyond Egypt</a:t>
            </a:r>
            <a:r>
              <a:rPr lang="cs-CZ" u="sng" dirty="0"/>
              <a:t>, </a:t>
            </a:r>
            <a:r>
              <a:rPr lang="cs-CZ" dirty="0" err="1"/>
              <a:t>Mobilities</a:t>
            </a:r>
            <a:r>
              <a:rPr lang="cs-CZ" dirty="0"/>
              <a:t> 2019, 14 (5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Migrační režimy – rámce, v nichž migrace probíhá (legislativa, politika, struktura)</a:t>
            </a:r>
          </a:p>
          <a:p>
            <a:r>
              <a:rPr lang="cs-CZ" dirty="0" smtClean="0"/>
              <a:t>(Migrační diskurzy) – „</a:t>
            </a:r>
            <a:r>
              <a:rPr lang="cs-CZ" dirty="0" err="1" smtClean="0"/>
              <a:t>cruel</a:t>
            </a:r>
            <a:r>
              <a:rPr lang="cs-CZ" dirty="0" smtClean="0"/>
              <a:t> </a:t>
            </a:r>
            <a:r>
              <a:rPr lang="cs-CZ" dirty="0" err="1" smtClean="0"/>
              <a:t>opptimism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Jedinec vystaven očekávání okolí – migrace jako nástroj řešení problému</a:t>
            </a:r>
          </a:p>
          <a:p>
            <a:r>
              <a:rPr lang="cs-CZ" dirty="0" smtClean="0"/>
              <a:t>Naděje x deprese (ustrnutí)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477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dirty="0" err="1" smtClean="0"/>
              <a:t>Karkabi</a:t>
            </a:r>
            <a:r>
              <a:rPr lang="cs-CZ" sz="3100" dirty="0" smtClean="0"/>
              <a:t>, </a:t>
            </a:r>
            <a:r>
              <a:rPr lang="cs-CZ" sz="3100" dirty="0" err="1" smtClean="0"/>
              <a:t>Nadeem</a:t>
            </a:r>
            <a:r>
              <a:rPr lang="cs-CZ" sz="3100" dirty="0" smtClean="0"/>
              <a:t>: </a:t>
            </a:r>
            <a:r>
              <a:rPr lang="en-US" sz="2700" dirty="0"/>
              <a:t>2011 Couples in the Global Margins: sexuality and marriage between Egyptian men and Western women in Dahab, a touristic coastal city in South Sinai. Anthropology of the Middle East, 6(1): 79-97</a:t>
            </a:r>
            <a:r>
              <a:rPr lang="en-US" sz="2700" dirty="0" smtClean="0"/>
              <a:t>.</a:t>
            </a:r>
            <a:r>
              <a:rPr lang="cs-CZ" sz="2700" dirty="0" smtClean="0"/>
              <a:t> </a:t>
            </a:r>
            <a:endParaRPr lang="cs-CZ" sz="2700" dirty="0"/>
          </a:p>
        </p:txBody>
      </p:sp>
      <p:pic>
        <p:nvPicPr>
          <p:cNvPr id="1028" name="Picture 4" descr="Helena (45): Můj partner je o 20 let mladší než já. Všichni mě odsoudili. –  Dáma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16" y="2253107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emě a města světa VII.: Egypt, mystické barvy Sinaje — Česká telev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248" y="2253107"/>
            <a:ext cx="3190113" cy="414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4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Ustrnutí: Uprchlík/nelegální </a:t>
            </a:r>
            <a:r>
              <a:rPr lang="cs-CZ" dirty="0" smtClean="0"/>
              <a:t>migranti v pobytových zařízeních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 smtClean="0"/>
              <a:t>Malkki</a:t>
            </a:r>
            <a:r>
              <a:rPr lang="cs-CZ" dirty="0" smtClean="0"/>
              <a:t> 1992, 1996</a:t>
            </a:r>
          </a:p>
          <a:p>
            <a:r>
              <a:rPr lang="en-US" i="1" dirty="0"/>
              <a:t>naked unaccommodated </a:t>
            </a:r>
            <a:r>
              <a:rPr lang="en-US" i="1" dirty="0" smtClean="0"/>
              <a:t>man</a:t>
            </a:r>
            <a:r>
              <a:rPr lang="cs-CZ" i="1" dirty="0" smtClean="0"/>
              <a:t>, </a:t>
            </a:r>
            <a:r>
              <a:rPr lang="cs-CZ" dirty="0" smtClean="0"/>
              <a:t>nahý neupravený muž +</a:t>
            </a:r>
            <a:r>
              <a:rPr lang="cs-CZ" i="1" dirty="0" smtClean="0"/>
              <a:t> </a:t>
            </a:r>
            <a:r>
              <a:rPr lang="cs-CZ" dirty="0" smtClean="0"/>
              <a:t>nerozlišený syrový materiál</a:t>
            </a:r>
          </a:p>
          <a:p>
            <a:r>
              <a:rPr lang="cs-CZ" dirty="0" smtClean="0"/>
              <a:t>Muž – agresor a nebezpečí x ženy a dětí – obraz trpící oběti, jež mobilizuje humanitární pomoc a morálku</a:t>
            </a:r>
          </a:p>
          <a:p>
            <a:r>
              <a:rPr lang="cs-CZ" dirty="0" smtClean="0"/>
              <a:t>Role médií – </a:t>
            </a:r>
            <a:r>
              <a:rPr lang="cs-CZ" dirty="0" err="1" smtClean="0"/>
              <a:t>Andersson</a:t>
            </a:r>
            <a:r>
              <a:rPr lang="cs-CZ" dirty="0" smtClean="0"/>
              <a:t> 2014 „sen novinářů proniknout do zařízení“</a:t>
            </a:r>
          </a:p>
          <a:p>
            <a:r>
              <a:rPr lang="cs-CZ" dirty="0" smtClean="0"/>
              <a:t>bezmocnost </a:t>
            </a:r>
            <a:r>
              <a:rPr lang="cs-CZ" dirty="0"/>
              <a:t>byla tou nejtypičtější vlastností uprchlíků (</a:t>
            </a:r>
            <a:r>
              <a:rPr lang="cs-CZ" dirty="0" err="1"/>
              <a:t>Malkki</a:t>
            </a:r>
            <a:r>
              <a:rPr lang="cs-CZ" dirty="0"/>
              <a:t>, 1996: 388</a:t>
            </a:r>
            <a:r>
              <a:rPr lang="cs-CZ" dirty="0" smtClean="0"/>
              <a:t>)</a:t>
            </a:r>
          </a:p>
          <a:p>
            <a:r>
              <a:rPr lang="cs-CZ" dirty="0" smtClean="0"/>
              <a:t>Zbavování kontextu, obraz lidí bez vlastních cílů a záměrů – </a:t>
            </a:r>
            <a:r>
              <a:rPr lang="cs-CZ" b="1" dirty="0" smtClean="0"/>
              <a:t>depolitizace</a:t>
            </a:r>
            <a:r>
              <a:rPr lang="cs-CZ" dirty="0" smtClean="0"/>
              <a:t>, jen objekt humanitární pomoci (omezit člověka na poskytnutí bazálních potřeb = dehumanizace)</a:t>
            </a:r>
          </a:p>
          <a:p>
            <a:r>
              <a:rPr lang="cs-CZ" dirty="0" smtClean="0"/>
              <a:t>Mary </a:t>
            </a:r>
            <a:r>
              <a:rPr lang="cs-CZ" dirty="0" err="1" smtClean="0"/>
              <a:t>Douglas</a:t>
            </a:r>
            <a:r>
              <a:rPr lang="cs-CZ" dirty="0" smtClean="0"/>
              <a:t> – nemístní - nečistí</a:t>
            </a:r>
          </a:p>
          <a:p>
            <a:r>
              <a:rPr lang="cs-CZ" dirty="0" smtClean="0"/>
              <a:t>Představa lidí bez statusu jako lidí v </a:t>
            </a:r>
            <a:r>
              <a:rPr lang="cs-CZ" dirty="0" err="1" smtClean="0"/>
              <a:t>liminálním</a:t>
            </a:r>
            <a:r>
              <a:rPr lang="cs-CZ" dirty="0" smtClean="0"/>
              <a:t> období</a:t>
            </a:r>
          </a:p>
          <a:p>
            <a:r>
              <a:rPr lang="cs-CZ" dirty="0" smtClean="0"/>
              <a:t>Simon Turner </a:t>
            </a:r>
            <a:r>
              <a:rPr lang="cs-CZ" dirty="0" err="1" smtClean="0"/>
              <a:t>Politics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inocence</a:t>
            </a:r>
            <a:r>
              <a:rPr lang="cs-CZ" dirty="0" smtClean="0"/>
              <a:t> (2012): </a:t>
            </a:r>
            <a:r>
              <a:rPr lang="cs-CZ" dirty="0" err="1" smtClean="0"/>
              <a:t>Tanzánie</a:t>
            </a:r>
            <a:endParaRPr lang="cs-CZ" dirty="0" smtClean="0"/>
          </a:p>
          <a:p>
            <a:pPr lvl="1"/>
            <a:r>
              <a:rPr lang="cs-CZ" dirty="0"/>
              <a:t>disciplinárních mechanismů“ humanitárních </a:t>
            </a:r>
            <a:r>
              <a:rPr lang="cs-CZ" dirty="0" smtClean="0"/>
              <a:t>agentur</a:t>
            </a:r>
          </a:p>
          <a:p>
            <a:pPr lvl="1"/>
            <a:r>
              <a:rPr lang="cs-CZ" dirty="0"/>
              <a:t>od uprchlíků očekává, že se budou chovat jako nevinné a bezmocné </a:t>
            </a:r>
            <a:r>
              <a:rPr lang="cs-CZ" dirty="0" smtClean="0"/>
              <a:t>oběti</a:t>
            </a:r>
          </a:p>
          <a:p>
            <a:pPr lvl="1"/>
            <a:r>
              <a:rPr lang="cs-CZ" dirty="0"/>
              <a:t>mladí muži se snaží zotavit svou mužnost a politickou subjektivitu.</a:t>
            </a:r>
            <a:endParaRPr lang="cs-CZ" dirty="0" smtClean="0"/>
          </a:p>
          <a:p>
            <a:pPr lvl="1"/>
            <a:endParaRPr lang="cs-CZ" dirty="0"/>
          </a:p>
        </p:txBody>
      </p:sp>
      <p:pic>
        <p:nvPicPr>
          <p:cNvPr id="4" name="Picture 2" descr="https://images-na.ssl-images-amazon.com/images/I/51KjyhCHKTL._SX331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352" y="4273616"/>
            <a:ext cx="1724648" cy="258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788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Zadržování v </a:t>
            </a:r>
            <a:r>
              <a:rPr lang="cs-CZ" dirty="0" err="1" smtClean="0"/>
              <a:t>liminalitě</a:t>
            </a:r>
            <a:r>
              <a:rPr lang="cs-CZ" dirty="0" smtClean="0"/>
              <a:t>  = moc státu neumožnit migrantům normální život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B + E 2018, s. 96</a:t>
            </a:r>
          </a:p>
          <a:p>
            <a:pPr marL="0" indent="0">
              <a:buNone/>
            </a:pPr>
            <a:r>
              <a:rPr lang="cs-CZ" dirty="0" err="1" smtClean="0"/>
              <a:t>Synnøve</a:t>
            </a:r>
            <a:r>
              <a:rPr lang="cs-CZ" dirty="0" smtClean="0"/>
              <a:t> </a:t>
            </a:r>
            <a:r>
              <a:rPr lang="cs-CZ" dirty="0"/>
              <a:t>se zeptal: "A co jste tou demonstrací chtěl získat?</a:t>
            </a:r>
          </a:p>
          <a:p>
            <a:r>
              <a:rPr lang="cs-CZ" dirty="0"/>
              <a:t>Co jsem doufal, že demonstrací získám? </a:t>
            </a:r>
            <a:r>
              <a:rPr lang="cs-CZ" b="1" dirty="0"/>
              <a:t>Normální život po demonstraci.</a:t>
            </a:r>
            <a:r>
              <a:rPr lang="cs-CZ" dirty="0"/>
              <a:t> Že o nás [Norové] budou vědět mnohem víc, o našich situaci. A doufali jsme, že budou mít trochu slitování, ale to nevidím. Takže budeme v demonstraci pokračovat, dokud nebudeme vědět, co budeme dělat. Buď zůstaneme v ilegalitě, nebo nás prostě pošlete zpátky. A to oni nemůžou . . . </a:t>
            </a:r>
            <a:r>
              <a:rPr lang="cs-CZ" b="1" dirty="0"/>
              <a:t>Nemůžete mě poslat zpátky a nechcete, abych tady žil.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6397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Čekání pro migranty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Vztah mezi přítomností a budoucností (B+E 2017. 94)</a:t>
            </a:r>
          </a:p>
          <a:p>
            <a:r>
              <a:rPr lang="cs-CZ" dirty="0"/>
              <a:t>Pro migranty rozdíl mezi ne-normálním x normálním životem</a:t>
            </a:r>
          </a:p>
          <a:p>
            <a:r>
              <a:rPr lang="cs-CZ" dirty="0"/>
              <a:t> „Během rozhovorů s palestinskými migranty se mnozí z nich opakovaně vraceli k vyhlídce </a:t>
            </a:r>
            <a:r>
              <a:rPr lang="cs-CZ" b="1" dirty="0"/>
              <a:t>na získání legálních dokumentů, které by jim umožnily založit rodinu, pracovat nebo studovat</a:t>
            </a:r>
            <a:r>
              <a:rPr lang="cs-CZ" dirty="0"/>
              <a:t>.“(B+E 2017. 94</a:t>
            </a:r>
            <a:r>
              <a:rPr lang="cs-CZ" dirty="0" smtClean="0"/>
              <a:t>)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migranti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prožívají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své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dlouhé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čekání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kdy</a:t>
            </a:r>
            <a:r>
              <a:rPr lang="en-US" b="1" dirty="0">
                <a:solidFill>
                  <a:srgbClr val="FF0000"/>
                </a:solidFill>
              </a:rPr>
              <a:t> je </a:t>
            </a:r>
            <a:r>
              <a:rPr lang="en-US" b="1" dirty="0" err="1">
                <a:solidFill>
                  <a:srgbClr val="FF0000"/>
                </a:solidFill>
              </a:rPr>
              <a:t>život</a:t>
            </a:r>
            <a:r>
              <a:rPr lang="en-US" b="1" dirty="0">
                <a:solidFill>
                  <a:srgbClr val="FF0000"/>
                </a:solidFill>
              </a:rPr>
              <a:t> „</a:t>
            </a:r>
            <a:r>
              <a:rPr lang="cs-CZ" b="1" dirty="0">
                <a:solidFill>
                  <a:srgbClr val="FF0000"/>
                </a:solidFill>
              </a:rPr>
              <a:t>Pomalý, kruhový a </a:t>
            </a:r>
            <a:r>
              <a:rPr lang="cs-CZ" b="1" dirty="0" err="1">
                <a:solidFill>
                  <a:srgbClr val="FF0000"/>
                </a:solidFill>
              </a:rPr>
              <a:t>bezsměrn</a:t>
            </a:r>
            <a:r>
              <a:rPr lang="en-US" b="1" dirty="0">
                <a:solidFill>
                  <a:srgbClr val="FF0000"/>
                </a:solidFill>
              </a:rPr>
              <a:t>ý </a:t>
            </a:r>
            <a:r>
              <a:rPr lang="en-US" b="1" dirty="0" err="1">
                <a:solidFill>
                  <a:srgbClr val="FF0000"/>
                </a:solidFill>
              </a:rPr>
              <a:t>čas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uprchlického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tábora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také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stavíme</a:t>
            </a:r>
            <a:r>
              <a:rPr lang="en-US" b="1" dirty="0">
                <a:solidFill>
                  <a:srgbClr val="FF0000"/>
                </a:solidFill>
              </a:rPr>
              <a:t> do </a:t>
            </a:r>
            <a:r>
              <a:rPr lang="en-US" b="1" dirty="0" err="1">
                <a:solidFill>
                  <a:srgbClr val="FF0000"/>
                </a:solidFill>
              </a:rPr>
              <a:t>kontrastu</a:t>
            </a:r>
            <a:r>
              <a:rPr lang="en-US" b="1" dirty="0">
                <a:solidFill>
                  <a:srgbClr val="FF0000"/>
                </a:solidFill>
              </a:rPr>
              <a:t> se </a:t>
            </a:r>
            <a:r>
              <a:rPr lang="en-US" b="1" dirty="0" err="1">
                <a:solidFill>
                  <a:srgbClr val="FF0000"/>
                </a:solidFill>
              </a:rPr>
              <a:t>zrychleným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neoliberálním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časem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globálního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informačního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věku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který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charakterizuje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norskou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společnost</a:t>
            </a:r>
            <a:r>
              <a:rPr lang="en-US" b="1" dirty="0">
                <a:solidFill>
                  <a:srgbClr val="FF0000"/>
                </a:solidFill>
              </a:rPr>
              <a:t>, v </a:t>
            </a:r>
            <a:r>
              <a:rPr lang="en-US" b="1" dirty="0" err="1">
                <a:solidFill>
                  <a:srgbClr val="FF0000"/>
                </a:solidFill>
              </a:rPr>
              <a:t>níž</a:t>
            </a:r>
            <a:r>
              <a:rPr lang="en-US" b="1" dirty="0">
                <a:solidFill>
                  <a:srgbClr val="FF0000"/>
                </a:solidFill>
              </a:rPr>
              <a:t> se </a:t>
            </a:r>
            <a:r>
              <a:rPr lang="en-US" b="1" dirty="0" err="1">
                <a:solidFill>
                  <a:srgbClr val="FF0000"/>
                </a:solidFill>
              </a:rPr>
              <a:t>tábor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nacházel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S. 89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334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Migrace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/>
              <a:t>forma prostorové mobility </a:t>
            </a:r>
            <a:r>
              <a:rPr lang="cs-CZ" b="1" dirty="0">
                <a:solidFill>
                  <a:srgbClr val="00B0F0"/>
                </a:solidFill>
              </a:rPr>
              <a:t>mezi dvěma územními jednotkami</a:t>
            </a:r>
            <a:r>
              <a:rPr lang="cs-CZ" dirty="0"/>
              <a:t>, </a:t>
            </a:r>
            <a:r>
              <a:rPr lang="cs-CZ" b="1" dirty="0">
                <a:solidFill>
                  <a:srgbClr val="00B050"/>
                </a:solidFill>
              </a:rPr>
              <a:t>znamenající obvykle trvalou změnu pobytu</a:t>
            </a:r>
            <a:r>
              <a:rPr lang="cs-CZ" dirty="0">
                <a:solidFill>
                  <a:srgbClr val="00B050"/>
                </a:solidFill>
              </a:rPr>
              <a:t>.</a:t>
            </a:r>
            <a:r>
              <a:rPr lang="cs-CZ" dirty="0"/>
              <a:t> (Pavlík – Kučera 2002)</a:t>
            </a:r>
          </a:p>
          <a:p>
            <a:pPr>
              <a:defRPr/>
            </a:pPr>
            <a:r>
              <a:rPr lang="cs-CZ" dirty="0"/>
              <a:t>Migraci lze definovat také jako časově více či méně ohraničený proces přesunu lidí mezi prostory určenými </a:t>
            </a:r>
            <a:r>
              <a:rPr lang="cs-CZ" b="1" dirty="0">
                <a:solidFill>
                  <a:srgbClr val="7030A0"/>
                </a:solidFill>
              </a:rPr>
              <a:t>státními hranicemi </a:t>
            </a:r>
            <a:r>
              <a:rPr lang="cs-CZ" dirty="0">
                <a:solidFill>
                  <a:srgbClr val="7030A0"/>
                </a:solidFill>
              </a:rPr>
              <a:t>(všude)</a:t>
            </a:r>
          </a:p>
          <a:p>
            <a:r>
              <a:rPr lang="cs-CZ" b="1" dirty="0" smtClean="0"/>
              <a:t>„</a:t>
            </a:r>
            <a:r>
              <a:rPr lang="cs-CZ" b="1" dirty="0" smtClean="0"/>
              <a:t>V</a:t>
            </a:r>
            <a:r>
              <a:rPr lang="cs-CZ" dirty="0" smtClean="0"/>
              <a:t>ěda přestává migraci chápat jen jako mechanické přemisťování z místa na místo, ale jako </a:t>
            </a:r>
            <a:r>
              <a:rPr lang="cs-CZ" b="1" dirty="0" smtClean="0">
                <a:solidFill>
                  <a:srgbClr val="FF0000"/>
                </a:solidFill>
              </a:rPr>
              <a:t>proces vyvazování se ze sociálních vazeb ve zdrojovém prostoru a navazování nových sociálních vazeb v zemi cílové</a:t>
            </a:r>
            <a:r>
              <a:rPr lang="cs-CZ" dirty="0" smtClean="0"/>
              <a:t>. (Drbohlav – Uherek) </a:t>
            </a:r>
          </a:p>
          <a:p>
            <a:r>
              <a:rPr lang="cs-CZ" dirty="0" err="1" smtClean="0"/>
              <a:t>Gérard</a:t>
            </a:r>
            <a:r>
              <a:rPr lang="cs-CZ" dirty="0" smtClean="0"/>
              <a:t> </a:t>
            </a:r>
            <a:r>
              <a:rPr lang="cs-CZ" dirty="0" err="1" smtClean="0"/>
              <a:t>Noiriel</a:t>
            </a:r>
            <a:r>
              <a:rPr lang="cs-CZ" dirty="0" smtClean="0"/>
              <a:t>: „Imigrace je fenomén, který se </a:t>
            </a:r>
            <a:r>
              <a:rPr lang="cs-CZ" b="1" dirty="0" smtClean="0"/>
              <a:t>týká pouze moderních dějin</a:t>
            </a:r>
            <a:r>
              <a:rPr lang="cs-CZ" dirty="0" smtClean="0"/>
              <a:t>. Tento fenomén se nachází na rozhraní dvou revolucí, které zcela převrátily svět a nasměrovaly ho do modernity“, přičemž má na mysli revoluci francouzskou a průmyslovou. (Sitek 2016: 23)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63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 jako nástroj 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1988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Andersson</a:t>
            </a:r>
            <a:r>
              <a:rPr lang="en-US" dirty="0"/>
              <a:t>, Ruben (2014) </a:t>
            </a:r>
            <a:r>
              <a:rPr lang="en-US" i="1" dirty="0"/>
              <a:t>Time and the migrant other: European border controls and the temporal economics of illegality</a:t>
            </a:r>
            <a:r>
              <a:rPr lang="en-US" dirty="0"/>
              <a:t>. American Anthropologist . ISSN 0002-7294 (In Press) </a:t>
            </a:r>
            <a:endParaRPr lang="cs-CZ" dirty="0" smtClean="0"/>
          </a:p>
          <a:p>
            <a:r>
              <a:rPr lang="cs-CZ" dirty="0" smtClean="0"/>
              <a:t>1892 – čekání zkušenost </a:t>
            </a:r>
            <a:r>
              <a:rPr lang="cs-CZ" dirty="0" err="1" smtClean="0"/>
              <a:t>migranttů</a:t>
            </a:r>
            <a:r>
              <a:rPr lang="cs-CZ" dirty="0" smtClean="0"/>
              <a:t> – do USA ostrov </a:t>
            </a:r>
            <a:r>
              <a:rPr lang="cs-CZ" dirty="0" err="1"/>
              <a:t>Ellis</a:t>
            </a:r>
            <a:r>
              <a:rPr lang="cs-CZ" dirty="0"/>
              <a:t> Island </a:t>
            </a:r>
            <a:endParaRPr lang="cs-CZ" dirty="0" smtClean="0"/>
          </a:p>
          <a:p>
            <a:r>
              <a:rPr lang="cs-CZ" b="1" dirty="0" err="1" smtClean="0"/>
              <a:t>Ceuta</a:t>
            </a:r>
            <a:r>
              <a:rPr lang="cs-CZ" b="1" dirty="0" smtClean="0"/>
              <a:t> a </a:t>
            </a:r>
            <a:r>
              <a:rPr lang="cs-CZ" b="1" dirty="0" err="1" smtClean="0"/>
              <a:t>Melilla</a:t>
            </a:r>
            <a:endParaRPr lang="cs-CZ" b="1" dirty="0" smtClean="0"/>
          </a:p>
          <a:p>
            <a:r>
              <a:rPr lang="cs-CZ" b="1" dirty="0" smtClean="0"/>
              <a:t>t</a:t>
            </a:r>
            <a:r>
              <a:rPr lang="en-US" b="1" dirty="0" err="1" smtClean="0"/>
              <a:t>aké</a:t>
            </a:r>
            <a:r>
              <a:rPr lang="en-US" b="1" dirty="0" smtClean="0"/>
              <a:t> </a:t>
            </a:r>
            <a:r>
              <a:rPr lang="en-US" b="1" dirty="0" err="1"/>
              <a:t>čelí</a:t>
            </a:r>
            <a:r>
              <a:rPr lang="en-US" b="1" dirty="0"/>
              <a:t> </a:t>
            </a:r>
            <a:r>
              <a:rPr lang="en-US" b="1" dirty="0" err="1"/>
              <a:t>aktivní</a:t>
            </a:r>
            <a:r>
              <a:rPr lang="en-US" b="1" dirty="0"/>
              <a:t> </a:t>
            </a:r>
            <a:r>
              <a:rPr lang="en-US" b="1" dirty="0" err="1"/>
              <a:t>uzurpaci</a:t>
            </a:r>
            <a:r>
              <a:rPr lang="en-US" b="1" dirty="0"/>
              <a:t> </a:t>
            </a:r>
            <a:r>
              <a:rPr lang="en-US" b="1" dirty="0" err="1"/>
              <a:t>času</a:t>
            </a:r>
            <a:r>
              <a:rPr lang="en-US" b="1" dirty="0"/>
              <a:t> </a:t>
            </a:r>
            <a:r>
              <a:rPr lang="en-US" b="1" dirty="0" err="1"/>
              <a:t>ze</a:t>
            </a:r>
            <a:r>
              <a:rPr lang="en-US" b="1" dirty="0"/>
              <a:t> </a:t>
            </a:r>
            <a:r>
              <a:rPr lang="en-US" b="1" dirty="0" err="1"/>
              <a:t>strany</a:t>
            </a:r>
            <a:r>
              <a:rPr lang="en-US" b="1" dirty="0"/>
              <a:t> </a:t>
            </a:r>
            <a:r>
              <a:rPr lang="en-US" b="1" dirty="0" err="1"/>
              <a:t>státních</a:t>
            </a:r>
            <a:r>
              <a:rPr lang="en-US" b="1" dirty="0"/>
              <a:t> </a:t>
            </a:r>
            <a:r>
              <a:rPr lang="en-US" b="1" dirty="0" err="1"/>
              <a:t>orgánů</a:t>
            </a:r>
            <a:r>
              <a:rPr lang="en-US" b="1" dirty="0"/>
              <a:t> </a:t>
            </a:r>
            <a:r>
              <a:rPr lang="en-US" b="1" dirty="0" err="1"/>
              <a:t>prostřednictvím</a:t>
            </a:r>
            <a:r>
              <a:rPr lang="en-US" b="1" dirty="0"/>
              <a:t> </a:t>
            </a:r>
            <a:r>
              <a:rPr lang="en-US" b="1" dirty="0" err="1"/>
              <a:t>sériových</a:t>
            </a:r>
            <a:r>
              <a:rPr lang="en-US" b="1" dirty="0"/>
              <a:t> </a:t>
            </a:r>
            <a:r>
              <a:rPr lang="en-US" b="1" dirty="0" err="1"/>
              <a:t>vystěhování</a:t>
            </a:r>
            <a:r>
              <a:rPr lang="en-US" b="1" dirty="0"/>
              <a:t> a </a:t>
            </a:r>
            <a:r>
              <a:rPr lang="en-US" b="1" dirty="0" err="1"/>
              <a:t>zadržení</a:t>
            </a:r>
            <a:r>
              <a:rPr lang="en-US" b="1" dirty="0" smtClean="0"/>
              <a:t>.</a:t>
            </a:r>
            <a:r>
              <a:rPr lang="cs-CZ" b="1" dirty="0" smtClean="0"/>
              <a:t> (</a:t>
            </a:r>
            <a:r>
              <a:rPr lang="cs-CZ" b="1" dirty="0" err="1" smtClean="0"/>
              <a:t>Andersson</a:t>
            </a:r>
            <a:r>
              <a:rPr lang="cs-CZ" b="1" dirty="0" smtClean="0"/>
              <a:t> 2014) </a:t>
            </a:r>
          </a:p>
          <a:p>
            <a:r>
              <a:rPr lang="cs-CZ" b="1" dirty="0" smtClean="0"/>
              <a:t>Zdržování druhem boje proti nelegální migraci - ekonomika </a:t>
            </a:r>
            <a:r>
              <a:rPr lang="cs-CZ" b="1" dirty="0"/>
              <a:t>ilegality v "boji proti nelegální migraci</a:t>
            </a:r>
            <a:r>
              <a:rPr lang="cs-CZ" b="1" dirty="0" smtClean="0"/>
              <a:t>".</a:t>
            </a:r>
          </a:p>
          <a:p>
            <a:r>
              <a:rPr lang="cs-CZ" b="1" dirty="0" smtClean="0"/>
              <a:t>Čekání, zadržování a odmítání typické pro lidi bez soc. kult a </a:t>
            </a:r>
            <a:r>
              <a:rPr lang="cs-CZ" b="1" dirty="0" err="1" smtClean="0"/>
              <a:t>ekon</a:t>
            </a:r>
            <a:r>
              <a:rPr lang="cs-CZ" b="1" dirty="0" smtClean="0"/>
              <a:t>. Kapitálu x „flexibilní občanství“  ve světě v pohybu (</a:t>
            </a:r>
            <a:r>
              <a:rPr lang="cs-CZ" b="1" dirty="0" err="1" smtClean="0"/>
              <a:t>Ong</a:t>
            </a:r>
            <a:r>
              <a:rPr lang="cs-CZ" b="1" dirty="0" smtClean="0"/>
              <a:t> 1999 in </a:t>
            </a:r>
            <a:r>
              <a:rPr lang="cs-CZ" b="1" dirty="0" err="1" smtClean="0"/>
              <a:t>Andersson</a:t>
            </a:r>
            <a:r>
              <a:rPr lang="cs-CZ" b="1" dirty="0" smtClean="0"/>
              <a:t> 2014) </a:t>
            </a:r>
          </a:p>
          <a:p>
            <a:r>
              <a:rPr lang="cs-CZ" dirty="0"/>
              <a:t>"soubor praktik hraniční kontroly se projevuje v metaforách fronty" </a:t>
            </a:r>
            <a:r>
              <a:rPr lang="cs-CZ" dirty="0" smtClean="0"/>
              <a:t>(</a:t>
            </a:r>
            <a:r>
              <a:rPr lang="cs-CZ" dirty="0" err="1"/>
              <a:t>Pijpers</a:t>
            </a:r>
            <a:r>
              <a:rPr lang="cs-CZ" dirty="0" smtClean="0"/>
              <a:t> 2011</a:t>
            </a:r>
            <a:r>
              <a:rPr lang="cs-CZ" dirty="0"/>
              <a:t>: </a:t>
            </a:r>
            <a:r>
              <a:rPr lang="cs-CZ" dirty="0" smtClean="0"/>
              <a:t>431)</a:t>
            </a:r>
          </a:p>
          <a:p>
            <a:r>
              <a:rPr lang="en-US" dirty="0" smtClean="0"/>
              <a:t>"</a:t>
            </a:r>
            <a:r>
              <a:rPr lang="en-US" dirty="0" err="1"/>
              <a:t>Čeká</a:t>
            </a:r>
            <a:r>
              <a:rPr lang="cs-CZ" dirty="0"/>
              <a:t>ní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vedlejší</a:t>
            </a:r>
            <a:r>
              <a:rPr lang="en-US" dirty="0"/>
              <a:t> </a:t>
            </a:r>
            <a:r>
              <a:rPr lang="en-US" dirty="0" err="1"/>
              <a:t>produkt</a:t>
            </a:r>
            <a:r>
              <a:rPr lang="en-US" dirty="0"/>
              <a:t> </a:t>
            </a:r>
            <a:r>
              <a:rPr lang="en-US" dirty="0" err="1"/>
              <a:t>státních</a:t>
            </a:r>
            <a:r>
              <a:rPr lang="en-US" dirty="0"/>
              <a:t> </a:t>
            </a:r>
            <a:r>
              <a:rPr lang="en-US" dirty="0" err="1"/>
              <a:t>institucí</a:t>
            </a:r>
            <a:r>
              <a:rPr lang="en-US" dirty="0"/>
              <a:t> a </a:t>
            </a:r>
            <a:r>
              <a:rPr lang="en-US" dirty="0" err="1"/>
              <a:t>byrokracie</a:t>
            </a:r>
            <a:r>
              <a:rPr lang="en-US" dirty="0"/>
              <a:t>, </a:t>
            </a:r>
            <a:r>
              <a:rPr lang="en-US" dirty="0" err="1"/>
              <a:t>nebo</a:t>
            </a:r>
            <a:r>
              <a:rPr lang="en-US" dirty="0"/>
              <a:t> by to </a:t>
            </a:r>
            <a:r>
              <a:rPr lang="en-US" dirty="0" err="1"/>
              <a:t>mohla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taktika</a:t>
            </a:r>
            <a:r>
              <a:rPr lang="en-US" dirty="0"/>
              <a:t>, </a:t>
            </a:r>
            <a:r>
              <a:rPr lang="en-US" dirty="0" err="1"/>
              <a:t>manažerská</a:t>
            </a:r>
            <a:r>
              <a:rPr lang="en-US" dirty="0"/>
              <a:t> </a:t>
            </a:r>
            <a:r>
              <a:rPr lang="en-US" dirty="0" err="1"/>
              <a:t>technika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cs-CZ" dirty="0" smtClean="0"/>
              <a:t>zjevná</a:t>
            </a:r>
            <a:r>
              <a:rPr lang="en-US" dirty="0" smtClean="0"/>
              <a:t>, </a:t>
            </a:r>
            <a:r>
              <a:rPr lang="en-US" dirty="0"/>
              <a:t>ale je </a:t>
            </a:r>
            <a:r>
              <a:rPr lang="en-US" dirty="0" err="1"/>
              <a:t>plně</a:t>
            </a:r>
            <a:r>
              <a:rPr lang="en-US" dirty="0"/>
              <a:t> </a:t>
            </a:r>
            <a:r>
              <a:rPr lang="en-US" dirty="0" err="1"/>
              <a:t>součástí</a:t>
            </a:r>
            <a:r>
              <a:rPr lang="cs-CZ" dirty="0"/>
              <a:t> a snaží se, </a:t>
            </a:r>
            <a:r>
              <a:rPr lang="cs-CZ" dirty="0" smtClean="0"/>
              <a:t>dosáhnout rovnováhy </a:t>
            </a:r>
            <a:r>
              <a:rPr lang="cs-CZ" dirty="0"/>
              <a:t>mezi </a:t>
            </a:r>
            <a:r>
              <a:rPr lang="cs-CZ" dirty="0" err="1"/>
              <a:t>sedentaristickými</a:t>
            </a:r>
            <a:r>
              <a:rPr lang="cs-CZ" dirty="0"/>
              <a:t> a flexibilními ideologiemi</a:t>
            </a:r>
            <a:r>
              <a:rPr lang="en-US" dirty="0" smtClean="0"/>
              <a:t>?</a:t>
            </a:r>
            <a:endParaRPr lang="cs-CZ" dirty="0" smtClean="0"/>
          </a:p>
          <a:p>
            <a:r>
              <a:rPr lang="cs-CZ" dirty="0" smtClean="0"/>
              <a:t>Znehybnění kapitálu investovaného pašeráky – 1 nigerijská prostitutka 150 tady, pak 150 v Madridu – návrat či detence = ušlý zisk (</a:t>
            </a:r>
            <a:r>
              <a:rPr lang="cs-CZ" dirty="0" err="1" smtClean="0"/>
              <a:t>Andersson</a:t>
            </a:r>
            <a:r>
              <a:rPr lang="cs-CZ" dirty="0" smtClean="0"/>
              <a:t> 2014,s. 4)</a:t>
            </a:r>
          </a:p>
          <a:p>
            <a:endParaRPr lang="cs-CZ" dirty="0"/>
          </a:p>
          <a:p>
            <a:r>
              <a:rPr lang="cs-CZ" dirty="0" smtClean="0"/>
              <a:t>Ale i kritika antropologů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897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https://upload.wikimedia.org/wikipedia/commons/thumb/b/b4/Ceuta_%28neutral%29.PNG/1280px-Ceuta_%28neutral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02" y="478056"/>
            <a:ext cx="10312298" cy="537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912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925" y="615904"/>
            <a:ext cx="7910803" cy="55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20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Efekty kontroly času ze strany státu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Čekání zde může být chápáno jako uložená forma sankcí,</a:t>
            </a:r>
            <a:r>
              <a:rPr lang="cs-CZ" dirty="0"/>
              <a:t> která se používá ke zpomalení pohybu směrem do Evropy, například jako způsob, jak odvrátit lidi a udržet je venku tím, že je nechají zdržet se a čekat na rozhodnutí, která nemohou ovlivnit (</a:t>
            </a:r>
            <a:r>
              <a:rPr lang="cs-CZ" dirty="0" err="1"/>
              <a:t>Lucht</a:t>
            </a:r>
            <a:r>
              <a:rPr lang="cs-CZ" dirty="0"/>
              <a:t> 2012; </a:t>
            </a:r>
            <a:r>
              <a:rPr lang="cs-CZ" dirty="0" err="1"/>
              <a:t>Andersson</a:t>
            </a:r>
            <a:r>
              <a:rPr lang="cs-CZ" dirty="0"/>
              <a:t> 2014b</a:t>
            </a:r>
            <a:r>
              <a:rPr lang="cs-CZ" dirty="0" smtClean="0"/>
              <a:t>) (</a:t>
            </a:r>
            <a:r>
              <a:rPr lang="cs-CZ" dirty="0" err="1" smtClean="0"/>
              <a:t>Ethnograpy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waitenig</a:t>
            </a:r>
            <a:r>
              <a:rPr lang="cs-CZ" dirty="0"/>
              <a:t> </a:t>
            </a:r>
            <a:r>
              <a:rPr lang="cs-CZ" dirty="0" smtClean="0"/>
              <a:t>2018)</a:t>
            </a:r>
          </a:p>
          <a:p>
            <a:r>
              <a:rPr lang="cs-CZ" dirty="0"/>
              <a:t>Každodenní život plyne pomalu a přestože je čekací doba plně obsazena aktivitami nutnými každodenním přežitím, [může] se zdát nekonečný, přerušovaný pouze příležitostnými událostmi, které mohou narušit probíhající rutinu a vést je k přeskupení trasy. [. . .] </a:t>
            </a:r>
            <a:r>
              <a:rPr lang="cs-CZ" b="1" dirty="0" smtClean="0"/>
              <a:t>Paradoxně akt </a:t>
            </a:r>
            <a:r>
              <a:rPr lang="cs-CZ" b="1" dirty="0"/>
              <a:t>čekání v tranzitu </a:t>
            </a:r>
            <a:r>
              <a:rPr lang="cs-CZ" b="1" dirty="0" smtClean="0"/>
              <a:t>prodlužuje </a:t>
            </a:r>
            <a:r>
              <a:rPr lang="cs-CZ" b="1" dirty="0"/>
              <a:t>čas, ale stlačuje prostor pro imobilní </a:t>
            </a:r>
            <a:r>
              <a:rPr lang="cs-CZ" b="1" dirty="0" smtClean="0"/>
              <a:t>jedince</a:t>
            </a:r>
            <a:r>
              <a:rPr lang="cs-CZ" dirty="0" smtClean="0"/>
              <a:t>. (</a:t>
            </a:r>
            <a:r>
              <a:rPr lang="cs-CZ" dirty="0" err="1" smtClean="0"/>
              <a:t>Lucht</a:t>
            </a:r>
            <a:r>
              <a:rPr lang="cs-CZ" dirty="0" smtClean="0"/>
              <a:t> </a:t>
            </a:r>
            <a:r>
              <a:rPr lang="cs-CZ" dirty="0"/>
              <a:t>(2012: 465): </a:t>
            </a:r>
            <a:r>
              <a:rPr lang="cs-CZ" dirty="0" smtClean="0"/>
              <a:t>in </a:t>
            </a:r>
            <a:r>
              <a:rPr lang="cs-CZ" dirty="0" err="1"/>
              <a:t>Ethnograpy</a:t>
            </a:r>
            <a:r>
              <a:rPr lang="cs-CZ" dirty="0"/>
              <a:t> od </a:t>
            </a:r>
            <a:r>
              <a:rPr lang="cs-CZ" dirty="0" err="1"/>
              <a:t>waitenig</a:t>
            </a:r>
            <a:r>
              <a:rPr lang="cs-CZ" dirty="0"/>
              <a:t> </a:t>
            </a:r>
            <a:r>
              <a:rPr lang="cs-CZ" dirty="0" smtClean="0"/>
              <a:t>2018</a:t>
            </a:r>
          </a:p>
          <a:p>
            <a:r>
              <a:rPr lang="cs-CZ" dirty="0"/>
              <a:t>-„trestající aspekt čekání spočívá v zajištění toho, aby ten, kdo čeká, nebyl informován o délce i výsledku čekání.“ (B+E </a:t>
            </a:r>
            <a:r>
              <a:rPr lang="cs-CZ" dirty="0" smtClean="0"/>
              <a:t>2018:97) - </a:t>
            </a:r>
            <a:r>
              <a:rPr lang="cs-CZ" b="1" dirty="0" smtClean="0"/>
              <a:t>nejistota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144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Migrace je sociální konstrukt – tím jak ji tematizujeme</a:t>
            </a:r>
          </a:p>
          <a:p>
            <a:r>
              <a:rPr lang="cs-CZ" dirty="0" smtClean="0"/>
              <a:t>Přispívá k diverzifikace kultur</a:t>
            </a:r>
          </a:p>
          <a:p>
            <a:r>
              <a:rPr lang="cs-CZ" dirty="0" smtClean="0"/>
              <a:t>Stejně jako k diverzifikaci životů</a:t>
            </a:r>
          </a:p>
          <a:p>
            <a:r>
              <a:rPr lang="cs-CZ" dirty="0" smtClean="0"/>
              <a:t>Může být důsledek kulturních průniků, stejně jako příčinou kulturních konfliktů</a:t>
            </a:r>
          </a:p>
          <a:p>
            <a:r>
              <a:rPr lang="cs-CZ" dirty="0" smtClean="0"/>
              <a:t>Souvisí s imaginací, které jsou s migranty spojovány a konstruovány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690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Přehled  teorií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/>
              <a:t>Neoklasická ekonomie</a:t>
            </a:r>
          </a:p>
          <a:p>
            <a:pPr>
              <a:defRPr/>
            </a:pPr>
            <a:r>
              <a:rPr lang="cs-CZ" dirty="0" smtClean="0"/>
              <a:t>Nová ekonomická migrace</a:t>
            </a:r>
          </a:p>
          <a:p>
            <a:pPr>
              <a:defRPr/>
            </a:pPr>
            <a:r>
              <a:rPr lang="cs-CZ" dirty="0" smtClean="0"/>
              <a:t>Teorie segmentovaného pracovního trhu</a:t>
            </a:r>
          </a:p>
          <a:p>
            <a:pPr>
              <a:defRPr/>
            </a:pPr>
            <a:r>
              <a:rPr lang="cs-CZ" dirty="0" smtClean="0"/>
              <a:t>Teorie </a:t>
            </a:r>
            <a:r>
              <a:rPr lang="cs-CZ" dirty="0" err="1" smtClean="0"/>
              <a:t>světosystému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Teorie migračních systémů</a:t>
            </a:r>
          </a:p>
          <a:p>
            <a:pPr>
              <a:defRPr/>
            </a:pPr>
            <a:r>
              <a:rPr lang="cs-CZ" dirty="0" smtClean="0"/>
              <a:t>Teorie migračních sítí a transnacionálního prostoru</a:t>
            </a:r>
          </a:p>
          <a:p>
            <a:pPr>
              <a:defRPr/>
            </a:pPr>
            <a:r>
              <a:rPr lang="cs-CZ" dirty="0" smtClean="0"/>
              <a:t>Teorie kumulativní příčinnosti</a:t>
            </a:r>
          </a:p>
          <a:p>
            <a:pPr>
              <a:defRPr/>
            </a:pPr>
            <a:r>
              <a:rPr lang="cs-CZ" dirty="0" smtClean="0"/>
              <a:t>Teorie klientské politiky a „</a:t>
            </a:r>
            <a:r>
              <a:rPr lang="cs-CZ" dirty="0" err="1" smtClean="0"/>
              <a:t>antipopulistická</a:t>
            </a:r>
            <a:r>
              <a:rPr lang="cs-CZ" dirty="0" smtClean="0"/>
              <a:t> norma“</a:t>
            </a:r>
          </a:p>
        </p:txBody>
      </p:sp>
    </p:spTree>
    <p:extLst>
      <p:ext uri="{BB962C8B-B14F-4D97-AF65-F5344CB8AC3E}">
        <p14:creationId xmlns:p14="http://schemas.microsoft.com/office/powerpoint/2010/main" val="8290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Neoklasická ekonomie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3000" dirty="0"/>
              <a:t>60. léta 20. století</a:t>
            </a:r>
            <a:r>
              <a:rPr lang="cs-CZ" altLang="cs-CZ" sz="3000" dirty="0">
                <a:latin typeface="Arial" panose="020B0604020202020204" pitchFamily="34" charset="0"/>
              </a:rPr>
              <a:t> (1954 – </a:t>
            </a:r>
            <a:r>
              <a:rPr lang="cs-CZ" altLang="cs-CZ" sz="3000" dirty="0" err="1">
                <a:latin typeface="Arial" panose="020B0604020202020204" pitchFamily="34" charset="0"/>
              </a:rPr>
              <a:t>Lewis</a:t>
            </a:r>
            <a:r>
              <a:rPr lang="cs-CZ" altLang="cs-CZ" sz="3000" dirty="0">
                <a:latin typeface="Arial" panose="020B0604020202020204" pitchFamily="34" charset="0"/>
              </a:rPr>
              <a:t>, 1963 – </a:t>
            </a:r>
            <a:r>
              <a:rPr lang="cs-CZ" altLang="cs-CZ" sz="3000" dirty="0" err="1">
                <a:latin typeface="Arial" panose="020B0604020202020204" pitchFamily="34" charset="0"/>
              </a:rPr>
              <a:t>Bogue</a:t>
            </a:r>
            <a:r>
              <a:rPr lang="cs-CZ" altLang="cs-CZ" sz="3000" dirty="0">
                <a:latin typeface="Arial" panose="020B0604020202020204" pitchFamily="34" charset="0"/>
              </a:rPr>
              <a:t>, 1969 – </a:t>
            </a:r>
            <a:r>
              <a:rPr lang="cs-CZ" altLang="cs-CZ" sz="3000" dirty="0" err="1">
                <a:latin typeface="Arial" panose="020B0604020202020204" pitchFamily="34" charset="0"/>
              </a:rPr>
              <a:t>Todaro</a:t>
            </a:r>
            <a:r>
              <a:rPr lang="cs-CZ" altLang="cs-CZ" sz="3000" dirty="0">
                <a:latin typeface="Arial" panose="020B0604020202020204" pitchFamily="34" charset="0"/>
              </a:rPr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dirty="0"/>
              <a:t>Nerovnováha mezi nabídkou a poptávkou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000" i="1" dirty="0" err="1"/>
              <a:t>Pusch</a:t>
            </a:r>
            <a:r>
              <a:rPr lang="cs-CZ" altLang="cs-CZ" sz="3000" i="1" dirty="0"/>
              <a:t> </a:t>
            </a:r>
            <a:r>
              <a:rPr lang="cs-CZ" altLang="cs-CZ" sz="3000" i="1" dirty="0" err="1"/>
              <a:t>factor</a:t>
            </a:r>
            <a:r>
              <a:rPr lang="cs-CZ" altLang="cs-CZ" sz="3000" i="1" dirty="0"/>
              <a:t> (nutí opustit) </a:t>
            </a:r>
            <a:r>
              <a:rPr lang="cs-CZ" altLang="cs-CZ" sz="3000" dirty="0"/>
              <a:t>x </a:t>
            </a:r>
            <a:r>
              <a:rPr lang="cs-CZ" altLang="cs-CZ" sz="3000" i="1" dirty="0" err="1"/>
              <a:t>pull</a:t>
            </a:r>
            <a:r>
              <a:rPr lang="cs-CZ" altLang="cs-CZ" sz="3000" i="1" dirty="0"/>
              <a:t> </a:t>
            </a:r>
            <a:r>
              <a:rPr lang="cs-CZ" altLang="cs-CZ" sz="3000" i="1" dirty="0" err="1"/>
              <a:t>factor</a:t>
            </a:r>
            <a:r>
              <a:rPr lang="cs-CZ" altLang="cs-CZ" sz="3000" i="1" dirty="0"/>
              <a:t> (lákají)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tzv. </a:t>
            </a:r>
            <a:r>
              <a:rPr lang="cs-CZ" altLang="cs-CZ" dirty="0" err="1"/>
              <a:t>cost</a:t>
            </a:r>
            <a:r>
              <a:rPr lang="cs-CZ" altLang="cs-CZ" dirty="0"/>
              <a:t>-benefit </a:t>
            </a:r>
            <a:r>
              <a:rPr lang="cs-CZ" altLang="cs-CZ" dirty="0" err="1"/>
              <a:t>calculation</a:t>
            </a:r>
            <a:r>
              <a:rPr lang="cs-CZ" altLang="cs-CZ" dirty="0"/>
              <a:t> </a:t>
            </a:r>
            <a:r>
              <a:rPr lang="cs-CZ" altLang="cs-CZ" sz="1300" dirty="0"/>
              <a:t>(podle jeho výsledku založeném na </a:t>
            </a:r>
            <a:r>
              <a:rPr lang="cs-CZ" altLang="cs-CZ" sz="1300" dirty="0" err="1"/>
              <a:t>info</a:t>
            </a:r>
            <a:r>
              <a:rPr lang="cs-CZ" altLang="cs-CZ" sz="1300" dirty="0"/>
              <a:t> se rozhodnou)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i="1" dirty="0" smtClean="0"/>
              <a:t>Selektivnost u ↓</a:t>
            </a:r>
            <a:r>
              <a:rPr lang="cs-CZ" altLang="cs-CZ" i="1" dirty="0" err="1" smtClean="0"/>
              <a:t>pusch</a:t>
            </a:r>
            <a:r>
              <a:rPr lang="cs-CZ" altLang="cs-CZ" i="1" dirty="0" smtClean="0"/>
              <a:t> , ↑</a:t>
            </a:r>
            <a:r>
              <a:rPr lang="cs-CZ" altLang="cs-CZ" i="1" dirty="0" err="1" smtClean="0"/>
              <a:t>pusch</a:t>
            </a:r>
            <a:r>
              <a:rPr lang="cs-CZ" altLang="cs-CZ" i="1" dirty="0" smtClean="0"/>
              <a:t> – hromadnost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i="1" dirty="0" smtClean="0"/>
              <a:t>Malé překážky migrace a podobné podmínky v CZ a ZP = protiproud (</a:t>
            </a:r>
            <a:r>
              <a:rPr lang="cs-CZ" altLang="cs-CZ" i="1" dirty="0" err="1" smtClean="0"/>
              <a:t>Jansen</a:t>
            </a:r>
            <a:r>
              <a:rPr lang="cs-CZ" altLang="cs-CZ" i="1" dirty="0" smtClean="0"/>
              <a:t> a </a:t>
            </a:r>
            <a:r>
              <a:rPr lang="cs-CZ" altLang="cs-CZ" i="1" dirty="0" err="1" smtClean="0"/>
              <a:t>Lee</a:t>
            </a:r>
            <a:r>
              <a:rPr lang="cs-CZ" altLang="cs-CZ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52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Neoklasická ekonomie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0041"/>
            <a:ext cx="10515600" cy="458612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z="2400" dirty="0"/>
              <a:t>Rozměr </a:t>
            </a:r>
            <a:r>
              <a:rPr lang="cs-CZ" altLang="cs-CZ" sz="2400" dirty="0">
                <a:solidFill>
                  <a:srgbClr val="7030A0"/>
                </a:solidFill>
              </a:rPr>
              <a:t>mikroekonomický</a:t>
            </a:r>
            <a:r>
              <a:rPr lang="cs-CZ" altLang="cs-CZ" sz="2400" dirty="0"/>
              <a:t> x makroekonomický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z="2400" dirty="0"/>
              <a:t>Mikroekonomie, </a:t>
            </a:r>
            <a:r>
              <a:rPr lang="cs-CZ" altLang="cs-CZ" sz="2400" dirty="0" err="1"/>
              <a:t>mikroperspektiva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rgbClr val="7030A0"/>
                </a:solidFill>
              </a:rPr>
              <a:t>Výchozí idea: racionálně kalkulující jednotlivec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rgbClr val="7030A0"/>
                </a:solidFill>
              </a:rPr>
              <a:t>otázka </a:t>
            </a:r>
            <a:r>
              <a:rPr lang="cs-CZ" altLang="cs-CZ" sz="2400" b="1" dirty="0">
                <a:solidFill>
                  <a:srgbClr val="7030A0"/>
                </a:solidFill>
              </a:rPr>
              <a:t>investic</a:t>
            </a:r>
            <a:r>
              <a:rPr lang="cs-CZ" altLang="cs-CZ" sz="2400" dirty="0">
                <a:solidFill>
                  <a:srgbClr val="7030A0"/>
                </a:solidFill>
              </a:rPr>
              <a:t> tzv. </a:t>
            </a:r>
            <a:r>
              <a:rPr lang="cs-CZ" altLang="cs-CZ" sz="2400" b="1" dirty="0" err="1">
                <a:solidFill>
                  <a:srgbClr val="7030A0"/>
                </a:solidFill>
              </a:rPr>
              <a:t>cost</a:t>
            </a:r>
            <a:r>
              <a:rPr lang="cs-CZ" altLang="cs-CZ" sz="2400" b="1" dirty="0">
                <a:solidFill>
                  <a:srgbClr val="7030A0"/>
                </a:solidFill>
              </a:rPr>
              <a:t>-benefit </a:t>
            </a:r>
            <a:r>
              <a:rPr lang="cs-CZ" altLang="cs-CZ" sz="2400" b="1" dirty="0" err="1">
                <a:solidFill>
                  <a:srgbClr val="7030A0"/>
                </a:solidFill>
              </a:rPr>
              <a:t>calculation</a:t>
            </a:r>
            <a:r>
              <a:rPr lang="cs-CZ" altLang="cs-CZ" sz="2400" b="1" dirty="0">
                <a:solidFill>
                  <a:srgbClr val="7030A0"/>
                </a:solidFill>
              </a:rPr>
              <a:t> </a:t>
            </a:r>
            <a:r>
              <a:rPr lang="cs-CZ" altLang="cs-CZ" sz="2400" dirty="0">
                <a:solidFill>
                  <a:srgbClr val="7030A0"/>
                </a:solidFill>
              </a:rPr>
              <a:t>(podle jeho výsledku založeném na </a:t>
            </a:r>
            <a:r>
              <a:rPr lang="cs-CZ" altLang="cs-CZ" sz="2400" dirty="0" err="1">
                <a:solidFill>
                  <a:srgbClr val="7030A0"/>
                </a:solidFill>
              </a:rPr>
              <a:t>info</a:t>
            </a:r>
            <a:r>
              <a:rPr lang="cs-CZ" altLang="cs-CZ" sz="2400" dirty="0">
                <a:solidFill>
                  <a:srgbClr val="7030A0"/>
                </a:solidFill>
              </a:rPr>
              <a:t> se rozhodnou: investice jsou?) – původně </a:t>
            </a:r>
            <a:r>
              <a:rPr lang="cs-CZ" altLang="cs-CZ" sz="2400" b="1" dirty="0">
                <a:solidFill>
                  <a:srgbClr val="7030A0"/>
                </a:solidFill>
              </a:rPr>
              <a:t>ekonomické faktory x dnes i další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>
                <a:solidFill>
                  <a:srgbClr val="7030A0"/>
                </a:solidFill>
              </a:rPr>
              <a:t>Everett</a:t>
            </a:r>
            <a:r>
              <a:rPr lang="cs-CZ" altLang="cs-CZ" sz="2400" dirty="0">
                <a:solidFill>
                  <a:srgbClr val="7030A0"/>
                </a:solidFill>
              </a:rPr>
              <a:t> </a:t>
            </a:r>
            <a:r>
              <a:rPr lang="cs-CZ" altLang="cs-CZ" sz="2400" dirty="0" err="1">
                <a:solidFill>
                  <a:srgbClr val="7030A0"/>
                </a:solidFill>
              </a:rPr>
              <a:t>Lee</a:t>
            </a:r>
            <a:r>
              <a:rPr lang="cs-CZ" altLang="cs-CZ" sz="2400" dirty="0">
                <a:solidFill>
                  <a:srgbClr val="7030A0"/>
                </a:solidFill>
              </a:rPr>
              <a:t> 1966 (in </a:t>
            </a:r>
            <a:r>
              <a:rPr lang="cs-CZ" altLang="cs-CZ" sz="2400" dirty="0" err="1">
                <a:solidFill>
                  <a:srgbClr val="7030A0"/>
                </a:solidFill>
              </a:rPr>
              <a:t>O´Reilly</a:t>
            </a:r>
            <a:r>
              <a:rPr lang="cs-CZ" altLang="cs-CZ" sz="2400" dirty="0">
                <a:solidFill>
                  <a:srgbClr val="7030A0"/>
                </a:solidFill>
              </a:rPr>
              <a:t>): rozšířil o další faktory: zeměpisná </a:t>
            </a:r>
            <a:r>
              <a:rPr lang="cs-CZ" altLang="cs-CZ" sz="2400" b="1" dirty="0">
                <a:solidFill>
                  <a:srgbClr val="7030A0"/>
                </a:solidFill>
              </a:rPr>
              <a:t>vzdálenost</a:t>
            </a:r>
            <a:r>
              <a:rPr lang="cs-CZ" altLang="cs-CZ" sz="2400" dirty="0">
                <a:solidFill>
                  <a:srgbClr val="7030A0"/>
                </a:solidFill>
              </a:rPr>
              <a:t>, </a:t>
            </a:r>
            <a:r>
              <a:rPr lang="cs-CZ" altLang="cs-CZ" sz="2400" b="1" dirty="0">
                <a:solidFill>
                  <a:srgbClr val="7030A0"/>
                </a:solidFill>
              </a:rPr>
              <a:t>legislativní</a:t>
            </a:r>
            <a:r>
              <a:rPr lang="cs-CZ" altLang="cs-CZ" sz="2400" dirty="0">
                <a:solidFill>
                  <a:srgbClr val="7030A0"/>
                </a:solidFill>
              </a:rPr>
              <a:t> překážky, </a:t>
            </a:r>
            <a:r>
              <a:rPr lang="cs-CZ" altLang="cs-CZ" sz="2400" b="1" dirty="0">
                <a:solidFill>
                  <a:srgbClr val="7030A0"/>
                </a:solidFill>
              </a:rPr>
              <a:t>demografický profil </a:t>
            </a:r>
            <a:r>
              <a:rPr lang="cs-CZ" altLang="cs-CZ" sz="2400" dirty="0">
                <a:solidFill>
                  <a:srgbClr val="7030A0"/>
                </a:solidFill>
              </a:rPr>
              <a:t>jedince (věk, gender, společenská třída, vzdělání), </a:t>
            </a:r>
            <a:r>
              <a:rPr lang="cs-CZ" altLang="cs-CZ" sz="2400" b="1" dirty="0">
                <a:solidFill>
                  <a:srgbClr val="7030A0"/>
                </a:solidFill>
              </a:rPr>
              <a:t>sociální sítě </a:t>
            </a:r>
            <a:r>
              <a:rPr lang="cs-CZ" altLang="cs-CZ" sz="2400" dirty="0">
                <a:solidFill>
                  <a:srgbClr val="7030A0"/>
                </a:solidFill>
              </a:rPr>
              <a:t>(</a:t>
            </a:r>
            <a:r>
              <a:rPr lang="cs-CZ" altLang="cs-CZ" sz="2400" dirty="0" err="1">
                <a:solidFill>
                  <a:srgbClr val="7030A0"/>
                </a:solidFill>
              </a:rPr>
              <a:t>Okafor</a:t>
            </a:r>
            <a:r>
              <a:rPr lang="cs-CZ" altLang="cs-CZ" sz="2400" dirty="0">
                <a:solidFill>
                  <a:srgbClr val="7030A0"/>
                </a:solidFill>
              </a:rPr>
              <a:t> 2009), </a:t>
            </a:r>
            <a:r>
              <a:rPr lang="cs-CZ" altLang="cs-CZ" sz="2400" b="1" dirty="0"/>
              <a:t>časová dotace na integraci </a:t>
            </a:r>
            <a:r>
              <a:rPr lang="cs-CZ" altLang="cs-CZ" sz="900" b="1" dirty="0">
                <a:solidFill>
                  <a:srgbClr val="7030A0"/>
                </a:solidFill>
              </a:rPr>
              <a:t>(</a:t>
            </a:r>
            <a:r>
              <a:rPr lang="en-US" sz="900" dirty="0" err="1"/>
              <a:t>Andersson</a:t>
            </a:r>
            <a:r>
              <a:rPr lang="en-US" sz="900" dirty="0"/>
              <a:t>, Ruben (2014) Time and the migrant other: European border controls and the temporal economics of illegality. American Anthropologist . ISSN 0002-7294 (In Press) </a:t>
            </a:r>
            <a:r>
              <a:rPr lang="cs-CZ" sz="900" b="1" dirty="0"/>
              <a:t>, </a:t>
            </a:r>
            <a:r>
              <a:rPr lang="cs-CZ" sz="2200" b="1" dirty="0"/>
              <a:t>ekologické důvody</a:t>
            </a:r>
            <a:endParaRPr lang="cs-CZ" altLang="cs-CZ" sz="22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rgbClr val="7030A0"/>
                </a:solidFill>
              </a:rPr>
              <a:t>Vnější faktory x vnitřní faktory absentují = osobnostní charakteristiky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i="1" dirty="0">
                <a:solidFill>
                  <a:srgbClr val="7030A0"/>
                </a:solidFill>
              </a:rPr>
              <a:t>model lidského kapitálu </a:t>
            </a:r>
            <a:r>
              <a:rPr lang="cs-CZ" altLang="cs-CZ" sz="2400" dirty="0">
                <a:solidFill>
                  <a:srgbClr val="7030A0"/>
                </a:solidFill>
              </a:rPr>
              <a:t>– migrační náklady (psychologické a kulturní = nejen ekonomické)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>
                <a:solidFill>
                  <a:srgbClr val="7030A0"/>
                </a:solidFill>
              </a:rPr>
              <a:t>Barry</a:t>
            </a:r>
            <a:r>
              <a:rPr lang="cs-CZ" altLang="cs-CZ" sz="2400" dirty="0">
                <a:solidFill>
                  <a:srgbClr val="7030A0"/>
                </a:solidFill>
              </a:rPr>
              <a:t> </a:t>
            </a:r>
            <a:r>
              <a:rPr lang="cs-CZ" altLang="cs-CZ" sz="2400" dirty="0" err="1">
                <a:solidFill>
                  <a:srgbClr val="7030A0"/>
                </a:solidFill>
              </a:rPr>
              <a:t>Chiswick</a:t>
            </a:r>
            <a:r>
              <a:rPr lang="cs-CZ" altLang="cs-CZ" sz="2400" dirty="0">
                <a:solidFill>
                  <a:srgbClr val="7030A0"/>
                </a:solidFill>
              </a:rPr>
              <a:t> (2008): v průměru </a:t>
            </a:r>
            <a:r>
              <a:rPr lang="cs-CZ" altLang="cs-CZ" sz="2400" b="1" dirty="0">
                <a:solidFill>
                  <a:srgbClr val="7030A0"/>
                </a:solidFill>
              </a:rPr>
              <a:t>schopnější,</a:t>
            </a:r>
            <a:r>
              <a:rPr lang="cs-CZ" altLang="cs-CZ" sz="2400" dirty="0">
                <a:solidFill>
                  <a:srgbClr val="7030A0"/>
                </a:solidFill>
              </a:rPr>
              <a:t> </a:t>
            </a:r>
            <a:r>
              <a:rPr lang="cs-CZ" altLang="cs-CZ" sz="2400" b="1" dirty="0">
                <a:solidFill>
                  <a:srgbClr val="7030A0"/>
                </a:solidFill>
              </a:rPr>
              <a:t>ambicióznější</a:t>
            </a:r>
            <a:r>
              <a:rPr lang="cs-CZ" altLang="cs-CZ" sz="2400" dirty="0">
                <a:solidFill>
                  <a:srgbClr val="7030A0"/>
                </a:solidFill>
              </a:rPr>
              <a:t>, agresivnější, podnikatelsky orientovaní, </a:t>
            </a:r>
            <a:r>
              <a:rPr lang="cs-CZ" altLang="cs-CZ" sz="2400" b="1" dirty="0">
                <a:solidFill>
                  <a:srgbClr val="7030A0"/>
                </a:solidFill>
              </a:rPr>
              <a:t>zdraví</a:t>
            </a:r>
            <a:r>
              <a:rPr lang="cs-CZ" altLang="cs-CZ" sz="2400" dirty="0">
                <a:solidFill>
                  <a:srgbClr val="7030A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solidFill>
                <a:srgbClr val="7030A0"/>
              </a:solidFill>
            </a:endParaRP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6374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Neoklasická ekonomie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/>
              <a:t>Kritika: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cs-CZ" dirty="0" smtClean="0"/>
              <a:t>Z mnoha chudých zemí nemigrují do bohatých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cs-CZ" dirty="0" smtClean="0"/>
              <a:t>Malá migrace v rámci trhu EU – nikoliv  otázka relativních příjmů ale absolutních  = práh blahobytu = efektivita osobních migračních nákladů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921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Nová ekonomická migrace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sz="3000" dirty="0">
                <a:latin typeface="Arial" charset="0"/>
              </a:rPr>
              <a:t>1981,1985 - </a:t>
            </a:r>
            <a:r>
              <a:rPr lang="cs-CZ" sz="3000" dirty="0" err="1">
                <a:latin typeface="Arial" charset="0"/>
              </a:rPr>
              <a:t>Stark</a:t>
            </a:r>
            <a:endParaRPr lang="cs-CZ" sz="3000" dirty="0">
              <a:latin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3000" dirty="0"/>
              <a:t>Roli nehraje jen </a:t>
            </a:r>
            <a:r>
              <a:rPr lang="cs-CZ" sz="3000" dirty="0" err="1"/>
              <a:t>kalukace</a:t>
            </a:r>
            <a:r>
              <a:rPr lang="cs-CZ" sz="3000" dirty="0"/>
              <a:t> okamžité náklady x příjem, ale i stabilita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3000" dirty="0"/>
              <a:t>Klíčová perspektiva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3000" dirty="0"/>
              <a:t>            1. hybnou silou rodina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3000" dirty="0"/>
              <a:t>            2. situace na pojišťovacím a kapitálovém trhu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3000" dirty="0"/>
              <a:t>= migrace jako způsob hledání jistoty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3000" i="1" dirty="0" err="1"/>
              <a:t>Remittances</a:t>
            </a:r>
            <a:r>
              <a:rPr lang="cs-CZ" sz="3000" i="1" dirty="0"/>
              <a:t> (x  příbuzní udržují migranta v migraci, např. při </a:t>
            </a:r>
            <a:r>
              <a:rPr lang="cs-CZ" sz="3000" i="1" dirty="0" err="1"/>
              <a:t>hosp</a:t>
            </a:r>
            <a:r>
              <a:rPr lang="cs-CZ" sz="3000" i="1" dirty="0"/>
              <a:t>. krizi)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3000" dirty="0"/>
              <a:t>Migrace  - nový zdroj kapitálu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3000" dirty="0"/>
              <a:t>Záležitost relativní chudoby – to co dělá soused – tedy tam, kde jsou rozdíly mezi lidmi</a:t>
            </a:r>
          </a:p>
        </p:txBody>
      </p:sp>
    </p:spTree>
    <p:extLst>
      <p:ext uri="{BB962C8B-B14F-4D97-AF65-F5344CB8AC3E}">
        <p14:creationId xmlns:p14="http://schemas.microsoft.com/office/powerpoint/2010/main" val="40703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 v pohybu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6368997" cy="4783987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Peterson</a:t>
            </a:r>
            <a:r>
              <a:rPr lang="cs-CZ" dirty="0" smtClean="0"/>
              <a:t> (1958): Chybný předpoklad, že </a:t>
            </a:r>
            <a:r>
              <a:rPr lang="cs-CZ" b="1" dirty="0" smtClean="0"/>
              <a:t>všichni chtějí být </a:t>
            </a:r>
            <a:r>
              <a:rPr lang="cs-CZ" dirty="0" smtClean="0"/>
              <a:t>usazení</a:t>
            </a:r>
          </a:p>
          <a:p>
            <a:r>
              <a:rPr lang="cs-CZ" dirty="0" smtClean="0"/>
              <a:t>Současnost: celý svět v pohybu, </a:t>
            </a:r>
          </a:p>
          <a:p>
            <a:r>
              <a:rPr lang="cs-CZ" b="1" dirty="0" smtClean="0"/>
              <a:t>Pohyb výraz svobody a demokracie a globálního </a:t>
            </a:r>
            <a:r>
              <a:rPr lang="cs-CZ" b="1" dirty="0" smtClean="0"/>
              <a:t>světa – právo na pohyb</a:t>
            </a:r>
          </a:p>
          <a:p>
            <a:r>
              <a:rPr lang="cs-CZ" b="1" dirty="0" smtClean="0"/>
              <a:t>Pohyb – důsledek politických, ekonomických a environmentálních globálních procesů</a:t>
            </a:r>
            <a:endParaRPr lang="cs-CZ" b="1" dirty="0" smtClean="0"/>
          </a:p>
          <a:p>
            <a:r>
              <a:rPr lang="cs-CZ" dirty="0" smtClean="0"/>
              <a:t>Nové technologie, které to umožňují (New </a:t>
            </a:r>
            <a:r>
              <a:rPr lang="cs-CZ" dirty="0" err="1" smtClean="0"/>
              <a:t>mobilities</a:t>
            </a:r>
            <a:r>
              <a:rPr lang="cs-CZ" dirty="0" smtClean="0"/>
              <a:t> paradigma, </a:t>
            </a:r>
            <a:r>
              <a:rPr lang="cs-CZ" dirty="0" err="1" smtClean="0"/>
              <a:t>Sheller</a:t>
            </a:r>
            <a:r>
              <a:rPr lang="cs-CZ" dirty="0" smtClean="0"/>
              <a:t>, </a:t>
            </a:r>
            <a:r>
              <a:rPr lang="cs-CZ" dirty="0" err="1" smtClean="0"/>
              <a:t>Urry</a:t>
            </a:r>
            <a:r>
              <a:rPr lang="cs-CZ" dirty="0" smtClean="0"/>
              <a:t> 2006)</a:t>
            </a:r>
          </a:p>
          <a:p>
            <a:r>
              <a:rPr lang="cs-CZ" dirty="0" smtClean="0"/>
              <a:t>Nové propojení světa</a:t>
            </a:r>
          </a:p>
          <a:p>
            <a:endParaRPr lang="cs-CZ" dirty="0"/>
          </a:p>
          <a:p>
            <a:r>
              <a:rPr lang="cs-CZ" dirty="0" smtClean="0"/>
              <a:t>Je ale umožněn všem? </a:t>
            </a:r>
            <a:r>
              <a:rPr lang="cs-CZ" dirty="0" smtClean="0"/>
              <a:t>A za jakých podmínek?</a:t>
            </a:r>
            <a:endParaRPr lang="cs-CZ" dirty="0" smtClean="0"/>
          </a:p>
          <a:p>
            <a:pPr lvl="1"/>
            <a:r>
              <a:rPr lang="cs-CZ" dirty="0" smtClean="0"/>
              <a:t>Omezení na úrovni prostorů, </a:t>
            </a:r>
          </a:p>
          <a:p>
            <a:pPr lvl="1"/>
            <a:r>
              <a:rPr lang="cs-CZ" dirty="0" smtClean="0"/>
              <a:t>Peněz</a:t>
            </a:r>
          </a:p>
          <a:p>
            <a:pPr lvl="1"/>
            <a:r>
              <a:rPr lang="cs-CZ" dirty="0" smtClean="0"/>
              <a:t>politik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658" y="16879"/>
            <a:ext cx="3807824" cy="25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azyl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964" y="4342087"/>
            <a:ext cx="3794490" cy="251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obchodní cestujíc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321" y="3411020"/>
            <a:ext cx="2297986" cy="344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ýsledek obrázku pro cesta do prá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458" y="1989254"/>
            <a:ext cx="3463860" cy="194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ýsledek obrázku pro cesta do prá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28" y="2577511"/>
            <a:ext cx="3450193" cy="193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Nová ekonomická migrace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/>
              <a:t>Implementace do politik:</a:t>
            </a:r>
          </a:p>
          <a:p>
            <a:pPr marL="0" indent="0">
              <a:buNone/>
              <a:defRPr/>
            </a:pPr>
            <a:r>
              <a:rPr lang="cs-CZ" dirty="0" smtClean="0"/>
              <a:t>      - Regulace pojišťovacích a úvěrových trhů</a:t>
            </a:r>
          </a:p>
          <a:p>
            <a:pPr marL="0" indent="0">
              <a:buNone/>
              <a:defRPr/>
            </a:pPr>
            <a:r>
              <a:rPr lang="cs-CZ" dirty="0" smtClean="0"/>
              <a:t>      - Zvyšování příjmu chudých rodin</a:t>
            </a:r>
          </a:p>
          <a:p>
            <a:pPr marL="0" indent="0">
              <a:buNone/>
              <a:defRPr/>
            </a:pPr>
            <a:r>
              <a:rPr lang="cs-CZ" dirty="0" smtClean="0"/>
              <a:t>Kritika:</a:t>
            </a:r>
          </a:p>
          <a:p>
            <a:pPr marL="0" indent="0">
              <a:buNone/>
              <a:defRPr/>
            </a:pPr>
            <a:r>
              <a:rPr lang="cs-CZ" dirty="0" smtClean="0"/>
              <a:t>Nevysvětluje migrace celých rodin</a:t>
            </a:r>
          </a:p>
          <a:p>
            <a:pPr marL="0" indent="0">
              <a:buNone/>
              <a:defRPr/>
            </a:pPr>
            <a:r>
              <a:rPr lang="cs-CZ" dirty="0" smtClean="0"/>
              <a:t>Zaměřena na nabídkovou stranu – na migranty nikoliv na cílovou/přijímající zemi</a:t>
            </a:r>
          </a:p>
          <a:p>
            <a:pPr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609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/>
              <a:t>Teorie segmentovaného pracovního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000" dirty="0">
                <a:latin typeface="Arial" charset="0"/>
              </a:rPr>
              <a:t>1979 -</a:t>
            </a:r>
            <a:r>
              <a:rPr lang="cs-CZ" sz="3000" dirty="0"/>
              <a:t>Michael J. </a:t>
            </a:r>
            <a:r>
              <a:rPr lang="cs-CZ" sz="3000" dirty="0" err="1"/>
              <a:t>Piore</a:t>
            </a:r>
            <a:endParaRPr lang="cs-CZ" sz="3000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000" dirty="0"/>
              <a:t>Dvojí pracovní trh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000" dirty="0"/>
              <a:t>Situace v přijímajících zemích/společností (</a:t>
            </a:r>
            <a:r>
              <a:rPr lang="cs-CZ" sz="3000" dirty="0" err="1"/>
              <a:t>pull</a:t>
            </a:r>
            <a:r>
              <a:rPr lang="cs-CZ" sz="3000" dirty="0"/>
              <a:t> faktory)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000" dirty="0"/>
              <a:t>Ekonomické a kulturní povahy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000" dirty="0"/>
              <a:t>Otázka statusu – kolik peněz bereš, taková je tvoje pozice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000" dirty="0"/>
              <a:t>Zaměstnání bez příležitosti sociální mobility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000" dirty="0"/>
              <a:t>Prázdný prostor čeká na přistěhovalce – rekrutováni = </a:t>
            </a:r>
            <a:r>
              <a:rPr lang="cs-CZ" sz="3000" dirty="0" err="1"/>
              <a:t>terciální</a:t>
            </a:r>
            <a:r>
              <a:rPr lang="cs-CZ" sz="3000" dirty="0"/>
              <a:t> sektor pracovního trhu (Pořízková)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000" dirty="0"/>
              <a:t>Otázka identity = neztrácejí sebeúctu, orientováni na zemi původu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cs-CZ" sz="3000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cs-CZ" sz="3000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3817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/>
              <a:t>Teorie segmentovaného pracovního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/>
              <a:t>Poptávka a nabídka v jiném režimu (institucionální znehodnocení práce) roli nehraje nezaměstnanost</a:t>
            </a:r>
          </a:p>
          <a:p>
            <a:pPr>
              <a:defRPr/>
            </a:pPr>
            <a:r>
              <a:rPr lang="cs-CZ" dirty="0" smtClean="0"/>
              <a:t>Psychologický efekt- našinec nikdy nespadne tak nízko x rezervace míst pro přistěhovalce</a:t>
            </a:r>
          </a:p>
          <a:p>
            <a:pPr>
              <a:defRPr/>
            </a:pPr>
            <a:r>
              <a:rPr lang="cs-CZ" dirty="0" smtClean="0"/>
              <a:t>Problém – když se usadí = boj za rovnost</a:t>
            </a:r>
          </a:p>
          <a:p>
            <a:pPr marL="0" indent="0">
              <a:buNone/>
              <a:defRPr/>
            </a:pPr>
            <a:r>
              <a:rPr lang="cs-CZ" dirty="0" smtClean="0"/>
              <a:t>Kritika: </a:t>
            </a:r>
          </a:p>
          <a:p>
            <a:pPr marL="0" indent="0">
              <a:buNone/>
              <a:defRPr/>
            </a:pPr>
            <a:r>
              <a:rPr lang="cs-CZ" dirty="0" smtClean="0"/>
              <a:t>Teorie ovlivněna svou dobou – náborové politiky států</a:t>
            </a:r>
          </a:p>
          <a:p>
            <a:pPr marL="0" indent="0">
              <a:buNone/>
              <a:defRPr/>
            </a:pPr>
            <a:r>
              <a:rPr lang="cs-CZ" dirty="0" smtClean="0"/>
              <a:t>Nasycený sekundární trh a stejně příliv migrantů</a:t>
            </a:r>
          </a:p>
          <a:p>
            <a:pPr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140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Teorie světosystému</a:t>
            </a:r>
            <a:r>
              <a:rPr lang="cs-CZ" altLang="cs-CZ" sz="3200">
                <a:latin typeface="Arial" panose="020B0604020202020204" pitchFamily="34" charset="0"/>
              </a:rPr>
              <a:t> + Historicko-strukturalistický přístup</a:t>
            </a:r>
            <a:r>
              <a:rPr lang="cs-CZ" altLang="cs-CZ" sz="4000"/>
              <a:t> 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1992313" y="1268414"/>
            <a:ext cx="8229600" cy="58054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500">
                <a:latin typeface="Arial" panose="020B0604020202020204" pitchFamily="34" charset="0"/>
              </a:rPr>
              <a:t>1974 – Wallerstein, 1998 - Castel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/>
              <a:t>Neomarxistická teorie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/>
              <a:t>Trh = systém prospívající z nerovnováhy – aby bohatší byli ještě bohatší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500"/>
              <a:t>Pronikání kapitálu do periferií - globalizace = rozvracení ekonomik – 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500"/>
              <a:t>                          1. levná pracovní síla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500"/>
              <a:t>                          2. Vazby na jádra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500"/>
              <a:t>Nenávist mezi třídami nyní nenávist mezi národy a rasami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500"/>
              <a:t>Zahraniční pracovní síla a) levná b)cizinci = neplnoprávná --- dumping vůči domácím dělnické třídě – vykořisŤování  + akumulace kapitálu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500"/>
              <a:t>Tok zboží a pracovní síly – globalizace světa – globální města = uzly (Sassen)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cs-CZ" sz="2500"/>
              <a:t>Kritika – moc makro</a:t>
            </a:r>
          </a:p>
        </p:txBody>
      </p:sp>
    </p:spTree>
    <p:extLst>
      <p:ext uri="{BB962C8B-B14F-4D97-AF65-F5344CB8AC3E}">
        <p14:creationId xmlns:p14="http://schemas.microsoft.com/office/powerpoint/2010/main" val="27908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Teorie migračních systémů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1981200" y="1341439"/>
            <a:ext cx="8229600" cy="4784725"/>
          </a:xfrm>
        </p:spPr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1989 - Fawcett</a:t>
            </a:r>
          </a:p>
          <a:p>
            <a:pPr eaLnBrk="1" hangingPunct="1"/>
            <a:r>
              <a:rPr lang="cs-CZ" altLang="cs-CZ" smtClean="0"/>
              <a:t>Skupiny přijímajících a vysílajících zemí</a:t>
            </a:r>
          </a:p>
          <a:p>
            <a:pPr eaLnBrk="1" hangingPunct="1"/>
            <a:r>
              <a:rPr lang="cs-CZ" altLang="cs-CZ" smtClean="0"/>
              <a:t>Historicky vytvořené – ekonomické, politické a kulturní vazby, geografická přilehlost</a:t>
            </a:r>
          </a:p>
          <a:p>
            <a:pPr eaLnBrk="1" hangingPunct="1"/>
            <a:r>
              <a:rPr lang="cs-CZ" altLang="cs-CZ" smtClean="0"/>
              <a:t>Regionální jádro x periférie – 2 póly – tok lidí</a:t>
            </a:r>
            <a:r>
              <a:rPr lang="cs-CZ" altLang="cs-CZ" smtClean="0">
                <a:latin typeface="Arial" panose="020B0604020202020204" pitchFamily="34" charset="0"/>
              </a:rPr>
              <a:t> a zboží</a:t>
            </a:r>
          </a:p>
          <a:p>
            <a:pPr eaLnBrk="1" hangingPunct="1"/>
            <a:r>
              <a:rPr lang="cs-CZ" altLang="cs-CZ" smtClean="0"/>
              <a:t>Aspekty nejen ekonomické, ale i kulturní – statusy – nábor jistých etnik – etnizace přistěhovalectví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246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/>
              <a:t>Teorie migračních sítí a transnacionálního prostoru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500" dirty="0">
                <a:latin typeface="Arial" charset="0"/>
              </a:rPr>
              <a:t>1981- Hugo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500" dirty="0"/>
              <a:t>Odpověď na otázku proč se určité skupiny soustřeďují jen v určitých zemí a ne rovnoměrně dle pravidla P-P.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500" dirty="0"/>
              <a:t>Řeší nikoliv proč dochází k migraci ale jak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500" dirty="0"/>
              <a:t>Koncept sítě – osobní vazby mezi aktéry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500" dirty="0"/>
              <a:t>Snížení nákladů a rizik x zvyšují se výnosy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500" dirty="0"/>
              <a:t>Uzly – formy sociálního kapitálu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500" dirty="0"/>
              <a:t>Zvyšování migrace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2500" b="1" dirty="0"/>
              <a:t>Funkce sítí: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cs-CZ" sz="2500" dirty="0"/>
              <a:t>Informace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cs-CZ" sz="2500" dirty="0"/>
              <a:t>Základna (byt, ekonomika, sociální kontakt)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cs-CZ" sz="2500" dirty="0"/>
              <a:t>Záchrana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r>
              <a:rPr lang="cs-CZ" sz="2500" dirty="0" err="1"/>
              <a:t>Zázemi</a:t>
            </a:r>
            <a:r>
              <a:rPr lang="cs-CZ" sz="2500" dirty="0"/>
              <a:t> kultury – </a:t>
            </a:r>
            <a:r>
              <a:rPr lang="cs-CZ" sz="2500" dirty="0" err="1"/>
              <a:t>psychol</a:t>
            </a:r>
            <a:r>
              <a:rPr lang="cs-CZ" sz="2500" dirty="0"/>
              <a:t>. Rozměr – non vykořenění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2500" dirty="0"/>
              <a:t>=logika vzniku čtvrtí a etnických povolání</a:t>
            </a:r>
          </a:p>
          <a:p>
            <a:pPr eaLnBrk="1" hangingPunct="1">
              <a:lnSpc>
                <a:spcPct val="80000"/>
              </a:lnSpc>
              <a:buFont typeface="Arial" charset="0"/>
              <a:buAutoNum type="arabicPeriod"/>
              <a:defRPr/>
            </a:pPr>
            <a:endParaRPr lang="cs-CZ" sz="2500" dirty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13392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transnacionálního prostoru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/>
              <a:t>Zkracování vzdáleností a snadná komunikace</a:t>
            </a:r>
          </a:p>
          <a:p>
            <a:pPr>
              <a:defRPr/>
            </a:pPr>
            <a:r>
              <a:rPr lang="cs-CZ" dirty="0" smtClean="0"/>
              <a:t>Vazby imigranti  -  společnost vysílající</a:t>
            </a:r>
          </a:p>
          <a:p>
            <a:pPr>
              <a:defRPr/>
            </a:pPr>
            <a:r>
              <a:rPr lang="cs-CZ" dirty="0" smtClean="0"/>
              <a:t>Transnacionální prostory</a:t>
            </a:r>
          </a:p>
          <a:p>
            <a:pPr>
              <a:defRPr/>
            </a:pPr>
            <a:r>
              <a:rPr lang="cs-CZ" dirty="0" smtClean="0"/>
              <a:t>Migrace permanentní možnost</a:t>
            </a:r>
          </a:p>
          <a:p>
            <a:pPr>
              <a:defRPr/>
            </a:pPr>
            <a:r>
              <a:rPr lang="cs-CZ" dirty="0" smtClean="0"/>
              <a:t>Dvojí zapojení</a:t>
            </a:r>
          </a:p>
          <a:p>
            <a:pPr marL="0" indent="0">
              <a:buNone/>
              <a:defRPr/>
            </a:pPr>
            <a:r>
              <a:rPr lang="cs-CZ" dirty="0" smtClean="0"/>
              <a:t>Problém pro migrační politiky: nelze zcela kontrolovat migrační pohyby 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cs-CZ" dirty="0" smtClean="0"/>
              <a:t>sítě se vytvářejí nezávisle a  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cs-CZ" dirty="0" smtClean="0"/>
              <a:t>stát jim nemůže z humanitárních důvodů bránit</a:t>
            </a:r>
          </a:p>
        </p:txBody>
      </p:sp>
    </p:spTree>
    <p:extLst>
      <p:ext uri="{BB962C8B-B14F-4D97-AF65-F5344CB8AC3E}">
        <p14:creationId xmlns:p14="http://schemas.microsoft.com/office/powerpoint/2010/main" val="30618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Teorie kumulativní příčinnosti </a:t>
            </a:r>
            <a:endParaRPr lang="cs-CZ" altLang="cs-CZ" sz="4000">
              <a:latin typeface="Arial" panose="020B0604020202020204" pitchFamily="34" charset="0"/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700">
                <a:latin typeface="Arial" panose="020B0604020202020204" pitchFamily="34" charset="0"/>
              </a:rPr>
              <a:t>1957 - Myrdal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700"/>
              <a:t>Idea, že určitý proces zapříčinil změnu a ta zpětně posiluje  tento proces.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700"/>
              <a:t>Teda každý akt migrace etabluje migraci jako realitu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700"/>
              <a:t>Labeling pracovních míst = stigma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700"/>
              <a:t>migranti Např. rozrůstání sítí, znehodnocení míst (pracovních i lokálních)  – nelze zvrátit – nové významy , nová interpretace sociální reality</a:t>
            </a:r>
          </a:p>
          <a:p>
            <a:pPr eaLnBrk="1" hangingPunct="1">
              <a:lnSpc>
                <a:spcPct val="90000"/>
              </a:lnSpc>
            </a:pPr>
            <a:endParaRPr lang="cs-CZ" altLang="cs-CZ" sz="2700"/>
          </a:p>
        </p:txBody>
      </p:sp>
    </p:spTree>
    <p:extLst>
      <p:ext uri="{BB962C8B-B14F-4D97-AF65-F5344CB8AC3E}">
        <p14:creationId xmlns:p14="http://schemas.microsoft.com/office/powerpoint/2010/main" val="20712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Institucionální teorie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mtClean="0">
                <a:latin typeface="Arial" panose="020B0604020202020204" pitchFamily="34" charset="0"/>
              </a:rPr>
              <a:t>Massey (1993):</a:t>
            </a:r>
            <a:r>
              <a:rPr lang="cs-CZ" altLang="cs-CZ" smtClean="0"/>
              <a:t> Instituce majority – pomoc imigrantům (migrační průmysl)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Reakce na bariéry při migraci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mtClean="0"/>
              <a:t>       i) lidsko-právní – ochrana před státem a nelegálností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mtClean="0"/>
              <a:t>       ii) legální ekonomické – zprostředkovatelny práce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cs-CZ" smtClean="0"/>
              <a:t>       ii) nelegální ekonomické – převaděčství, černý trh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70723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/>
              <a:t>Teorie klientské politiky a „</a:t>
            </a:r>
            <a:r>
              <a:rPr lang="cs-CZ" dirty="0" err="1" smtClean="0"/>
              <a:t>antipopulistická</a:t>
            </a:r>
            <a:r>
              <a:rPr lang="cs-CZ" dirty="0" smtClean="0"/>
              <a:t> norma“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/>
              <a:t> klientelistický vztah mezi zaměstnaneckou lobby a vysokými úředníky státu</a:t>
            </a:r>
          </a:p>
          <a:p>
            <a:pPr>
              <a:defRPr/>
            </a:pPr>
            <a:r>
              <a:rPr lang="cs-CZ" dirty="0" smtClean="0"/>
              <a:t>Tlak na správné úředníky</a:t>
            </a:r>
          </a:p>
          <a:p>
            <a:pPr>
              <a:defRPr/>
            </a:pPr>
            <a:r>
              <a:rPr lang="cs-CZ" dirty="0" smtClean="0"/>
              <a:t>Rozložené náklady x koncentrované zisky</a:t>
            </a:r>
          </a:p>
          <a:p>
            <a:pPr>
              <a:defRPr/>
            </a:pPr>
            <a:r>
              <a:rPr lang="cs-CZ" dirty="0" smtClean="0"/>
              <a:t>Princip kolektivního jednání – kde příjemci výnosů mají větší váhu než ti neorganizovaní</a:t>
            </a:r>
          </a:p>
          <a:p>
            <a:pPr>
              <a:defRPr/>
            </a:pPr>
            <a:r>
              <a:rPr lang="cs-CZ" dirty="0" smtClean="0"/>
              <a:t> = Veřejné mínění přebito´+ </a:t>
            </a:r>
            <a:r>
              <a:rPr lang="cs-CZ" dirty="0" err="1" smtClean="0"/>
              <a:t>antipopulistická</a:t>
            </a:r>
            <a:r>
              <a:rPr lang="cs-CZ" dirty="0" smtClean="0"/>
              <a:t> norma (</a:t>
            </a:r>
            <a:r>
              <a:rPr lang="cs-CZ" dirty="0" err="1" smtClean="0"/>
              <a:t>liskoprávní</a:t>
            </a:r>
            <a:r>
              <a:rPr lang="cs-CZ" dirty="0" smtClean="0"/>
              <a:t> </a:t>
            </a:r>
            <a:r>
              <a:rPr lang="cs-CZ" dirty="0" err="1" smtClean="0"/>
              <a:t>organizece</a:t>
            </a:r>
            <a:r>
              <a:rPr lang="cs-CZ" dirty="0" smtClean="0"/>
              <a:t> + materiální zájmy lobbistů = nelze migraci zabránit) </a:t>
            </a:r>
          </a:p>
        </p:txBody>
      </p:sp>
    </p:spTree>
    <p:extLst>
      <p:ext uri="{BB962C8B-B14F-4D97-AF65-F5344CB8AC3E}">
        <p14:creationId xmlns:p14="http://schemas.microsoft.com/office/powerpoint/2010/main" val="2495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Propojení prostorů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cs-CZ" dirty="0" smtClean="0"/>
              <a:t>7 miliard lidí 1 miliarda v pohybu, </a:t>
            </a:r>
          </a:p>
          <a:p>
            <a:pPr fontAlgn="base"/>
            <a:r>
              <a:rPr lang="cs-CZ" dirty="0" smtClean="0"/>
              <a:t>2000: odhad 190 mil mezinárodních migrantů</a:t>
            </a:r>
          </a:p>
          <a:p>
            <a:pPr fontAlgn="base"/>
            <a:r>
              <a:rPr lang="cs-CZ" dirty="0" smtClean="0"/>
              <a:t>2011: 242 mil přes hranice</a:t>
            </a:r>
          </a:p>
          <a:p>
            <a:pPr marL="0" indent="0" fontAlgn="base">
              <a:buNone/>
            </a:pPr>
            <a:endParaRPr lang="cs-CZ" dirty="0"/>
          </a:p>
          <a:p>
            <a:pPr marL="0" indent="0" fontAlgn="base">
              <a:buNone/>
            </a:pPr>
            <a:endParaRPr lang="cs-CZ" dirty="0" smtClean="0"/>
          </a:p>
          <a:p>
            <a:pPr marL="0" indent="0" fontAlgn="base">
              <a:buNone/>
            </a:pPr>
            <a:endParaRPr lang="cs-CZ" dirty="0"/>
          </a:p>
          <a:p>
            <a:pPr marL="0" indent="0" fontAlgn="base">
              <a:buNone/>
            </a:pPr>
            <a:r>
              <a:rPr lang="cs-CZ" dirty="0" smtClean="0"/>
              <a:t>= migrace nesměřuje jen USA a EU </a:t>
            </a:r>
          </a:p>
          <a:p>
            <a:pPr marL="0" indent="0" fontAlgn="base">
              <a:buNone/>
            </a:pPr>
            <a:r>
              <a:rPr lang="cs-CZ" dirty="0" smtClean="0"/>
              <a:t>= migrace odrazem vzájemně závislého a nerovného světa (</a:t>
            </a:r>
            <a:r>
              <a:rPr lang="cs-CZ" dirty="0" err="1" smtClean="0"/>
              <a:t>Wihtol</a:t>
            </a:r>
            <a:r>
              <a:rPr lang="cs-CZ" dirty="0" smtClean="0"/>
              <a:t> </a:t>
            </a:r>
            <a:r>
              <a:rPr lang="cs-CZ" dirty="0"/>
              <a:t>de </a:t>
            </a:r>
            <a:r>
              <a:rPr lang="cs-CZ" dirty="0" err="1" smtClean="0"/>
              <a:t>Wenden</a:t>
            </a:r>
            <a:r>
              <a:rPr lang="cs-CZ" dirty="0" smtClean="0"/>
              <a:t> 2016:101, 102)</a:t>
            </a:r>
          </a:p>
          <a:p>
            <a:pPr marL="0" indent="0" fontAlgn="base">
              <a:buNone/>
            </a:pPr>
            <a:r>
              <a:rPr lang="cs-CZ" dirty="0" smtClean="0"/>
              <a:t>Nárok severu na pohyb, který se upírá jihu (Sitek 2016).</a:t>
            </a:r>
          </a:p>
          <a:p>
            <a:pPr marL="0" indent="0" fontAlgn="base">
              <a:buNone/>
            </a:pPr>
            <a:r>
              <a:rPr lang="cs-CZ" b="1" dirty="0" smtClean="0"/>
              <a:t>Migrace za kvalitou života, dvě kvality  (luxus x novodobý luxus</a:t>
            </a:r>
            <a:r>
              <a:rPr lang="cs-CZ" b="1" dirty="0" smtClean="0"/>
              <a:t>)</a:t>
            </a:r>
          </a:p>
          <a:p>
            <a:pPr marL="0" indent="0" fontAlgn="base">
              <a:buNone/>
            </a:pPr>
            <a:r>
              <a:rPr lang="cs-CZ" b="1" dirty="0" smtClean="0"/>
              <a:t>Migrace jako výraz humanity</a:t>
            </a:r>
          </a:p>
          <a:p>
            <a:pPr marL="0" indent="0" fontAlgn="base">
              <a:buNone/>
            </a:pPr>
            <a:r>
              <a:rPr lang="cs-CZ" b="1" dirty="0" smtClean="0"/>
              <a:t>(dvě legislativy : uprchlík x cizinec – odlišné statusy)</a:t>
            </a:r>
            <a:endParaRPr lang="cs-CZ" b="1" dirty="0" smtClean="0"/>
          </a:p>
          <a:p>
            <a:pPr marL="0" indent="0" fontAlgn="base">
              <a:buNone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395464"/>
              </p:ext>
            </p:extLst>
          </p:nvPr>
        </p:nvGraphicFramePr>
        <p:xfrm>
          <a:off x="1780673" y="3031956"/>
          <a:ext cx="6203560" cy="994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0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152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směr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J → S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J → J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 → S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 → J 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52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2000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63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62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50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14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52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2011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97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74</a:t>
                      </a:r>
                      <a:endParaRPr lang="cs-CZ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37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cs-CZ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743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Teorie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Na ekonomických principech</a:t>
            </a:r>
          </a:p>
          <a:p>
            <a:pPr eaLnBrk="1" hangingPunct="1"/>
            <a:r>
              <a:rPr lang="cs-CZ" altLang="cs-CZ" smtClean="0"/>
              <a:t>Ale i sociokulturní</a:t>
            </a:r>
            <a:r>
              <a:rPr lang="cs-CZ" altLang="cs-CZ" smtClean="0">
                <a:latin typeface="Arial" panose="020B0604020202020204" pitchFamily="34" charset="0"/>
              </a:rPr>
              <a:t> a psychologický rozměr</a:t>
            </a:r>
            <a:r>
              <a:rPr lang="cs-CZ" altLang="cs-CZ" smtClean="0"/>
              <a:t> rozměr – významy, které vedou k rozhodování lidí a redefinicím kultury</a:t>
            </a:r>
            <a:r>
              <a:rPr lang="cs-CZ" altLang="cs-CZ" smtClean="0">
                <a:latin typeface="Arial" panose="020B0604020202020204" pitchFamily="34" charset="0"/>
              </a:rPr>
              <a:t>, k nutnosti změny v osobních strategiích, jednání a posléze i hodnotách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mtClean="0">
                <a:solidFill>
                  <a:schemeClr val="accent2"/>
                </a:solidFill>
                <a:latin typeface="Arial" panose="020B0604020202020204" pitchFamily="34" charset="0"/>
              </a:rPr>
              <a:t>= fáze procesu integrace a asimilace</a:t>
            </a:r>
            <a:endParaRPr lang="cs-CZ" altLang="cs-CZ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Zdroje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Baršová, A. – Barša, P. : Přistěhovalectví a liberární stát.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Imigrační a integrační politiky v USA, západní Evropě a Česku, Mezinárodní politologický ústav Masarykovy univerzity: Praha, 2006</a:t>
            </a:r>
          </a:p>
          <a:p>
            <a:pPr eaLnBrk="1" hangingPunct="1"/>
            <a:r>
              <a:rPr lang="cs-CZ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Pořízková, H.: Segmentace trhu práce jako faktor integrace cizinců na trhu práce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. In: Vybrané aspekty života cizinců v České republic. Výzkumý ústav práce a sociálních věcí: Praha 2010</a:t>
            </a:r>
          </a:p>
          <a:p>
            <a:pPr eaLnBrk="1" hangingPunct="1"/>
            <a:r>
              <a:rPr lang="cs-CZ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Uherek, Z.: Migrace a formy soužití v cílových prostorech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. IN Soudobé spory o multikulturalismus a politiku identit. Plzeň 2005.</a:t>
            </a:r>
          </a:p>
          <a:p>
            <a:pPr eaLnBrk="1" hangingPunct="1"/>
            <a:r>
              <a:rPr lang="cs-CZ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Vojtková, M.: Teorie mezinárodní migrace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, Socioweb, http://www.socioweb.cz/index.php?disp=temata&amp;shw=253&amp;lst=113 </a:t>
            </a:r>
          </a:p>
        </p:txBody>
      </p:sp>
    </p:spTree>
    <p:extLst>
      <p:ext uri="{BB962C8B-B14F-4D97-AF65-F5344CB8AC3E}">
        <p14:creationId xmlns:p14="http://schemas.microsoft.com/office/powerpoint/2010/main" val="311722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 jako místo pro pohyb</a:t>
            </a:r>
            <a:endParaRPr lang="cs-CZ" dirty="0"/>
          </a:p>
        </p:txBody>
      </p:sp>
      <p:pic>
        <p:nvPicPr>
          <p:cNvPr id="2052" name="Picture 4" descr="Výsledek obrázku pro mapa migra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1387500"/>
            <a:ext cx="9298919" cy="524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65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Migrace jako překročení hranice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Existence </a:t>
            </a:r>
            <a:r>
              <a:rPr lang="cs-CZ" dirty="0"/>
              <a:t>státních hranic v moderním smyslu slova umožňuje vnímat jejich překračování jako významotvorný akt. Takové </a:t>
            </a:r>
            <a:r>
              <a:rPr lang="cs-CZ" b="1" dirty="0"/>
              <a:t>stěhování se zvláštním významem </a:t>
            </a:r>
            <a:r>
              <a:rPr lang="cs-CZ" dirty="0"/>
              <a:t>jsme uvykli nazývat migrací.(Janků 2006, 14) </a:t>
            </a:r>
          </a:p>
          <a:p>
            <a:r>
              <a:rPr lang="cs-CZ" dirty="0"/>
              <a:t>Překračování hranic jako významotvorný akt - Umožnění </a:t>
            </a:r>
            <a:r>
              <a:rPr lang="cs-CZ" b="1" dirty="0"/>
              <a:t>pohybu</a:t>
            </a:r>
            <a:r>
              <a:rPr lang="cs-CZ" dirty="0"/>
              <a:t> v rámci reálných i myšlených hranic </a:t>
            </a:r>
            <a:r>
              <a:rPr lang="cs-CZ" b="1" dirty="0"/>
              <a:t>je limitováno </a:t>
            </a:r>
            <a:r>
              <a:rPr lang="cs-CZ" dirty="0"/>
              <a:t>x lze nemít hranice?</a:t>
            </a:r>
          </a:p>
          <a:p>
            <a:r>
              <a:rPr lang="cs-CZ" dirty="0"/>
              <a:t>KDE JE ONA HRANICE: </a:t>
            </a:r>
            <a:r>
              <a:rPr lang="cs-CZ" b="1" dirty="0">
                <a:solidFill>
                  <a:srgbClr val="FF0000"/>
                </a:solidFill>
              </a:rPr>
              <a:t>národní stát </a:t>
            </a:r>
            <a:r>
              <a:rPr lang="cs-CZ" dirty="0"/>
              <a:t>x globální svět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82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Role národního státu v migraci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5257800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důsledek vzniku a trvání národního státu</a:t>
            </a:r>
          </a:p>
          <a:p>
            <a:pPr lvl="1"/>
            <a:r>
              <a:rPr lang="cs-CZ" dirty="0" smtClean="0"/>
              <a:t>Wimmer, </a:t>
            </a:r>
            <a:r>
              <a:rPr lang="cs-CZ" dirty="0" err="1" smtClean="0"/>
              <a:t>Glick</a:t>
            </a:r>
            <a:r>
              <a:rPr lang="cs-CZ" dirty="0" smtClean="0"/>
              <a:t> </a:t>
            </a:r>
            <a:r>
              <a:rPr lang="cs-CZ" dirty="0" err="1" smtClean="0"/>
              <a:t>Schilerová</a:t>
            </a:r>
            <a:r>
              <a:rPr lang="cs-CZ" dirty="0" smtClean="0"/>
              <a:t> (2002): definice lidství: občané – rovná práva, politická moc, solidarita lidem stejné kultury x ostatní z občanství vyloučeni, brání se jejich pohybu – výsledek vývoje 19. a především 20. století → </a:t>
            </a:r>
            <a:r>
              <a:rPr lang="cs-CZ" b="1" dirty="0" smtClean="0"/>
              <a:t>migrant je jiný/druhý</a:t>
            </a:r>
          </a:p>
          <a:p>
            <a:pPr lvl="1"/>
            <a:r>
              <a:rPr lang="cs-CZ" b="1" dirty="0" smtClean="0"/>
              <a:t>Stát určuje pravidla</a:t>
            </a:r>
            <a:endParaRPr lang="cs-CZ" dirty="0" smtClean="0">
              <a:hlinkClick r:id=""/>
            </a:endParaRPr>
          </a:p>
          <a:p>
            <a:pPr lvl="1"/>
            <a:r>
              <a:rPr lang="cs-CZ" dirty="0" smtClean="0">
                <a:hlinkClick r:id=""/>
              </a:rPr>
              <a:t>https://www.promitejity.cz/detail-filmu/84-cizinec-v-raji</a:t>
            </a:r>
            <a:endParaRPr lang="cs-CZ" b="1" dirty="0" smtClean="0"/>
          </a:p>
          <a:p>
            <a:pPr lvl="1"/>
            <a:r>
              <a:rPr lang="cs-CZ" b="1" dirty="0" err="1" smtClean="0"/>
              <a:t>Malkki</a:t>
            </a:r>
            <a:r>
              <a:rPr lang="cs-CZ" b="1" dirty="0" smtClean="0"/>
              <a:t> (1992) – </a:t>
            </a:r>
            <a:r>
              <a:rPr lang="cs-CZ" b="1" dirty="0" err="1" smtClean="0"/>
              <a:t>liminalita</a:t>
            </a:r>
            <a:r>
              <a:rPr lang="cs-CZ" b="1" dirty="0" smtClean="0"/>
              <a:t> migranta</a:t>
            </a:r>
          </a:p>
          <a:p>
            <a:r>
              <a:rPr lang="cs-CZ" b="1" dirty="0" smtClean="0">
                <a:solidFill>
                  <a:srgbClr val="00B0F0"/>
                </a:solidFill>
              </a:rPr>
              <a:t>Globální </a:t>
            </a:r>
            <a:r>
              <a:rPr lang="cs-CZ" dirty="0" smtClean="0"/>
              <a:t>bohatý sever x globální chudý jih // západ x východ// </a:t>
            </a:r>
            <a:r>
              <a:rPr lang="cs-CZ" dirty="0" err="1" smtClean="0"/>
              <a:t>West</a:t>
            </a:r>
            <a:r>
              <a:rPr lang="cs-CZ" dirty="0" smtClean="0"/>
              <a:t> x Rest</a:t>
            </a:r>
          </a:p>
          <a:p>
            <a:pPr lvl="1"/>
            <a:r>
              <a:rPr lang="cs-CZ" dirty="0" smtClean="0"/>
              <a:t>Lidem z globálního severu pohyb podporován ve jménu svobody a demokracie x z globálního jihu regulován 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</a:rPr>
              <a:t>(Sitek 2016)</a:t>
            </a:r>
          </a:p>
          <a:p>
            <a:r>
              <a:rPr lang="cs-CZ" dirty="0" smtClean="0"/>
              <a:t>PŘEKROČENÍ HRANICE = PROMĚNA CELÉHO ŽIVOTA</a:t>
            </a:r>
          </a:p>
          <a:p>
            <a:r>
              <a:rPr lang="cs-CZ" dirty="0" smtClean="0"/>
              <a:t>Národní stát + mezinárodní politiky a nadnárodní ekonomiky vytvářejí strukturální rámce migrace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7708900" y="4114800"/>
            <a:ext cx="1803400" cy="977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9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Migrace jako </a:t>
            </a:r>
            <a:r>
              <a:rPr lang="cs-CZ" dirty="0" smtClean="0"/>
              <a:t>řešení problémů x migrační vzorec x nemoc 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smtClean="0"/>
              <a:t>hledání </a:t>
            </a:r>
            <a:r>
              <a:rPr lang="cs-CZ" dirty="0" err="1" smtClean="0"/>
              <a:t>wellbeing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b="1" dirty="0" smtClean="0">
                <a:solidFill>
                  <a:srgbClr val="00B050"/>
                </a:solidFill>
              </a:rPr>
              <a:t>Řešení </a:t>
            </a:r>
            <a:r>
              <a:rPr lang="cs-CZ" dirty="0" smtClean="0"/>
              <a:t>: </a:t>
            </a:r>
            <a:r>
              <a:rPr lang="cs-CZ" dirty="0" err="1" smtClean="0"/>
              <a:t>Petersen</a:t>
            </a:r>
            <a:r>
              <a:rPr lang="cs-CZ" dirty="0" smtClean="0"/>
              <a:t> (primitivní, vnucená, svobodná, masová)</a:t>
            </a:r>
          </a:p>
          <a:p>
            <a:pPr lvl="1">
              <a:defRPr/>
            </a:pPr>
            <a:r>
              <a:rPr lang="cs-CZ" dirty="0" smtClean="0"/>
              <a:t>Migrace </a:t>
            </a:r>
            <a:r>
              <a:rPr lang="cs-CZ" b="1" dirty="0"/>
              <a:t>inovativní x konzervativní</a:t>
            </a:r>
          </a:p>
          <a:p>
            <a:pPr marL="457200" lvl="1" indent="0">
              <a:buNone/>
              <a:defRPr/>
            </a:pPr>
            <a:r>
              <a:rPr lang="cs-CZ" dirty="0"/>
              <a:t>= pro každého jinak, podle okolností a sociální </a:t>
            </a:r>
            <a:r>
              <a:rPr lang="cs-CZ" dirty="0" smtClean="0"/>
              <a:t>třídy, </a:t>
            </a:r>
            <a:r>
              <a:rPr lang="cs-CZ" dirty="0"/>
              <a:t>v níž se </a:t>
            </a:r>
            <a:r>
              <a:rPr lang="cs-CZ" dirty="0" smtClean="0"/>
              <a:t>nachází</a:t>
            </a:r>
          </a:p>
          <a:p>
            <a:pPr marL="457200" lvl="1" indent="0">
              <a:buNone/>
              <a:defRPr/>
            </a:pPr>
            <a:r>
              <a:rPr lang="cs-CZ" dirty="0" smtClean="0"/>
              <a:t>Masová = migrační vzorec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M</a:t>
            </a:r>
            <a:r>
              <a:rPr lang="cs-CZ" dirty="0" smtClean="0"/>
              <a:t>igrace </a:t>
            </a:r>
            <a:r>
              <a:rPr lang="cs-CZ" b="1" dirty="0">
                <a:solidFill>
                  <a:srgbClr val="00B050"/>
                </a:solidFill>
              </a:rPr>
              <a:t>vyžaduje lékařské ošetření </a:t>
            </a:r>
            <a:r>
              <a:rPr lang="cs-CZ" dirty="0" smtClean="0"/>
              <a:t>(kritika od </a:t>
            </a:r>
            <a:r>
              <a:rPr lang="cs-CZ" dirty="0" err="1" smtClean="0"/>
              <a:t>Bochner</a:t>
            </a:r>
            <a:r>
              <a:rPr lang="cs-CZ" dirty="0" smtClean="0"/>
              <a:t> </a:t>
            </a:r>
            <a:r>
              <a:rPr lang="cs-CZ" dirty="0"/>
              <a:t>1986</a:t>
            </a:r>
            <a:r>
              <a:rPr lang="cs-CZ" dirty="0" smtClean="0"/>
              <a:t>)</a:t>
            </a:r>
          </a:p>
          <a:p>
            <a:pPr>
              <a:defRPr/>
            </a:pPr>
            <a:r>
              <a:rPr lang="cs-CZ" dirty="0" smtClean="0"/>
              <a:t>1</a:t>
            </a:r>
            <a:r>
              <a:rPr lang="cs-CZ" dirty="0"/>
              <a:t>. skupina = migranti ti </a:t>
            </a:r>
            <a:r>
              <a:rPr lang="cs-CZ" b="1" dirty="0"/>
              <a:t>v tenzi</a:t>
            </a:r>
          </a:p>
          <a:p>
            <a:pPr lvl="1">
              <a:defRPr/>
            </a:pPr>
            <a:r>
              <a:rPr lang="cs-CZ" dirty="0"/>
              <a:t>zármutek a truchlení  (stěhování jako odpověď na ztrátu)</a:t>
            </a:r>
          </a:p>
          <a:p>
            <a:pPr lvl="1">
              <a:defRPr/>
            </a:pPr>
            <a:r>
              <a:rPr lang="cs-CZ" dirty="0"/>
              <a:t>fatalismus (přenechání kontroly nebo naopak vzepjatý pokus převzít kontrolu),  </a:t>
            </a:r>
          </a:p>
          <a:p>
            <a:pPr lvl="1">
              <a:defRPr/>
            </a:pPr>
            <a:r>
              <a:rPr lang="cs-CZ" dirty="0"/>
              <a:t>selektivní očekávání zlepšení kvality života  (to by mohlo být více či méně realistické</a:t>
            </a:r>
            <a:r>
              <a:rPr lang="cs-CZ" dirty="0" smtClean="0"/>
              <a:t>)</a:t>
            </a:r>
            <a:endParaRPr lang="cs-CZ" dirty="0"/>
          </a:p>
          <a:p>
            <a:pPr>
              <a:defRPr/>
            </a:pPr>
            <a:r>
              <a:rPr lang="cs-CZ" dirty="0"/>
              <a:t>2. skupina = migranti ti, co </a:t>
            </a:r>
            <a:r>
              <a:rPr lang="cs-CZ" b="1" dirty="0"/>
              <a:t>onemocní v důsledku migrace </a:t>
            </a:r>
          </a:p>
          <a:p>
            <a:pPr lvl="1">
              <a:defRPr/>
            </a:pPr>
            <a:r>
              <a:rPr lang="cs-CZ" dirty="0"/>
              <a:t>důsledkem migračních zkušeností, včetně negativních životních událostí, nedostatku sociální podpory sítí a účinku rozdílů hodnot(</a:t>
            </a:r>
            <a:r>
              <a:rPr lang="cs-CZ" dirty="0" err="1"/>
              <a:t>Zhou</a:t>
            </a:r>
            <a:r>
              <a:rPr lang="cs-CZ" dirty="0"/>
              <a:t> 2008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 smtClean="0"/>
              <a:t>X </a:t>
            </a:r>
            <a:r>
              <a:rPr lang="cs-CZ" dirty="0"/>
              <a:t>80. léta – </a:t>
            </a:r>
            <a:r>
              <a:rPr lang="cs-CZ" b="1" dirty="0"/>
              <a:t>situace učení </a:t>
            </a:r>
            <a:r>
              <a:rPr lang="cs-CZ" dirty="0"/>
              <a:t>– dynamická zkušenost jak pro studenty, tak pro hostitelskou společnost</a:t>
            </a:r>
          </a:p>
          <a:p>
            <a:pPr marL="0" indent="0">
              <a:buNone/>
              <a:defRPr/>
            </a:pPr>
            <a:r>
              <a:rPr lang="cs-CZ" dirty="0"/>
              <a:t>Prosazování této zkušenosti – i kontext globalizovaného světa</a:t>
            </a:r>
          </a:p>
          <a:p>
            <a:pPr marL="0" indent="0">
              <a:buNone/>
              <a:defRPr/>
            </a:pPr>
            <a:r>
              <a:rPr lang="cs-CZ" dirty="0"/>
              <a:t>Kontaktní hypotéza – méně tematizováno – spíše na úrovni středních škol</a:t>
            </a:r>
          </a:p>
          <a:p>
            <a:pPr marL="0" indent="0">
              <a:buNone/>
              <a:defRPr/>
            </a:pPr>
            <a:endParaRPr lang="cs-CZ" dirty="0"/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0925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latin typeface="Arial" charset="0"/>
              </a:rPr>
              <a:t>Typologie migrací</a:t>
            </a:r>
            <a:endParaRPr lang="cs-CZ" dirty="0" smtClean="0"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1825624"/>
            <a:ext cx="5181600" cy="4633541"/>
          </a:xfrm>
        </p:spPr>
        <p:txBody>
          <a:bodyPr>
            <a:normAutofit fontScale="32500" lnSpcReduction="20000"/>
          </a:bodyPr>
          <a:lstStyle/>
          <a:p>
            <a:pPr marL="609600" indent="-609600"/>
            <a:r>
              <a:rPr lang="cs-CZ" sz="6200" dirty="0"/>
              <a:t>David </a:t>
            </a:r>
            <a:r>
              <a:rPr lang="cs-CZ" sz="6200" dirty="0" err="1"/>
              <a:t>Henig</a:t>
            </a:r>
            <a:r>
              <a:rPr lang="cs-CZ" sz="6200" dirty="0"/>
              <a:t>:</a:t>
            </a:r>
          </a:p>
          <a:p>
            <a:pPr marL="609600" indent="-609600">
              <a:buNone/>
            </a:pPr>
            <a:r>
              <a:rPr lang="cs-CZ" sz="6200" dirty="0">
                <a:solidFill>
                  <a:schemeClr val="accent2"/>
                </a:solidFill>
              </a:rPr>
              <a:t>Kritérium lokálnosti</a:t>
            </a:r>
            <a:r>
              <a:rPr lang="cs-CZ" sz="6200" dirty="0"/>
              <a:t> </a:t>
            </a:r>
          </a:p>
          <a:p>
            <a:pPr marL="609600" indent="-609600">
              <a:buNone/>
            </a:pPr>
            <a:r>
              <a:rPr lang="cs-CZ" sz="6200" dirty="0"/>
              <a:t>a. mezinárodní – mezi státy, mezi kontinenty a mezi regiony </a:t>
            </a:r>
          </a:p>
          <a:p>
            <a:pPr marL="609600" indent="-609600">
              <a:buNone/>
            </a:pPr>
            <a:r>
              <a:rPr lang="cs-CZ" sz="6200" dirty="0"/>
              <a:t>b. Interní /vnitřní – </a:t>
            </a:r>
          </a:p>
          <a:p>
            <a:pPr marL="609600" indent="-609600">
              <a:buNone/>
            </a:pPr>
            <a:r>
              <a:rPr lang="cs-CZ" sz="6200" dirty="0" err="1"/>
              <a:t>c</a:t>
            </a:r>
            <a:r>
              <a:rPr lang="cs-CZ" sz="6200" dirty="0"/>
              <a:t>. Druhotná migrace</a:t>
            </a:r>
          </a:p>
          <a:p>
            <a:pPr marL="609600" indent="-609600">
              <a:buNone/>
            </a:pPr>
            <a:endParaRPr lang="cs-CZ" sz="6200" dirty="0"/>
          </a:p>
          <a:p>
            <a:pPr marL="609600" indent="-609600">
              <a:buNone/>
            </a:pPr>
            <a:r>
              <a:rPr lang="cs-CZ" sz="6200" dirty="0">
                <a:solidFill>
                  <a:schemeClr val="accent2"/>
                </a:solidFill>
              </a:rPr>
              <a:t>Kritérium příčiny</a:t>
            </a:r>
          </a:p>
          <a:p>
            <a:pPr marL="609600" indent="-609600">
              <a:buFont typeface="Arial" charset="0"/>
              <a:buAutoNum type="alphaLcPeriod"/>
            </a:pPr>
            <a:r>
              <a:rPr lang="cs-CZ" sz="6200" dirty="0"/>
              <a:t>Dobrovolná</a:t>
            </a:r>
          </a:p>
          <a:p>
            <a:pPr marL="609600" indent="-609600">
              <a:buFont typeface="Arial" charset="0"/>
              <a:buAutoNum type="alphaLcPeriod"/>
            </a:pPr>
            <a:r>
              <a:rPr lang="cs-CZ" sz="6200" dirty="0"/>
              <a:t>Nedobrovolná – vnucená x vynucená (</a:t>
            </a:r>
            <a:r>
              <a:rPr lang="cs-CZ" sz="6200" dirty="0" err="1"/>
              <a:t>enviromentální</a:t>
            </a:r>
            <a:r>
              <a:rPr lang="cs-CZ" sz="6200" dirty="0" smtClean="0"/>
              <a:t>)</a:t>
            </a:r>
          </a:p>
          <a:p>
            <a:pPr>
              <a:defRPr/>
            </a:pPr>
            <a:r>
              <a:rPr lang="cs-CZ" sz="6200" dirty="0">
                <a:solidFill>
                  <a:schemeClr val="accent2"/>
                </a:solidFill>
              </a:rPr>
              <a:t>Kritérium legality</a:t>
            </a:r>
          </a:p>
          <a:p>
            <a:pPr>
              <a:buNone/>
              <a:defRPr/>
            </a:pPr>
            <a:r>
              <a:rPr lang="cs-CZ" sz="6200" dirty="0">
                <a:solidFill>
                  <a:schemeClr val="accent2"/>
                </a:solidFill>
              </a:rPr>
              <a:t>    </a:t>
            </a:r>
            <a:r>
              <a:rPr lang="cs-CZ" sz="6200" dirty="0"/>
              <a:t>- legální</a:t>
            </a:r>
          </a:p>
          <a:p>
            <a:pPr>
              <a:buNone/>
              <a:defRPr/>
            </a:pPr>
            <a:r>
              <a:rPr lang="cs-CZ" sz="6200" dirty="0"/>
              <a:t>    - </a:t>
            </a:r>
            <a:r>
              <a:rPr lang="cs-CZ" sz="6200" dirty="0" smtClean="0"/>
              <a:t>nelegální</a:t>
            </a:r>
          </a:p>
          <a:p>
            <a:pPr marL="609600" indent="-609600">
              <a:buFont typeface="Arial" charset="0"/>
              <a:buAutoNum type="alphaLcPeriod"/>
            </a:pPr>
            <a:endParaRPr lang="cs-CZ" sz="6200" dirty="0" smtClean="0"/>
          </a:p>
          <a:p>
            <a:pPr marL="609600" indent="-609600">
              <a:buNone/>
            </a:pPr>
            <a:endParaRPr lang="cs-CZ" sz="2600" dirty="0"/>
          </a:p>
          <a:p>
            <a:pPr marL="609600" indent="-609600">
              <a:buNone/>
            </a:pPr>
            <a:endParaRPr lang="cs-CZ" sz="26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6172200" y="1128409"/>
            <a:ext cx="5181600" cy="5525310"/>
          </a:xfrm>
        </p:spPr>
        <p:txBody>
          <a:bodyPr>
            <a:normAutofit fontScale="32500" lnSpcReduction="20000"/>
          </a:bodyPr>
          <a:lstStyle/>
          <a:p>
            <a:pPr marL="609600" indent="-609600"/>
            <a:r>
              <a:rPr lang="cs-CZ" sz="6200" dirty="0">
                <a:solidFill>
                  <a:schemeClr val="accent2"/>
                </a:solidFill>
              </a:rPr>
              <a:t>Kritérium času migračního proudu</a:t>
            </a:r>
            <a:endParaRPr lang="cs-CZ" sz="6200" dirty="0"/>
          </a:p>
          <a:p>
            <a:pPr marL="609600" indent="-609600">
              <a:buFont typeface="Arial" charset="0"/>
              <a:buAutoNum type="alphaLcPeriod"/>
            </a:pPr>
            <a:r>
              <a:rPr lang="cs-CZ" sz="6200" dirty="0"/>
              <a:t>Permanentní – prorážení cesty -</a:t>
            </a:r>
            <a:r>
              <a:rPr lang="en-US" sz="6200" dirty="0">
                <a:cs typeface="Arial" charset="0"/>
              </a:rPr>
              <a:t>&gt;</a:t>
            </a:r>
            <a:r>
              <a:rPr lang="cs-CZ" sz="6200" dirty="0"/>
              <a:t> řetězová</a:t>
            </a:r>
          </a:p>
          <a:p>
            <a:pPr marL="609600" indent="-609600">
              <a:buFont typeface="Arial" charset="0"/>
              <a:buAutoNum type="alphaLcPeriod"/>
            </a:pPr>
            <a:r>
              <a:rPr lang="cs-CZ" sz="6200" dirty="0"/>
              <a:t>Dočasná</a:t>
            </a:r>
          </a:p>
          <a:p>
            <a:pPr marL="609600" indent="-609600"/>
            <a:r>
              <a:rPr lang="cs-CZ" sz="6200" dirty="0">
                <a:solidFill>
                  <a:schemeClr val="accent2"/>
                </a:solidFill>
              </a:rPr>
              <a:t>Kritérium časového horizontu usídlení</a:t>
            </a:r>
          </a:p>
          <a:p>
            <a:pPr marL="609600" indent="-609600">
              <a:buFont typeface="Arial" charset="0"/>
              <a:buAutoNum type="alphaLcPeriod"/>
            </a:pPr>
            <a:r>
              <a:rPr lang="cs-CZ" sz="6200" dirty="0"/>
              <a:t>Dočasná</a:t>
            </a:r>
          </a:p>
          <a:p>
            <a:pPr marL="609600" indent="-609600">
              <a:buFont typeface="Arial" charset="0"/>
              <a:buAutoNum type="alphaLcPeriod"/>
            </a:pPr>
            <a:r>
              <a:rPr lang="cs-CZ" sz="6200" dirty="0"/>
              <a:t>Sezónní</a:t>
            </a:r>
          </a:p>
          <a:p>
            <a:pPr marL="609600" indent="-609600">
              <a:buFont typeface="Arial" charset="0"/>
              <a:buAutoNum type="alphaLcPeriod"/>
            </a:pPr>
            <a:r>
              <a:rPr lang="cs-CZ" sz="6200" dirty="0"/>
              <a:t>Cirkulační  (Hugo) /Cyklická - </a:t>
            </a:r>
            <a:r>
              <a:rPr lang="cs-CZ" sz="6200" dirty="0" err="1"/>
              <a:t>transnacionalismus</a:t>
            </a:r>
            <a:endParaRPr lang="cs-CZ" sz="6200" dirty="0"/>
          </a:p>
          <a:p>
            <a:pPr marL="609600" indent="-609600">
              <a:buFont typeface="Arial" charset="0"/>
              <a:buAutoNum type="alphaLcPeriod"/>
            </a:pPr>
            <a:r>
              <a:rPr lang="cs-CZ" sz="6200" dirty="0"/>
              <a:t>Trvalá</a:t>
            </a:r>
          </a:p>
          <a:p>
            <a:pPr>
              <a:buNone/>
              <a:defRPr/>
            </a:pPr>
            <a:endParaRPr lang="cs-CZ" sz="6200" dirty="0"/>
          </a:p>
          <a:p>
            <a:pPr>
              <a:defRPr/>
            </a:pPr>
            <a:r>
              <a:rPr lang="cs-CZ" sz="6200" dirty="0">
                <a:solidFill>
                  <a:schemeClr val="accent2"/>
                </a:solidFill>
              </a:rPr>
              <a:t>Kritérium angažovanosti státu</a:t>
            </a:r>
          </a:p>
          <a:p>
            <a:pPr>
              <a:buFontTx/>
              <a:buChar char="-"/>
              <a:defRPr/>
            </a:pPr>
            <a:r>
              <a:rPr lang="cs-CZ" sz="6200" dirty="0"/>
              <a:t>Řízená (reemigrace, Výběr kvalifikovaných zahraničních pracovníků, Zelená karta)</a:t>
            </a:r>
          </a:p>
          <a:p>
            <a:pPr>
              <a:buFontTx/>
              <a:buChar char="-"/>
              <a:defRPr/>
            </a:pPr>
            <a:r>
              <a:rPr lang="cs-CZ" sz="6200" dirty="0"/>
              <a:t>Spontánní</a:t>
            </a:r>
          </a:p>
          <a:p>
            <a:pPr>
              <a:buFontTx/>
              <a:buChar char="-"/>
              <a:defRPr/>
            </a:pPr>
            <a:r>
              <a:rPr lang="cs-CZ" sz="6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Zprostředkovatelské agentury </a:t>
            </a:r>
            <a:r>
              <a:rPr lang="cs-CZ" sz="6200" dirty="0"/>
              <a:t>(Globalizace = toky peněz, zboží a lidí)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2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3395</Words>
  <Application>Microsoft Office PowerPoint</Application>
  <PresentationFormat>Širokoúhlá obrazovka</PresentationFormat>
  <Paragraphs>346</Paragraphs>
  <Slides>41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Motiv Office</vt:lpstr>
      <vt:lpstr>Migrace – propojování světa</vt:lpstr>
      <vt:lpstr>Migrace</vt:lpstr>
      <vt:lpstr>Svět v pohybu</vt:lpstr>
      <vt:lpstr>Propojení prostorů</vt:lpstr>
      <vt:lpstr>Svět jako místo pro pohyb</vt:lpstr>
      <vt:lpstr>Migrace jako překročení hranice</vt:lpstr>
      <vt:lpstr>Role národního státu v migraci</vt:lpstr>
      <vt:lpstr>Migrace jako řešení problémů x migrační vzorec x nemoc  (hledání wellbeing)</vt:lpstr>
      <vt:lpstr>Typologie migrací</vt:lpstr>
      <vt:lpstr>Přívlastky migrací</vt:lpstr>
      <vt:lpstr>Příčiny migrace</vt:lpstr>
      <vt:lpstr>Příčiny migrace – strukturální záležitost</vt:lpstr>
      <vt:lpstr>Příčiny migrace - aktivní jedinec</vt:lpstr>
      <vt:lpstr>Dekonstrukce typologie kategorie migrace jako spektrum kontinua (King)</vt:lpstr>
      <vt:lpstr>Migrační režimy – migrační diskurzy</vt:lpstr>
      <vt:lpstr>Karkabi, Nadeem: 2011 Couples in the Global Margins: sexuality and marriage between Egyptian men and Western women in Dahab, a touristic coastal city in South Sinai. Anthropology of the Middle East, 6(1): 79-97. </vt:lpstr>
      <vt:lpstr>Ustrnutí: Uprchlík/nelegální migranti v pobytových zařízeních</vt:lpstr>
      <vt:lpstr>Zadržování v liminalitě  = moc státu neumožnit migrantům normální život</vt:lpstr>
      <vt:lpstr>Čekání pro migranty</vt:lpstr>
      <vt:lpstr>Čas jako nástroj politiky</vt:lpstr>
      <vt:lpstr>Prezentace aplikace PowerPoint</vt:lpstr>
      <vt:lpstr>Prezentace aplikace PowerPoint</vt:lpstr>
      <vt:lpstr>Efekty kontroly času ze strany státu</vt:lpstr>
      <vt:lpstr>Závěr</vt:lpstr>
      <vt:lpstr>Přehled  teorií</vt:lpstr>
      <vt:lpstr>Neoklasická ekonomie</vt:lpstr>
      <vt:lpstr>Neoklasická ekonomie</vt:lpstr>
      <vt:lpstr>Neoklasická ekonomie</vt:lpstr>
      <vt:lpstr>Nová ekonomická migrace</vt:lpstr>
      <vt:lpstr>Nová ekonomická migrace</vt:lpstr>
      <vt:lpstr>Teorie segmentovaného pracovního trhu</vt:lpstr>
      <vt:lpstr>Teorie segmentovaného pracovního trhu</vt:lpstr>
      <vt:lpstr>Teorie světosystému + Historicko-strukturalistický přístup </vt:lpstr>
      <vt:lpstr>Teorie migračních systémů</vt:lpstr>
      <vt:lpstr>Teorie migračních sítí a transnacionálního prostoru</vt:lpstr>
      <vt:lpstr>transnacionálního prostoru</vt:lpstr>
      <vt:lpstr>Teorie kumulativní příčinnosti </vt:lpstr>
      <vt:lpstr>Institucionální teorie</vt:lpstr>
      <vt:lpstr>Teorie klientské politiky a „antipopulistická norma“</vt:lpstr>
      <vt:lpstr>Teorie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Migrace – propojování světa</dc:title>
  <dc:creator>Admin</dc:creator>
  <cp:lastModifiedBy>admin</cp:lastModifiedBy>
  <cp:revision>16</cp:revision>
  <dcterms:created xsi:type="dcterms:W3CDTF">2020-03-09T13:37:17Z</dcterms:created>
  <dcterms:modified xsi:type="dcterms:W3CDTF">2022-03-08T09:45:36Z</dcterms:modified>
</cp:coreProperties>
</file>