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trictFirstAndLastChars="0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319" r:id="rId4"/>
    <p:sldId id="321" r:id="rId5"/>
    <p:sldId id="323" r:id="rId6"/>
    <p:sldId id="322" r:id="rId7"/>
    <p:sldId id="324" r:id="rId8"/>
    <p:sldId id="325" r:id="rId9"/>
    <p:sldId id="326" r:id="rId10"/>
    <p:sldId id="327" r:id="rId11"/>
    <p:sldId id="328" r:id="rId12"/>
    <p:sldId id="329" r:id="rId13"/>
    <p:sldId id="330" r:id="rId14"/>
    <p:sldId id="332" r:id="rId15"/>
    <p:sldId id="331" r:id="rId16"/>
    <p:sldId id="333" r:id="rId17"/>
    <p:sldId id="334" r:id="rId18"/>
    <p:sldId id="335" r:id="rId19"/>
    <p:sldId id="338" r:id="rId20"/>
    <p:sldId id="337" r:id="rId21"/>
    <p:sldId id="336" r:id="rId22"/>
    <p:sldId id="339" r:id="rId23"/>
    <p:sldId id="341" r:id="rId24"/>
    <p:sldId id="340" r:id="rId25"/>
  </p:sldIdLst>
  <p:sldSz cx="10080625" cy="7559675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540"/>
  </p:normalViewPr>
  <p:slideViewPr>
    <p:cSldViewPr>
      <p:cViewPr varScale="1">
        <p:scale>
          <a:sx n="103" d="100"/>
          <a:sy n="103" d="100"/>
        </p:scale>
        <p:origin x="1600" y="18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>
            <a:extLst>
              <a:ext uri="{FF2B5EF4-FFF2-40B4-BE49-F238E27FC236}">
                <a16:creationId xmlns:a16="http://schemas.microsoft.com/office/drawing/2014/main" id="{3F6A4A5A-C5B4-DFEA-7BC2-D362AC590E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39" name="AutoShape 2">
            <a:extLst>
              <a:ext uri="{FF2B5EF4-FFF2-40B4-BE49-F238E27FC236}">
                <a16:creationId xmlns:a16="http://schemas.microsoft.com/office/drawing/2014/main" id="{C510B6A5-A55C-2310-065A-9D91B19102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0" name="AutoShape 3">
            <a:extLst>
              <a:ext uri="{FF2B5EF4-FFF2-40B4-BE49-F238E27FC236}">
                <a16:creationId xmlns:a16="http://schemas.microsoft.com/office/drawing/2014/main" id="{0C719000-5D64-BCFF-E77D-C53C31A483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1" name="AutoShape 4">
            <a:extLst>
              <a:ext uri="{FF2B5EF4-FFF2-40B4-BE49-F238E27FC236}">
                <a16:creationId xmlns:a16="http://schemas.microsoft.com/office/drawing/2014/main" id="{F75282B8-7BBA-3BFB-4013-D77009299A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2" name="AutoShape 5">
            <a:extLst>
              <a:ext uri="{FF2B5EF4-FFF2-40B4-BE49-F238E27FC236}">
                <a16:creationId xmlns:a16="http://schemas.microsoft.com/office/drawing/2014/main" id="{6A5BA836-D69F-F0B1-4F17-2ED25387AC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3" name="AutoShape 6">
            <a:extLst>
              <a:ext uri="{FF2B5EF4-FFF2-40B4-BE49-F238E27FC236}">
                <a16:creationId xmlns:a16="http://schemas.microsoft.com/office/drawing/2014/main" id="{9B892A44-FE59-47FF-35D7-BD47123BFF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4" name="AutoShape 7">
            <a:extLst>
              <a:ext uri="{FF2B5EF4-FFF2-40B4-BE49-F238E27FC236}">
                <a16:creationId xmlns:a16="http://schemas.microsoft.com/office/drawing/2014/main" id="{721DEAEF-2E02-58A2-D601-8598C826D9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5" name="AutoShape 8">
            <a:extLst>
              <a:ext uri="{FF2B5EF4-FFF2-40B4-BE49-F238E27FC236}">
                <a16:creationId xmlns:a16="http://schemas.microsoft.com/office/drawing/2014/main" id="{084C1345-4FC9-FCDB-DE80-55937B9C6B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6" name="AutoShape 9">
            <a:extLst>
              <a:ext uri="{FF2B5EF4-FFF2-40B4-BE49-F238E27FC236}">
                <a16:creationId xmlns:a16="http://schemas.microsoft.com/office/drawing/2014/main" id="{7B7523A8-F37E-7DD3-6349-0B61674371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7" name="AutoShape 10">
            <a:extLst>
              <a:ext uri="{FF2B5EF4-FFF2-40B4-BE49-F238E27FC236}">
                <a16:creationId xmlns:a16="http://schemas.microsoft.com/office/drawing/2014/main" id="{0EE3CD23-A13F-9C18-749C-60BC25BF7B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8" name="AutoShape 11">
            <a:extLst>
              <a:ext uri="{FF2B5EF4-FFF2-40B4-BE49-F238E27FC236}">
                <a16:creationId xmlns:a16="http://schemas.microsoft.com/office/drawing/2014/main" id="{AB88BB88-B825-1B37-A397-3BDBC0C8AB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9" name="Rectangle 12">
            <a:extLst>
              <a:ext uri="{FF2B5EF4-FFF2-40B4-BE49-F238E27FC236}">
                <a16:creationId xmlns:a16="http://schemas.microsoft.com/office/drawing/2014/main" id="{B9428606-4AE0-7825-F1D6-6809368CC39E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26062" cy="398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61" name="Rectangle 13">
            <a:extLst>
              <a:ext uri="{FF2B5EF4-FFF2-40B4-BE49-F238E27FC236}">
                <a16:creationId xmlns:a16="http://schemas.microsoft.com/office/drawing/2014/main" id="{F66C3085-811F-D0DB-AA6E-22E0DF20712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29325" cy="47926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  <p:sp>
        <p:nvSpPr>
          <p:cNvPr id="2062" name="Rectangle 14">
            <a:extLst>
              <a:ext uri="{FF2B5EF4-FFF2-40B4-BE49-F238E27FC236}">
                <a16:creationId xmlns:a16="http://schemas.microsoft.com/office/drawing/2014/main" id="{23C48AE2-C303-5209-6478-02F73D158602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62313" cy="5159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63" name="Rectangle 15">
            <a:extLst>
              <a:ext uri="{FF2B5EF4-FFF2-40B4-BE49-F238E27FC236}">
                <a16:creationId xmlns:a16="http://schemas.microsoft.com/office/drawing/2014/main" id="{2C9899CC-D054-B245-7FF5-E9AB4AAFBDC0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62312" cy="5159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64" name="Rectangle 16">
            <a:extLst>
              <a:ext uri="{FF2B5EF4-FFF2-40B4-BE49-F238E27FC236}">
                <a16:creationId xmlns:a16="http://schemas.microsoft.com/office/drawing/2014/main" id="{0B0A1BB8-F9B1-AF9F-0965-DCEC4DC4D583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10155238"/>
            <a:ext cx="3262313" cy="5159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65" name="Rectangle 17">
            <a:extLst>
              <a:ext uri="{FF2B5EF4-FFF2-40B4-BE49-F238E27FC236}">
                <a16:creationId xmlns:a16="http://schemas.microsoft.com/office/drawing/2014/main" id="{8BDB7306-8929-B22C-4486-4A08C6A95A1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5238"/>
            <a:ext cx="3262312" cy="5159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3563A674-6972-D042-B714-8708F739C1BE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7">
            <a:extLst>
              <a:ext uri="{FF2B5EF4-FFF2-40B4-BE49-F238E27FC236}">
                <a16:creationId xmlns:a16="http://schemas.microsoft.com/office/drawing/2014/main" id="{3769B180-6BA0-C960-1E21-96E3E795978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5DD81A3-D991-2F46-ADA4-A3598BED8A7F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6387" name="Text Box 1">
            <a:extLst>
              <a:ext uri="{FF2B5EF4-FFF2-40B4-BE49-F238E27FC236}">
                <a16:creationId xmlns:a16="http://schemas.microsoft.com/office/drawing/2014/main" id="{40E4F342-9BFA-A01B-A4C9-726994A2A7A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Text Box 2">
            <a:extLst>
              <a:ext uri="{FF2B5EF4-FFF2-40B4-BE49-F238E27FC236}">
                <a16:creationId xmlns:a16="http://schemas.microsoft.com/office/drawing/2014/main" id="{96AB25B7-9AA3-86D3-86F4-FA12FB5D36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7">
            <a:extLst>
              <a:ext uri="{FF2B5EF4-FFF2-40B4-BE49-F238E27FC236}">
                <a16:creationId xmlns:a16="http://schemas.microsoft.com/office/drawing/2014/main" id="{75FCBB66-95E7-9815-6D0A-EDB17C80C62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B227C36-5FA6-2F40-B738-6E94A1B0C354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4819" name="Text Box 1">
            <a:extLst>
              <a:ext uri="{FF2B5EF4-FFF2-40B4-BE49-F238E27FC236}">
                <a16:creationId xmlns:a16="http://schemas.microsoft.com/office/drawing/2014/main" id="{6E5B921F-5A26-B210-AF4C-0C1DACA7383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CA2A5E57-0ADF-4B4C-DC8B-219EFADB91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7">
            <a:extLst>
              <a:ext uri="{FF2B5EF4-FFF2-40B4-BE49-F238E27FC236}">
                <a16:creationId xmlns:a16="http://schemas.microsoft.com/office/drawing/2014/main" id="{23C74CCC-F434-12CF-6954-782E1E6D6F9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F40D03E-8D60-8042-AA84-D4D4113C1D5B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6867" name="Text Box 1">
            <a:extLst>
              <a:ext uri="{FF2B5EF4-FFF2-40B4-BE49-F238E27FC236}">
                <a16:creationId xmlns:a16="http://schemas.microsoft.com/office/drawing/2014/main" id="{C18B8A9E-9B55-9CD1-7832-ED3BEB4D5F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7C4E3EA3-7181-7AB5-DF38-9399F748C3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7">
            <a:extLst>
              <a:ext uri="{FF2B5EF4-FFF2-40B4-BE49-F238E27FC236}">
                <a16:creationId xmlns:a16="http://schemas.microsoft.com/office/drawing/2014/main" id="{3B8524B3-8504-6C8C-9DDD-17281AF967D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53AF4AB-B6F9-7C44-9BF0-7EEC8F8DEAF9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8915" name="Text Box 1">
            <a:extLst>
              <a:ext uri="{FF2B5EF4-FFF2-40B4-BE49-F238E27FC236}">
                <a16:creationId xmlns:a16="http://schemas.microsoft.com/office/drawing/2014/main" id="{B2BC47F5-544D-69BF-EB09-85BC9CD1869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EF099C7B-56C4-42C9-C2DA-37746A0FDA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7">
            <a:extLst>
              <a:ext uri="{FF2B5EF4-FFF2-40B4-BE49-F238E27FC236}">
                <a16:creationId xmlns:a16="http://schemas.microsoft.com/office/drawing/2014/main" id="{089993EC-652F-B31B-EC22-6665020E857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CC8DFA1-28D1-1C4F-ACB7-F8D04B0382E6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0963" name="Text Box 1">
            <a:extLst>
              <a:ext uri="{FF2B5EF4-FFF2-40B4-BE49-F238E27FC236}">
                <a16:creationId xmlns:a16="http://schemas.microsoft.com/office/drawing/2014/main" id="{6A2497DC-E08F-F334-A783-30D01F386D0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D231029E-6656-2D12-284C-CF3FE20A97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7">
            <a:extLst>
              <a:ext uri="{FF2B5EF4-FFF2-40B4-BE49-F238E27FC236}">
                <a16:creationId xmlns:a16="http://schemas.microsoft.com/office/drawing/2014/main" id="{05B14E61-AD27-6E18-3882-AF0201DA000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D2D2038-92F7-5B49-86BB-A462AD62F2F7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3011" name="Text Box 1">
            <a:extLst>
              <a:ext uri="{FF2B5EF4-FFF2-40B4-BE49-F238E27FC236}">
                <a16:creationId xmlns:a16="http://schemas.microsoft.com/office/drawing/2014/main" id="{E87E87FD-3BF5-2184-99C3-656BA326BB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633BCEEA-1058-54B8-1C2C-220CEFAB97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7">
            <a:extLst>
              <a:ext uri="{FF2B5EF4-FFF2-40B4-BE49-F238E27FC236}">
                <a16:creationId xmlns:a16="http://schemas.microsoft.com/office/drawing/2014/main" id="{DD4FB8B7-9C39-7769-7A1E-C1C84B4F36D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534B4AB-CD43-1040-8987-E2C2E0C84302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5059" name="Text Box 1">
            <a:extLst>
              <a:ext uri="{FF2B5EF4-FFF2-40B4-BE49-F238E27FC236}">
                <a16:creationId xmlns:a16="http://schemas.microsoft.com/office/drawing/2014/main" id="{BA49BE4D-00FC-73E3-D735-B818C7FDD05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08BF9685-ECFE-9629-6B51-3D6A2B24CC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7">
            <a:extLst>
              <a:ext uri="{FF2B5EF4-FFF2-40B4-BE49-F238E27FC236}">
                <a16:creationId xmlns:a16="http://schemas.microsoft.com/office/drawing/2014/main" id="{9C9E2D46-50CA-4230-36F2-1B9912DE213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87A950C-D908-B148-929C-0AD35EE9A697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16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7107" name="Text Box 1">
            <a:extLst>
              <a:ext uri="{FF2B5EF4-FFF2-40B4-BE49-F238E27FC236}">
                <a16:creationId xmlns:a16="http://schemas.microsoft.com/office/drawing/2014/main" id="{362FAF22-0CF5-98ED-0565-AC72AD07C42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80073D3E-9931-7C4B-4AB2-5E212B5DFD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7">
            <a:extLst>
              <a:ext uri="{FF2B5EF4-FFF2-40B4-BE49-F238E27FC236}">
                <a16:creationId xmlns:a16="http://schemas.microsoft.com/office/drawing/2014/main" id="{0C9AFF2C-D4FC-3016-8988-151C280AA29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413B97C-823E-DC44-BA35-399AF940BC27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17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9155" name="Text Box 1">
            <a:extLst>
              <a:ext uri="{FF2B5EF4-FFF2-40B4-BE49-F238E27FC236}">
                <a16:creationId xmlns:a16="http://schemas.microsoft.com/office/drawing/2014/main" id="{1C606165-FAEB-70FA-D655-F14D0E9A1C2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3EFA92BE-C66F-6E2C-4273-AB7B65A3BC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7">
            <a:extLst>
              <a:ext uri="{FF2B5EF4-FFF2-40B4-BE49-F238E27FC236}">
                <a16:creationId xmlns:a16="http://schemas.microsoft.com/office/drawing/2014/main" id="{6BCB78ED-011B-A038-727D-BD78C395BF7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C6CE32B-32A4-7C4D-83CE-0B700CE3F744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1203" name="Text Box 1">
            <a:extLst>
              <a:ext uri="{FF2B5EF4-FFF2-40B4-BE49-F238E27FC236}">
                <a16:creationId xmlns:a16="http://schemas.microsoft.com/office/drawing/2014/main" id="{096ADE24-A1DA-BADA-9E89-A0A16250CFB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957DC423-9FB4-5EC4-0BE0-85C109DA0D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7">
            <a:extLst>
              <a:ext uri="{FF2B5EF4-FFF2-40B4-BE49-F238E27FC236}">
                <a16:creationId xmlns:a16="http://schemas.microsoft.com/office/drawing/2014/main" id="{513DD07E-0532-0B1D-6897-C21CA647998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F576243-55F7-E44A-9A53-D7AF28D06FCB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19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3251" name="Text Box 1">
            <a:extLst>
              <a:ext uri="{FF2B5EF4-FFF2-40B4-BE49-F238E27FC236}">
                <a16:creationId xmlns:a16="http://schemas.microsoft.com/office/drawing/2014/main" id="{29026995-C3B7-B1D0-EA1E-398BCAA9C8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B38E0091-E871-DB35-DD74-DAFB5AB7F3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7">
            <a:extLst>
              <a:ext uri="{FF2B5EF4-FFF2-40B4-BE49-F238E27FC236}">
                <a16:creationId xmlns:a16="http://schemas.microsoft.com/office/drawing/2014/main" id="{D40E2037-D689-CA9B-FB4D-79334072458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97DF894-4AD9-914D-9A15-5252BDCDEC7E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8435" name="Text Box 1">
            <a:extLst>
              <a:ext uri="{FF2B5EF4-FFF2-40B4-BE49-F238E27FC236}">
                <a16:creationId xmlns:a16="http://schemas.microsoft.com/office/drawing/2014/main" id="{FBB83B2A-FAA1-A1D5-C338-226890C4881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84FFCD73-075B-8331-CC3B-6D22EF4A4E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7">
            <a:extLst>
              <a:ext uri="{FF2B5EF4-FFF2-40B4-BE49-F238E27FC236}">
                <a16:creationId xmlns:a16="http://schemas.microsoft.com/office/drawing/2014/main" id="{6A429AD7-5C9B-815F-8A89-E008191A19F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AE9AFF4-92FA-3645-B637-45FFA92CB65F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20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5299" name="Text Box 1">
            <a:extLst>
              <a:ext uri="{FF2B5EF4-FFF2-40B4-BE49-F238E27FC236}">
                <a16:creationId xmlns:a16="http://schemas.microsoft.com/office/drawing/2014/main" id="{A2B9421B-7E11-3DBA-5998-3B426BF366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C8E10B8F-889B-4DE1-87AC-172162484B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DA310B7E-E712-B8A8-0BCC-C943E701477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41B8A86-285C-E14F-B3FC-5E94A1C1D4A0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21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68232D46-C9A3-5E46-594A-3A6A18C54CB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C9C16572-A6A9-6845-2EC0-8F7D3F9A7E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7">
            <a:extLst>
              <a:ext uri="{FF2B5EF4-FFF2-40B4-BE49-F238E27FC236}">
                <a16:creationId xmlns:a16="http://schemas.microsoft.com/office/drawing/2014/main" id="{1B0D4CEA-24E6-DD5D-82FB-5D495C64DFF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BD0643B-D0B2-ED4D-AD5B-9A026561AA70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22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9395" name="Text Box 1">
            <a:extLst>
              <a:ext uri="{FF2B5EF4-FFF2-40B4-BE49-F238E27FC236}">
                <a16:creationId xmlns:a16="http://schemas.microsoft.com/office/drawing/2014/main" id="{EEED1922-6C76-7CBB-5E3D-2F7194B1445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ADAFA6A8-FB24-FB6D-85FE-0380EEEED1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17">
            <a:extLst>
              <a:ext uri="{FF2B5EF4-FFF2-40B4-BE49-F238E27FC236}">
                <a16:creationId xmlns:a16="http://schemas.microsoft.com/office/drawing/2014/main" id="{1213A550-44E8-DB55-6D29-27F8B73378F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FB9D6E8-AD34-F545-861C-713C24EE3DCA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23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1443" name="Text Box 1">
            <a:extLst>
              <a:ext uri="{FF2B5EF4-FFF2-40B4-BE49-F238E27FC236}">
                <a16:creationId xmlns:a16="http://schemas.microsoft.com/office/drawing/2014/main" id="{4B86F4A6-60F3-A0A6-8562-CD58C6F494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B8DF5FAD-2660-A55C-2F82-9F8696C40F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7">
            <a:extLst>
              <a:ext uri="{FF2B5EF4-FFF2-40B4-BE49-F238E27FC236}">
                <a16:creationId xmlns:a16="http://schemas.microsoft.com/office/drawing/2014/main" id="{517F3D74-79C0-C111-D0F6-FF7E1244E3F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CCEBFAA-1BC8-1D46-820D-F503BB0FC112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24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3491" name="Text Box 1">
            <a:extLst>
              <a:ext uri="{FF2B5EF4-FFF2-40B4-BE49-F238E27FC236}">
                <a16:creationId xmlns:a16="http://schemas.microsoft.com/office/drawing/2014/main" id="{7677575E-B1AB-1724-81CC-5204B709EC6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8A85984F-52B0-B40C-762D-6415A4627F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7">
            <a:extLst>
              <a:ext uri="{FF2B5EF4-FFF2-40B4-BE49-F238E27FC236}">
                <a16:creationId xmlns:a16="http://schemas.microsoft.com/office/drawing/2014/main" id="{2BF1F3F1-1153-BCD7-0601-E6C7FFAC06C4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07E82AB-A6C7-E244-B4E3-315871C8D73F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0483" name="Text Box 1">
            <a:extLst>
              <a:ext uri="{FF2B5EF4-FFF2-40B4-BE49-F238E27FC236}">
                <a16:creationId xmlns:a16="http://schemas.microsoft.com/office/drawing/2014/main" id="{CA5F566A-0B80-CC8B-C240-5C6ECA08297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7C477A90-37C5-C45B-6ABE-FD8167904E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7">
            <a:extLst>
              <a:ext uri="{FF2B5EF4-FFF2-40B4-BE49-F238E27FC236}">
                <a16:creationId xmlns:a16="http://schemas.microsoft.com/office/drawing/2014/main" id="{4EBF9150-7D80-ECBA-DE1F-C5E3C9ECE6D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2E255DC-FC5D-9742-ABC5-862451D521DB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2531" name="Text Box 1">
            <a:extLst>
              <a:ext uri="{FF2B5EF4-FFF2-40B4-BE49-F238E27FC236}">
                <a16:creationId xmlns:a16="http://schemas.microsoft.com/office/drawing/2014/main" id="{C14439C5-E70B-D79F-4F49-91AB678EB2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DB059E15-E9CE-6148-90B0-C5CD3E19BC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7">
            <a:extLst>
              <a:ext uri="{FF2B5EF4-FFF2-40B4-BE49-F238E27FC236}">
                <a16:creationId xmlns:a16="http://schemas.microsoft.com/office/drawing/2014/main" id="{AE03ACE2-BA81-070E-ADC3-75DF3E39263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896DBFC-B894-A84C-94A3-769B917103CC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4579" name="Text Box 1">
            <a:extLst>
              <a:ext uri="{FF2B5EF4-FFF2-40B4-BE49-F238E27FC236}">
                <a16:creationId xmlns:a16="http://schemas.microsoft.com/office/drawing/2014/main" id="{82839493-82A3-5262-4C75-2B5459930A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9DB9EA77-0B4A-99BC-7558-5B5E639D90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7">
            <a:extLst>
              <a:ext uri="{FF2B5EF4-FFF2-40B4-BE49-F238E27FC236}">
                <a16:creationId xmlns:a16="http://schemas.microsoft.com/office/drawing/2014/main" id="{4E7D6FCA-A5E9-0C67-C2EA-FC54CF2D942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F5A42E0-F5F5-3341-82E9-24921EC70EDC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6627" name="Text Box 1">
            <a:extLst>
              <a:ext uri="{FF2B5EF4-FFF2-40B4-BE49-F238E27FC236}">
                <a16:creationId xmlns:a16="http://schemas.microsoft.com/office/drawing/2014/main" id="{6E1B7DB5-6A65-BC1F-ED67-5E231D95F1C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7B09F361-7F5F-8D5C-D600-7BD8DE9528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7">
            <a:extLst>
              <a:ext uri="{FF2B5EF4-FFF2-40B4-BE49-F238E27FC236}">
                <a16:creationId xmlns:a16="http://schemas.microsoft.com/office/drawing/2014/main" id="{E37572BC-55B7-99FB-EBB7-F5AFC2E04DD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CD666BA-FA6B-FC4E-8E52-BEF20A6EACF1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8675" name="Text Box 1">
            <a:extLst>
              <a:ext uri="{FF2B5EF4-FFF2-40B4-BE49-F238E27FC236}">
                <a16:creationId xmlns:a16="http://schemas.microsoft.com/office/drawing/2014/main" id="{BA028586-B3C0-9E8C-3281-9545B8F49B5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793AE83D-5F71-4AEE-D226-33D4D1D867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7">
            <a:extLst>
              <a:ext uri="{FF2B5EF4-FFF2-40B4-BE49-F238E27FC236}">
                <a16:creationId xmlns:a16="http://schemas.microsoft.com/office/drawing/2014/main" id="{74B30761-7A4E-015C-DC17-4F3A1CDCFD14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8A1E453-1ED3-FB42-B99B-96A02E0FAF38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0723" name="Text Box 1">
            <a:extLst>
              <a:ext uri="{FF2B5EF4-FFF2-40B4-BE49-F238E27FC236}">
                <a16:creationId xmlns:a16="http://schemas.microsoft.com/office/drawing/2014/main" id="{BBECCAB2-3445-A610-4FCE-F4EA02492E1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F67CC01A-59AC-D1BC-F636-FB928D492F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7">
            <a:extLst>
              <a:ext uri="{FF2B5EF4-FFF2-40B4-BE49-F238E27FC236}">
                <a16:creationId xmlns:a16="http://schemas.microsoft.com/office/drawing/2014/main" id="{7BCC246C-5190-41AE-2E37-20B7F305E8D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AB49F30-D395-BB4C-8062-7A6A71158E29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2771" name="Text Box 1">
            <a:extLst>
              <a:ext uri="{FF2B5EF4-FFF2-40B4-BE49-F238E27FC236}">
                <a16:creationId xmlns:a16="http://schemas.microsoft.com/office/drawing/2014/main" id="{315691EB-1AFF-48C1-C609-11F1885E1FC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CB89329C-4073-7610-0B4D-1EF0ABFB32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CH"/>
              <a:t>Master-Untertitelformat bearbeiten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251CE9F-CFB6-29F6-0606-6AC3D3F22BF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CF7A5C-CD35-D568-D811-784BD17A522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1E77CF-2A69-0C36-7617-5BAFC61441A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49B657-4CC1-E442-91F9-BCC370EE1351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901043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D849429-4570-D8DC-5B53-8DFBAC73411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89CFC8C-2872-C63D-CCE9-368E27C2CBF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28F08BE-2658-58CC-8B51-E70B3C9925D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AFFAD7-7162-4B49-BFB9-4C7FA047ACF8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277395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292975" y="300038"/>
            <a:ext cx="2262188" cy="6438900"/>
          </a:xfrm>
        </p:spPr>
        <p:txBody>
          <a:bodyPr vert="eaVert"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3238" y="300038"/>
            <a:ext cx="6637337" cy="6438900"/>
          </a:xfrm>
        </p:spPr>
        <p:txBody>
          <a:bodyPr vert="eaVert"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C92DC76-FEB0-F347-9FF1-02312268560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B5428F2-368C-57AD-119C-E8353F508F8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0499C97-EA4F-232C-7F5C-EFAAFC94D703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6FFF7F-26FA-9A42-9418-357F7A474128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878896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3238" y="300038"/>
            <a:ext cx="9051925" cy="1244600"/>
          </a:xfrm>
        </p:spPr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EA87755E-7FBD-D8ED-07A1-EF86E7C926F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C3721B0-F609-D289-7555-9CAA73D5104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B925D74-D3DE-60A7-A8D3-08E94D464A0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802F1B-059E-0E43-B979-15201D2D3917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57439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E6ECA36-A636-E78F-5BAB-B1C818B8406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666A5D1-BEEC-0471-BDC8-71A2E1E1D3F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7CE996B-8749-A3C3-3E6F-98C66F365953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CB12B8-00F4-3E46-93C5-2617B2279686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487144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605887-EA19-AA1D-6D95-E351A433D38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631B6E7-9F17-9EC5-B076-2836D251619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387C87-F289-AA3C-6C41-F0A4AC6435C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A04E0D-97E1-AD4A-8D04-274623791881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970052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49762" cy="497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05400" y="1768475"/>
            <a:ext cx="4449763" cy="497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78A51CE-F1C4-A0CF-AA34-6C6EFA9E3B8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DF8C4386-88E4-BD4F-5DBA-C5C36C25926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95FBC542-EFB7-27B5-0CA6-3E9E484F68C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6019AE-4D58-E448-8A5B-1CD90EB27BDC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266164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F938D1B-DFD4-248B-94A4-2D58B618246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ED7C0725-CF8D-0729-37C0-D64531EB32B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719E5315-E2B0-93BE-1117-563E47A55F2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C576BE-A6B4-1244-9C52-D54E10AC8076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986507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08CD8B35-8482-EFED-DCD0-0D3153DB8FD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78E7607-7A73-FEB0-8112-52070987022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AFD9C98-403A-88EC-F574-A047D648D77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18CCCD-07D1-8246-BBEA-C4E3E0B6B032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908160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C3E2912A-144C-7EF9-42DA-55831244037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B7F2BC5-4AEF-7301-9331-DD58B5B06D0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653230A-E3A0-5E30-5808-8CF626316A2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61DE9B-F3FA-AC4D-B0FC-470E298E5426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209642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5722405-58F9-5CFE-E126-2E45FBD5612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831A84DE-27E7-194D-0DFF-1EC0D3CC52F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9E017402-B540-0BCB-894B-246DED8BF05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8F34EC-F231-A74B-8D48-FDA5296A0FA9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606132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9BE978D-590B-3CEA-89F2-A833CB4CB66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CB0A29B0-D566-DF4D-3273-647E33FCFCB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8B297C9B-9A1C-A474-FE1E-AD404B269F3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627EFC-9E81-AB4D-B096-CB2952978BD8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519334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4F6C6CD9-52FD-8A30-24B1-D791BD13F1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0038"/>
            <a:ext cx="9051925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B6A3DAB1-DE74-5EBF-A79E-53D61B57CD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51925" cy="497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Klicken Sie, um die Formate des Gliederungstextes zu bearbeiten</a:t>
            </a:r>
          </a:p>
          <a:p>
            <a:pPr lvl="1"/>
            <a:r>
              <a:rPr lang="en-GB" altLang="de-DE"/>
              <a:t>Zweite Gliederungsebene</a:t>
            </a:r>
          </a:p>
          <a:p>
            <a:pPr lvl="2"/>
            <a:r>
              <a:rPr lang="en-GB" altLang="de-DE"/>
              <a:t>Dritte Gliederungsebene</a:t>
            </a:r>
          </a:p>
          <a:p>
            <a:pPr lvl="3"/>
            <a:r>
              <a:rPr lang="en-GB" altLang="de-DE"/>
              <a:t>Vierte Gliederungsebene</a:t>
            </a:r>
          </a:p>
          <a:p>
            <a:pPr lvl="4"/>
            <a:r>
              <a:rPr lang="en-GB" altLang="de-DE"/>
              <a:t>Fünfte Gliederungsebene</a:t>
            </a:r>
          </a:p>
          <a:p>
            <a:pPr lvl="4"/>
            <a:r>
              <a:rPr lang="en-GB" altLang="de-DE"/>
              <a:t>Sechste Gliederungsebene</a:t>
            </a:r>
          </a:p>
          <a:p>
            <a:pPr lvl="4"/>
            <a:r>
              <a:rPr lang="en-GB" altLang="de-DE"/>
              <a:t>Siebente Gliederungsebene</a:t>
            </a:r>
          </a:p>
          <a:p>
            <a:pPr lvl="4"/>
            <a:r>
              <a:rPr lang="en-GB" altLang="de-DE"/>
              <a:t>Achte Gliederungsebene</a:t>
            </a:r>
          </a:p>
          <a:p>
            <a:pPr lvl="4"/>
            <a:r>
              <a:rPr lang="en-GB" altLang="de-DE"/>
              <a:t>Neunte Gliederungsebene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C5CADA6B-508F-9E75-5008-7B7F1CE9C2CF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28862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E0D23D9-88A8-41AC-8A7C-F6255EA8A0B6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76588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876BC5C-473B-D520-EE31-910C0E7231CD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28862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4C2472BF-B161-7643-B8DD-072687A6C1CE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:a16="http://schemas.microsoft.com/office/drawing/2014/main" id="{901517B9-8D93-2ED2-DA16-04172378CF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744538"/>
            <a:ext cx="9070975" cy="1285875"/>
          </a:xfrm>
        </p:spPr>
        <p:txBody>
          <a:bodyPr tIns="38880"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de-DE" b="1">
                <a:latin typeface="Times New Roman" panose="02020603050405020304" pitchFamily="18" charset="0"/>
              </a:rPr>
              <a:t>Slovanská a balkánská synchronní kontrastivní a srovnávací jazykověda </a:t>
            </a:r>
            <a:endParaRPr lang="de-CH" altLang="de-DE">
              <a:latin typeface="Times New Roman" panose="02020603050405020304" pitchFamily="18" charset="0"/>
            </a:endParaRP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19F6E6FE-1115-3ECB-7D9D-726DFAAC88E1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503238" y="1768475"/>
            <a:ext cx="9070975" cy="4989513"/>
          </a:xfrm>
        </p:spPr>
        <p:txBody>
          <a:bodyPr anchor="ctr"/>
          <a:lstStyle/>
          <a:p>
            <a:pPr marL="0" indent="0" algn="ctr" eaLnBrk="1">
              <a:spcAft>
                <a:spcPct val="0"/>
              </a:spcAft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686800" algn="l"/>
              </a:tabLst>
            </a:pPr>
            <a:r>
              <a:rPr lang="de-CH" altLang="de-CZ">
                <a:latin typeface="Times New Roman" panose="02020603050405020304" pitchFamily="18" charset="0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65B4D6BA-D435-C0A4-323D-D268239D70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840537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U druhého paradigmatu vidíme opět </a:t>
            </a:r>
            <a:r>
              <a:rPr lang="cs-CZ" altLang="de-DE" sz="2800" b="1">
                <a:latin typeface="Times New Roman" panose="02020603050405020304" pitchFamily="18" charset="0"/>
              </a:rPr>
              <a:t>fonologickou totožnost koncovek tvrdého a měkkého typu</a:t>
            </a:r>
            <a:r>
              <a:rPr lang="cs-CZ" altLang="de-DE" sz="2800">
                <a:latin typeface="Times New Roman" panose="02020603050405020304" pitchFamily="18" charset="0"/>
              </a:rPr>
              <a:t>, s jistým omezením v Gpl; nulová koncovka je zde ovšem běžná i v měkkém typu </a:t>
            </a:r>
            <a:r>
              <a:rPr lang="cs-CZ" altLang="de-DE" sz="2800" i="1">
                <a:latin typeface="Times New Roman" panose="02020603050405020304" pitchFamily="18" charset="0"/>
              </a:rPr>
              <a:t>(</a:t>
            </a:r>
            <a:r>
              <a:rPr lang="ru-RU" altLang="de-DE" sz="2800" i="1">
                <a:latin typeface="Times New Roman" panose="02020603050405020304" pitchFamily="18" charset="0"/>
              </a:rPr>
              <a:t>недель</a:t>
            </a:r>
            <a:r>
              <a:rPr lang="cs-CZ" altLang="de-DE" sz="2800" i="1">
                <a:latin typeface="Times New Roman" panose="02020603050405020304" pitchFamily="18" charset="0"/>
              </a:rPr>
              <a:t>)</a:t>
            </a:r>
            <a:endParaRPr lang="ru-RU" altLang="de-DE" sz="2800" i="1">
              <a:latin typeface="Times New Roman" panose="02020603050405020304" pitchFamily="18" charset="0"/>
            </a:endParaRP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 b="1">
                <a:latin typeface="Times New Roman" panose="02020603050405020304" pitchFamily="18" charset="0"/>
              </a:rPr>
              <a:t>Substantiva mužského rodu </a:t>
            </a:r>
            <a:r>
              <a:rPr lang="cs-CZ" altLang="de-DE" sz="2800">
                <a:latin typeface="Times New Roman" panose="02020603050405020304" pitchFamily="18" charset="0"/>
              </a:rPr>
              <a:t>tohoto paradigmatu </a:t>
            </a:r>
            <a:r>
              <a:rPr lang="cs-CZ" altLang="de-DE" sz="2800" b="1">
                <a:latin typeface="Times New Roman" panose="02020603050405020304" pitchFamily="18" charset="0"/>
              </a:rPr>
              <a:t>se skloňují naprosto stejně jako substantiva ženského rodu</a:t>
            </a:r>
            <a:r>
              <a:rPr lang="cs-CZ" altLang="de-DE" sz="2800">
                <a:latin typeface="Times New Roman" panose="02020603050405020304" pitchFamily="18" charset="0"/>
              </a:rPr>
              <a:t>, nemají žádné koncovky lišící je od feminin (srov. oproti tomu typ </a:t>
            </a:r>
            <a:r>
              <a:rPr lang="cs-CZ" altLang="de-DE" sz="2800" i="1">
                <a:latin typeface="Times New Roman" panose="02020603050405020304" pitchFamily="18" charset="0"/>
              </a:rPr>
              <a:t>předseda, predseda</a:t>
            </a:r>
            <a:r>
              <a:rPr lang="cs-CZ" altLang="de-DE" sz="2800">
                <a:latin typeface="Times New Roman" panose="02020603050405020304" pitchFamily="18" charset="0"/>
              </a:rPr>
              <a:t> v češtině a ve slovenštině)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I substantiva druhé deklinace (feminina i maskulina) a neutra rozlišují </a:t>
            </a:r>
            <a:r>
              <a:rPr lang="cs-CZ" altLang="de-DE" sz="2800" b="1">
                <a:latin typeface="Times New Roman" panose="02020603050405020304" pitchFamily="18" charset="0"/>
              </a:rPr>
              <a:t>životnost</a:t>
            </a:r>
            <a:r>
              <a:rPr lang="cs-CZ" altLang="de-DE" sz="2800">
                <a:latin typeface="Times New Roman" panose="02020603050405020304" pitchFamily="18" charset="0"/>
              </a:rPr>
              <a:t>, vyjadřuje se pádovým synkretismem A = G, ovšem pouze v plurálu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Ani zde </a:t>
            </a:r>
            <a:r>
              <a:rPr lang="cs-CZ" altLang="de-DE" sz="2800" b="1">
                <a:latin typeface="Times New Roman" panose="02020603050405020304" pitchFamily="18" charset="0"/>
              </a:rPr>
              <a:t>nejsou pravidelné kmenové alternace </a:t>
            </a:r>
            <a:r>
              <a:rPr lang="cs-CZ" altLang="de-DE" sz="2800">
                <a:latin typeface="Times New Roman" panose="02020603050405020304" pitchFamily="18" charset="0"/>
              </a:rPr>
              <a:t>(srov. tvary </a:t>
            </a:r>
            <a:r>
              <a:rPr lang="ru-RU" altLang="de-DE" sz="2800" i="1">
                <a:latin typeface="Times New Roman" panose="02020603050405020304" pitchFamily="18" charset="0"/>
              </a:rPr>
              <a:t>ноге, руке, мухе</a:t>
            </a:r>
            <a:r>
              <a:rPr lang="ru-RU" altLang="de-DE" sz="2800">
                <a:latin typeface="Times New Roman" panose="02020603050405020304" pitchFamily="18" charset="0"/>
              </a:rPr>
              <a:t>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A75A3D49-7882-6C7B-FE7D-F7E15EDA52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840537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Substantiva třetí deklinace </a:t>
            </a:r>
            <a:r>
              <a:rPr lang="cs-CZ" altLang="de-DE" sz="2800" i="1">
                <a:latin typeface="Times New Roman" panose="02020603050405020304" pitchFamily="18" charset="0"/>
              </a:rPr>
              <a:t>(</a:t>
            </a:r>
            <a:r>
              <a:rPr lang="ru-RU" altLang="de-DE" sz="2800" i="1">
                <a:latin typeface="Times New Roman" panose="02020603050405020304" pitchFamily="18" charset="0"/>
              </a:rPr>
              <a:t>мышь, тетрадь</a:t>
            </a:r>
            <a:r>
              <a:rPr lang="cs-CZ" altLang="de-DE" sz="2800" i="1">
                <a:latin typeface="Times New Roman" panose="02020603050405020304" pitchFamily="18" charset="0"/>
              </a:rPr>
              <a:t>)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mají v sg pět koncovek, které je od druhé deklinace liší: nulovou koncovku Nsg a Asg, Dsg a Lsg na /i/ a Isg na /ju/ (graficky </a:t>
            </a:r>
            <a:r>
              <a:rPr lang="ru-RU" altLang="de-DE" sz="2800">
                <a:latin typeface="Times New Roman" panose="02020603050405020304" pitchFamily="18" charset="0"/>
              </a:rPr>
              <a:t>-</a:t>
            </a:r>
            <a:r>
              <a:rPr lang="ru-RU" altLang="de-DE" sz="2800" i="1">
                <a:latin typeface="Times New Roman" panose="02020603050405020304" pitchFamily="18" charset="0"/>
              </a:rPr>
              <a:t>ью</a:t>
            </a:r>
            <a:r>
              <a:rPr lang="cs-CZ" altLang="de-DE" sz="2800">
                <a:latin typeface="Times New Roman" panose="02020603050405020304" pitchFamily="18" charset="0"/>
              </a:rPr>
              <a:t>)</a:t>
            </a:r>
            <a:endParaRPr lang="ru-RU" altLang="de-DE" sz="2800">
              <a:latin typeface="Times New Roman" panose="02020603050405020304" pitchFamily="18" charset="0"/>
            </a:endParaRP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Specifické koncovky (Gsg a Dsg) má ještě m</a:t>
            </a:r>
            <a:r>
              <a:rPr lang="ru-RU" altLang="de-DE" sz="2800">
                <a:latin typeface="Times New Roman" panose="02020603050405020304" pitchFamily="18" charset="0"/>
              </a:rPr>
              <a:t>а</a:t>
            </a:r>
            <a:r>
              <a:rPr lang="cs-CZ" altLang="de-DE" sz="2800">
                <a:latin typeface="Times New Roman" panose="02020603050405020304" pitchFamily="18" charset="0"/>
              </a:rPr>
              <a:t>lá skupina neuter typu </a:t>
            </a:r>
            <a:r>
              <a:rPr lang="ru-RU" altLang="de-DE" sz="2800" i="1">
                <a:latin typeface="Times New Roman" panose="02020603050405020304" pitchFamily="18" charset="0"/>
              </a:rPr>
              <a:t>время</a:t>
            </a:r>
            <a:endParaRPr lang="ru-RU" altLang="de-DE" sz="2800">
              <a:latin typeface="Times New Roman" panose="02020603050405020304" pitchFamily="18" charset="0"/>
            </a:endParaRP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endParaRPr lang="ru-RU" altLang="de-DE" sz="2800" i="1">
              <a:latin typeface="Times New Roman" panose="02020603050405020304" pitchFamily="18" charset="0"/>
            </a:endParaRP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Když srovnáme základní typy skloňování substantiva v </a:t>
            </a:r>
            <a:r>
              <a:rPr lang="cs-CZ" altLang="de-DE" sz="2800" b="1">
                <a:latin typeface="Times New Roman" panose="02020603050405020304" pitchFamily="18" charset="0"/>
              </a:rPr>
              <a:t>ukrajinštině</a:t>
            </a:r>
            <a:r>
              <a:rPr lang="cs-CZ" altLang="de-DE" sz="2800">
                <a:latin typeface="Times New Roman" panose="02020603050405020304" pitchFamily="18" charset="0"/>
              </a:rPr>
              <a:t>, vidíme důležité rozdíly v oblasti </a:t>
            </a:r>
            <a:r>
              <a:rPr lang="cs-CZ" altLang="de-DE" sz="2800" b="1">
                <a:latin typeface="Times New Roman" panose="02020603050405020304" pitchFamily="18" charset="0"/>
              </a:rPr>
              <a:t>koncovek</a:t>
            </a:r>
            <a:r>
              <a:rPr lang="cs-CZ" altLang="de-DE" sz="2800">
                <a:latin typeface="Times New Roman" panose="02020603050405020304" pitchFamily="18" charset="0"/>
              </a:rPr>
              <a:t>, zejm. však v oblasti </a:t>
            </a:r>
            <a:r>
              <a:rPr lang="cs-CZ" altLang="de-DE" sz="2800" b="1">
                <a:latin typeface="Times New Roman" panose="02020603050405020304" pitchFamily="18" charset="0"/>
              </a:rPr>
              <a:t>kmenových alternací</a:t>
            </a:r>
            <a:r>
              <a:rPr lang="cs-CZ" altLang="de-DE" sz="2800">
                <a:latin typeface="Times New Roman" panose="02020603050405020304" pitchFamily="18" charset="0"/>
              </a:rPr>
              <a:t>, které jsou, jak jsme konstatovali, vlastností flektivního typu:  </a:t>
            </a:r>
            <a:endParaRPr lang="ru-RU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Bild 2">
            <a:extLst>
              <a:ext uri="{FF2B5EF4-FFF2-40B4-BE49-F238E27FC236}">
                <a16:creationId xmlns:a16="http://schemas.microsoft.com/office/drawing/2014/main" id="{178C9EC9-4844-24A5-7669-A8D0B9A5B8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900113"/>
            <a:ext cx="9399588" cy="554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Oval 3">
            <a:extLst>
              <a:ext uri="{FF2B5EF4-FFF2-40B4-BE49-F238E27FC236}">
                <a16:creationId xmlns:a16="http://schemas.microsoft.com/office/drawing/2014/main" id="{FBDFF704-3D9D-67CB-4D2F-E004ECC8C3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8650" y="2339975"/>
            <a:ext cx="503238" cy="431800"/>
          </a:xfrm>
          <a:prstGeom prst="ellips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37892" name="Oval 4">
            <a:extLst>
              <a:ext uri="{FF2B5EF4-FFF2-40B4-BE49-F238E27FC236}">
                <a16:creationId xmlns:a16="http://schemas.microsoft.com/office/drawing/2014/main" id="{329AB9BD-F53B-72B9-AD11-DCE9926664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2388" y="1619250"/>
            <a:ext cx="647700" cy="431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37893" name="Oval 6">
            <a:extLst>
              <a:ext uri="{FF2B5EF4-FFF2-40B4-BE49-F238E27FC236}">
                <a16:creationId xmlns:a16="http://schemas.microsoft.com/office/drawing/2014/main" id="{B326FA93-5C70-C62F-DEB2-CA13E012BD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8150" y="4427538"/>
            <a:ext cx="647700" cy="431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37894" name="Oval 7">
            <a:extLst>
              <a:ext uri="{FF2B5EF4-FFF2-40B4-BE49-F238E27FC236}">
                <a16:creationId xmlns:a16="http://schemas.microsoft.com/office/drawing/2014/main" id="{503A2F7E-04C2-748C-1237-C1C49470B0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8738" y="2484438"/>
            <a:ext cx="647700" cy="431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37895" name="Oval 8">
            <a:extLst>
              <a:ext uri="{FF2B5EF4-FFF2-40B4-BE49-F238E27FC236}">
                <a16:creationId xmlns:a16="http://schemas.microsoft.com/office/drawing/2014/main" id="{2155FFD5-A548-C26F-1411-9E89C39F25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8738" y="3492500"/>
            <a:ext cx="647700" cy="431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37896" name="Oval 9">
            <a:extLst>
              <a:ext uri="{FF2B5EF4-FFF2-40B4-BE49-F238E27FC236}">
                <a16:creationId xmlns:a16="http://schemas.microsoft.com/office/drawing/2014/main" id="{95DE3107-2A55-EC8E-8DA6-9F5D22F2E5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32700" y="1835150"/>
            <a:ext cx="647700" cy="431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37897" name="Oval 5">
            <a:extLst>
              <a:ext uri="{FF2B5EF4-FFF2-40B4-BE49-F238E27FC236}">
                <a16:creationId xmlns:a16="http://schemas.microsoft.com/office/drawing/2014/main" id="{E612DD73-3E72-7131-BC97-914E90080E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2750" y="5435600"/>
            <a:ext cx="719138" cy="792163"/>
          </a:xfrm>
          <a:prstGeom prst="ellipse">
            <a:avLst/>
          </a:prstGeom>
          <a:noFill/>
          <a:ln w="9525">
            <a:solidFill>
              <a:srgbClr val="33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37898" name="Oval 11">
            <a:extLst>
              <a:ext uri="{FF2B5EF4-FFF2-40B4-BE49-F238E27FC236}">
                <a16:creationId xmlns:a16="http://schemas.microsoft.com/office/drawing/2014/main" id="{CB04F3FF-F0E1-4DDD-1D16-A2277AFBCA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8513" y="5508625"/>
            <a:ext cx="719137" cy="792163"/>
          </a:xfrm>
          <a:prstGeom prst="ellipse">
            <a:avLst/>
          </a:prstGeom>
          <a:noFill/>
          <a:ln w="9525">
            <a:solidFill>
              <a:srgbClr val="33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37899" name="Oval 12">
            <a:extLst>
              <a:ext uri="{FF2B5EF4-FFF2-40B4-BE49-F238E27FC236}">
                <a16:creationId xmlns:a16="http://schemas.microsoft.com/office/drawing/2014/main" id="{F603D79D-F4BF-8885-46E0-7EADB26BD2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5580063"/>
            <a:ext cx="719138" cy="792162"/>
          </a:xfrm>
          <a:prstGeom prst="ellipse">
            <a:avLst/>
          </a:prstGeom>
          <a:noFill/>
          <a:ln w="9525">
            <a:solidFill>
              <a:srgbClr val="33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37900" name="Oval 13">
            <a:extLst>
              <a:ext uri="{FF2B5EF4-FFF2-40B4-BE49-F238E27FC236}">
                <a16:creationId xmlns:a16="http://schemas.microsoft.com/office/drawing/2014/main" id="{9E3CF710-9FC5-7732-3404-18796B146D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93063" y="5651500"/>
            <a:ext cx="719137" cy="792163"/>
          </a:xfrm>
          <a:prstGeom prst="ellipse">
            <a:avLst/>
          </a:prstGeom>
          <a:noFill/>
          <a:ln w="9525">
            <a:solidFill>
              <a:srgbClr val="33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86A5186B-9F54-684D-B709-925BFE9954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840537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Vidíme jak </a:t>
            </a:r>
            <a:r>
              <a:rPr lang="cs-CZ" altLang="de-DE" sz="2800" b="1">
                <a:latin typeface="Times New Roman" panose="02020603050405020304" pitchFamily="18" charset="0"/>
              </a:rPr>
              <a:t>vokalické</a:t>
            </a:r>
            <a:r>
              <a:rPr lang="cs-CZ" altLang="de-DE" sz="2800">
                <a:latin typeface="Times New Roman" panose="02020603050405020304" pitchFamily="18" charset="0"/>
              </a:rPr>
              <a:t> (/o/ - /i/ a /e/ - /i/), tak </a:t>
            </a:r>
            <a:r>
              <a:rPr lang="cs-CZ" altLang="de-DE" sz="2800" b="1">
                <a:latin typeface="Times New Roman" panose="02020603050405020304" pitchFamily="18" charset="0"/>
              </a:rPr>
              <a:t>konsonantické alternace</a:t>
            </a:r>
            <a:r>
              <a:rPr lang="cs-CZ" altLang="de-DE" sz="2800">
                <a:latin typeface="Times New Roman" panose="02020603050405020304" pitchFamily="18" charset="0"/>
              </a:rPr>
              <a:t> (/k/ - /c/, je jich ale víc, např. i </a:t>
            </a:r>
            <a:r>
              <a:rPr lang="ru-RU" altLang="de-DE" sz="2800" i="1">
                <a:latin typeface="Times New Roman" panose="02020603050405020304" pitchFamily="18" charset="0"/>
              </a:rPr>
              <a:t>ріг – на розі</a:t>
            </a:r>
            <a:r>
              <a:rPr lang="cs-CZ" altLang="de-DE" sz="2800">
                <a:latin typeface="Times New Roman" panose="02020603050405020304" pitchFamily="18" charset="0"/>
              </a:rPr>
              <a:t>), vidíme </a:t>
            </a:r>
            <a:r>
              <a:rPr lang="cs-CZ" altLang="de-DE" sz="2800" b="1">
                <a:latin typeface="Times New Roman" panose="02020603050405020304" pitchFamily="18" charset="0"/>
              </a:rPr>
              <a:t>koncovku -</a:t>
            </a:r>
            <a:r>
              <a:rPr lang="ru-RU" altLang="de-DE" sz="2800" b="1" i="1">
                <a:latin typeface="Times New Roman" panose="02020603050405020304" pitchFamily="18" charset="0"/>
              </a:rPr>
              <a:t>ові</a:t>
            </a:r>
            <a:r>
              <a:rPr lang="cs-CZ" altLang="de-DE" sz="2800" i="1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(s měkkou variantou -</a:t>
            </a:r>
            <a:r>
              <a:rPr lang="ru-RU" altLang="de-DE" sz="2800" b="1" i="1">
                <a:latin typeface="Times New Roman" panose="02020603050405020304" pitchFamily="18" charset="0"/>
              </a:rPr>
              <a:t>еві</a:t>
            </a:r>
            <a:r>
              <a:rPr lang="cs-CZ" altLang="de-DE" sz="2800">
                <a:latin typeface="Times New Roman" panose="02020603050405020304" pitchFamily="18" charset="0"/>
              </a:rPr>
              <a:t>)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cs-CZ" altLang="de-DE" sz="2800">
                <a:latin typeface="Times New Roman" panose="02020603050405020304" pitchFamily="18" charset="0"/>
              </a:rPr>
              <a:t>která v ruštině není, (ovšem v ukrajinštině s jinou distribucí než koncovka -</a:t>
            </a:r>
            <a:r>
              <a:rPr lang="cs-CZ" altLang="de-DE" sz="2800" i="1">
                <a:latin typeface="Times New Roman" panose="02020603050405020304" pitchFamily="18" charset="0"/>
              </a:rPr>
              <a:t>ovi</a:t>
            </a:r>
            <a:r>
              <a:rPr lang="cs-CZ" altLang="de-DE" sz="2800">
                <a:latin typeface="Times New Roman" panose="02020603050405020304" pitchFamily="18" charset="0"/>
              </a:rPr>
              <a:t> v češtině a ve slovenštině).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Nevidíme v příkladech </a:t>
            </a:r>
            <a:r>
              <a:rPr lang="cs-CZ" altLang="de-DE" sz="2800" b="1">
                <a:latin typeface="Times New Roman" panose="02020603050405020304" pitchFamily="18" charset="0"/>
              </a:rPr>
              <a:t>koncovku -</a:t>
            </a:r>
            <a:r>
              <a:rPr lang="ru-RU" altLang="de-DE" sz="2800" b="1" i="1">
                <a:latin typeface="Times New Roman" panose="02020603050405020304" pitchFamily="18" charset="0"/>
              </a:rPr>
              <a:t>у, -ю</a:t>
            </a:r>
            <a:r>
              <a:rPr lang="cs-CZ" altLang="de-DE" sz="2800" b="1">
                <a:latin typeface="Times New Roman" panose="02020603050405020304" pitchFamily="18" charset="0"/>
              </a:rPr>
              <a:t> v Gsg m.</a:t>
            </a:r>
            <a:r>
              <a:rPr lang="cs-CZ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 i="1">
                <a:latin typeface="Times New Roman" panose="02020603050405020304" pitchFamily="18" charset="0"/>
              </a:rPr>
              <a:t>(</a:t>
            </a:r>
            <a:r>
              <a:rPr lang="ru-RU" altLang="de-DE" sz="2800" i="1">
                <a:latin typeface="Times New Roman" panose="02020603050405020304" pitchFamily="18" charset="0"/>
              </a:rPr>
              <a:t>в</a:t>
            </a:r>
            <a:r>
              <a:rPr lang="ru-RU" altLang="de-DE" sz="2800" i="1" u="sng">
                <a:latin typeface="Times New Roman" panose="02020603050405020304" pitchFamily="18" charset="0"/>
              </a:rPr>
              <a:t>і</a:t>
            </a:r>
            <a:r>
              <a:rPr lang="ru-RU" altLang="de-DE" sz="2800" i="1">
                <a:latin typeface="Times New Roman" panose="02020603050405020304" pitchFamily="18" charset="0"/>
              </a:rPr>
              <a:t>тру, р</a:t>
            </a:r>
            <a:r>
              <a:rPr lang="ru-RU" altLang="de-DE" sz="2800" i="1" u="sng">
                <a:latin typeface="Times New Roman" panose="02020603050405020304" pitchFamily="18" charset="0"/>
              </a:rPr>
              <a:t>о</a:t>
            </a:r>
            <a:r>
              <a:rPr lang="ru-RU" altLang="de-DE" sz="2800" i="1">
                <a:latin typeface="Times New Roman" panose="02020603050405020304" pitchFamily="18" charset="0"/>
              </a:rPr>
              <a:t>зуму, хар</a:t>
            </a:r>
            <a:r>
              <a:rPr lang="ru-RU" altLang="de-DE" sz="2800" i="1" u="sng">
                <a:latin typeface="Times New Roman" panose="02020603050405020304" pitchFamily="18" charset="0"/>
              </a:rPr>
              <a:t>а</a:t>
            </a:r>
            <a:r>
              <a:rPr lang="ru-RU" altLang="de-DE" sz="2800" i="1">
                <a:latin typeface="Times New Roman" panose="02020603050405020304" pitchFamily="18" charset="0"/>
              </a:rPr>
              <a:t>ктеру</a:t>
            </a:r>
            <a:r>
              <a:rPr lang="cs-CZ" altLang="de-DE" sz="2800" i="1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н</a:t>
            </a:r>
            <a:r>
              <a:rPr lang="ru-RU" altLang="de-DE" sz="2800" b="1" i="1">
                <a:latin typeface="Times New Roman" panose="02020603050405020304" pitchFamily="18" charset="0"/>
              </a:rPr>
              <a:t>а</a:t>
            </a:r>
            <a:r>
              <a:rPr lang="ru-RU" altLang="de-DE" sz="2800" i="1">
                <a:latin typeface="Times New Roman" panose="02020603050405020304" pitchFamily="18" charset="0"/>
              </a:rPr>
              <a:t>строю)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cs-CZ" altLang="de-DE" sz="2800">
                <a:latin typeface="Times New Roman" panose="02020603050405020304" pitchFamily="18" charset="0"/>
              </a:rPr>
              <a:t>která je častá a produktivní a nemá specifickou sémantiku, jakou má v ruštině. Je i </a:t>
            </a:r>
            <a:r>
              <a:rPr lang="cs-CZ" altLang="de-DE" sz="2800" b="1">
                <a:latin typeface="Times New Roman" panose="02020603050405020304" pitchFamily="18" charset="0"/>
              </a:rPr>
              <a:t>koncovka -</a:t>
            </a:r>
            <a:r>
              <a:rPr lang="ru-RU" altLang="de-DE" sz="2800" b="1" i="1">
                <a:latin typeface="Times New Roman" panose="02020603050405020304" pitchFamily="18" charset="0"/>
              </a:rPr>
              <a:t>у</a:t>
            </a:r>
            <a:r>
              <a:rPr lang="cs-CZ" altLang="de-DE" sz="2800" b="1" i="1">
                <a:latin typeface="Times New Roman" panose="02020603050405020304" pitchFamily="18" charset="0"/>
              </a:rPr>
              <a:t> </a:t>
            </a:r>
            <a:r>
              <a:rPr lang="cs-CZ" altLang="de-DE" sz="2800" b="1">
                <a:latin typeface="Times New Roman" panose="02020603050405020304" pitchFamily="18" charset="0"/>
              </a:rPr>
              <a:t>v Lsg</a:t>
            </a:r>
            <a:r>
              <a:rPr lang="cs-CZ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 i="1">
                <a:latin typeface="Times New Roman" panose="02020603050405020304" pitchFamily="18" charset="0"/>
              </a:rPr>
              <a:t>(у степ</a:t>
            </a:r>
            <a:r>
              <a:rPr lang="cs-CZ" altLang="de-DE" sz="2800" i="1" u="sng">
                <a:latin typeface="Times New Roman" panose="02020603050405020304" pitchFamily="18" charset="0"/>
              </a:rPr>
              <a:t>у</a:t>
            </a:r>
            <a:r>
              <a:rPr lang="cs-CZ" altLang="de-DE" sz="2800" i="1">
                <a:latin typeface="Times New Roman" panose="02020603050405020304" pitchFamily="18" charset="0"/>
              </a:rPr>
              <a:t>) 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 b="1">
                <a:latin typeface="Times New Roman" panose="02020603050405020304" pitchFamily="18" charset="0"/>
              </a:rPr>
              <a:t>Maskulina na -</a:t>
            </a:r>
            <a:r>
              <a:rPr lang="cs-CZ" altLang="de-DE" sz="2800" b="1" i="1">
                <a:latin typeface="Times New Roman" panose="02020603050405020304" pitchFamily="18" charset="0"/>
              </a:rPr>
              <a:t>a</a:t>
            </a:r>
            <a:r>
              <a:rPr lang="cs-CZ" altLang="de-DE" sz="2800" b="1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mají někdy </a:t>
            </a:r>
            <a:r>
              <a:rPr lang="cs-CZ" altLang="de-DE" sz="2800" b="1">
                <a:latin typeface="Times New Roman" panose="02020603050405020304" pitchFamily="18" charset="0"/>
              </a:rPr>
              <a:t>koncovku -</a:t>
            </a:r>
            <a:r>
              <a:rPr lang="ru-RU" altLang="de-DE" sz="2800" b="1" i="1">
                <a:latin typeface="Times New Roman" panose="02020603050405020304" pitchFamily="18" charset="0"/>
              </a:rPr>
              <a:t>ів</a:t>
            </a:r>
            <a:r>
              <a:rPr lang="ru-RU" altLang="de-DE" sz="2800" b="1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v pl: </a:t>
            </a:r>
            <a:r>
              <a:rPr lang="uk-UA" altLang="de-DE" sz="2800" i="1">
                <a:latin typeface="Times New Roman" panose="02020603050405020304" pitchFamily="18" charset="0"/>
              </a:rPr>
              <a:t>навчання сиротів</a:t>
            </a:r>
            <a:r>
              <a:rPr lang="cs-CZ" altLang="de-DE" sz="2800" i="1">
                <a:latin typeface="Times New Roman" panose="02020603050405020304" pitchFamily="18" charset="0"/>
              </a:rPr>
              <a:t>, </a:t>
            </a:r>
            <a:r>
              <a:rPr lang="uk-UA" altLang="de-DE" sz="2800" i="1">
                <a:latin typeface="Times New Roman" panose="02020603050405020304" pitchFamily="18" charset="0"/>
              </a:rPr>
              <a:t>посадити своіх воєводів</a:t>
            </a:r>
            <a:r>
              <a:rPr lang="cs-CZ" altLang="de-DE" sz="2800">
                <a:latin typeface="Times New Roman" panose="02020603050405020304" pitchFamily="18" charset="0"/>
              </a:rPr>
              <a:t>, což je krok k samostatnému paradigmatu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02D89A26-E131-3636-FEFE-68AB12C32E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840537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Koncovky </a:t>
            </a:r>
            <a:r>
              <a:rPr lang="cs-CZ" altLang="de-DE" sz="2800" b="1">
                <a:latin typeface="Times New Roman" panose="02020603050405020304" pitchFamily="18" charset="0"/>
              </a:rPr>
              <a:t>Dpl, Ipl, Lpl jsou sjednocené </a:t>
            </a:r>
            <a:r>
              <a:rPr lang="cs-CZ" altLang="de-DE" sz="2800">
                <a:latin typeface="Times New Roman" panose="02020603050405020304" pitchFamily="18" charset="0"/>
              </a:rPr>
              <a:t>jako v ruštině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Je zachován </a:t>
            </a:r>
            <a:r>
              <a:rPr lang="cs-CZ" altLang="de-DE" sz="2800" b="1">
                <a:latin typeface="Times New Roman" panose="02020603050405020304" pitchFamily="18" charset="0"/>
              </a:rPr>
              <a:t>V</a:t>
            </a:r>
            <a:r>
              <a:rPr lang="cs-CZ" altLang="de-DE" sz="2800">
                <a:latin typeface="Times New Roman" panose="02020603050405020304" pitchFamily="18" charset="0"/>
              </a:rPr>
              <a:t> se </a:t>
            </a:r>
            <a:r>
              <a:rPr lang="cs-CZ" altLang="de-DE" sz="2800" b="1">
                <a:latin typeface="Times New Roman" panose="02020603050405020304" pitchFamily="18" charset="0"/>
              </a:rPr>
              <a:t>zvláštními koncovkami v sg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endParaRPr lang="ru-RU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F96DF3E9-974A-60D0-DEF5-F80A766B10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31800" y="3851275"/>
            <a:ext cx="9432925" cy="3384550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Zajímavá je kategorie </a:t>
            </a:r>
            <a:r>
              <a:rPr lang="cs-CZ" altLang="de-DE" sz="2800" b="1">
                <a:latin typeface="Times New Roman" panose="02020603050405020304" pitchFamily="18" charset="0"/>
              </a:rPr>
              <a:t>životnosti</a:t>
            </a:r>
            <a:r>
              <a:rPr lang="cs-CZ" altLang="de-DE" sz="2800">
                <a:latin typeface="Times New Roman" panose="02020603050405020304" pitchFamily="18" charset="0"/>
              </a:rPr>
              <a:t>: jednak jsou v sg v neobvyklém rozsahu neživotná substantiva m. rodu s pádovým synkretismem A = G </a:t>
            </a:r>
            <a:r>
              <a:rPr lang="cs-CZ" altLang="de-DE" sz="2800" i="1">
                <a:latin typeface="Times New Roman" panose="02020603050405020304" pitchFamily="18" charset="0"/>
              </a:rPr>
              <a:t>(</a:t>
            </a:r>
            <a:r>
              <a:rPr lang="uk-UA" altLang="de-DE" sz="2800" i="1">
                <a:latin typeface="Times New Roman" panose="02020603050405020304" pitchFamily="18" charset="0"/>
              </a:rPr>
              <a:t>писати л</a:t>
            </a:r>
            <a:r>
              <a:rPr lang="uk-UA" altLang="de-DE" sz="2800" i="1" u="sng">
                <a:latin typeface="Times New Roman" panose="02020603050405020304" pitchFamily="18" charset="0"/>
              </a:rPr>
              <a:t>и</a:t>
            </a:r>
            <a:r>
              <a:rPr lang="uk-UA" altLang="de-DE" sz="2800" i="1">
                <a:latin typeface="Times New Roman" panose="02020603050405020304" pitchFamily="18" charset="0"/>
              </a:rPr>
              <a:t>ст і лист</a:t>
            </a:r>
            <a:r>
              <a:rPr lang="uk-UA" altLang="de-DE" sz="2800" i="1" u="sng">
                <a:latin typeface="Times New Roman" panose="02020603050405020304" pitchFamily="18" charset="0"/>
              </a:rPr>
              <a:t>а</a:t>
            </a:r>
            <a:r>
              <a:rPr lang="uk-UA" altLang="de-DE" sz="2800" i="1">
                <a:latin typeface="Times New Roman" panose="02020603050405020304" pitchFamily="18" charset="0"/>
              </a:rPr>
              <a:t>, зрізати д</a:t>
            </a:r>
            <a:r>
              <a:rPr lang="uk-UA" altLang="de-DE" sz="2800" i="1" u="sng">
                <a:latin typeface="Times New Roman" panose="02020603050405020304" pitchFamily="18" charset="0"/>
              </a:rPr>
              <a:t>у</a:t>
            </a:r>
            <a:r>
              <a:rPr lang="uk-UA" altLang="de-DE" sz="2800" i="1">
                <a:latin typeface="Times New Roman" panose="02020603050405020304" pitchFamily="18" charset="0"/>
              </a:rPr>
              <a:t>ба і дуб</a:t>
            </a:r>
            <a:r>
              <a:rPr lang="cs-CZ" altLang="de-DE" sz="2800" i="1">
                <a:latin typeface="Times New Roman" panose="02020603050405020304" pitchFamily="18" charset="0"/>
              </a:rPr>
              <a:t>)</a:t>
            </a:r>
            <a:r>
              <a:rPr lang="cs-CZ" altLang="de-DE" sz="2800">
                <a:latin typeface="Times New Roman" panose="02020603050405020304" pitchFamily="18" charset="0"/>
              </a:rPr>
              <a:t> a jednak kolísají v pl zejm. zvířata, a  to i maskulina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(пасти биків/бики)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Fakticky se ukazuje v pl </a:t>
            </a:r>
            <a:r>
              <a:rPr lang="cs-CZ" altLang="de-DE" sz="2800" b="1">
                <a:latin typeface="Times New Roman" panose="02020603050405020304" pitchFamily="18" charset="0"/>
              </a:rPr>
              <a:t>kolísání mezi životností a kategorií mužské osoby</a:t>
            </a:r>
            <a:r>
              <a:rPr lang="cs-CZ" altLang="de-DE" sz="2800">
                <a:latin typeface="Times New Roman" panose="02020603050405020304" pitchFamily="18" charset="0"/>
              </a:rPr>
              <a:t>, jak ji ještě uvidíme v západní slovanštině</a:t>
            </a:r>
          </a:p>
        </p:txBody>
      </p:sp>
      <p:pic>
        <p:nvPicPr>
          <p:cNvPr id="44035" name="Bild 1">
            <a:extLst>
              <a:ext uri="{FF2B5EF4-FFF2-40B4-BE49-F238E27FC236}">
                <a16:creationId xmlns:a16="http://schemas.microsoft.com/office/drawing/2014/main" id="{5D05DEB3-9C97-5A68-A4CA-0E9101E67B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125" y="250825"/>
            <a:ext cx="6911975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528FCC8C-F436-0E12-18E5-E4586F6B0B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840537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 </a:t>
            </a:r>
            <a:r>
              <a:rPr lang="cs-CZ" altLang="de-DE" sz="2800" b="1">
                <a:latin typeface="Times New Roman" panose="02020603050405020304" pitchFamily="18" charset="0"/>
              </a:rPr>
              <a:t>běloruštině</a:t>
            </a:r>
            <a:r>
              <a:rPr lang="cs-CZ" altLang="de-DE" sz="2800">
                <a:latin typeface="Times New Roman" panose="02020603050405020304" pitchFamily="18" charset="0"/>
              </a:rPr>
              <a:t> vidíme podobnou situaci jako v ukrajinštině: jsou zřetelné tendence skloňovat </a:t>
            </a:r>
            <a:r>
              <a:rPr lang="cs-CZ" altLang="de-DE" sz="2800" i="1">
                <a:latin typeface="Times New Roman" panose="02020603050405020304" pitchFamily="18" charset="0"/>
              </a:rPr>
              <a:t>a</a:t>
            </a:r>
            <a:r>
              <a:rPr lang="cs-CZ" altLang="de-DE" sz="2800">
                <a:latin typeface="Times New Roman" panose="02020603050405020304" pitchFamily="18" charset="0"/>
              </a:rPr>
              <a:t>-kmenová maskulina odděleně od feminin, jsou zachovány některé konsonantické alternace (nejsou ovšem vokalické alternace, jak jsme je viděli v ukrajinštině)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 b="1">
                <a:latin typeface="Times New Roman" panose="02020603050405020304" pitchFamily="18" charset="0"/>
              </a:rPr>
              <a:t>V</a:t>
            </a:r>
            <a:r>
              <a:rPr lang="cs-CZ" altLang="de-DE" sz="2800">
                <a:latin typeface="Times New Roman" panose="02020603050405020304" pitchFamily="18" charset="0"/>
              </a:rPr>
              <a:t> chybí tak, jako v ruštině, ale na rozdíl od ukrajinštiny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Koncovky </a:t>
            </a:r>
            <a:r>
              <a:rPr lang="cs-CZ" altLang="de-DE" sz="2800" b="1">
                <a:latin typeface="Times New Roman" panose="02020603050405020304" pitchFamily="18" charset="0"/>
              </a:rPr>
              <a:t>Dpl, Ipl, Lpl jsou sjednocené </a:t>
            </a:r>
            <a:r>
              <a:rPr lang="cs-CZ" altLang="de-DE" sz="2800">
                <a:latin typeface="Times New Roman" panose="02020603050405020304" pitchFamily="18" charset="0"/>
              </a:rPr>
              <a:t>jako v ruštině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Někdy se u feminin na -</a:t>
            </a:r>
            <a:r>
              <a:rPr lang="cs-CZ" altLang="de-DE" sz="2800" i="1">
                <a:latin typeface="Times New Roman" panose="02020603050405020304" pitchFamily="18" charset="0"/>
              </a:rPr>
              <a:t>a</a:t>
            </a:r>
            <a:r>
              <a:rPr lang="cs-CZ" altLang="de-DE" sz="2800">
                <a:latin typeface="Times New Roman" panose="02020603050405020304" pitchFamily="18" charset="0"/>
              </a:rPr>
              <a:t> vyskytuje koncovka Gpl -</a:t>
            </a:r>
            <a:r>
              <a:rPr lang="ru-RU" altLang="de-DE" sz="2800" i="1">
                <a:latin typeface="Times New Roman" panose="02020603050405020304" pitchFamily="18" charset="0"/>
              </a:rPr>
              <a:t>аў</a:t>
            </a:r>
            <a:r>
              <a:rPr lang="cs-CZ" altLang="de-DE" sz="2800">
                <a:latin typeface="Times New Roman" panose="02020603050405020304" pitchFamily="18" charset="0"/>
              </a:rPr>
              <a:t>, která je jinak vlastní maskulinům.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Bild 1" descr="Subst04_Wr.pdf">
            <a:extLst>
              <a:ext uri="{FF2B5EF4-FFF2-40B4-BE49-F238E27FC236}">
                <a16:creationId xmlns:a16="http://schemas.microsoft.com/office/drawing/2014/main" id="{116CFB1D-4849-16A2-A5B2-3542C8006D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550" y="-20638"/>
            <a:ext cx="4845050" cy="7559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1" name="Oval 10">
            <a:extLst>
              <a:ext uri="{FF2B5EF4-FFF2-40B4-BE49-F238E27FC236}">
                <a16:creationId xmlns:a16="http://schemas.microsoft.com/office/drawing/2014/main" id="{2B16FBBD-65EA-B6C0-2FC7-E8B6B77E5B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8738" y="1116013"/>
            <a:ext cx="287337" cy="358775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48132" name="Oval 14">
            <a:extLst>
              <a:ext uri="{FF2B5EF4-FFF2-40B4-BE49-F238E27FC236}">
                <a16:creationId xmlns:a16="http://schemas.microsoft.com/office/drawing/2014/main" id="{D7F4D947-603C-6395-6A8D-6F8E9C0EDA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5000" y="1116013"/>
            <a:ext cx="287338" cy="358775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48133" name="Oval 15">
            <a:extLst>
              <a:ext uri="{FF2B5EF4-FFF2-40B4-BE49-F238E27FC236}">
                <a16:creationId xmlns:a16="http://schemas.microsoft.com/office/drawing/2014/main" id="{1AAFD633-151D-0E41-83C7-B8B4A35621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0175" y="1692275"/>
            <a:ext cx="288925" cy="358775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48134" name="Oval 16">
            <a:extLst>
              <a:ext uri="{FF2B5EF4-FFF2-40B4-BE49-F238E27FC236}">
                <a16:creationId xmlns:a16="http://schemas.microsoft.com/office/drawing/2014/main" id="{7E4EEEE8-4270-8FEE-522F-E1E0C9A32F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6438" y="1692275"/>
            <a:ext cx="287337" cy="358775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48135" name="Oval 17">
            <a:extLst>
              <a:ext uri="{FF2B5EF4-FFF2-40B4-BE49-F238E27FC236}">
                <a16:creationId xmlns:a16="http://schemas.microsoft.com/office/drawing/2014/main" id="{D400C951-63ED-2039-2973-340F054ABA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2838" y="3059113"/>
            <a:ext cx="287337" cy="288925"/>
          </a:xfrm>
          <a:prstGeom prst="ellips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48136" name="Oval 18">
            <a:extLst>
              <a:ext uri="{FF2B5EF4-FFF2-40B4-BE49-F238E27FC236}">
                <a16:creationId xmlns:a16="http://schemas.microsoft.com/office/drawing/2014/main" id="{92012C3F-872F-B790-6430-1245839152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0450" y="3779838"/>
            <a:ext cx="4824413" cy="720725"/>
          </a:xfrm>
          <a:prstGeom prst="ellips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48137" name="Oval 19">
            <a:extLst>
              <a:ext uri="{FF2B5EF4-FFF2-40B4-BE49-F238E27FC236}">
                <a16:creationId xmlns:a16="http://schemas.microsoft.com/office/drawing/2014/main" id="{B2842A8B-3377-37D3-B81B-E4F445F496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5988" y="2051050"/>
            <a:ext cx="4824412" cy="1008063"/>
          </a:xfrm>
          <a:prstGeom prst="ellips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48138" name="Oval 20">
            <a:extLst>
              <a:ext uri="{FF2B5EF4-FFF2-40B4-BE49-F238E27FC236}">
                <a16:creationId xmlns:a16="http://schemas.microsoft.com/office/drawing/2014/main" id="{4ADE5AD6-E999-85E9-5700-C38E1EF4A1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9813" y="5075238"/>
            <a:ext cx="288925" cy="360362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12C2F232-91D0-EBDB-B694-FF265EF385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840537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Podstatné rozdíly ve skloňování jsou mezi dvěma různými kodifikacemi psané běloruštiny, oficiální (</a:t>
            </a:r>
            <a:r>
              <a:rPr lang="ru-RU" altLang="de-DE" sz="2800">
                <a:latin typeface="Times New Roman" panose="02020603050405020304" pitchFamily="18" charset="0"/>
              </a:rPr>
              <a:t>«</a:t>
            </a:r>
            <a:r>
              <a:rPr lang="ru-RU" altLang="de-DE" sz="2800" b="1">
                <a:latin typeface="Times New Roman" panose="02020603050405020304" pitchFamily="18" charset="0"/>
              </a:rPr>
              <a:t>нарк</a:t>
            </a:r>
            <a:r>
              <a:rPr lang="ru-RU" altLang="de-DE" sz="2800" b="1" u="sng">
                <a:latin typeface="Times New Roman" panose="02020603050405020304" pitchFamily="18" charset="0"/>
              </a:rPr>
              <a:t>а</a:t>
            </a:r>
            <a:r>
              <a:rPr lang="ru-RU" altLang="de-DE" sz="2800" b="1">
                <a:latin typeface="Times New Roman" panose="02020603050405020304" pitchFamily="18" charset="0"/>
              </a:rPr>
              <a:t>маўка</a:t>
            </a:r>
            <a:r>
              <a:rPr lang="ru-RU" altLang="de-DE" sz="2800">
                <a:latin typeface="Times New Roman" panose="02020603050405020304" pitchFamily="18" charset="0"/>
              </a:rPr>
              <a:t>»</a:t>
            </a:r>
            <a:r>
              <a:rPr lang="cs-CZ" altLang="de-DE" sz="2800">
                <a:latin typeface="Times New Roman" panose="02020603050405020304" pitchFamily="18" charset="0"/>
              </a:rPr>
              <a:t>) a předreformní (</a:t>
            </a:r>
            <a:r>
              <a:rPr lang="ru-RU" altLang="de-DE" sz="2800">
                <a:latin typeface="Times New Roman" panose="02020603050405020304" pitchFamily="18" charset="0"/>
              </a:rPr>
              <a:t>«</a:t>
            </a:r>
            <a:r>
              <a:rPr lang="ru-RU" altLang="de-DE" sz="2800" b="1">
                <a:latin typeface="Times New Roman" panose="02020603050405020304" pitchFamily="18" charset="0"/>
              </a:rPr>
              <a:t>тарашкевіца</a:t>
            </a:r>
            <a:r>
              <a:rPr lang="ru-RU" altLang="de-DE" sz="2800">
                <a:latin typeface="Times New Roman" panose="02020603050405020304" pitchFamily="18" charset="0"/>
              </a:rPr>
              <a:t>»</a:t>
            </a:r>
            <a:r>
              <a:rPr lang="cs-CZ" altLang="de-DE" sz="2800">
                <a:latin typeface="Times New Roman" panose="02020603050405020304" pitchFamily="18" charset="0"/>
              </a:rPr>
              <a:t>): např. zná poslední v Lpl m. koncovku -</a:t>
            </a:r>
            <a:r>
              <a:rPr lang="ru-RU" altLang="de-DE" sz="2800" i="1">
                <a:latin typeface="Times New Roman" panose="02020603050405020304" pitchFamily="18" charset="0"/>
              </a:rPr>
              <a:t>ох</a:t>
            </a:r>
            <a:r>
              <a:rPr lang="cs-CZ" altLang="de-DE" sz="2800">
                <a:latin typeface="Times New Roman" panose="02020603050405020304" pitchFamily="18" charset="0"/>
              </a:rPr>
              <a:t> (vedle </a:t>
            </a:r>
            <a:r>
              <a:rPr lang="ru-RU" altLang="de-DE" sz="2800">
                <a:latin typeface="Times New Roman" panose="02020603050405020304" pitchFamily="18" charset="0"/>
              </a:rPr>
              <a:t>-</a:t>
            </a:r>
            <a:r>
              <a:rPr lang="ru-RU" altLang="de-DE" sz="2800" i="1">
                <a:latin typeface="Times New Roman" panose="02020603050405020304" pitchFamily="18" charset="0"/>
              </a:rPr>
              <a:t>ах</a:t>
            </a:r>
            <a:r>
              <a:rPr lang="ru-RU" altLang="de-DE" sz="2800">
                <a:latin typeface="Times New Roman" panose="02020603050405020304" pitchFamily="18" charset="0"/>
              </a:rPr>
              <a:t>: </a:t>
            </a:r>
            <a:r>
              <a:rPr lang="ru-RU" altLang="de-DE" sz="2800" i="1">
                <a:latin typeface="Times New Roman" panose="02020603050405020304" pitchFamily="18" charset="0"/>
              </a:rPr>
              <a:t>у лясах — у лясох, у палях — у палёх</a:t>
            </a:r>
            <a:r>
              <a:rPr lang="cs-CZ" altLang="de-DE" sz="2800">
                <a:latin typeface="Times New Roman" panose="02020603050405020304" pitchFamily="18" charset="0"/>
              </a:rPr>
              <a:t>), první nikoliv, nebo v Gpl 3. dekl. (není na tabulce) má oficiální kodifikace koncovku -</a:t>
            </a:r>
            <a:r>
              <a:rPr lang="ru-RU" altLang="de-DE" sz="2800" i="1">
                <a:latin typeface="Times New Roman" panose="02020603050405020304" pitchFamily="18" charset="0"/>
              </a:rPr>
              <a:t>ей (магчымасцей, цяжкасцей, сувязей)</a:t>
            </a:r>
            <a:r>
              <a:rPr lang="cs-CZ" altLang="de-DE" sz="2800" i="1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– pro zastánce taraškevici rusismus –, zatímco taraškevica má -</a:t>
            </a:r>
            <a:r>
              <a:rPr lang="ru-RU" altLang="de-DE" sz="2800" i="1">
                <a:latin typeface="Times New Roman" panose="02020603050405020304" pitchFamily="18" charset="0"/>
              </a:rPr>
              <a:t>аў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cs-CZ" altLang="de-DE" sz="2800">
                <a:latin typeface="Times New Roman" panose="02020603050405020304" pitchFamily="18" charset="0"/>
              </a:rPr>
              <a:t>tedy původem mužskou koncovku: </a:t>
            </a:r>
            <a:r>
              <a:rPr lang="ru-RU" altLang="de-DE" sz="2800" i="1">
                <a:latin typeface="Times New Roman" panose="02020603050405020304" pitchFamily="18" charset="0"/>
              </a:rPr>
              <a:t>магчымасьцяў, цяжкасьцяў, сувязяў</a:t>
            </a:r>
            <a:endParaRPr lang="cs-CZ" altLang="de-DE" sz="2800" i="1">
              <a:latin typeface="Times New Roman" panose="02020603050405020304" pitchFamily="18" charset="0"/>
            </a:endParaRP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Vzhledem k typologické relevanci takovýchto rozdílů (větší/menší synonymie koncovek, výraznější/méně výrazné rozdíly mezi paradigmaty) by se obě varianty musely popsat zvlášť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C1438A56-AB1B-018D-3CAC-5D165C819D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840537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Jenom na okraj zde poukazuji na typologický význam </a:t>
            </a:r>
            <a:r>
              <a:rPr lang="cs-CZ" altLang="de-DE" sz="2800" b="1">
                <a:latin typeface="Times New Roman" panose="02020603050405020304" pitchFamily="18" charset="0"/>
              </a:rPr>
              <a:t>nesklonných slov</a:t>
            </a:r>
            <a:r>
              <a:rPr lang="cs-CZ" altLang="de-DE" sz="2800">
                <a:latin typeface="Times New Roman" panose="02020603050405020304" pitchFamily="18" charset="0"/>
              </a:rPr>
              <a:t>: 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ruština nemá pouze ty typy nesklonných substantiv, které vznikají na základě zakončení na samohlásku, která se nedá zařadit k žádnému paradigmatu (</a:t>
            </a:r>
            <a:r>
              <a:rPr lang="cs-CZ" altLang="de-DE" sz="2800" i="1">
                <a:latin typeface="Times New Roman" panose="02020603050405020304" pitchFamily="18" charset="0"/>
              </a:rPr>
              <a:t>такс</a:t>
            </a:r>
            <a:r>
              <a:rPr lang="cs-CZ" altLang="de-DE" sz="2800" i="1" u="sng">
                <a:latin typeface="Times New Roman" panose="02020603050405020304" pitchFamily="18" charset="0"/>
              </a:rPr>
              <a:t>и</a:t>
            </a:r>
            <a:r>
              <a:rPr lang="cs-CZ" altLang="de-DE" sz="2800" i="1">
                <a:latin typeface="Times New Roman" panose="02020603050405020304" pitchFamily="18" charset="0"/>
              </a:rPr>
              <a:t>, жюр</a:t>
            </a:r>
            <a:r>
              <a:rPr lang="cs-CZ" altLang="de-DE" sz="2800" i="1" u="sng">
                <a:latin typeface="Times New Roman" panose="02020603050405020304" pitchFamily="18" charset="0"/>
              </a:rPr>
              <a:t>и</a:t>
            </a:r>
            <a:r>
              <a:rPr lang="cs-CZ" altLang="de-DE" sz="2800" i="1">
                <a:latin typeface="Times New Roman" panose="02020603050405020304" pitchFamily="18" charset="0"/>
              </a:rPr>
              <a:t>, к</a:t>
            </a:r>
            <a:r>
              <a:rPr lang="cs-CZ" altLang="de-DE" sz="2800" i="1" u="sng">
                <a:latin typeface="Times New Roman" panose="02020603050405020304" pitchFamily="18" charset="0"/>
              </a:rPr>
              <a:t>у</a:t>
            </a:r>
            <a:r>
              <a:rPr lang="cs-CZ" altLang="de-DE" sz="2800" i="1">
                <a:latin typeface="Times New Roman" panose="02020603050405020304" pitchFamily="18" charset="0"/>
              </a:rPr>
              <a:t>ли, какад</a:t>
            </a:r>
            <a:r>
              <a:rPr lang="cs-CZ" altLang="de-DE" sz="2800" i="1" u="sng">
                <a:latin typeface="Times New Roman" panose="02020603050405020304" pitchFamily="18" charset="0"/>
              </a:rPr>
              <a:t>у</a:t>
            </a:r>
            <a:r>
              <a:rPr lang="cs-CZ" altLang="de-DE" sz="2800" i="1">
                <a:latin typeface="Times New Roman" panose="02020603050405020304" pitchFamily="18" charset="0"/>
              </a:rPr>
              <a:t>, интервь</a:t>
            </a:r>
            <a:r>
              <a:rPr lang="cs-CZ" altLang="de-DE" sz="2800" i="1" u="sng">
                <a:latin typeface="Times New Roman" panose="02020603050405020304" pitchFamily="18" charset="0"/>
              </a:rPr>
              <a:t>ю</a:t>
            </a:r>
            <a:r>
              <a:rPr lang="cs-CZ" altLang="de-DE" sz="2800">
                <a:latin typeface="Times New Roman" panose="02020603050405020304" pitchFamily="18" charset="0"/>
              </a:rPr>
              <a:t>), ale i takové, které by se na základě shody posledního vokálu s jedním z paradigmat zařadit dali: </a:t>
            </a:r>
            <a:r>
              <a:rPr lang="cs-CZ" altLang="de-DE" sz="2800" i="1">
                <a:latin typeface="Times New Roman" panose="02020603050405020304" pitchFamily="18" charset="0"/>
              </a:rPr>
              <a:t>пальтó, кинó, метрó</a:t>
            </a:r>
            <a:r>
              <a:rPr lang="cs-CZ" altLang="de-DE" sz="2800">
                <a:latin typeface="Times New Roman" panose="02020603050405020304" pitchFamily="18" charset="0"/>
              </a:rPr>
              <a:t>. Podobně i cizí jména toho druhu jako </a:t>
            </a:r>
            <a:r>
              <a:rPr lang="cs-CZ" altLang="de-DE" sz="2800" i="1">
                <a:latin typeface="Times New Roman" panose="02020603050405020304" pitchFamily="18" charset="0"/>
              </a:rPr>
              <a:t>Шевченко,</a:t>
            </a:r>
            <a:r>
              <a:rPr lang="cs-CZ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 i="1">
                <a:latin typeface="Times New Roman" panose="02020603050405020304" pitchFamily="18" charset="0"/>
              </a:rPr>
              <a:t>Гюгó, Бордó, Брно</a:t>
            </a:r>
            <a:r>
              <a:rPr lang="cs-CZ" altLang="de-DE" sz="2800">
                <a:latin typeface="Times New Roman" panose="02020603050405020304" pitchFamily="18" charset="0"/>
              </a:rPr>
              <a:t> 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Jiné slovanské jazyky nevykazují takovou výraznou tendenci k ustálení nesklonných slov ve spisovném jazyce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:a16="http://schemas.microsoft.com/office/drawing/2014/main" id="{A04C7DC0-F115-5B43-5569-7CD756DE84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238125"/>
            <a:ext cx="9070975" cy="1387475"/>
          </a:xfrm>
        </p:spPr>
        <p:txBody>
          <a:bodyPr tIns="28080"/>
          <a:lstStyle/>
          <a:p>
            <a:pPr eaLnBrk="1"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de-DE" sz="3200">
                <a:latin typeface="Times New Roman" panose="02020603050405020304" pitchFamily="18" charset="0"/>
              </a:rPr>
              <a:t>Skloňování substantiva</a:t>
            </a: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5B7590CC-FA4F-E73C-33DA-24EEAC9962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31800" y="1547813"/>
            <a:ext cx="9359900" cy="5795962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Je obecně známé, že zachování výrazného skloňování substantiva pomocí koncovek je vlastností slovanských jazyků, pro všechny ohl. rodu a čísla, pro většinu i ohl. pádu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Když začínáme od ruštiny, tak vidíme, že </a:t>
            </a:r>
            <a:r>
              <a:rPr lang="cs-CZ" altLang="de-DE" sz="2800" b="1">
                <a:latin typeface="Times New Roman" panose="02020603050405020304" pitchFamily="18" charset="0"/>
              </a:rPr>
              <a:t>ruština má šest pádů </a:t>
            </a:r>
            <a:r>
              <a:rPr lang="cs-CZ" altLang="de-DE" sz="2800">
                <a:latin typeface="Times New Roman" panose="02020603050405020304" pitchFamily="18" charset="0"/>
              </a:rPr>
              <a:t>a </a:t>
            </a:r>
            <a:r>
              <a:rPr lang="cs-CZ" altLang="de-DE" sz="2800" b="1">
                <a:latin typeface="Times New Roman" panose="02020603050405020304" pitchFamily="18" charset="0"/>
              </a:rPr>
              <a:t>dvě čísla</a:t>
            </a:r>
            <a:r>
              <a:rPr lang="cs-CZ" altLang="de-DE" sz="2800">
                <a:latin typeface="Times New Roman" panose="02020603050405020304" pitchFamily="18" charset="0"/>
              </a:rPr>
              <a:t>. Z toho vyplývá 12 pádo-číslových tvarů, pokud nebereme ohled na rod. 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Samozřejmě máme mnohem více než 12 koncovek v rámci skloňování podstatných jmen, je tedy silná </a:t>
            </a:r>
            <a:r>
              <a:rPr lang="cs-CZ" altLang="de-DE" sz="2800" b="1">
                <a:latin typeface="Times New Roman" panose="02020603050405020304" pitchFamily="18" charset="0"/>
              </a:rPr>
              <a:t>synonymie</a:t>
            </a:r>
            <a:r>
              <a:rPr lang="cs-CZ" altLang="de-DE" sz="2800">
                <a:latin typeface="Times New Roman" panose="02020603050405020304" pitchFamily="18" charset="0"/>
              </a:rPr>
              <a:t> (různé vzory), ale zároveň i </a:t>
            </a:r>
            <a:r>
              <a:rPr lang="cs-CZ" altLang="de-DE" sz="2800" b="1">
                <a:latin typeface="Times New Roman" panose="02020603050405020304" pitchFamily="18" charset="0"/>
              </a:rPr>
              <a:t>homonymie </a:t>
            </a:r>
            <a:r>
              <a:rPr lang="cs-CZ" altLang="de-DE" sz="2800">
                <a:latin typeface="Times New Roman" panose="02020603050405020304" pitchFamily="18" charset="0"/>
              </a:rPr>
              <a:t>(koncovky jsou krátké a počet fonémů je omezen), a to jsou flektivní jevy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557B9336-4093-AD25-3213-33D67C1E65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792162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Podíváme se ještě na jeden východoslovanský(?) jazyk:</a:t>
            </a:r>
          </a:p>
        </p:txBody>
      </p:sp>
      <p:pic>
        <p:nvPicPr>
          <p:cNvPr id="54275" name="Bild 1">
            <a:extLst>
              <a:ext uri="{FF2B5EF4-FFF2-40B4-BE49-F238E27FC236}">
                <a16:creationId xmlns:a16="http://schemas.microsoft.com/office/drawing/2014/main" id="{6CF5792B-A1B0-B9E8-DF2D-66CD644B00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225" y="1258888"/>
            <a:ext cx="6794500" cy="603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1AF53F4D-DE72-0B73-B391-FF425E2E17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840537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CZ" sz="2800">
                <a:latin typeface="Times New Roman" panose="02020603050405020304" pitchFamily="18" charset="0"/>
              </a:rPr>
              <a:t>Odkud je toto paradigma?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E8570A5A-C8D2-8515-9EBE-9C38F5C250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840537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Odkud je toto paradigma?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Z rusínštiny, konkrétně z vojvodinské rusínštiny v Srbsku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Jako </a:t>
            </a:r>
            <a:r>
              <a:rPr lang="cs-CZ" altLang="de-DE" sz="2800" b="1">
                <a:latin typeface="Times New Roman" panose="02020603050405020304" pitchFamily="18" charset="0"/>
              </a:rPr>
              <a:t>rusínština</a:t>
            </a:r>
            <a:r>
              <a:rPr lang="cs-CZ" altLang="de-DE" sz="2800">
                <a:latin typeface="Times New Roman" panose="02020603050405020304" pitchFamily="18" charset="0"/>
              </a:rPr>
              <a:t> se označují obyčejně východoslovanská nářečí z Karpat, tedy z oblastí, které do roku 1945, popř. dodnes nikdy nebyly součástí východoslovanských teritoriálních útvarů (Rusʼ, Sovětský svaz), popř. i koloniální variety vzniklé z takových nářečí, jako právě ve Vojvodině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Z ukrajinského pohledu se jedná o nářečí ukrajinská, a taková byla oficiální politika za socialismu mimo právě Jugoslávii. Tam existuje kodifikace rusínštiny od 20. let 20. stol.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Do období 19. stol. ovšem pro označení jako „Rusín“ či „Rusnak“ je důležitější příslušnost k jedné z církví východního (byzantského) obřadu než přesné vymezení nářečí jako východoslovanského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>
            <a:extLst>
              <a:ext uri="{FF2B5EF4-FFF2-40B4-BE49-F238E27FC236}">
                <a16:creationId xmlns:a16="http://schemas.microsoft.com/office/drawing/2014/main" id="{EB6AC16E-AAFB-CD59-5015-BB468D5D9A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792162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rusínština:</a:t>
            </a:r>
          </a:p>
        </p:txBody>
      </p:sp>
      <p:pic>
        <p:nvPicPr>
          <p:cNvPr id="60419" name="Bild 1">
            <a:extLst>
              <a:ext uri="{FF2B5EF4-FFF2-40B4-BE49-F238E27FC236}">
                <a16:creationId xmlns:a16="http://schemas.microsoft.com/office/drawing/2014/main" id="{44919FB0-BD07-60CE-5E5E-645B66A454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225" y="1258888"/>
            <a:ext cx="6794500" cy="603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0" name="Oval 2">
            <a:extLst>
              <a:ext uri="{FF2B5EF4-FFF2-40B4-BE49-F238E27FC236}">
                <a16:creationId xmlns:a16="http://schemas.microsoft.com/office/drawing/2014/main" id="{EDA4658D-5B26-0021-1DCC-269EB5306C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1663" y="4716463"/>
            <a:ext cx="6769100" cy="719137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60421" name="Oval 4">
            <a:extLst>
              <a:ext uri="{FF2B5EF4-FFF2-40B4-BE49-F238E27FC236}">
                <a16:creationId xmlns:a16="http://schemas.microsoft.com/office/drawing/2014/main" id="{98690C2B-23D8-A380-7A2B-201764C9A6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4063" y="6659563"/>
            <a:ext cx="6769100" cy="720725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>
            <a:extLst>
              <a:ext uri="{FF2B5EF4-FFF2-40B4-BE49-F238E27FC236}">
                <a16:creationId xmlns:a16="http://schemas.microsoft.com/office/drawing/2014/main" id="{1D52C1EC-06D0-E7B5-8CCE-97A314438F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840537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S tím souvisí, že zrovna vojvodinská rusínština, která vznikla už v 18. stol. při osídlení oblastí vylidněných po válkách s Turky, má vedle vsl. rysů i rysy východoslovenských nářečí, tedy zsl. variety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Paradigma je zajímavé, protože vykazuje pádové synkretismy v rozsahu, jak jsme to dosud neviděli: srov. Gpl, který není jenom úplně sjednocený, ale je také totožné s Lpl, což poukazuje na jistou ztrátu flektivních rysů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1757D4D6-A275-749A-87C7-DEACDBACDB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840537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Obyčejně se vychází ze </a:t>
            </a:r>
            <a:r>
              <a:rPr lang="cs-CZ" altLang="de-DE" sz="2800" b="1">
                <a:latin typeface="Times New Roman" panose="02020603050405020304" pitchFamily="18" charset="0"/>
              </a:rPr>
              <a:t>tří deklinačních paradigmat</a:t>
            </a:r>
            <a:r>
              <a:rPr lang="cs-CZ" altLang="de-DE" sz="2800">
                <a:latin typeface="Times New Roman" panose="02020603050405020304" pitchFamily="18" charset="0"/>
              </a:rPr>
              <a:t>: první paradigma obsahuje původně </a:t>
            </a:r>
            <a:r>
              <a:rPr lang="cs-CZ" altLang="de-DE" sz="2800" i="1">
                <a:latin typeface="Times New Roman" panose="02020603050405020304" pitchFamily="18" charset="0"/>
              </a:rPr>
              <a:t>o</a:t>
            </a:r>
            <a:r>
              <a:rPr lang="cs-CZ" altLang="de-DE" sz="2800">
                <a:latin typeface="Times New Roman" panose="02020603050405020304" pitchFamily="18" charset="0"/>
              </a:rPr>
              <a:t>-kmenová a </a:t>
            </a:r>
            <a:r>
              <a:rPr lang="cs-CZ" altLang="de-DE" sz="2800" i="1">
                <a:latin typeface="Times New Roman" panose="02020603050405020304" pitchFamily="18" charset="0"/>
              </a:rPr>
              <a:t>u</a:t>
            </a:r>
            <a:r>
              <a:rPr lang="cs-CZ" altLang="de-DE" sz="2800">
                <a:latin typeface="Times New Roman" panose="02020603050405020304" pitchFamily="18" charset="0"/>
              </a:rPr>
              <a:t>-kmenová tvrdá a měkká maskulina a neutra (s typicky ruskými přesahy typu </a:t>
            </a:r>
            <a:r>
              <a:rPr lang="ru-RU" altLang="de-DE" sz="2800" i="1">
                <a:latin typeface="Times New Roman" panose="02020603050405020304" pitchFamily="18" charset="0"/>
              </a:rPr>
              <a:t>на</a:t>
            </a:r>
            <a:r>
              <a:rPr lang="ru-RU" altLang="de-DE" sz="2800" i="1" u="sng">
                <a:latin typeface="Times New Roman" panose="02020603050405020304" pitchFamily="18" charset="0"/>
              </a:rPr>
              <a:t>ш</a:t>
            </a:r>
            <a:r>
              <a:rPr lang="ru-RU" altLang="de-DE" sz="2800" i="1">
                <a:latin typeface="Times New Roman" panose="02020603050405020304" pitchFamily="18" charset="0"/>
              </a:rPr>
              <a:t> нов</a:t>
            </a:r>
            <a:r>
              <a:rPr lang="ru-RU" altLang="de-DE" sz="2800" i="1" u="sng">
                <a:latin typeface="Times New Roman" panose="02020603050405020304" pitchFamily="18" charset="0"/>
              </a:rPr>
              <a:t>ый</a:t>
            </a:r>
            <a:r>
              <a:rPr lang="ru-RU" altLang="de-DE" sz="2800" i="1">
                <a:latin typeface="Times New Roman" panose="02020603050405020304" pitchFamily="18" charset="0"/>
              </a:rPr>
              <a:t> директор пришл</a:t>
            </a:r>
            <a:r>
              <a:rPr lang="ru-RU" altLang="de-DE" sz="2800" i="1" u="sng">
                <a:latin typeface="Times New Roman" panose="02020603050405020304" pitchFamily="18" charset="0"/>
              </a:rPr>
              <a:t>а</a:t>
            </a:r>
            <a:r>
              <a:rPr lang="cs-CZ" altLang="de-DE" sz="2800">
                <a:latin typeface="Times New Roman" panose="02020603050405020304" pitchFamily="18" charset="0"/>
              </a:rPr>
              <a:t>), druhá deklinace původně </a:t>
            </a:r>
            <a:r>
              <a:rPr lang="cs-CZ" altLang="de-DE" sz="2800" i="1">
                <a:latin typeface="Times New Roman" panose="02020603050405020304" pitchFamily="18" charset="0"/>
              </a:rPr>
              <a:t>a</a:t>
            </a:r>
            <a:r>
              <a:rPr lang="cs-CZ" altLang="de-DE" sz="2800">
                <a:latin typeface="Times New Roman" panose="02020603050405020304" pitchFamily="18" charset="0"/>
              </a:rPr>
              <a:t>-kmenová tvrdá a měkká substantiva, převážně feminina (ovšem právě v ruštině je mnoho tzv. „</a:t>
            </a:r>
            <a:r>
              <a:rPr lang="ru-RU" altLang="de-DE" sz="2800">
                <a:latin typeface="Times New Roman" panose="02020603050405020304" pitchFamily="18" charset="0"/>
              </a:rPr>
              <a:t>существительных общего рода</a:t>
            </a:r>
            <a:r>
              <a:rPr lang="cs-CZ" altLang="de-DE" sz="2800">
                <a:latin typeface="Times New Roman" panose="02020603050405020304" pitchFamily="18" charset="0"/>
              </a:rPr>
              <a:t>“ typu </a:t>
            </a:r>
            <a:r>
              <a:rPr lang="ru-RU" altLang="de-DE" sz="2800" i="1">
                <a:latin typeface="Times New Roman" panose="02020603050405020304" pitchFamily="18" charset="0"/>
              </a:rPr>
              <a:t>плакса, пьяница</a:t>
            </a:r>
            <a:r>
              <a:rPr lang="cs-CZ" altLang="de-DE" sz="2800">
                <a:latin typeface="Times New Roman" panose="02020603050405020304" pitchFamily="18" charset="0"/>
              </a:rPr>
              <a:t> a mužských jmen typu </a:t>
            </a:r>
            <a:r>
              <a:rPr lang="cs-CZ" altLang="de-DE" sz="2800" i="1">
                <a:latin typeface="Times New Roman" panose="02020603050405020304" pitchFamily="18" charset="0"/>
              </a:rPr>
              <a:t>Володя</a:t>
            </a:r>
            <a:r>
              <a:rPr lang="cs-CZ" altLang="de-DE" sz="2800">
                <a:latin typeface="Times New Roman" panose="02020603050405020304" pitchFamily="18" charset="0"/>
              </a:rPr>
              <a:t>), třetí paradigma původně </a:t>
            </a:r>
            <a:r>
              <a:rPr lang="cs-CZ" altLang="de-DE" sz="2800" i="1">
                <a:latin typeface="Times New Roman" panose="02020603050405020304" pitchFamily="18" charset="0"/>
              </a:rPr>
              <a:t>i</a:t>
            </a:r>
            <a:r>
              <a:rPr lang="cs-CZ" altLang="de-DE" sz="2800">
                <a:latin typeface="Times New Roman" panose="02020603050405020304" pitchFamily="18" charset="0"/>
              </a:rPr>
              <a:t>-kmenová feminina (typ </a:t>
            </a:r>
            <a:r>
              <a:rPr lang="cs-CZ" altLang="de-DE" sz="2800" i="1">
                <a:latin typeface="Times New Roman" panose="02020603050405020304" pitchFamily="18" charset="0"/>
              </a:rPr>
              <a:t>тетрадь</a:t>
            </a:r>
            <a:r>
              <a:rPr lang="cs-CZ" altLang="de-DE" sz="2800">
                <a:latin typeface="Times New Roman" panose="02020603050405020304" pitchFamily="18" charset="0"/>
              </a:rPr>
              <a:t>)</a:t>
            </a:r>
            <a:endParaRPr lang="ru-RU" altLang="de-DE" sz="2800">
              <a:latin typeface="Times New Roman" panose="02020603050405020304" pitchFamily="18" charset="0"/>
            </a:endParaRP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Hranice mezi paradigmaty jsou ohl. řady koncovek ve srovnání s jinými slovanskými jazyky relativně propustné, to znamená, že leckdy najdeme stejnou koncovku v různých (dílčích) paradigmatech</a:t>
            </a:r>
            <a:endParaRPr lang="de-DE" altLang="de-DE" sz="2800">
              <a:latin typeface="Times New Roman" panose="02020603050405020304" pitchFamily="18" charset="0"/>
            </a:endParaRP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Bild 2" descr="Subst01_Rus_01.jp2">
            <a:extLst>
              <a:ext uri="{FF2B5EF4-FFF2-40B4-BE49-F238E27FC236}">
                <a16:creationId xmlns:a16="http://schemas.microsoft.com/office/drawing/2014/main" id="{7A488A23-6FA4-68DB-FF56-2DD1E0ED9C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80625" cy="359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98DEB21F-322C-82FF-7C54-7CABE9746B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31800" y="3851275"/>
            <a:ext cx="9432925" cy="3384550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Jako první konstatujeme, že počet pádů zde není jednoznačný – je zde druhý lokál (</a:t>
            </a:r>
            <a:r>
              <a:rPr lang="ru-RU" altLang="de-DE" sz="2800">
                <a:latin typeface="Times New Roman" panose="02020603050405020304" pitchFamily="18" charset="0"/>
              </a:rPr>
              <a:t>«второй предложный»</a:t>
            </a:r>
            <a:r>
              <a:rPr lang="cs-CZ" altLang="de-DE" sz="2800">
                <a:latin typeface="Times New Roman" panose="02020603050405020304" pitchFamily="18" charset="0"/>
              </a:rPr>
              <a:t>)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cs-CZ" altLang="de-DE" sz="2800">
                <a:latin typeface="Times New Roman" panose="02020603050405020304" pitchFamily="18" charset="0"/>
              </a:rPr>
              <a:t>který se sice vyskytuje pouze u části substantiv mužského rodu, ale je u řady z nich povinný a spojen s jistým významem (vyjadřováním skutečného prostorového vztahu u předložek </a:t>
            </a:r>
            <a:r>
              <a:rPr lang="ru-RU" altLang="de-DE" sz="2800" i="1">
                <a:latin typeface="Times New Roman" panose="02020603050405020304" pitchFamily="18" charset="0"/>
              </a:rPr>
              <a:t>в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a </a:t>
            </a:r>
            <a:r>
              <a:rPr lang="ru-RU" altLang="de-DE" sz="2800" i="1">
                <a:latin typeface="Times New Roman" panose="02020603050405020304" pitchFamily="18" charset="0"/>
              </a:rPr>
              <a:t>на</a:t>
            </a:r>
            <a:r>
              <a:rPr lang="ru-RU" altLang="de-DE" sz="2800">
                <a:latin typeface="Times New Roman" panose="02020603050405020304" pitchFamily="18" charset="0"/>
              </a:rPr>
              <a:t>)</a:t>
            </a:r>
            <a:r>
              <a:rPr lang="cs-CZ" altLang="de-DE" sz="2800">
                <a:latin typeface="Times New Roman" panose="02020603050405020304" pitchFamily="18" charset="0"/>
              </a:rPr>
              <a:t>, a proto někteří lingvisté ho považují za samostatný pád</a:t>
            </a:r>
          </a:p>
        </p:txBody>
      </p:sp>
      <p:pic>
        <p:nvPicPr>
          <p:cNvPr id="23555" name="Bild 2" descr="Subst01_Rus_01.jp2">
            <a:extLst>
              <a:ext uri="{FF2B5EF4-FFF2-40B4-BE49-F238E27FC236}">
                <a16:creationId xmlns:a16="http://schemas.microsoft.com/office/drawing/2014/main" id="{F3F1CFA7-3A80-3E74-6D49-ABD73DA7AE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80625" cy="359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Oval 1">
            <a:extLst>
              <a:ext uri="{FF2B5EF4-FFF2-40B4-BE49-F238E27FC236}">
                <a16:creationId xmlns:a16="http://schemas.microsoft.com/office/drawing/2014/main" id="{5BEE3B7F-E4AF-BEC6-1E28-13658EC3E3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32138"/>
            <a:ext cx="1223963" cy="503237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23557" name="Oval 4">
            <a:extLst>
              <a:ext uri="{FF2B5EF4-FFF2-40B4-BE49-F238E27FC236}">
                <a16:creationId xmlns:a16="http://schemas.microsoft.com/office/drawing/2014/main" id="{DDC24C75-6C01-F528-FCBE-5FECE9F859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2750" y="3059113"/>
            <a:ext cx="1223963" cy="504825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51846E8B-6F9F-1395-5024-2E2002A74D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840537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Ruština má ještě jeden takový pád, druhý genitiv (</a:t>
            </a:r>
            <a:r>
              <a:rPr lang="ru-RU" altLang="de-DE" sz="2800">
                <a:latin typeface="Times New Roman" panose="02020603050405020304" pitchFamily="18" charset="0"/>
              </a:rPr>
              <a:t>«второй родительный»</a:t>
            </a:r>
            <a:r>
              <a:rPr lang="cs-CZ" altLang="de-DE" sz="2800">
                <a:latin typeface="Times New Roman" panose="02020603050405020304" pitchFamily="18" charset="0"/>
              </a:rPr>
              <a:t>), který je spojen s partitivním významem, není však obligatorní (má rovněž koncovku -/u/)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Jedná se o singulární vlastnost ruštiny mezi slovanskými jazyky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Samotný výskyt většího počtu pádů neznamená nutně vyšší flektivnost (viz silně aglutinační jazyky), ale způsob vyjadřování flektivní je (pomocí koncovky)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Jinak vidíme řadu jevů, které znamenají oproti jiným slovanským jazykům spíše menší flektivnost: 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A60D3EF9-B1FE-1DAD-0331-9018CCCEA4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31800" y="3851275"/>
            <a:ext cx="9432925" cy="3384550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Nenacházíme ve skloňování podstatného jména prakticky žádné pravidelné kmenové alternace (srov. oproti tomu č. </a:t>
            </a:r>
            <a:r>
              <a:rPr lang="cs-CZ" altLang="de-DE" sz="2800" i="1">
                <a:latin typeface="Times New Roman" panose="02020603050405020304" pitchFamily="18" charset="0"/>
              </a:rPr>
              <a:t>bý</a:t>
            </a:r>
            <a:r>
              <a:rPr lang="cs-CZ" altLang="de-DE" sz="2800" i="1" u="sng">
                <a:latin typeface="Times New Roman" panose="02020603050405020304" pitchFamily="18" charset="0"/>
              </a:rPr>
              <a:t>c</a:t>
            </a:r>
            <a:r>
              <a:rPr lang="cs-CZ" altLang="de-DE" sz="2800" i="1">
                <a:latin typeface="Times New Roman" panose="02020603050405020304" pitchFamily="18" charset="0"/>
              </a:rPr>
              <a:t>i</a:t>
            </a:r>
            <a:r>
              <a:rPr lang="cs-CZ" altLang="de-DE" sz="2800">
                <a:latin typeface="Times New Roman" panose="02020603050405020304" pitchFamily="18" charset="0"/>
              </a:rPr>
              <a:t>). Tvar </a:t>
            </a:r>
            <a:r>
              <a:rPr lang="ru-RU" altLang="de-DE" sz="2800" i="1">
                <a:latin typeface="Times New Roman" panose="02020603050405020304" pitchFamily="18" charset="0"/>
              </a:rPr>
              <a:t>быки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je protipříkladem jen zdánlivě, protože měkkost /k/ před /i/ je automatická (není *</a:t>
            </a:r>
            <a:r>
              <a:rPr lang="ru-RU" altLang="de-DE" sz="2800">
                <a:latin typeface="Times New Roman" panose="02020603050405020304" pitchFamily="18" charset="0"/>
              </a:rPr>
              <a:t>кы </a:t>
            </a:r>
            <a:r>
              <a:rPr lang="cs-CZ" altLang="de-DE" sz="2800">
                <a:latin typeface="Times New Roman" panose="02020603050405020304" pitchFamily="18" charset="0"/>
              </a:rPr>
              <a:t>v ruštině) 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Tvrdé a měkké paradigma mají fonologicky totožné koncovky (i když se to podle ruského pravopisu nezdá), s jedinou výjimkou, totiž Gpl</a:t>
            </a:r>
          </a:p>
        </p:txBody>
      </p:sp>
      <p:pic>
        <p:nvPicPr>
          <p:cNvPr id="27651" name="Bild 2" descr="Subst01_Rus_01.jp2">
            <a:extLst>
              <a:ext uri="{FF2B5EF4-FFF2-40B4-BE49-F238E27FC236}">
                <a16:creationId xmlns:a16="http://schemas.microsoft.com/office/drawing/2014/main" id="{A7FDA339-8767-643F-DD47-C12EC3011A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13"/>
            <a:ext cx="10080625" cy="359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Oval 1">
            <a:extLst>
              <a:ext uri="{FF2B5EF4-FFF2-40B4-BE49-F238E27FC236}">
                <a16:creationId xmlns:a16="http://schemas.microsoft.com/office/drawing/2014/main" id="{2FED7C87-7AFF-93FC-54ED-E7D3BDE1F6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1663" y="1258888"/>
            <a:ext cx="1223962" cy="504825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27653" name="Oval 4">
            <a:extLst>
              <a:ext uri="{FF2B5EF4-FFF2-40B4-BE49-F238E27FC236}">
                <a16:creationId xmlns:a16="http://schemas.microsoft.com/office/drawing/2014/main" id="{F50C31BB-63FD-E5A6-A950-04F37AB7C7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3913" y="1331913"/>
            <a:ext cx="1223962" cy="503237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27654" name="Oval 5">
            <a:extLst>
              <a:ext uri="{FF2B5EF4-FFF2-40B4-BE49-F238E27FC236}">
                <a16:creationId xmlns:a16="http://schemas.microsoft.com/office/drawing/2014/main" id="{501658BD-F41D-0E79-6BDD-C9678F47B1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44913" y="1474788"/>
            <a:ext cx="1223962" cy="504825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27655" name="Oval 3">
            <a:extLst>
              <a:ext uri="{FF2B5EF4-FFF2-40B4-BE49-F238E27FC236}">
                <a16:creationId xmlns:a16="http://schemas.microsoft.com/office/drawing/2014/main" id="{C0EC6BF3-D1FA-433F-5FFB-6781DF5BE8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4050" y="2411413"/>
            <a:ext cx="576263" cy="647700"/>
          </a:xfrm>
          <a:prstGeom prst="ellips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27656" name="Oval 7">
            <a:extLst>
              <a:ext uri="{FF2B5EF4-FFF2-40B4-BE49-F238E27FC236}">
                <a16:creationId xmlns:a16="http://schemas.microsoft.com/office/drawing/2014/main" id="{508B921B-0107-5CF8-BB85-7B20A6F27E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4638" y="2339975"/>
            <a:ext cx="576262" cy="647700"/>
          </a:xfrm>
          <a:prstGeom prst="ellips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27657" name="Oval 8">
            <a:extLst>
              <a:ext uri="{FF2B5EF4-FFF2-40B4-BE49-F238E27FC236}">
                <a16:creationId xmlns:a16="http://schemas.microsoft.com/office/drawing/2014/main" id="{B1FF241A-FFF2-F3CF-74CA-B45D3B9895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7925" y="2555875"/>
            <a:ext cx="576263" cy="647700"/>
          </a:xfrm>
          <a:prstGeom prst="ellips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27658" name="Oval 9">
            <a:extLst>
              <a:ext uri="{FF2B5EF4-FFF2-40B4-BE49-F238E27FC236}">
                <a16:creationId xmlns:a16="http://schemas.microsoft.com/office/drawing/2014/main" id="{67A4649E-33ED-FECF-1D65-A82B4BDCB9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2200" y="2266950"/>
            <a:ext cx="576263" cy="649288"/>
          </a:xfrm>
          <a:prstGeom prst="ellips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322B2F39-03CD-68E6-F0FF-5141D01484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840537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Koncovky Dpl, Ipl a Lpl jsou přejaté z </a:t>
            </a:r>
            <a:r>
              <a:rPr lang="cs-CZ" altLang="de-DE" sz="2800" i="1">
                <a:latin typeface="Times New Roman" panose="02020603050405020304" pitchFamily="18" charset="0"/>
              </a:rPr>
              <a:t>a</a:t>
            </a:r>
            <a:r>
              <a:rPr lang="cs-CZ" altLang="de-DE" sz="2800">
                <a:latin typeface="Times New Roman" panose="02020603050405020304" pitchFamily="18" charset="0"/>
              </a:rPr>
              <a:t>-kmenů a téměř u všech substantiv stejné, což znamená méně výrazné rozdíly mezi paradigmaty a menší synonymii koncovek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K tomu můžeme připočíst některé jevy, které na paradigmatu nevidíme: produktivní koncovku /a/ Npl typu </a:t>
            </a:r>
            <a:r>
              <a:rPr lang="ru-RU" altLang="de-DE" sz="2800" i="1">
                <a:latin typeface="Times New Roman" panose="02020603050405020304" pitchFamily="18" charset="0"/>
              </a:rPr>
              <a:t>глаз</a:t>
            </a:r>
            <a:r>
              <a:rPr lang="ru-RU" altLang="de-DE" sz="2800" i="1" u="sng">
                <a:latin typeface="Times New Roman" panose="02020603050405020304" pitchFamily="18" charset="0"/>
              </a:rPr>
              <a:t>а</a:t>
            </a:r>
            <a:r>
              <a:rPr lang="ru-RU" altLang="de-DE" sz="2800" i="1">
                <a:latin typeface="Times New Roman" panose="02020603050405020304" pitchFamily="18" charset="0"/>
              </a:rPr>
              <a:t>, город</a:t>
            </a:r>
            <a:r>
              <a:rPr lang="ru-RU" altLang="de-DE" sz="2800" i="1" u="sng">
                <a:latin typeface="Times New Roman" panose="02020603050405020304" pitchFamily="18" charset="0"/>
              </a:rPr>
              <a:t>а</a:t>
            </a:r>
            <a:r>
              <a:rPr lang="ru-RU" altLang="de-DE" sz="2800" i="1">
                <a:latin typeface="Times New Roman" panose="02020603050405020304" pitchFamily="18" charset="0"/>
              </a:rPr>
              <a:t>, директор</a:t>
            </a:r>
            <a:r>
              <a:rPr lang="ru-RU" altLang="de-DE" sz="2800" i="1" u="sng">
                <a:latin typeface="Times New Roman" panose="02020603050405020304" pitchFamily="18" charset="0"/>
              </a:rPr>
              <a:t>а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a nulovou koncovku Gpl u řady substantiv použitých převážně v pl typu </a:t>
            </a:r>
            <a:r>
              <a:rPr lang="ru-RU" altLang="de-DE" sz="2800" i="1">
                <a:latin typeface="Times New Roman" panose="02020603050405020304" pitchFamily="18" charset="0"/>
              </a:rPr>
              <a:t>много солдат, англичан</a:t>
            </a:r>
            <a:r>
              <a:rPr lang="cs-CZ" altLang="de-DE" sz="2800">
                <a:latin typeface="Times New Roman" panose="02020603050405020304" pitchFamily="18" charset="0"/>
              </a:rPr>
              <a:t>. Obě jsou shodné s (tvrdými) neutry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Nejsou žádné specifické koncovky vyjadřující životnost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Analogie k tomu u neuter jsou výjimky s Npl na /i/ </a:t>
            </a:r>
            <a:r>
              <a:rPr lang="cs-CZ" altLang="de-DE" sz="2800" i="1">
                <a:latin typeface="Times New Roman" panose="02020603050405020304" pitchFamily="18" charset="0"/>
              </a:rPr>
              <a:t>(</a:t>
            </a:r>
            <a:r>
              <a:rPr lang="ru-RU" altLang="de-DE" sz="2800" i="1" u="sng">
                <a:latin typeface="Times New Roman" panose="02020603050405020304" pitchFamily="18" charset="0"/>
              </a:rPr>
              <a:t>я</a:t>
            </a:r>
            <a:r>
              <a:rPr lang="ru-RU" altLang="de-DE" sz="2800" i="1">
                <a:latin typeface="Times New Roman" panose="02020603050405020304" pitchFamily="18" charset="0"/>
              </a:rPr>
              <a:t>блоки</a:t>
            </a:r>
            <a:r>
              <a:rPr lang="cs-CZ" altLang="de-DE" sz="2800" i="1">
                <a:latin typeface="Times New Roman" panose="02020603050405020304" pitchFamily="18" charset="0"/>
              </a:rPr>
              <a:t>)</a:t>
            </a:r>
            <a:r>
              <a:rPr lang="ru-RU" altLang="de-DE" sz="2800" i="1">
                <a:latin typeface="Times New Roman" panose="02020603050405020304" pitchFamily="18" charset="0"/>
              </a:rPr>
              <a:t> </a:t>
            </a:r>
            <a:r>
              <a:rPr lang="ru-RU" altLang="de-DE" sz="2800">
                <a:latin typeface="Times New Roman" panose="02020603050405020304" pitchFamily="18" charset="0"/>
              </a:rPr>
              <a:t>а </a:t>
            </a:r>
            <a:r>
              <a:rPr lang="cs-CZ" altLang="de-DE" sz="2800">
                <a:latin typeface="Times New Roman" panose="02020603050405020304" pitchFamily="18" charset="0"/>
              </a:rPr>
              <a:t>s Gpl na -</a:t>
            </a:r>
            <a:r>
              <a:rPr lang="ru-RU" altLang="de-DE" sz="2800" i="1">
                <a:latin typeface="Times New Roman" panose="02020603050405020304" pitchFamily="18" charset="0"/>
              </a:rPr>
              <a:t>ов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(облаков)</a:t>
            </a:r>
            <a:r>
              <a:rPr lang="cs-CZ" altLang="de-DE" sz="2800">
                <a:latin typeface="Times New Roman" panose="02020603050405020304" pitchFamily="18" charset="0"/>
              </a:rPr>
              <a:t>  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 </a:t>
            </a:r>
            <a:endParaRPr lang="ru-RU" altLang="de-DE" sz="2800">
              <a:latin typeface="Times New Roman" panose="02020603050405020304" pitchFamily="18" charset="0"/>
            </a:endParaRP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Koncovky maskulin a neuter jsou – kromě nulové koncovky Nsg m. – zásadně totožné (i když kvantitativně zastoupené různě)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Bild 6">
            <a:extLst>
              <a:ext uri="{FF2B5EF4-FFF2-40B4-BE49-F238E27FC236}">
                <a16:creationId xmlns:a16="http://schemas.microsoft.com/office/drawing/2014/main" id="{CA07135F-1287-1203-2689-6BBD71DC06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850" y="0"/>
            <a:ext cx="6416675" cy="755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Oval 10">
            <a:extLst>
              <a:ext uri="{FF2B5EF4-FFF2-40B4-BE49-F238E27FC236}">
                <a16:creationId xmlns:a16="http://schemas.microsoft.com/office/drawing/2014/main" id="{232BA08A-DB39-F654-AB5B-0DDD4D9BB5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2025" y="2627313"/>
            <a:ext cx="5329238" cy="288925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31748" name="Oval 11">
            <a:extLst>
              <a:ext uri="{FF2B5EF4-FFF2-40B4-BE49-F238E27FC236}">
                <a16:creationId xmlns:a16="http://schemas.microsoft.com/office/drawing/2014/main" id="{109CFFB7-2FFD-C297-DED0-90DD12E5BC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0900" y="6011863"/>
            <a:ext cx="503238" cy="288925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31749" name="Oval 12">
            <a:extLst>
              <a:ext uri="{FF2B5EF4-FFF2-40B4-BE49-F238E27FC236}">
                <a16:creationId xmlns:a16="http://schemas.microsoft.com/office/drawing/2014/main" id="{DF249DEE-4158-1D15-D90D-131AC90D10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1525" y="1692275"/>
            <a:ext cx="649288" cy="503238"/>
          </a:xfrm>
          <a:prstGeom prst="ellipse">
            <a:avLst/>
          </a:prstGeom>
          <a:noFill/>
          <a:ln w="9525">
            <a:solidFill>
              <a:srgbClr val="33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31750" name="Oval 14">
            <a:extLst>
              <a:ext uri="{FF2B5EF4-FFF2-40B4-BE49-F238E27FC236}">
                <a16:creationId xmlns:a16="http://schemas.microsoft.com/office/drawing/2014/main" id="{AB0C578E-AF96-219F-1E8E-4E6DDC205E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1750" y="1619250"/>
            <a:ext cx="649288" cy="504825"/>
          </a:xfrm>
          <a:prstGeom prst="ellipse">
            <a:avLst/>
          </a:prstGeom>
          <a:noFill/>
          <a:ln w="9525">
            <a:solidFill>
              <a:srgbClr val="33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31751" name="Oval 15">
            <a:extLst>
              <a:ext uri="{FF2B5EF4-FFF2-40B4-BE49-F238E27FC236}">
                <a16:creationId xmlns:a16="http://schemas.microsoft.com/office/drawing/2014/main" id="{00627376-5CEF-4137-266D-F9C0BE92D2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5000" y="1619250"/>
            <a:ext cx="647700" cy="504825"/>
          </a:xfrm>
          <a:prstGeom prst="ellipse">
            <a:avLst/>
          </a:prstGeom>
          <a:noFill/>
          <a:ln w="9525">
            <a:solidFill>
              <a:srgbClr val="33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31752" name="Oval 16">
            <a:extLst>
              <a:ext uri="{FF2B5EF4-FFF2-40B4-BE49-F238E27FC236}">
                <a16:creationId xmlns:a16="http://schemas.microsoft.com/office/drawing/2014/main" id="{3CE5676A-C318-72B3-3B39-198E179249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8288" y="6732588"/>
            <a:ext cx="647700" cy="503237"/>
          </a:xfrm>
          <a:prstGeom prst="ellipse">
            <a:avLst/>
          </a:prstGeom>
          <a:noFill/>
          <a:ln w="9525">
            <a:solidFill>
              <a:srgbClr val="33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31753" name="Oval 17">
            <a:extLst>
              <a:ext uri="{FF2B5EF4-FFF2-40B4-BE49-F238E27FC236}">
                <a16:creationId xmlns:a16="http://schemas.microsoft.com/office/drawing/2014/main" id="{BD27C931-2D40-673C-A7C4-0D0CA917D5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8150" y="6732588"/>
            <a:ext cx="647700" cy="503237"/>
          </a:xfrm>
          <a:prstGeom prst="ellipse">
            <a:avLst/>
          </a:prstGeom>
          <a:noFill/>
          <a:ln w="9525">
            <a:solidFill>
              <a:srgbClr val="33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31754" name="Oval 18">
            <a:extLst>
              <a:ext uri="{FF2B5EF4-FFF2-40B4-BE49-F238E27FC236}">
                <a16:creationId xmlns:a16="http://schemas.microsoft.com/office/drawing/2014/main" id="{A8ADCBB8-F8B8-2B30-01D9-397A1C85D7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1038" y="6659563"/>
            <a:ext cx="647700" cy="504825"/>
          </a:xfrm>
          <a:prstGeom prst="ellipse">
            <a:avLst/>
          </a:prstGeom>
          <a:noFill/>
          <a:ln w="9525">
            <a:solidFill>
              <a:srgbClr val="33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31755" name="Oval 19">
            <a:extLst>
              <a:ext uri="{FF2B5EF4-FFF2-40B4-BE49-F238E27FC236}">
                <a16:creationId xmlns:a16="http://schemas.microsoft.com/office/drawing/2014/main" id="{6182B591-4A17-CF69-6652-CD3E262098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43775" y="6659563"/>
            <a:ext cx="649288" cy="504825"/>
          </a:xfrm>
          <a:prstGeom prst="ellipse">
            <a:avLst/>
          </a:prstGeom>
          <a:noFill/>
          <a:ln w="9525">
            <a:solidFill>
              <a:srgbClr val="33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Arial"/>
        <a:ea typeface="ＭＳ Ｐゴシック"/>
        <a:cs typeface="Arial Unicode MS"/>
      </a:majorFont>
      <a:minorFont>
        <a:latin typeface="Arial"/>
        <a:ea typeface="ＭＳ Ｐゴシック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 Unicode MS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1568</Words>
  <Application>Microsoft Macintosh PowerPoint</Application>
  <PresentationFormat>Benutzerdefiniert</PresentationFormat>
  <Paragraphs>79</Paragraphs>
  <Slides>24</Slides>
  <Notes>24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24</vt:i4>
      </vt:variant>
    </vt:vector>
  </HeadingPairs>
  <TitlesOfParts>
    <vt:vector size="29" baseType="lpstr">
      <vt:lpstr>Arial Unicode MS</vt:lpstr>
      <vt:lpstr>Arial</vt:lpstr>
      <vt:lpstr>Times New Roman</vt:lpstr>
      <vt:lpstr>Wingdings</vt:lpstr>
      <vt:lpstr>Office-Design</vt:lpstr>
      <vt:lpstr>Slovanská a balkánská synchronní kontrastivní a srovnávací jazykověda </vt:lpstr>
      <vt:lpstr>Skloňování substantiva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Aktuální otázky gramatické struktury ruštiny</dc:title>
  <dc:creator>Markus Giger</dc:creator>
  <cp:lastModifiedBy>Giger, Markus</cp:lastModifiedBy>
  <cp:revision>304</cp:revision>
  <cp:lastPrinted>1601-01-01T00:00:00Z</cp:lastPrinted>
  <dcterms:created xsi:type="dcterms:W3CDTF">2012-10-11T18:59:19Z</dcterms:created>
  <dcterms:modified xsi:type="dcterms:W3CDTF">2025-10-07T16:30:50Z</dcterms:modified>
</cp:coreProperties>
</file>