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0" r:id="rId2"/>
  </p:sldMasterIdLst>
  <p:sldIdLst>
    <p:sldId id="257" r:id="rId3"/>
    <p:sldId id="293" r:id="rId4"/>
    <p:sldId id="298" r:id="rId5"/>
    <p:sldId id="299" r:id="rId6"/>
    <p:sldId id="259" r:id="rId7"/>
    <p:sldId id="304" r:id="rId8"/>
    <p:sldId id="267" r:id="rId9"/>
    <p:sldId id="300" r:id="rId10"/>
    <p:sldId id="301" r:id="rId11"/>
    <p:sldId id="302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74" d="100"/>
          <a:sy n="74" d="100"/>
        </p:scale>
        <p:origin x="2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BDFCB0-9CDC-44BA-8532-20AD2B6604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763E0F4-3732-4DED-B685-AA5197CCBF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DED9AF4-E465-4163-A479-1E8C9D99E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EC9E-2E4B-4502-AE45-B1DC3A973D70}" type="datetimeFigureOut">
              <a:rPr lang="cs-CZ" smtClean="0"/>
              <a:t>28.08.2025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C0B33E-9FDA-416C-A88C-A199C9E45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6142C27-72D9-4CE1-BDA8-BC4C7933B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503D6-E89C-4851-966C-B55840175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9663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CEE011-D7F2-4E4B-9176-DEE6A3B8A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D2D1F78-2839-4F43-B6EB-8812CAF1BC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26DFE0E-C20A-441B-B798-D1EC265CE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EC9E-2E4B-4502-AE45-B1DC3A973D70}" type="datetimeFigureOut">
              <a:rPr lang="cs-CZ" smtClean="0"/>
              <a:t>28.08.2025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9DA6A41-0BA9-45EE-A874-3AA8E14D0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A2A120-E15C-45CD-AD4A-BE03E442A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503D6-E89C-4851-966C-B55840175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0509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A5714DB-AE42-49BD-B13C-2CD676972C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F0FF9B1-AB06-4089-867D-78DCA26520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CEE7F2-D6F6-4CBD-B4D9-EBA907D73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EC9E-2E4B-4502-AE45-B1DC3A973D70}" type="datetimeFigureOut">
              <a:rPr lang="cs-CZ" smtClean="0"/>
              <a:t>28.08.2025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B3C243E-178F-46A6-BF59-BA25F9E08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AD118E-CD35-4540-BBEE-F1B6D0888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503D6-E89C-4851-966C-B55840175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4188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8587455-5AC3-4F6B-BE52-826326AFD3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Definujte zápatí - název prezentace / pracoviště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A84368-F699-48A6-8383-4822D7F23B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322FA9F0-97E4-45C3-84A8-592F85A6A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02" y="2900365"/>
            <a:ext cx="11361600" cy="1171580"/>
          </a:xfrm>
        </p:spPr>
        <p:txBody>
          <a:bodyPr anchor="t"/>
          <a:lstStyle>
            <a:lvl1pPr algn="l">
              <a:lnSpc>
                <a:spcPts val="4400"/>
              </a:lnSpc>
              <a:defRPr sz="44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398502" y="4116402"/>
            <a:ext cx="11361600" cy="698497"/>
          </a:xfrm>
        </p:spPr>
        <p:txBody>
          <a:bodyPr anchor="t"/>
          <a:lstStyle>
            <a:lvl1pPr marL="0" indent="0" algn="l">
              <a:buNone/>
              <a:defRPr lang="cs-CZ" sz="2400" b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00" y="414000"/>
            <a:ext cx="1501591" cy="103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827706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432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Definujte zápatí - název prezentace / pracoviště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70407D-EE58-4A0B-824B-1D3AE42DD9CF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3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2"/>
            <a:ext cx="10753200" cy="4139998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3991" y="6062548"/>
            <a:ext cx="841913" cy="58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91565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 – inverzní">
    <p:bg>
      <p:bgPr>
        <a:solidFill>
          <a:srgbClr val="008C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8587455-5AC3-4F6B-BE52-826326AFD3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Definujte zápatí - název prezentace / pracoviště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A84368-F699-48A6-8383-4822D7F23B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322FA9F0-97E4-45C3-84A8-592F85A6A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02" y="2900365"/>
            <a:ext cx="11361600" cy="1171580"/>
          </a:xfrm>
        </p:spPr>
        <p:txBody>
          <a:bodyPr anchor="t"/>
          <a:lstStyle>
            <a:lvl1pPr algn="l">
              <a:lnSpc>
                <a:spcPts val="44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398502" y="4116402"/>
            <a:ext cx="11361600" cy="698497"/>
          </a:xfrm>
        </p:spPr>
        <p:txBody>
          <a:bodyPr anchor="t"/>
          <a:lstStyle>
            <a:lvl1pPr marL="0" indent="0" algn="l">
              <a:buNone/>
              <a:defRPr lang="cs-CZ" sz="2400" b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9D114D9D-A2CF-4840-9721-521117432B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00" y="414000"/>
            <a:ext cx="1490962" cy="102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805278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432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pod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2"/>
            <a:ext cx="10753200" cy="4139998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cs-CZ"/>
              <a:t>Definujte zápatí - název prezentace / pracoviště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70407D-EE58-4A0B-824B-1D3AE42DD9CF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7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725" y="1296001"/>
            <a:ext cx="10752138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3991" y="6062548"/>
            <a:ext cx="841913" cy="58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012087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6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20725" y="1296001"/>
            <a:ext cx="5220000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8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1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51278" y="1290515"/>
            <a:ext cx="5220000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1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23" name="Zástupný symbol pro obsah 2"/>
          <p:cNvSpPr>
            <a:spLocks noGrp="1"/>
          </p:cNvSpPr>
          <p:nvPr>
            <p:ph idx="28"/>
          </p:nvPr>
        </p:nvSpPr>
        <p:spPr>
          <a:xfrm>
            <a:off x="6251280" y="1690271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3991" y="6062548"/>
            <a:ext cx="841913" cy="58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09081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88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12">
            <a:extLst>
              <a:ext uri="{FF2B5EF4-FFF2-40B4-BE49-F238E27FC236}">
                <a16:creationId xmlns:a16="http://schemas.microsoft.com/office/drawing/2014/main" id="{83517C49-9C06-4658-8660-E0D21D83CE2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137" y="1695074"/>
            <a:ext cx="5218413" cy="389671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BDE9BC5-EE25-44B2-8081-F2B94BAA6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text 13">
            <a:extLst>
              <a:ext uri="{FF2B5EF4-FFF2-40B4-BE49-F238E27FC236}">
                <a16:creationId xmlns:a16="http://schemas.microsoft.com/office/drawing/2014/main" id="{F7FD9E97-5F69-494E-8672-5957527833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5599670"/>
            <a:ext cx="5218412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 i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Zástupný symbol pro obsah 2"/>
          <p:cNvSpPr>
            <a:spLocks noGrp="1"/>
          </p:cNvSpPr>
          <p:nvPr>
            <p:ph idx="28"/>
          </p:nvPr>
        </p:nvSpPr>
        <p:spPr>
          <a:xfrm>
            <a:off x="6251280" y="1667024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000"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16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3991" y="6062548"/>
            <a:ext cx="841913" cy="58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606793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3657">
          <p15:clr>
            <a:srgbClr val="FBAE40"/>
          </p15:clr>
        </p15:guide>
        <p15:guide id="2" pos="724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podnadpis a 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sah 12">
            <a:extLst>
              <a:ext uri="{FF2B5EF4-FFF2-40B4-BE49-F238E27FC236}">
                <a16:creationId xmlns:a16="http://schemas.microsoft.com/office/drawing/2014/main" id="{548D6DE9-EB16-4D0A-9F96-DD69C3E97213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440000" y="1692002"/>
            <a:ext cx="3311525" cy="223071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C2D097E9-9E99-4F02-A434-E69D713D0F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999" y="4414271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7E169087-A2FD-4849-9AAC-BD41AA07A5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40000" y="4414271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id="{E14CE5FF-FB97-4634-9714-4B5C0FDA38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61200" y="4414270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Zástupný symbol pro text 13">
            <a:extLst>
              <a:ext uri="{FF2B5EF4-FFF2-40B4-BE49-F238E27FC236}">
                <a16:creationId xmlns:a16="http://schemas.microsoft.com/office/drawing/2014/main" id="{DD220DBF-2B26-4E32-826A-79839FF5102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:a16="http://schemas.microsoft.com/office/drawing/2014/main" id="{AD9E96F9-7F56-4453-A9FC-693AF7E57BB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0475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Zástupný symbol pro text 13">
            <a:extLst>
              <a:ext uri="{FF2B5EF4-FFF2-40B4-BE49-F238E27FC236}">
                <a16:creationId xmlns:a16="http://schemas.microsoft.com/office/drawing/2014/main" id="{88362389-3E8C-4129-819C-75F0F7922D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61436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8" name="Zástupný symbol pro obsah 12">
            <a:extLst>
              <a:ext uri="{FF2B5EF4-FFF2-40B4-BE49-F238E27FC236}">
                <a16:creationId xmlns:a16="http://schemas.microsoft.com/office/drawing/2014/main" id="{DE897ACA-C285-471C-BF3F-2886D04C7F9F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719999" y="1692002"/>
            <a:ext cx="3311525" cy="223071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Zástupný symbol pro obsah 12">
            <a:extLst>
              <a:ext uri="{FF2B5EF4-FFF2-40B4-BE49-F238E27FC236}">
                <a16:creationId xmlns:a16="http://schemas.microsoft.com/office/drawing/2014/main" id="{9AF93628-9CF3-4CB5-A8C7-735B527D49B2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60001" y="1692002"/>
            <a:ext cx="3311525" cy="223071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725" y="1296001"/>
            <a:ext cx="10752138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1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3991" y="6062548"/>
            <a:ext cx="841913" cy="58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536887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1049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tex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4" name="Zástupný symbol pro obsah 2"/>
          <p:cNvSpPr>
            <a:spLocks noGrp="1"/>
          </p:cNvSpPr>
          <p:nvPr>
            <p:ph idx="1"/>
          </p:nvPr>
        </p:nvSpPr>
        <p:spPr>
          <a:xfrm>
            <a:off x="6272212" y="692150"/>
            <a:ext cx="5200987" cy="513985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000"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16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9" name="Zástupný symbol pro obsah 12">
            <a:extLst>
              <a:ext uri="{FF2B5EF4-FFF2-40B4-BE49-F238E27FC236}">
                <a16:creationId xmlns:a16="http://schemas.microsoft.com/office/drawing/2014/main" id="{83517C49-9C06-4658-8660-E0D21D83CE2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137" y="692150"/>
            <a:ext cx="5218413" cy="489963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Zástupný symbol pro text 13">
            <a:extLst>
              <a:ext uri="{FF2B5EF4-FFF2-40B4-BE49-F238E27FC236}">
                <a16:creationId xmlns:a16="http://schemas.microsoft.com/office/drawing/2014/main" id="{F7FD9E97-5F69-494E-8672-5957527833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5599670"/>
            <a:ext cx="5218412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 i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3991" y="6062548"/>
            <a:ext cx="841913" cy="58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726960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3158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A980DF-5E73-410F-A79C-77433302F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28083E-5C04-4EE7-8F66-8D88876ED7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C3AAFD2-027B-4401-8EC9-139CEE3A5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EC9E-2E4B-4502-AE45-B1DC3A973D70}" type="datetimeFigureOut">
              <a:rPr lang="cs-CZ" smtClean="0"/>
              <a:t>28.08.2025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EA7FD4-B256-4B11-868D-F9D5A5BE7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82A217C-23B4-4AE3-BCAE-33FA97BD9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503D6-E89C-4851-966C-B55840175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50970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720000" y="692150"/>
            <a:ext cx="10753200" cy="513985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3991" y="6062548"/>
            <a:ext cx="841913" cy="58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883834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436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ky text -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ro obsah 12">
            <a:extLst>
              <a:ext uri="{FF2B5EF4-FFF2-40B4-BE49-F238E27FC236}">
                <a16:creationId xmlns:a16="http://schemas.microsoft.com/office/drawing/2014/main" id="{9622FDD6-5C71-4DE9-BFBE-6443A2855E5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997" y="718712"/>
            <a:ext cx="5220001" cy="320400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id="{8D903DEB-B441-46DB-8462-2640DC8DB3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999" y="4500000"/>
            <a:ext cx="5220000" cy="1331998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Zástupný symbol pro text 13">
            <a:extLst>
              <a:ext uri="{FF2B5EF4-FFF2-40B4-BE49-F238E27FC236}">
                <a16:creationId xmlns:a16="http://schemas.microsoft.com/office/drawing/2014/main" id="{66F1D7B9-D1BE-446E-87CA-6AD81AFA838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4" y="4068000"/>
            <a:ext cx="5220000" cy="360000"/>
          </a:xfrm>
        </p:spPr>
        <p:txBody>
          <a:bodyPr/>
          <a:lstStyle>
            <a:lvl1pPr>
              <a:lnSpc>
                <a:spcPts val="1100"/>
              </a:lnSpc>
              <a:defRPr sz="900" b="1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Zástupný symbol pro text 5">
            <a:extLst>
              <a:ext uri="{FF2B5EF4-FFF2-40B4-BE49-F238E27FC236}">
                <a16:creationId xmlns:a16="http://schemas.microsoft.com/office/drawing/2014/main" id="{3947EF07-8AF7-4904-8565-F5D81E4282D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51278" y="4500000"/>
            <a:ext cx="5220000" cy="1331998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:a16="http://schemas.microsoft.com/office/drawing/2014/main" id="{334B9440-7A06-4BF8-9532-C11248171B0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52003" y="4068000"/>
            <a:ext cx="5220000" cy="360000"/>
          </a:xfrm>
        </p:spPr>
        <p:txBody>
          <a:bodyPr/>
          <a:lstStyle>
            <a:lvl1pPr>
              <a:lnSpc>
                <a:spcPts val="1100"/>
              </a:lnSpc>
              <a:defRPr sz="900" b="1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7" name="Zástupný symbol pro obsah 12">
            <a:extLst>
              <a:ext uri="{FF2B5EF4-FFF2-40B4-BE49-F238E27FC236}">
                <a16:creationId xmlns:a16="http://schemas.microsoft.com/office/drawing/2014/main" id="{263AA377-982D-4CA3-B9BD-C61AF6524812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6251278" y="718712"/>
            <a:ext cx="5220001" cy="320400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3991" y="6062548"/>
            <a:ext cx="841913" cy="58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126097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3991" y="6062548"/>
            <a:ext cx="841913" cy="58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819413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verzní snímek s obrázkem">
    <p:bg>
      <p:bgPr>
        <a:solidFill>
          <a:srgbClr val="008C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Definujte zápatí - název prezentace / pracoviště</a:t>
            </a:r>
            <a:endParaRPr lang="cs-CZ" dirty="0"/>
          </a:p>
        </p:txBody>
      </p:sp>
      <p:sp>
        <p:nvSpPr>
          <p:cNvPr id="5" name="Zástupný symbol pro číslo snímku 2"/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D6C118-631F-4A80-9886-907009361577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12192000" cy="5842000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D114D9D-A2CF-4840-9721-521117432B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3731" y="6048047"/>
            <a:ext cx="866087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854644"/>
      </p:ext>
    </p:extLst>
  </p:cSld>
  <p:clrMapOvr>
    <a:masterClrMapping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nímek MUNI FSS">
    <p:bg>
      <p:bgPr>
        <a:solidFill>
          <a:srgbClr val="008C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9D114D9D-A2CF-4840-9721-521117432B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870" y="2019299"/>
            <a:ext cx="4087670" cy="2820491"/>
          </a:xfrm>
          <a:prstGeom prst="rect">
            <a:avLst/>
          </a:prstGeom>
        </p:spPr>
      </p:pic>
      <p:sp>
        <p:nvSpPr>
          <p:cNvPr id="3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/>
          <a:lstStyle>
            <a:lvl1pPr>
              <a:defRPr>
                <a:solidFill>
                  <a:srgbClr val="008C78"/>
                </a:solidFill>
              </a:defRPr>
            </a:lvl1pPr>
          </a:lstStyle>
          <a:p>
            <a:r>
              <a:rPr lang="cs-CZ" dirty="0"/>
              <a:t>Definujte zápatí - název prezentace / pracoviště</a:t>
            </a:r>
          </a:p>
        </p:txBody>
      </p:sp>
      <p:sp>
        <p:nvSpPr>
          <p:cNvPr id="5" name="Zástupný symbol pro číslo snímku 2"/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</p:spPr>
        <p:txBody>
          <a:bodyPr/>
          <a:lstStyle>
            <a:lvl1pPr>
              <a:defRPr>
                <a:solidFill>
                  <a:srgbClr val="008C78"/>
                </a:solidFill>
              </a:defRPr>
            </a:lvl1pPr>
          </a:lstStyle>
          <a:p>
            <a:fld id="{D6D6C118-631F-4A80-9886-907009361577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8458479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nímek MUN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208" y="2434288"/>
            <a:ext cx="7673489" cy="1989423"/>
          </a:xfrm>
          <a:prstGeom prst="rect">
            <a:avLst/>
          </a:prstGeom>
        </p:spPr>
      </p:pic>
      <p:sp>
        <p:nvSpPr>
          <p:cNvPr id="3" name="Zástupný symbol pro zápatí 1">
            <a:extLst>
              <a:ext uri="{FF2B5EF4-FFF2-40B4-BE49-F238E27FC236}">
                <a16:creationId xmlns:a16="http://schemas.microsoft.com/office/drawing/2014/main" id="{5C883626-9060-48F4-BF5F-CD36D4ED640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/>
          <a:lstStyle>
            <a:lvl1pPr>
              <a:defRPr>
                <a:solidFill>
                  <a:srgbClr val="0000DC"/>
                </a:solidFill>
              </a:defRPr>
            </a:lvl1pPr>
          </a:lstStyle>
          <a:p>
            <a:r>
              <a:rPr lang="cs-CZ" dirty="0"/>
              <a:t>Definujte zápatí - název prezentace / pracoviště</a:t>
            </a:r>
          </a:p>
        </p:txBody>
      </p:sp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11B3959D-B756-4003-A92F-1B4723A419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</p:spPr>
        <p:txBody>
          <a:bodyPr/>
          <a:lstStyle>
            <a:lvl1pPr>
              <a:defRPr>
                <a:solidFill>
                  <a:srgbClr val="0000DC"/>
                </a:solidFill>
              </a:defRPr>
            </a:lvl1pPr>
          </a:lstStyle>
          <a:p>
            <a:fld id="{D6D6C118-631F-4A80-9886-907009361577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0064868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C040D4-B3A4-46EC-9A65-57B90F44F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2211630-9571-49E3-80FD-E664ECFF9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E7F248-7EDD-4D49-B303-F2C7CA889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EC9E-2E4B-4502-AE45-B1DC3A973D70}" type="datetimeFigureOut">
              <a:rPr lang="cs-CZ" smtClean="0"/>
              <a:t>28.08.2025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8C1064-15FB-452B-9BC2-195434F2D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659C5E5-A7E6-450C-B26F-8D657F348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503D6-E89C-4851-966C-B55840175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6345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F3C2A5-804E-4F57-9E82-2C1F4B2D3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80BF86-2F14-42E8-9809-D3464B6A4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AD3AC2A-24AD-41C3-87DB-76BD39A88C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8BCF784-975C-47EC-9ADB-19B478B0E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EC9E-2E4B-4502-AE45-B1DC3A973D70}" type="datetimeFigureOut">
              <a:rPr lang="cs-CZ" smtClean="0"/>
              <a:t>28.08.2025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A7655EB-DBC6-421A-A1FD-C187321D5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E8C0591-F67F-4AA4-8938-178452847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503D6-E89C-4851-966C-B55840175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5524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5AE1C6-29B5-41DF-BB19-D82F11BF4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F3E4F3B-0774-43E1-9EA2-73D536F28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4C92BE5-C4B2-45BB-A410-7B4C8791DF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600E0CD-2E56-4838-AA34-1CD7320344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918A7B6-9699-43B9-8436-608903EE97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3FB8492-5432-45DA-A9F2-6963C1D25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EC9E-2E4B-4502-AE45-B1DC3A973D70}" type="datetimeFigureOut">
              <a:rPr lang="cs-CZ" smtClean="0"/>
              <a:t>28.08.2025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31AC3B5-C123-4FA0-92CC-A9D3D5046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7FAA0BE-2A65-4FB6-AB7A-14814FAD2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503D6-E89C-4851-966C-B55840175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3873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D3C569-E367-407E-9A74-8A98827C6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EDEBAD9-D4BB-42D4-8569-38970AC08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EC9E-2E4B-4502-AE45-B1DC3A973D70}" type="datetimeFigureOut">
              <a:rPr lang="cs-CZ" smtClean="0"/>
              <a:t>28.08.2025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558BBE3-C2E5-4756-9AA1-2200BD82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95C2E48-18FE-47AF-B55A-99348FF22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503D6-E89C-4851-966C-B55840175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7290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90F8F69-8B87-4BCC-BD61-A7B3D28CA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EC9E-2E4B-4502-AE45-B1DC3A973D70}" type="datetimeFigureOut">
              <a:rPr lang="cs-CZ" smtClean="0"/>
              <a:t>28.08.2025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20493B8-604F-4D48-A9F5-E74106E3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6B8D20D-DFC3-4D34-8A84-3BF2B01DD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503D6-E89C-4851-966C-B55840175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7283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418DD0-25B9-4EFE-ABAA-3B75F88CA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3295DC-F9B2-4705-BE92-171EC4464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9BB1DCD-4563-4DA0-AE69-37D96EB0BA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D23D35E-B960-4494-B1EF-8AED4FE94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EC9E-2E4B-4502-AE45-B1DC3A973D70}" type="datetimeFigureOut">
              <a:rPr lang="cs-CZ" smtClean="0"/>
              <a:t>28.08.2025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EFA70F5-7B51-4FC7-9556-CCA27C07B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D405D95-098B-498E-BB84-D8F9C6FE6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503D6-E89C-4851-966C-B55840175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696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51C3B9-3BC2-4504-AA16-A12908CB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B405B36-7D65-40D1-A3EF-0346F76B7C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4F05E6B-E58B-4F34-BDF5-76A4B23FC3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7868FFA-782D-4827-8E4E-01B917F42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EC9E-2E4B-4502-AE45-B1DC3A973D70}" type="datetimeFigureOut">
              <a:rPr lang="cs-CZ" smtClean="0"/>
              <a:t>28.08.2025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076AD2E-FCF6-434D-B493-61175CB5E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331C802-5588-4FF5-A6EF-922B6410D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503D6-E89C-4851-966C-B55840175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9996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B474FE4-58CA-4CB8-A819-EC4B91834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A194CAC-E5BC-4DCD-BE1C-F4A036C2D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05D56EB-DB0F-4626-B513-7CFF0F7417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7EC9E-2E4B-4502-AE45-B1DC3A973D70}" type="datetimeFigureOut">
              <a:rPr lang="cs-CZ" smtClean="0"/>
              <a:t>28.08.2025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070C66-344F-4030-97FD-9C584A4508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CE5D688-9717-4470-9F63-10532C900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503D6-E89C-4851-966C-B55840175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7393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29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lang="cs-CZ" altLang="cs-CZ" sz="1200" dirty="0" smtClean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cs-CZ" dirty="0"/>
              <a:t>Definujte zápatí - název prezentace / pracoviště</a:t>
            </a:r>
          </a:p>
        </p:txBody>
      </p:sp>
      <p:sp>
        <p:nvSpPr>
          <p:cNvPr id="6453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4000" y="6228000"/>
            <a:ext cx="252000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2"/>
                </a:solidFill>
                <a:latin typeface="+mj-lt"/>
              </a:defRPr>
            </a:lvl1pPr>
          </a:lstStyle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73EFD05-44F7-4406-AC4D-1167FBFF8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4DA628E-D8CA-41EE-AA1A-D14D1A53A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8800" y="1872000"/>
            <a:ext cx="10753200" cy="396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Upravte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1421292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sldNum="0" hdr="0" ftr="0" dt="0"/>
  <p:txStyles>
    <p:titleStyle>
      <a:lvl1pPr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9pPr>
    </p:titleStyle>
    <p:bodyStyle>
      <a:lvl1pPr marL="0" indent="0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2"/>
        </a:buClr>
        <a:buSzPct val="100000"/>
        <a:buFontTx/>
        <a:buNone/>
        <a:defRPr sz="2800" b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tx2"/>
        </a:buClr>
        <a:buSzPct val="100000"/>
        <a:buFontTx/>
        <a:buNone/>
        <a:defRPr sz="1500" b="0">
          <a:solidFill>
            <a:schemeClr val="tx1"/>
          </a:solidFill>
          <a:latin typeface="+mn-lt"/>
        </a:defRPr>
      </a:lvl2pPr>
      <a:lvl3pPr marL="9144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folHlink"/>
        </a:buClr>
        <a:buSzPct val="80000"/>
        <a:buFontTx/>
        <a:buNone/>
        <a:defRPr sz="1500" b="0">
          <a:solidFill>
            <a:schemeClr val="tx1"/>
          </a:solidFill>
          <a:latin typeface="+mn-lt"/>
        </a:defRPr>
      </a:lvl3pPr>
      <a:lvl4pPr marL="13716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2"/>
        </a:buClr>
        <a:buSzPct val="90000"/>
        <a:buFontTx/>
        <a:buNone/>
        <a:defRPr sz="1500" b="0">
          <a:solidFill>
            <a:schemeClr val="tx1"/>
          </a:solidFill>
          <a:latin typeface="+mn-lt"/>
        </a:defRPr>
      </a:lvl4pPr>
      <a:lvl5pPr marL="18288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Tx/>
        <a:buNone/>
        <a:defRPr sz="1500" b="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6"/>
        </a:buBlip>
        <a:defRPr>
          <a:solidFill>
            <a:schemeClr val="tx1"/>
          </a:solidFill>
          <a:latin typeface="+mn-lt"/>
        </a:defRPr>
      </a:lvl6pPr>
      <a:lvl7pPr marL="27432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 typeface="Arial" panose="020B0604020202020204" pitchFamily="34" charset="0"/>
        <a:buNone/>
        <a:defRPr baseline="0">
          <a:solidFill>
            <a:schemeClr val="tx1"/>
          </a:solidFill>
          <a:latin typeface="+mn-lt"/>
        </a:defRPr>
      </a:lvl7pPr>
      <a:lvl8pPr marL="32004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 typeface="Arial" panose="020B0604020202020204" pitchFamily="34" charset="0"/>
        <a:buNone/>
        <a:defRPr>
          <a:solidFill>
            <a:schemeClr val="tx1"/>
          </a:solidFill>
          <a:latin typeface="+mn-lt"/>
        </a:defRPr>
      </a:lvl8pPr>
      <a:lvl9pPr marL="36576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 typeface="Arial" panose="020B0604020202020204" pitchFamily="34" charset="0"/>
        <a:buNone/>
        <a:defRPr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49">
          <p15:clr>
            <a:srgbClr val="F26B43"/>
          </p15:clr>
        </p15:guide>
        <p15:guide id="2" pos="43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BC1F553E-8F66-EB28-8D2E-291DA692C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927" y="191788"/>
            <a:ext cx="4554073" cy="3036048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538F291-8043-4761-B23F-609BD9A813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51009" y="0"/>
            <a:ext cx="7888936" cy="6858000"/>
          </a:xfrm>
          <a:solidFill>
            <a:srgbClr val="0000DC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47E08CD-2252-479B-A197-87B37A5AC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46894" y="3561721"/>
            <a:ext cx="4464425" cy="3270960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r>
              <a:rPr lang="en-GB" sz="1500" b="1" dirty="0">
                <a:latin typeface="Muni Medium" panose="00000600000000000000" pitchFamily="2" charset="-18"/>
              </a:rPr>
              <a:t>Jan Hruška</a:t>
            </a:r>
            <a:r>
              <a:rPr lang="cs-CZ" sz="1500" b="1" dirty="0">
                <a:latin typeface="Muni Medium" panose="00000600000000000000" pitchFamily="2" charset="-18"/>
              </a:rPr>
              <a:t> </a:t>
            </a:r>
            <a:endParaRPr lang="en-GB" sz="1500" b="1" dirty="0">
              <a:latin typeface="Muni Medium" panose="00000600000000000000" pitchFamily="2" charset="-18"/>
            </a:endParaRPr>
          </a:p>
          <a:p>
            <a:pPr algn="r">
              <a:lnSpc>
                <a:spcPct val="100000"/>
              </a:lnSpc>
            </a:pPr>
            <a:r>
              <a:rPr lang="en-GB" sz="1500" i="1" dirty="0">
                <a:latin typeface="Muni Medium" panose="00000600000000000000" pitchFamily="2" charset="-18"/>
              </a:rPr>
              <a:t>Faculty of Social Studies </a:t>
            </a:r>
            <a:endParaRPr lang="cs-CZ" sz="1500" i="1" dirty="0">
              <a:latin typeface="Muni Medium" panose="00000600000000000000" pitchFamily="2" charset="-18"/>
            </a:endParaRPr>
          </a:p>
          <a:p>
            <a:pPr algn="r">
              <a:lnSpc>
                <a:spcPct val="100000"/>
              </a:lnSpc>
            </a:pPr>
            <a:r>
              <a:rPr lang="en-GB" sz="1500" i="1" dirty="0">
                <a:latin typeface="Muni Medium" panose="00000600000000000000" pitchFamily="2" charset="-18"/>
              </a:rPr>
              <a:t>Masaryk University</a:t>
            </a:r>
            <a:endParaRPr lang="cs-CZ" sz="1500" b="1" dirty="0">
              <a:latin typeface="Muni Medium" panose="00000600000000000000" pitchFamily="2" charset="-18"/>
            </a:endParaRPr>
          </a:p>
          <a:p>
            <a:pPr algn="r">
              <a:lnSpc>
                <a:spcPct val="100000"/>
              </a:lnSpc>
            </a:pPr>
            <a:r>
              <a:rPr lang="cs-CZ" sz="1500" b="1" dirty="0">
                <a:latin typeface="Muni Medium" panose="00000600000000000000" pitchFamily="2" charset="-18"/>
              </a:rPr>
              <a:t>Jakub Čapek</a:t>
            </a:r>
          </a:p>
          <a:p>
            <a:pPr algn="r">
              <a:lnSpc>
                <a:spcPct val="100000"/>
              </a:lnSpc>
            </a:pPr>
            <a:r>
              <a:rPr lang="en-GB" sz="1500" i="1" dirty="0">
                <a:latin typeface="Muni Medium" panose="00000600000000000000" pitchFamily="2" charset="-18"/>
              </a:rPr>
              <a:t>Faculty of Social </a:t>
            </a:r>
            <a:r>
              <a:rPr lang="cs-CZ" sz="1500" i="1" dirty="0">
                <a:latin typeface="Muni Medium" panose="00000600000000000000" pitchFamily="2" charset="-18"/>
              </a:rPr>
              <a:t>Science</a:t>
            </a:r>
            <a:r>
              <a:rPr lang="en-US" sz="1500" i="1" dirty="0">
                <a:latin typeface="Muni Medium" panose="00000600000000000000" pitchFamily="2" charset="-18"/>
              </a:rPr>
              <a:t>s</a:t>
            </a:r>
            <a:r>
              <a:rPr lang="cs-CZ" sz="1500" i="1" dirty="0">
                <a:latin typeface="Muni Medium" panose="00000600000000000000" pitchFamily="2" charset="-18"/>
              </a:rPr>
              <a:t> </a:t>
            </a:r>
          </a:p>
          <a:p>
            <a:pPr algn="r">
              <a:lnSpc>
                <a:spcPct val="100000"/>
              </a:lnSpc>
            </a:pPr>
            <a:r>
              <a:rPr lang="cs-CZ" sz="1500" i="1" dirty="0">
                <a:latin typeface="Muni Medium" panose="00000600000000000000" pitchFamily="2" charset="-18"/>
              </a:rPr>
              <a:t>Charles university</a:t>
            </a:r>
            <a:endParaRPr lang="en-GB" sz="1500" i="1" dirty="0">
              <a:latin typeface="Muni Medium" panose="00000600000000000000" pitchFamily="2" charset="-18"/>
            </a:endParaRPr>
          </a:p>
          <a:p>
            <a:pPr algn="r">
              <a:lnSpc>
                <a:spcPct val="100000"/>
              </a:lnSpc>
            </a:pPr>
            <a:br>
              <a:rPr lang="en-GB" sz="1500" b="1" dirty="0">
                <a:latin typeface="Muni Medium" panose="00000600000000000000" pitchFamily="2" charset="-18"/>
              </a:rPr>
            </a:br>
            <a:r>
              <a:rPr lang="cs-CZ" sz="1500" b="1" dirty="0">
                <a:latin typeface="Muni Medium" panose="00000600000000000000" pitchFamily="2" charset="-18"/>
              </a:rPr>
              <a:t>28.08.</a:t>
            </a:r>
            <a:r>
              <a:rPr lang="en-GB" sz="1500" b="1" dirty="0">
                <a:latin typeface="Muni Medium" panose="00000600000000000000" pitchFamily="2" charset="-18"/>
              </a:rPr>
              <a:t>202</a:t>
            </a:r>
            <a:r>
              <a:rPr lang="cs-CZ" sz="1500" b="1" dirty="0">
                <a:latin typeface="Muni Medium" panose="00000600000000000000" pitchFamily="2" charset="-18"/>
              </a:rPr>
              <a:t>5</a:t>
            </a:r>
            <a:br>
              <a:rPr lang="cs-CZ" sz="1500" b="1" dirty="0">
                <a:latin typeface="Muni Medium" panose="00000600000000000000" pitchFamily="2" charset="-18"/>
              </a:rPr>
            </a:br>
            <a:r>
              <a:rPr lang="cs-CZ" sz="1500" b="1" dirty="0">
                <a:latin typeface="Muni Medium" panose="00000600000000000000" pitchFamily="2" charset="-18"/>
              </a:rPr>
              <a:t>ECPR General </a:t>
            </a:r>
            <a:r>
              <a:rPr lang="cs-CZ" sz="1500" b="1" dirty="0" err="1">
                <a:latin typeface="Muni Medium" panose="00000600000000000000" pitchFamily="2" charset="-18"/>
              </a:rPr>
              <a:t>Conference</a:t>
            </a:r>
            <a:endParaRPr lang="cs-CZ" sz="1500" b="1" dirty="0">
              <a:latin typeface="Muni Medium" panose="00000600000000000000" pitchFamily="2" charset="-18"/>
            </a:endParaRPr>
          </a:p>
          <a:p>
            <a:pPr algn="r">
              <a:lnSpc>
                <a:spcPct val="100000"/>
              </a:lnSpc>
            </a:pPr>
            <a:r>
              <a:rPr lang="cs-CZ" sz="1500" b="1" dirty="0" err="1">
                <a:latin typeface="Muni Medium" panose="00000600000000000000" pitchFamily="2" charset="-18"/>
              </a:rPr>
              <a:t>Thessaloniki</a:t>
            </a:r>
            <a:endParaRPr lang="en-GB" sz="1500" b="1" dirty="0">
              <a:latin typeface="Muni Medium" panose="00000600000000000000" pitchFamily="2" charset="-18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83D4E2B-1DF6-42F0-90AF-24698E97E0A5}"/>
              </a:ext>
            </a:extLst>
          </p:cNvPr>
          <p:cNvSpPr txBox="1"/>
          <p:nvPr/>
        </p:nvSpPr>
        <p:spPr>
          <a:xfrm>
            <a:off x="8920065" y="3107821"/>
            <a:ext cx="3887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00DC"/>
                </a:solidFill>
              </a:rPr>
              <a:t>_____________________</a:t>
            </a:r>
          </a:p>
        </p:txBody>
      </p:sp>
      <p:sp>
        <p:nvSpPr>
          <p:cNvPr id="11" name="Podnadpis 2">
            <a:extLst>
              <a:ext uri="{FF2B5EF4-FFF2-40B4-BE49-F238E27FC236}">
                <a16:creationId xmlns:a16="http://schemas.microsoft.com/office/drawing/2014/main" id="{55F47DAD-2A0E-43C0-B106-B88A3071A888}"/>
              </a:ext>
            </a:extLst>
          </p:cNvPr>
          <p:cNvSpPr txBox="1">
            <a:spLocks/>
          </p:cNvSpPr>
          <p:nvPr/>
        </p:nvSpPr>
        <p:spPr>
          <a:xfrm>
            <a:off x="-4" y="1862822"/>
            <a:ext cx="7888936" cy="50631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3300" b="1" dirty="0">
                <a:solidFill>
                  <a:schemeClr val="bg1"/>
                </a:solidFill>
                <a:latin typeface="Muni Medium" panose="00000600000000000000" pitchFamily="2" charset="-18"/>
              </a:rPr>
              <a:t>Can Czech senators advocate constituency interests without the formal power to do</a:t>
            </a:r>
            <a:r>
              <a:rPr lang="cs-CZ" sz="3300" b="1" dirty="0">
                <a:solidFill>
                  <a:schemeClr val="bg1"/>
                </a:solidFill>
                <a:latin typeface="Muni Medium" panose="00000600000000000000" pitchFamily="2" charset="-18"/>
              </a:rPr>
              <a:t> so</a:t>
            </a:r>
            <a:endParaRPr lang="en-GB" sz="2500" b="1" dirty="0">
              <a:solidFill>
                <a:schemeClr val="bg1"/>
              </a:solidFill>
              <a:latin typeface="Muni Medium" panose="00000600000000000000" pitchFamily="2" charset="-18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E127102-DF01-4E9A-9253-B3A83C27F422}"/>
              </a:ext>
            </a:extLst>
          </p:cNvPr>
          <p:cNvSpPr txBox="1"/>
          <p:nvPr/>
        </p:nvSpPr>
        <p:spPr>
          <a:xfrm>
            <a:off x="8961" y="6271795"/>
            <a:ext cx="8032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This research was supported by the Specific University Research Grant provided by the Ministry of Education, Youth and Sports of the Czech Republic (MUNI/A/1488/2023)</a:t>
            </a:r>
          </a:p>
        </p:txBody>
      </p:sp>
    </p:spTree>
    <p:extLst>
      <p:ext uri="{BB962C8B-B14F-4D97-AF65-F5344CB8AC3E}">
        <p14:creationId xmlns:p14="http://schemas.microsoft.com/office/powerpoint/2010/main" val="3216416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EF220-E485-1071-2D24-E4247A20F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11DF977-718A-268E-7F73-B18E0ACF2C3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10</a:t>
            </a:fld>
            <a:endParaRPr lang="cs-CZ" alt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F4F818C1-49B5-904F-3106-2AB65C74A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and discussion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BEE44E2B-6DA0-D4C4-10F3-386D3C1DB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441836"/>
            <a:ext cx="10753200" cy="4139998"/>
          </a:xfrm>
        </p:spPr>
        <p:txBody>
          <a:bodyPr/>
          <a:lstStyle/>
          <a:p>
            <a:pPr algn="just"/>
            <a:r>
              <a:rPr lang="en-GB" sz="2600" noProof="0" dirty="0"/>
              <a:t>The findings broaden the existing theory of bicameralism, which had linked territorial upper chambers predominantly with federations or regional states</a:t>
            </a:r>
          </a:p>
          <a:p>
            <a:pPr algn="just"/>
            <a:r>
              <a:rPr lang="en-GB" sz="2600" noProof="0" dirty="0"/>
              <a:t>When evaluating upper chambers, it is important to take into account the self-perception of members of the institution</a:t>
            </a:r>
          </a:p>
          <a:p>
            <a:pPr algn="just"/>
            <a:r>
              <a:rPr lang="en-GB" sz="2600" noProof="0" dirty="0"/>
              <a:t>Problem of practices not aligning with statutes (risk of corruption)</a:t>
            </a:r>
          </a:p>
          <a:p>
            <a:pPr algn="just"/>
            <a:r>
              <a:rPr lang="en-GB" sz="2600" noProof="0" dirty="0"/>
              <a:t>Problem of uneven representation across the country</a:t>
            </a:r>
          </a:p>
        </p:txBody>
      </p:sp>
    </p:spTree>
    <p:extLst>
      <p:ext uri="{BB962C8B-B14F-4D97-AF65-F5344CB8AC3E}">
        <p14:creationId xmlns:p14="http://schemas.microsoft.com/office/powerpoint/2010/main" val="3684488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5042186-9210-1066-FC4E-2D9A419539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2</a:t>
            </a:fld>
            <a:endParaRPr lang="cs-CZ" alt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51CEB8C-9EE2-9D8E-9CAC-752F8B255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48280"/>
            <a:ext cx="10753200" cy="451576"/>
          </a:xfrm>
        </p:spPr>
        <p:txBody>
          <a:bodyPr/>
          <a:lstStyle/>
          <a:p>
            <a:r>
              <a:rPr lang="en-US" dirty="0"/>
              <a:t>The rationale of the territorial upper chambers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23DFA4F7-412C-63B8-F963-5A2496F6B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817508"/>
            <a:ext cx="10753200" cy="4139998"/>
          </a:xfrm>
        </p:spPr>
        <p:txBody>
          <a:bodyPr/>
          <a:lstStyle/>
          <a:p>
            <a:pPr algn="just"/>
            <a:r>
              <a:rPr lang="en-US" sz="2600" dirty="0"/>
              <a:t>Upper chambers </a:t>
            </a:r>
            <a:r>
              <a:rPr lang="cs-CZ" sz="2600" dirty="0"/>
              <a:t>are</a:t>
            </a:r>
            <a:r>
              <a:rPr lang="en-US" sz="2600" dirty="0"/>
              <a:t> a traditional way how to represent territories</a:t>
            </a:r>
          </a:p>
          <a:p>
            <a:pPr algn="just"/>
            <a:r>
              <a:rPr lang="en-US" sz="2600" dirty="0"/>
              <a:t>Primarily in federations, but also in “regional states” </a:t>
            </a:r>
            <a:endParaRPr lang="cs-CZ" sz="2600" dirty="0"/>
          </a:p>
          <a:p>
            <a:pPr algn="just"/>
            <a:r>
              <a:rPr lang="en-US" sz="2600" dirty="0"/>
              <a:t>In contrast, </a:t>
            </a:r>
            <a:r>
              <a:rPr lang="cs-CZ" sz="2600" dirty="0" err="1"/>
              <a:t>they</a:t>
            </a:r>
            <a:r>
              <a:rPr lang="cs-CZ" sz="2600" dirty="0"/>
              <a:t> are </a:t>
            </a:r>
            <a:r>
              <a:rPr lang="en-US" sz="2600" dirty="0"/>
              <a:t>not </a:t>
            </a:r>
            <a:r>
              <a:rPr lang="cs-CZ" sz="2600" dirty="0" err="1"/>
              <a:t>expected</a:t>
            </a:r>
            <a:r>
              <a:rPr lang="en-US" sz="2600" dirty="0"/>
              <a:t> in small, unitary, </a:t>
            </a:r>
            <a:r>
              <a:rPr lang="en-US" sz="2600" dirty="0" err="1"/>
              <a:t>centralised</a:t>
            </a:r>
            <a:r>
              <a:rPr lang="en-US" sz="2600" dirty="0"/>
              <a:t> or homogeneous states (= states without strong territorial identities)</a:t>
            </a:r>
          </a:p>
          <a:p>
            <a:pPr lvl="1" algn="just"/>
            <a:r>
              <a:rPr lang="en-US" dirty="0"/>
              <a:t>The Czech Republic is exactly this type of country</a:t>
            </a:r>
          </a:p>
          <a:p>
            <a:pPr marL="720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016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704D9-A1B9-4444-623A-50B959D27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0D9AE28-939E-1AD6-A1DA-97DF698C83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3</a:t>
            </a:fld>
            <a:endParaRPr lang="cs-CZ" alt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EA584E0F-6684-17E7-A64D-F6BF6B753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48280"/>
            <a:ext cx="10753200" cy="451576"/>
          </a:xfrm>
        </p:spPr>
        <p:txBody>
          <a:bodyPr/>
          <a:lstStyle/>
          <a:p>
            <a:r>
              <a:rPr lang="en-US" dirty="0"/>
              <a:t>Research questions and the case selection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30A61642-AD9F-268D-83F1-4DAECBED7D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595718"/>
            <a:ext cx="11086518" cy="4361788"/>
          </a:xfrm>
        </p:spPr>
        <p:txBody>
          <a:bodyPr/>
          <a:lstStyle/>
          <a:p>
            <a:pPr algn="just"/>
            <a:r>
              <a:rPr lang="en-US" sz="2400" dirty="0"/>
              <a:t>The Czech Senate as a deviant case → the least likely case study with the potential to complement the existing theory of bicameralism</a:t>
            </a:r>
            <a:endParaRPr lang="cs-CZ" sz="2400" dirty="0"/>
          </a:p>
          <a:p>
            <a:pPr algn="just"/>
            <a:r>
              <a:rPr lang="cs-CZ" sz="2400" dirty="0" err="1"/>
              <a:t>Assumption</a:t>
            </a:r>
            <a:r>
              <a:rPr lang="en-US" sz="2400" dirty="0"/>
              <a:t> that the Czech Senate actually serves for territorial representation even though it has no formals powers to do so</a:t>
            </a:r>
          </a:p>
          <a:p>
            <a:pPr marL="586350" indent="-514350" algn="just">
              <a:buFont typeface="+mj-lt"/>
              <a:buAutoNum type="arabicParenR"/>
            </a:pPr>
            <a:r>
              <a:rPr lang="en-US" sz="2400" dirty="0"/>
              <a:t>Can the role of territorial representation actually be performed by the Czech upper chamber</a:t>
            </a:r>
          </a:p>
          <a:p>
            <a:pPr marL="586350" indent="-514350" algn="just">
              <a:buFont typeface="+mj-lt"/>
              <a:buAutoNum type="arabicParenR"/>
            </a:pPr>
            <a:r>
              <a:rPr lang="en-US" sz="2400" dirty="0"/>
              <a:t>How (with what tools) do the Senate and individual senators perform such a role, given that the Senate does not have constitutional powers in this regard</a:t>
            </a:r>
          </a:p>
        </p:txBody>
      </p:sp>
    </p:spTree>
    <p:extLst>
      <p:ext uri="{BB962C8B-B14F-4D97-AF65-F5344CB8AC3E}">
        <p14:creationId xmlns:p14="http://schemas.microsoft.com/office/powerpoint/2010/main" val="507064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A1BB7-0D05-0074-20F2-6CBF4C544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2491CDE-3E24-42A8-7256-DEAD7D244D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70407D-EE58-4A0B-824B-1D3AE42DD9CF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D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altLang="cs-CZ" sz="1200" b="0" i="0" u="none" strike="noStrike" kern="1200" cap="none" spc="0" normalizeH="0" baseline="0" noProof="0" dirty="0">
              <a:ln>
                <a:noFill/>
              </a:ln>
              <a:solidFill>
                <a:srgbClr val="0000D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2947B8E-B54C-C3CB-23D8-1BA5A3CCD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495880"/>
            <a:ext cx="10753200" cy="451576"/>
          </a:xfrm>
        </p:spPr>
        <p:txBody>
          <a:bodyPr/>
          <a:lstStyle/>
          <a:p>
            <a:r>
              <a:rPr lang="en-GB" sz="3600" dirty="0"/>
              <a:t>How upper chambers </a:t>
            </a:r>
            <a:r>
              <a:rPr lang="cs-CZ" sz="3600" dirty="0" err="1"/>
              <a:t>traditionally</a:t>
            </a:r>
            <a:r>
              <a:rPr lang="en-GB" sz="3600"/>
              <a:t> </a:t>
            </a:r>
            <a:r>
              <a:rPr lang="en-GB" sz="3600" dirty="0"/>
              <a:t>represent territorial interests</a:t>
            </a:r>
            <a:endParaRPr lang="en-US" sz="3600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F6FA4CA3-F46F-437C-753D-78E500C51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572067"/>
            <a:ext cx="10753200" cy="4282670"/>
          </a:xfrm>
        </p:spPr>
        <p:txBody>
          <a:bodyPr/>
          <a:lstStyle/>
          <a:p>
            <a:pPr algn="just"/>
            <a:r>
              <a:rPr lang="en-US" sz="2600" dirty="0"/>
              <a:t>Legislative influence </a:t>
            </a:r>
          </a:p>
          <a:p>
            <a:pPr lvl="1" algn="just"/>
            <a:r>
              <a:rPr lang="en-US" sz="1800" dirty="0"/>
              <a:t>Amendments beneficial to specific territories </a:t>
            </a:r>
          </a:p>
          <a:p>
            <a:pPr algn="just"/>
            <a:r>
              <a:rPr lang="en-US" sz="2600" dirty="0"/>
              <a:t>Powers over territorial legislation</a:t>
            </a:r>
            <a:endParaRPr lang="en-US" sz="1800" dirty="0"/>
          </a:p>
          <a:p>
            <a:pPr algn="just"/>
            <a:r>
              <a:rPr lang="en-US" sz="2600" dirty="0"/>
              <a:t>Influencing the budget</a:t>
            </a:r>
          </a:p>
          <a:p>
            <a:pPr lvl="1" algn="just"/>
            <a:r>
              <a:rPr lang="en-US" sz="1800" dirty="0"/>
              <a:t>Pork barrel</a:t>
            </a:r>
          </a:p>
          <a:p>
            <a:pPr algn="just"/>
            <a:r>
              <a:rPr lang="en-US" sz="2600" dirty="0"/>
              <a:t>Debates and committees</a:t>
            </a:r>
          </a:p>
          <a:p>
            <a:pPr lvl="1" algn="just"/>
            <a:r>
              <a:rPr lang="en-US" sz="1800" dirty="0"/>
              <a:t>Specialized committees bring more attention to the regional interests </a:t>
            </a:r>
          </a:p>
          <a:p>
            <a:pPr algn="just"/>
            <a:r>
              <a:rPr lang="en-US" sz="2600" dirty="0"/>
              <a:t>Informal tools</a:t>
            </a:r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9761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27166CB-3FE8-4BD8-A039-85661200C3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70407D-EE58-4A0B-824B-1D3AE42DD9CF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D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altLang="cs-CZ" sz="1200" b="0" i="0" u="none" strike="noStrike" kern="1200" cap="none" spc="0" normalizeH="0" baseline="0" noProof="0" dirty="0">
              <a:ln>
                <a:noFill/>
              </a:ln>
              <a:solidFill>
                <a:srgbClr val="0000D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DCC0841B-E70F-4395-B11C-DDEF43681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495880"/>
            <a:ext cx="10753200" cy="451576"/>
          </a:xfrm>
        </p:spPr>
        <p:txBody>
          <a:bodyPr/>
          <a:lstStyle/>
          <a:p>
            <a:r>
              <a:rPr lang="en-GB" sz="3600" dirty="0"/>
              <a:t>The Czech Senate and its potential role(s)</a:t>
            </a:r>
            <a:endParaRPr lang="en-US" sz="3600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6FDA17AB-ACCC-4693-8E77-DB5C15A64A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572067"/>
            <a:ext cx="10753200" cy="4282670"/>
          </a:xfrm>
        </p:spPr>
        <p:txBody>
          <a:bodyPr/>
          <a:lstStyle/>
          <a:p>
            <a:pPr algn="just"/>
            <a:r>
              <a:rPr lang="en-US" sz="2400" dirty="0"/>
              <a:t>The</a:t>
            </a:r>
            <a:r>
              <a:rPr lang="cs-CZ" sz="2400" dirty="0"/>
              <a:t> Czech</a:t>
            </a:r>
            <a:r>
              <a:rPr lang="en-US" sz="2400" dirty="0"/>
              <a:t> Senate was designed as a stabilizing body </a:t>
            </a:r>
            <a:r>
              <a:rPr lang="cs-CZ" sz="2400" dirty="0"/>
              <a:t>(</a:t>
            </a:r>
            <a:r>
              <a:rPr lang="cs-CZ" sz="2400" dirty="0" err="1"/>
              <a:t>safety</a:t>
            </a:r>
            <a:r>
              <a:rPr lang="cs-CZ" sz="2400" dirty="0"/>
              <a:t> net))</a:t>
            </a:r>
          </a:p>
          <a:p>
            <a:pPr algn="just"/>
            <a:r>
              <a:rPr lang="en-GB" sz="2400" dirty="0"/>
              <a:t>The Czech Senate has no formally established powers to represent the interests of regional groups</a:t>
            </a:r>
          </a:p>
          <a:p>
            <a:pPr algn="just"/>
            <a:r>
              <a:rPr lang="en-US" sz="2400" dirty="0"/>
              <a:t>Senators often engage in solving individual or local problems (role of regional patron) </a:t>
            </a:r>
            <a:endParaRPr lang="cs-CZ" sz="2400" dirty="0"/>
          </a:p>
          <a:p>
            <a:pPr algn="just"/>
            <a:r>
              <a:rPr lang="en-US" sz="2400" dirty="0"/>
              <a:t>Senate constituencies often cross regional lines – they are less likely to represent specific regional interests</a:t>
            </a:r>
            <a:endParaRPr lang="cs-CZ" sz="2400" dirty="0"/>
          </a:p>
          <a:p>
            <a:pPr algn="just"/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2388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B9B043C0-C810-F700-E5F6-5B9CA6BBB2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100"/>
              <a:t>Source: Wikipedia (https://cs.wikipedia.org/wiki/Seznam_sen%C3%A1tn%C3%ADch_obvod%C5%AF_v_%C4%8Cesku)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904B2AE-CB9B-029D-D3EF-E77C826A7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</p:spPr>
        <p:txBody>
          <a:bodyPr wrap="none" anchor="ctr">
            <a:normAutofit/>
          </a:bodyPr>
          <a:lstStyle/>
          <a:p>
            <a:pPr>
              <a:spcAft>
                <a:spcPts val="600"/>
              </a:spcAft>
            </a:pPr>
            <a:fld id="{0970407D-EE58-4A0B-824B-1D3AE42DD9CF}" type="slidenum">
              <a:rPr lang="cs-CZ" altLang="cs-CZ" smtClean="0"/>
              <a:pPr>
                <a:spcAft>
                  <a:spcPts val="600"/>
                </a:spcAft>
              </a:pPr>
              <a:t>6</a:t>
            </a:fld>
            <a:endParaRPr lang="cs-CZ" altLang="cs-CZ"/>
          </a:p>
        </p:txBody>
      </p:sp>
      <p:pic>
        <p:nvPicPr>
          <p:cNvPr id="11" name="Obrázek 10" descr="Obsah obrázku mapa&#10;&#10;Obsah generovaný pomocí AI může být nesprávný.">
            <a:extLst>
              <a:ext uri="{FF2B5EF4-FFF2-40B4-BE49-F238E27FC236}">
                <a16:creationId xmlns:a16="http://schemas.microsoft.com/office/drawing/2014/main" id="{0F8ED121-7E4B-564B-29FE-DC61619BA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484" y="178419"/>
            <a:ext cx="7760648" cy="60339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920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07CEB5F-B10C-A368-CE6C-4565640A7A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7</a:t>
            </a:fld>
            <a:endParaRPr lang="cs-CZ" alt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5E3FED5-8C74-8C84-7116-5E55D7B2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Methods and data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9C358270-8C52-9DCF-4D21-57EACBC56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600" dirty="0"/>
              <a:t>Elite interviewing with 14 senators (diversity of the senators – stratified sampling – interviewing till the point of saturation)</a:t>
            </a:r>
            <a:endParaRPr lang="cs-CZ" sz="2600" dirty="0"/>
          </a:p>
          <a:p>
            <a:pPr algn="just"/>
            <a:r>
              <a:rPr lang="en-US" sz="2600" dirty="0"/>
              <a:t>April – July 2023</a:t>
            </a:r>
            <a:endParaRPr lang="cs-CZ" sz="2600" dirty="0"/>
          </a:p>
          <a:p>
            <a:pPr algn="just"/>
            <a:endParaRPr lang="en-US" sz="2600" dirty="0"/>
          </a:p>
          <a:p>
            <a:pPr algn="just"/>
            <a:r>
              <a:rPr lang="en-US" sz="2600" dirty="0"/>
              <a:t>Content analysis of semi-structured interviews</a:t>
            </a:r>
            <a:endParaRPr lang="cs-CZ" sz="2600" dirty="0"/>
          </a:p>
          <a:p>
            <a:pPr lvl="1" algn="just"/>
            <a:r>
              <a:rPr lang="en-GB" noProof="0" dirty="0"/>
              <a:t>Coding related to constituency advocacy, perception of the role of senator and tools used by </a:t>
            </a:r>
            <a:r>
              <a:rPr lang="en-GB" noProof="0" dirty="0" err="1"/>
              <a:t>th</a:t>
            </a:r>
            <a:r>
              <a:rPr lang="cs-CZ" noProof="0" dirty="0" err="1"/>
              <a:t>em</a:t>
            </a:r>
            <a:endParaRPr lang="en-GB" noProof="0" dirty="0"/>
          </a:p>
          <a:p>
            <a:pPr algn="just"/>
            <a:r>
              <a:rPr lang="en-US" sz="2600" dirty="0"/>
              <a:t>Each interview lasted around 30 minutes, in person interviews</a:t>
            </a:r>
          </a:p>
        </p:txBody>
      </p:sp>
    </p:spTree>
    <p:extLst>
      <p:ext uri="{BB962C8B-B14F-4D97-AF65-F5344CB8AC3E}">
        <p14:creationId xmlns:p14="http://schemas.microsoft.com/office/powerpoint/2010/main" val="1804519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9DE7E-8134-CFB6-2C4A-C8D6CD2BF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90F0CAC-DB08-4171-B8AD-615497F746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8</a:t>
            </a:fld>
            <a:endParaRPr lang="cs-CZ" alt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2C6C35D-87F9-1D40-0BD5-643465B34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– do they do it?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76D1F95A-9000-A7BD-6148-9440375C4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600" noProof="0" dirty="0"/>
              <a:t>Territorial representation is one of the potential roles</a:t>
            </a:r>
          </a:p>
          <a:p>
            <a:pPr lvl="1"/>
            <a:r>
              <a:rPr lang="en-GB" noProof="0" dirty="0"/>
              <a:t>Some see it as a purpose of the role</a:t>
            </a:r>
          </a:p>
          <a:p>
            <a:pPr lvl="1"/>
            <a:r>
              <a:rPr lang="en-GB" noProof="0" dirty="0"/>
              <a:t>For some only pragmatic activity</a:t>
            </a:r>
          </a:p>
          <a:p>
            <a:r>
              <a:rPr lang="en-GB" sz="2600" noProof="0" dirty="0"/>
              <a:t>Critics of advocacy of territorial interests exist as well</a:t>
            </a:r>
          </a:p>
          <a:p>
            <a:r>
              <a:rPr lang="en-GB" sz="2600" noProof="0" dirty="0"/>
              <a:t>Influence of nature of the constituency </a:t>
            </a:r>
          </a:p>
          <a:p>
            <a:pPr lvl="1"/>
            <a:r>
              <a:rPr lang="en-GB" noProof="0" dirty="0"/>
              <a:t>Senators in rural constituencies are more inclined to represent their region</a:t>
            </a:r>
          </a:p>
          <a:p>
            <a:r>
              <a:rPr lang="en-GB" sz="2600" noProof="0" dirty="0"/>
              <a:t>Influence of distance from Prague?</a:t>
            </a:r>
          </a:p>
        </p:txBody>
      </p:sp>
    </p:spTree>
    <p:extLst>
      <p:ext uri="{BB962C8B-B14F-4D97-AF65-F5344CB8AC3E}">
        <p14:creationId xmlns:p14="http://schemas.microsoft.com/office/powerpoint/2010/main" val="1390603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CB0DF-6DD8-1405-F3E5-5FBC03EE4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4D730A2-8A60-1751-67FC-78DC6C9D09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9</a:t>
            </a:fld>
            <a:endParaRPr lang="cs-CZ" alt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F63F072-64D4-B05B-F025-6F2559EFC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– how do they do it?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05697D1-1720-D0CD-3743-10F36C5B1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600" dirty="0"/>
              <a:t>Influence and authority in informal processes → </a:t>
            </a:r>
            <a:r>
              <a:rPr lang="en-US" sz="2600" dirty="0" err="1"/>
              <a:t>lobb</a:t>
            </a:r>
            <a:r>
              <a:rPr lang="cs-CZ" sz="2600" dirty="0"/>
              <a:t>y</a:t>
            </a:r>
            <a:r>
              <a:rPr lang="en-US" sz="2600" dirty="0" err="1"/>
              <a:t>ing</a:t>
            </a:r>
            <a:r>
              <a:rPr lang="en-US" sz="2600" dirty="0"/>
              <a:t> the state authorities, but also communicate within their own constituencies</a:t>
            </a:r>
          </a:p>
          <a:p>
            <a:pPr algn="just"/>
            <a:r>
              <a:rPr lang="en-US" sz="2600" dirty="0"/>
              <a:t>Agenda setting</a:t>
            </a:r>
          </a:p>
          <a:p>
            <a:pPr algn="just"/>
            <a:r>
              <a:rPr lang="en-US" sz="2600" dirty="0"/>
              <a:t>Using formal powers as well: legislation</a:t>
            </a:r>
          </a:p>
          <a:p>
            <a:pPr marL="666900" lvl="1" indent="-342900" algn="just">
              <a:buFont typeface="+mj-lt"/>
              <a:buAutoNum type="arabicParenR"/>
            </a:pPr>
            <a:r>
              <a:rPr lang="en-US" sz="1800" dirty="0"/>
              <a:t>Situation in the constituency as a</a:t>
            </a:r>
            <a:r>
              <a:rPr lang="cs-CZ" sz="1800" dirty="0"/>
              <a:t>n</a:t>
            </a:r>
            <a:r>
              <a:rPr lang="en-US" sz="1800" dirty="0"/>
              <a:t> inspiration</a:t>
            </a:r>
          </a:p>
          <a:p>
            <a:pPr marL="666900" lvl="1" indent="-342900" algn="just">
              <a:buFont typeface="+mj-lt"/>
              <a:buAutoNum type="arabicParenR"/>
            </a:pPr>
            <a:r>
              <a:rPr lang="en-US" sz="1800" dirty="0"/>
              <a:t>Amending the annexes of the bills</a:t>
            </a:r>
          </a:p>
          <a:p>
            <a:pPr algn="just"/>
            <a:r>
              <a:rPr lang="en-US" sz="2600" dirty="0"/>
              <a:t>Range of issues senators advocate – often engaged in micro-management</a:t>
            </a:r>
          </a:p>
        </p:txBody>
      </p:sp>
    </p:spTree>
    <p:extLst>
      <p:ext uri="{BB962C8B-B14F-4D97-AF65-F5344CB8AC3E}">
        <p14:creationId xmlns:p14="http://schemas.microsoft.com/office/powerpoint/2010/main" val="79030190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ezentace_MU_CZ">
  <a:themeElements>
    <a:clrScheme name="MUNI MED">
      <a:dk1>
        <a:srgbClr val="000000"/>
      </a:dk1>
      <a:lt1>
        <a:srgbClr val="FFFFFF"/>
      </a:lt1>
      <a:dk2>
        <a:srgbClr val="0000DC"/>
      </a:dk2>
      <a:lt2>
        <a:srgbClr val="FFC000"/>
      </a:lt2>
      <a:accent1>
        <a:srgbClr val="0000DC"/>
      </a:accent1>
      <a:accent2>
        <a:srgbClr val="F01928"/>
      </a:accent2>
      <a:accent3>
        <a:srgbClr val="00AF3F"/>
      </a:accent3>
      <a:accent4>
        <a:srgbClr val="4BC8FF"/>
      </a:accent4>
      <a:accent5>
        <a:srgbClr val="FF7300"/>
      </a:accent5>
      <a:accent6>
        <a:srgbClr val="B9006E"/>
      </a:accent6>
      <a:hlink>
        <a:srgbClr val="0000DC"/>
      </a:hlink>
      <a:folHlink>
        <a:srgbClr val="5AC8AF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měsi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měsi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měsi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e-FSS-CZ.potx" id="{18947633-106F-4B01-B355-8E448D25C37F}" vid="{08DC0416-1C28-44D6-9ED7-F38064DA5C1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44937</TotalTime>
  <Words>620</Words>
  <Application>Microsoft Office PowerPoint</Application>
  <PresentationFormat>Širokoúhlá obrazovka</PresentationFormat>
  <Paragraphs>72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Muni Medium</vt:lpstr>
      <vt:lpstr>Tahoma</vt:lpstr>
      <vt:lpstr>Wingdings</vt:lpstr>
      <vt:lpstr>Motiv Office</vt:lpstr>
      <vt:lpstr>Prezentace_MU_CZ</vt:lpstr>
      <vt:lpstr>Prezentace aplikace PowerPoint</vt:lpstr>
      <vt:lpstr>The rationale of the territorial upper chambers</vt:lpstr>
      <vt:lpstr>Research questions and the case selection</vt:lpstr>
      <vt:lpstr>How upper chambers traditionally represent territorial interests</vt:lpstr>
      <vt:lpstr>The Czech Senate and its potential role(s)</vt:lpstr>
      <vt:lpstr>Prezentace aplikace PowerPoint</vt:lpstr>
      <vt:lpstr>Methods and data</vt:lpstr>
      <vt:lpstr>Results – do they do it?</vt:lpstr>
      <vt:lpstr>Results – how do they do it?</vt:lpstr>
      <vt:lpstr>Conclusion and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 Hruška</dc:creator>
  <cp:lastModifiedBy>Jakub Čapek</cp:lastModifiedBy>
  <cp:revision>277</cp:revision>
  <dcterms:created xsi:type="dcterms:W3CDTF">2021-01-27T16:11:41Z</dcterms:created>
  <dcterms:modified xsi:type="dcterms:W3CDTF">2025-08-28T12:39:34Z</dcterms:modified>
</cp:coreProperties>
</file>