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2" r:id="rId4"/>
    <p:sldId id="289" r:id="rId5"/>
    <p:sldId id="290" r:id="rId6"/>
    <p:sldId id="257" r:id="rId7"/>
    <p:sldId id="280" r:id="rId8"/>
    <p:sldId id="277" r:id="rId9"/>
    <p:sldId id="258" r:id="rId10"/>
    <p:sldId id="262" r:id="rId11"/>
    <p:sldId id="265" r:id="rId12"/>
    <p:sldId id="264" r:id="rId13"/>
    <p:sldId id="288" r:id="rId14"/>
    <p:sldId id="266" r:id="rId15"/>
    <p:sldId id="276" r:id="rId16"/>
    <p:sldId id="269" r:id="rId17"/>
    <p:sldId id="271" r:id="rId18"/>
    <p:sldId id="270" r:id="rId19"/>
    <p:sldId id="292" r:id="rId20"/>
    <p:sldId id="294" r:id="rId21"/>
    <p:sldId id="293" r:id="rId22"/>
    <p:sldId id="291" r:id="rId23"/>
    <p:sldId id="268" r:id="rId24"/>
    <p:sldId id="295" r:id="rId25"/>
    <p:sldId id="297" r:id="rId26"/>
    <p:sldId id="296" r:id="rId27"/>
    <p:sldId id="298" r:id="rId28"/>
    <p:sldId id="260" r:id="rId29"/>
    <p:sldId id="259" r:id="rId30"/>
    <p:sldId id="261" r:id="rId31"/>
    <p:sldId id="272" r:id="rId32"/>
    <p:sldId id="273" r:id="rId33"/>
    <p:sldId id="274" r:id="rId34"/>
    <p:sldId id="278" r:id="rId35"/>
    <p:sldId id="283" r:id="rId36"/>
    <p:sldId id="284" r:id="rId37"/>
    <p:sldId id="285" r:id="rId38"/>
    <p:sldId id="286" r:id="rId39"/>
    <p:sldId id="287" r:id="rId4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7759-EAFE-4BB3-8281-07E4EAD333A4}" type="datetimeFigureOut">
              <a:rPr lang="cs-CZ" smtClean="0"/>
              <a:pPr/>
              <a:t>02.03.2022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B308-2B08-4930-A216-CD1503A173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9281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7759-EAFE-4BB3-8281-07E4EAD333A4}" type="datetimeFigureOut">
              <a:rPr lang="cs-CZ" smtClean="0"/>
              <a:pPr/>
              <a:t>02.03.2022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B308-2B08-4930-A216-CD1503A173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925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7759-EAFE-4BB3-8281-07E4EAD333A4}" type="datetimeFigureOut">
              <a:rPr lang="cs-CZ" smtClean="0"/>
              <a:pPr/>
              <a:t>02.03.2022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B308-2B08-4930-A216-CD1503A173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58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7759-EAFE-4BB3-8281-07E4EAD333A4}" type="datetimeFigureOut">
              <a:rPr lang="cs-CZ" smtClean="0"/>
              <a:pPr/>
              <a:t>02.03.2022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B308-2B08-4930-A216-CD1503A173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518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7759-EAFE-4BB3-8281-07E4EAD333A4}" type="datetimeFigureOut">
              <a:rPr lang="cs-CZ" smtClean="0"/>
              <a:pPr/>
              <a:t>02.03.2022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B308-2B08-4930-A216-CD1503A173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5690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7759-EAFE-4BB3-8281-07E4EAD333A4}" type="datetimeFigureOut">
              <a:rPr lang="cs-CZ" smtClean="0"/>
              <a:pPr/>
              <a:t>02.03.2022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B308-2B08-4930-A216-CD1503A173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95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7759-EAFE-4BB3-8281-07E4EAD333A4}" type="datetimeFigureOut">
              <a:rPr lang="cs-CZ" smtClean="0"/>
              <a:pPr/>
              <a:t>02.03.2022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B308-2B08-4930-A216-CD1503A173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60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7759-EAFE-4BB3-8281-07E4EAD333A4}" type="datetimeFigureOut">
              <a:rPr lang="cs-CZ" smtClean="0"/>
              <a:pPr/>
              <a:t>02.03.2022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B308-2B08-4930-A216-CD1503A173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691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7759-EAFE-4BB3-8281-07E4EAD333A4}" type="datetimeFigureOut">
              <a:rPr lang="cs-CZ" smtClean="0"/>
              <a:pPr/>
              <a:t>02.03.2022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B308-2B08-4930-A216-CD1503A173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7051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7759-EAFE-4BB3-8281-07E4EAD333A4}" type="datetimeFigureOut">
              <a:rPr lang="cs-CZ" smtClean="0"/>
              <a:pPr/>
              <a:t>02.03.2022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B308-2B08-4930-A216-CD1503A173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06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7759-EAFE-4BB3-8281-07E4EAD333A4}" type="datetimeFigureOut">
              <a:rPr lang="cs-CZ" smtClean="0"/>
              <a:pPr/>
              <a:t>02.03.2022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B308-2B08-4930-A216-CD1503A173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8164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D7759-EAFE-4BB3-8281-07E4EAD333A4}" type="datetimeFigureOut">
              <a:rPr lang="cs-CZ" smtClean="0"/>
              <a:pPr/>
              <a:t>02.03.2022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9B308-2B08-4930-A216-CD1503A173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71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slovnik/%C5%98E%C4%8CNICK%C3%81%20OT%C3%81ZKA#bibitem5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YHOPMwCwTQ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as.ujc.cas.cz/archiv.php?vol=57" TargetMode="External"/><Relationship Id="rId2" Type="http://schemas.openxmlformats.org/officeDocument/2006/relationships/hyperlink" Target="http://sas.ujc.cas.cz/archiv.php?vol=5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ase-rec.ujc.cas.cz/archiv.php?vol=75" TargetMode="External"/><Relationship Id="rId4" Type="http://schemas.openxmlformats.org/officeDocument/2006/relationships/hyperlink" Target="https://is.muni.cz/elportal/estud/ff/js08/fonetika/ucebnice/ch07s01s05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porady/1096898594-udalosti-komentare/213411000370813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Frázování textu</a:t>
            </a:r>
            <a:br>
              <a:rPr lang="cs-CZ" dirty="0"/>
            </a:br>
            <a:r>
              <a:rPr lang="cs-CZ" dirty="0"/>
              <a:t>pauzy, jejich funkce v mluveném projevu, hospodaření s dechem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Souvislá výpověď </a:t>
            </a:r>
          </a:p>
        </p:txBody>
      </p:sp>
    </p:spTree>
    <p:extLst>
      <p:ext uri="{BB962C8B-B14F-4D97-AF65-F5344CB8AC3E}">
        <p14:creationId xmlns:p14="http://schemas.microsoft.com/office/powerpoint/2010/main" val="1386132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Rychlé</a:t>
            </a:r>
            <a:r>
              <a:rPr lang="cs-CZ" dirty="0"/>
              <a:t> </a:t>
            </a:r>
            <a:r>
              <a:rPr lang="cs-CZ" b="1" dirty="0"/>
              <a:t>tempo řeči </a:t>
            </a:r>
            <a:r>
              <a:rPr lang="cs-CZ" dirty="0"/>
              <a:t>– nerealizují se některé z druhů pauz</a:t>
            </a:r>
            <a:r>
              <a:rPr lang="cs-CZ" b="1" dirty="0"/>
              <a:t>.</a:t>
            </a:r>
          </a:p>
          <a:p>
            <a:r>
              <a:rPr lang="cs-CZ" b="1" dirty="0"/>
              <a:t>Pomalé tempo řeči</a:t>
            </a:r>
            <a:r>
              <a:rPr lang="cs-CZ" dirty="0"/>
              <a:t> –  větší výskyt </a:t>
            </a:r>
            <a:r>
              <a:rPr lang="cs-CZ" dirty="0" err="1"/>
              <a:t>hezitačních</a:t>
            </a:r>
            <a:r>
              <a:rPr lang="cs-CZ" dirty="0"/>
              <a:t> (formulačních) pauz, způsobených nezáměrným odmlčením, někdy vyplněno </a:t>
            </a:r>
            <a:r>
              <a:rPr lang="cs-CZ" dirty="0" err="1"/>
              <a:t>hezitačními</a:t>
            </a:r>
            <a:r>
              <a:rPr lang="cs-CZ" dirty="0"/>
              <a:t> zvuky. </a:t>
            </a:r>
          </a:p>
          <a:p>
            <a:r>
              <a:rPr lang="cs-CZ" dirty="0"/>
              <a:t>Frekvence pauz je ovlivněna </a:t>
            </a:r>
            <a:r>
              <a:rPr lang="cs-CZ" b="1" dirty="0"/>
              <a:t>náročností tématu, žánry</a:t>
            </a:r>
            <a:r>
              <a:rPr lang="cs-CZ" dirty="0"/>
              <a:t>, </a:t>
            </a:r>
            <a:r>
              <a:rPr lang="cs-CZ" b="1" dirty="0"/>
              <a:t>zdůrazňováním některých úseků textu</a:t>
            </a:r>
            <a:r>
              <a:rPr lang="cs-CZ" dirty="0"/>
              <a:t> apod.  </a:t>
            </a:r>
          </a:p>
        </p:txBody>
      </p:sp>
    </p:spTree>
    <p:extLst>
      <p:ext uri="{BB962C8B-B14F-4D97-AF65-F5344CB8AC3E}">
        <p14:creationId xmlns:p14="http://schemas.microsoft.com/office/powerpoint/2010/main" val="765067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Zajímavost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Pauzy stejné délky posluchači vnímají rozdílně uvnitř věty a na jejím konci; uvnitř věty jsou hodnoceny jako delší. </a:t>
            </a:r>
          </a:p>
          <a:p>
            <a:r>
              <a:rPr lang="cs-CZ" dirty="0">
                <a:solidFill>
                  <a:srgbClr val="FF0000"/>
                </a:solidFill>
              </a:rPr>
              <a:t>Pauzy zabírají poměrně značnou část mluvených komunikátů. U někoho až 60 %.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1856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Pauza mizí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Problematická místa – </a:t>
            </a:r>
            <a:r>
              <a:rPr lang="cs-CZ" dirty="0">
                <a:solidFill>
                  <a:srgbClr val="FF0000"/>
                </a:solidFill>
              </a:rPr>
              <a:t>Koncové samohlásky jsou někdy vysloveny protaženě a to pak vede k dojmu, že jde o pauzu, která ale vlastně neexistuje.</a:t>
            </a:r>
          </a:p>
          <a:p>
            <a:r>
              <a:rPr lang="cs-CZ" i="1" dirty="0" err="1"/>
              <a:t>Vona</a:t>
            </a:r>
            <a:r>
              <a:rPr lang="cs-CZ" i="1" dirty="0"/>
              <a:t> to </a:t>
            </a:r>
            <a:r>
              <a:rPr lang="cs-CZ" i="1" dirty="0" err="1"/>
              <a:t>přečetlááá</a:t>
            </a:r>
            <a:r>
              <a:rPr lang="cs-CZ" i="1" dirty="0"/>
              <a:t> moc rychle.</a:t>
            </a:r>
          </a:p>
          <a:p>
            <a:r>
              <a:rPr lang="cs-CZ" dirty="0">
                <a:solidFill>
                  <a:srgbClr val="FF0000"/>
                </a:solidFill>
              </a:rPr>
              <a:t>Obecně dnes tendence natahovat slova – působí jako pauzy, které ovšem nejsou</a:t>
            </a:r>
            <a:r>
              <a:rPr lang="cs-CZ" dirty="0"/>
              <a:t> (prof. Z. Palková, Fonetický ústav FF UK)</a:t>
            </a:r>
          </a:p>
          <a:p>
            <a:r>
              <a:rPr lang="cs-CZ" i="1" dirty="0"/>
              <a:t>á </a:t>
            </a:r>
            <a:r>
              <a:rPr lang="cs-CZ" i="1" dirty="0" err="1"/>
              <a:t>žé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>
                <a:solidFill>
                  <a:srgbClr val="FF0000"/>
                </a:solidFill>
              </a:rPr>
              <a:t>pozor na slučovací </a:t>
            </a:r>
            <a:r>
              <a:rPr lang="cs-CZ" i="1" dirty="0">
                <a:solidFill>
                  <a:srgbClr val="FF0000"/>
                </a:solidFill>
              </a:rPr>
              <a:t>a</a:t>
            </a:r>
            <a:r>
              <a:rPr lang="cs-CZ" dirty="0"/>
              <a:t>), </a:t>
            </a:r>
            <a:r>
              <a:rPr lang="cs-CZ" i="1" dirty="0"/>
              <a:t>v´ mobilech</a:t>
            </a:r>
            <a:r>
              <a:rPr lang="cs-CZ" dirty="0"/>
              <a:t>; </a:t>
            </a:r>
            <a:r>
              <a:rPr lang="cs-CZ" i="1" dirty="0"/>
              <a:t>s(é) ostatníma </a:t>
            </a:r>
            <a:r>
              <a:rPr lang="cs-CZ" i="1" dirty="0" err="1"/>
              <a:t>platformama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>
                <a:solidFill>
                  <a:srgbClr val="FF0000"/>
                </a:solidFill>
              </a:rPr>
              <a:t>pozor na protahování předložek</a:t>
            </a:r>
            <a:r>
              <a:rPr lang="cs-CZ" dirty="0"/>
              <a:t>); technické-é</a:t>
            </a:r>
          </a:p>
          <a:p>
            <a:r>
              <a:rPr lang="cs-CZ" dirty="0"/>
              <a:t>X </a:t>
            </a:r>
            <a:r>
              <a:rPr lang="cs-CZ" i="1" dirty="0"/>
              <a:t>v </a:t>
            </a:r>
            <a:r>
              <a:rPr lang="cs-CZ" i="1" dirty="0" err="1"/>
              <a:t>reklamach</a:t>
            </a:r>
            <a:r>
              <a:rPr lang="cs-CZ" dirty="0"/>
              <a:t>, </a:t>
            </a:r>
            <a:r>
              <a:rPr lang="cs-CZ" i="1" dirty="0" err="1"/>
              <a:t>nezaměnitelne</a:t>
            </a:r>
            <a:r>
              <a:rPr lang="cs-CZ" i="1" dirty="0"/>
              <a:t>(ho</a:t>
            </a:r>
            <a:r>
              <a:rPr lang="cs-CZ" dirty="0"/>
              <a:t>) atd. – nedotahování délky, v obecné češtině je to </a:t>
            </a:r>
            <a:r>
              <a:rPr lang="cs-CZ" i="1" dirty="0"/>
              <a:t>i </a:t>
            </a:r>
            <a:r>
              <a:rPr lang="cs-CZ" dirty="0"/>
              <a:t>– </a:t>
            </a:r>
            <a:r>
              <a:rPr lang="cs-CZ" i="1" dirty="0" err="1"/>
              <a:t>nevim</a:t>
            </a:r>
            <a:r>
              <a:rPr lang="cs-CZ" i="1" dirty="0"/>
              <a:t>; </a:t>
            </a:r>
            <a:r>
              <a:rPr lang="cs-CZ" dirty="0"/>
              <a:t> pozor na víceslabičná slova</a:t>
            </a:r>
          </a:p>
        </p:txBody>
      </p:sp>
    </p:spTree>
    <p:extLst>
      <p:ext uri="{BB962C8B-B14F-4D97-AF65-F5344CB8AC3E}">
        <p14:creationId xmlns:p14="http://schemas.microsoft.com/office/powerpoint/2010/main" val="1653264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A54639-210C-4716-889C-37C266E28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Nadbytečné pauzy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FBD9AE-F726-4722-AEDF-B6C852ECC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Přídechování</a:t>
            </a:r>
            <a:r>
              <a:rPr lang="cs-CZ" dirty="0"/>
              <a:t> (vyrážení) poslední souhlásky slova (nebo vyhození poslední slabiky), čímž se zase </a:t>
            </a:r>
            <a:r>
              <a:rPr lang="cs-CZ" dirty="0">
                <a:solidFill>
                  <a:srgbClr val="FF0000"/>
                </a:solidFill>
              </a:rPr>
              <a:t>pauza dělá. </a:t>
            </a:r>
            <a:r>
              <a:rPr lang="cs-CZ" dirty="0"/>
              <a:t>Jde o  ortoepický nedostatek: [ta</a:t>
            </a:r>
            <a:r>
              <a:rPr lang="cs-CZ" b="1" dirty="0"/>
              <a:t>k</a:t>
            </a:r>
            <a:r>
              <a:rPr lang="cs-CZ" dirty="0"/>
              <a:t>], [</a:t>
            </a:r>
            <a:r>
              <a:rPr lang="cs-CZ" dirty="0" err="1"/>
              <a:t>napří-kla</a:t>
            </a:r>
            <a:r>
              <a:rPr lang="cs-CZ" b="1" dirty="0" err="1"/>
              <a:t>t</a:t>
            </a:r>
            <a:r>
              <a:rPr lang="cs-CZ" dirty="0"/>
              <a:t>], [zdůrazni</a:t>
            </a:r>
            <a:r>
              <a:rPr lang="cs-CZ" b="1" dirty="0"/>
              <a:t>t</a:t>
            </a:r>
            <a:r>
              <a:rPr lang="cs-CZ" dirty="0"/>
              <a:t>]. Vede to k segmentaci projevu. </a:t>
            </a:r>
          </a:p>
          <a:p>
            <a:endParaRPr lang="cs-CZ" dirty="0"/>
          </a:p>
          <a:p>
            <a:r>
              <a:rPr lang="cs-CZ" sz="2000" dirty="0"/>
              <a:t>To vede také ke (nesprávné) znělé výslovnosti těchto souhlásek na konci slova: krese</a:t>
            </a:r>
            <a:r>
              <a:rPr lang="cs-CZ" sz="2000" b="1" dirty="0"/>
              <a:t>b</a:t>
            </a:r>
            <a:r>
              <a:rPr lang="cs-CZ" sz="2000" dirty="0"/>
              <a:t>, modlite</a:t>
            </a:r>
            <a:r>
              <a:rPr lang="cs-CZ" sz="2000" b="1" dirty="0"/>
              <a:t>b, </a:t>
            </a:r>
            <a:r>
              <a:rPr lang="cs-CZ" sz="2000" dirty="0"/>
              <a:t>hele</a:t>
            </a:r>
            <a:r>
              <a:rPr lang="cs-CZ" sz="2000" b="1" dirty="0"/>
              <a:t>ď </a:t>
            </a:r>
            <a:r>
              <a:rPr lang="cs-CZ" sz="2000" dirty="0"/>
              <a:t>(Čechová a kol. 2008: 135–136).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3994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Pauza a dech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Je-li delší úsek pronesen bez pauz, objeví se pauza na místě, které není pro její výskyt vhodné (např. mezi dvěma syntakticky a významově těsně k sobě vázanými slovy). </a:t>
            </a:r>
          </a:p>
          <a:p>
            <a:endParaRPr lang="cs-CZ" i="1" dirty="0"/>
          </a:p>
          <a:p>
            <a:r>
              <a:rPr lang="cs-CZ" i="1" dirty="0"/>
              <a:t>Významná část tohoto projektu se přesune z jednotlivých </a:t>
            </a:r>
            <a:r>
              <a:rPr lang="cs-CZ" i="1" dirty="0">
                <a:solidFill>
                  <a:srgbClr val="FF0000"/>
                </a:solidFill>
              </a:rPr>
              <a:t>l</a:t>
            </a:r>
            <a:r>
              <a:rPr lang="cs-CZ" i="1" dirty="0"/>
              <a:t> států do středoevropských institucí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61261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Dýchání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1. </a:t>
            </a:r>
            <a:r>
              <a:rPr lang="cs-CZ" b="1" dirty="0"/>
              <a:t>Klíční, svrchní typ dýchání </a:t>
            </a:r>
            <a:r>
              <a:rPr lang="cs-CZ" dirty="0"/>
              <a:t>– s největší námahou nejmenší množství vzduchu. Naplňují se jen hroty plic. Napětí krčních svalů. Hlasivková štěrbina není v komfortním stavu. </a:t>
            </a:r>
          </a:p>
          <a:p>
            <a:r>
              <a:rPr lang="cs-CZ" dirty="0"/>
              <a:t>2. </a:t>
            </a:r>
            <a:r>
              <a:rPr lang="cs-CZ" b="1" dirty="0"/>
              <a:t>Hrudní, žeberní dýchání</a:t>
            </a:r>
          </a:p>
          <a:p>
            <a:r>
              <a:rPr lang="cs-CZ" dirty="0"/>
              <a:t>3. </a:t>
            </a:r>
            <a:r>
              <a:rPr lang="cs-CZ" b="1" dirty="0"/>
              <a:t>Břišní, brániční </a:t>
            </a:r>
            <a:r>
              <a:rPr lang="cs-CZ" dirty="0"/>
              <a:t>– zejména při spánku</a:t>
            </a:r>
          </a:p>
          <a:p>
            <a:r>
              <a:rPr lang="cs-CZ" dirty="0"/>
              <a:t>4. </a:t>
            </a:r>
            <a:r>
              <a:rPr lang="cs-CZ" b="1" dirty="0"/>
              <a:t>Smíšený typ</a:t>
            </a:r>
          </a:p>
          <a:p>
            <a:r>
              <a:rPr lang="cs-CZ" b="1" dirty="0"/>
              <a:t>Klidné dýchání </a:t>
            </a:r>
            <a:r>
              <a:rPr lang="cs-CZ" dirty="0"/>
              <a:t>– poměr nádechu a výdechu je 2:3; </a:t>
            </a:r>
          </a:p>
          <a:p>
            <a:r>
              <a:rPr lang="cs-CZ" dirty="0">
                <a:solidFill>
                  <a:srgbClr val="FF0000"/>
                </a:solidFill>
              </a:rPr>
              <a:t>Před projevem bychom měli udělat nádech a výdech v poměru 1:3. U některých řečníků, zpěváků atd. je to 3:7. </a:t>
            </a:r>
          </a:p>
          <a:p>
            <a:r>
              <a:rPr lang="cs-CZ" dirty="0"/>
              <a:t>Špatně dýcháme, uchylujeme se k rezervní zásobě. Zhoršená kvalita hlasu, špatné frázování. </a:t>
            </a:r>
          </a:p>
        </p:txBody>
      </p:sp>
    </p:spTree>
    <p:extLst>
      <p:ext uri="{BB962C8B-B14F-4D97-AF65-F5344CB8AC3E}">
        <p14:creationId xmlns:p14="http://schemas.microsoft.com/office/powerpoint/2010/main" val="646631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Pauzy syntaktické </a:t>
            </a:r>
            <a:r>
              <a:rPr lang="cs-CZ" dirty="0"/>
              <a:t>– vyznačují „přirozené“ dávkování textu;</a:t>
            </a:r>
          </a:p>
          <a:p>
            <a:r>
              <a:rPr lang="cs-CZ" dirty="0"/>
              <a:t>jejich realizace je spontánní, automatická, probíhá s minimální účastí uvědomovaných kognitivních procesů;</a:t>
            </a:r>
          </a:p>
          <a:p>
            <a:r>
              <a:rPr lang="cs-CZ" dirty="0">
                <a:solidFill>
                  <a:srgbClr val="FF0000"/>
                </a:solidFill>
              </a:rPr>
              <a:t>respektuje syntaktické členění výpovědi</a:t>
            </a:r>
            <a:r>
              <a:rPr lang="cs-CZ" dirty="0"/>
              <a:t> (členění vět v souvětí atd.).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  <a:p>
            <a:r>
              <a:rPr lang="cs-CZ" dirty="0">
                <a:solidFill>
                  <a:srgbClr val="FF0000"/>
                </a:solidFill>
              </a:rPr>
              <a:t>Neděláme např. pauzy po předložce, po spojce, po přívlastku atd. </a:t>
            </a:r>
          </a:p>
          <a:p>
            <a:r>
              <a:rPr lang="cs-CZ" dirty="0"/>
              <a:t>'od dvou 'do čtyř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Pauzy se vyskytují zejména před slovesy (tranzitivní člen).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7616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Pauzy formulační </a:t>
            </a:r>
            <a:r>
              <a:rPr lang="cs-CZ" dirty="0"/>
              <a:t>– </a:t>
            </a:r>
            <a:r>
              <a:rPr lang="cs-CZ" dirty="0">
                <a:solidFill>
                  <a:srgbClr val="FF0000"/>
                </a:solidFill>
              </a:rPr>
              <a:t>t</a:t>
            </a:r>
            <a:r>
              <a:rPr lang="en-US" dirty="0" err="1">
                <a:solidFill>
                  <a:srgbClr val="FF0000"/>
                </a:solidFill>
              </a:rPr>
              <a:t>ypické</a:t>
            </a:r>
            <a:r>
              <a:rPr lang="en-US" dirty="0">
                <a:solidFill>
                  <a:srgbClr val="FF0000"/>
                </a:solidFill>
              </a:rPr>
              <a:t> pro </a:t>
            </a:r>
            <a:r>
              <a:rPr lang="en-US" dirty="0" err="1">
                <a:solidFill>
                  <a:srgbClr val="FF0000"/>
                </a:solidFill>
              </a:rPr>
              <a:t>spontánní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mluvený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projev</a:t>
            </a:r>
            <a:r>
              <a:rPr lang="cs-CZ" dirty="0">
                <a:solidFill>
                  <a:srgbClr val="FF0000"/>
                </a:solidFill>
              </a:rPr>
              <a:t>; při opravách, rektifikacích</a:t>
            </a:r>
            <a:r>
              <a:rPr lang="cs-CZ" dirty="0"/>
              <a:t>; </a:t>
            </a:r>
          </a:p>
          <a:p>
            <a:r>
              <a:rPr lang="cs-CZ" dirty="0"/>
              <a:t>mohou se vyskytovat na jakémkoli místě textu, i na místech z hlediska umístění předělů negativních, bývají někdy zaplněny </a:t>
            </a:r>
            <a:r>
              <a:rPr lang="cs-CZ" dirty="0" err="1"/>
              <a:t>hezitačními</a:t>
            </a:r>
            <a:r>
              <a:rPr lang="cs-CZ" dirty="0"/>
              <a:t> zvuky; převažuje jejich nezáměrnost.</a:t>
            </a:r>
          </a:p>
          <a:p>
            <a:r>
              <a:rPr lang="cs-CZ" dirty="0">
                <a:solidFill>
                  <a:srgbClr val="FF0000"/>
                </a:solidFill>
              </a:rPr>
              <a:t>Po předložkách, po spojkách; někdy spojky, ale i předložky jsou odděleny pauzami po obou stranách. – Je potřeba dávat pozor.</a:t>
            </a:r>
          </a:p>
          <a:p>
            <a:r>
              <a:rPr lang="cs-CZ" dirty="0">
                <a:solidFill>
                  <a:srgbClr val="FF0000"/>
                </a:solidFill>
              </a:rPr>
              <a:t>Vysoká frekvence formulačních pauz vnímána posluchačem jako činitel retardační, nepříjemný.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2200" dirty="0"/>
              <a:t>Samozřejmě pro formulační úsilí mohou být využity i pauzy syntaktické</a:t>
            </a:r>
            <a:r>
              <a:rPr lang="cs-CZ" dirty="0"/>
              <a:t>. </a:t>
            </a:r>
          </a:p>
          <a:p>
            <a:r>
              <a:rPr lang="cs-CZ" sz="2200" dirty="0"/>
              <a:t>Prakticky vždy je pauzou z jedné nebo z obou stran oddělena spojka </a:t>
            </a:r>
            <a:r>
              <a:rPr lang="cs-CZ" sz="2200" i="1" dirty="0"/>
              <a:t>čili</a:t>
            </a:r>
            <a:r>
              <a:rPr lang="cs-CZ" sz="2200" dirty="0"/>
              <a:t>, která signalizuje vyvozování, shrnutí, rekapitulaci atp. </a:t>
            </a:r>
            <a:r>
              <a:rPr lang="cs-CZ" sz="2200" dirty="0">
                <a:solidFill>
                  <a:srgbClr val="FF0000"/>
                </a:solidFill>
              </a:rPr>
              <a:t>To je v pořádku</a:t>
            </a:r>
            <a:r>
              <a:rPr lang="cs-CZ" sz="22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10042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Pauzy důrazové a kontaktové (rétorické, komunikační) </a:t>
            </a:r>
            <a:r>
              <a:rPr lang="cs-CZ" dirty="0"/>
              <a:t>jsou už výsledkem volního úsilí mluvčího, jsou „zamýšlené“, „kontrolované“.</a:t>
            </a:r>
          </a:p>
          <a:p>
            <a:r>
              <a:rPr lang="cs-CZ" dirty="0"/>
              <a:t>Zdůrazňují se slova zásadní </a:t>
            </a:r>
            <a:r>
              <a:rPr lang="cs-CZ" dirty="0">
                <a:solidFill>
                  <a:srgbClr val="FF0000"/>
                </a:solidFill>
              </a:rPr>
              <a:t>z hlediska obsahového</a:t>
            </a:r>
            <a:r>
              <a:rPr lang="cs-CZ" dirty="0"/>
              <a:t>, např. termíny, důležité pojmy, důležité údaje, data atd.; převažuje záměrnost. </a:t>
            </a:r>
          </a:p>
          <a:p>
            <a:r>
              <a:rPr lang="cs-CZ" i="1" dirty="0"/>
              <a:t>Nové, ale </a:t>
            </a:r>
            <a:r>
              <a:rPr lang="cs-CZ" u="sng" dirty="0"/>
              <a:t>’</a:t>
            </a:r>
            <a:r>
              <a:rPr lang="cs-CZ" i="1" u="sng" dirty="0"/>
              <a:t>méně</a:t>
            </a:r>
            <a:r>
              <a:rPr lang="cs-CZ" u="sng" dirty="0"/>
              <a:t>’</a:t>
            </a:r>
            <a:r>
              <a:rPr lang="cs-CZ" i="1" dirty="0"/>
              <a:t> důležité je …</a:t>
            </a:r>
          </a:p>
          <a:p>
            <a:r>
              <a:rPr lang="cs-CZ" dirty="0"/>
              <a:t>Zdůraznění slova bývá někdy signalizováno předcházející pauzou a někdy bývá pauza i za ním.</a:t>
            </a:r>
            <a:r>
              <a:rPr lang="cs-CZ" b="1" dirty="0"/>
              <a:t> 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598849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81A357-8C2E-4DB6-BC33-3E619F22A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Pauzy po předložce: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75FE00-EAE3-4747-AECA-57D8CB402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a) především tehdy, je-li slovo následující po předložce silně zdůrazněno, např. kontrastivním přízvukem (… </a:t>
            </a:r>
            <a:r>
              <a:rPr lang="cs-CZ" i="1" dirty="0"/>
              <a:t>ne v ’odpoledním, ale ve ’večerním vysílání</a:t>
            </a:r>
            <a:r>
              <a:rPr lang="cs-CZ" dirty="0"/>
              <a:t>…);</a:t>
            </a:r>
          </a:p>
          <a:p>
            <a:r>
              <a:rPr lang="cs-CZ" dirty="0"/>
              <a:t>b) </a:t>
            </a:r>
            <a:r>
              <a:rPr lang="cs-CZ" dirty="0">
                <a:solidFill>
                  <a:srgbClr val="FF0000"/>
                </a:solidFill>
              </a:rPr>
              <a:t>následuje-li po předložce dlouhé slovo</a:t>
            </a:r>
            <a:r>
              <a:rPr lang="cs-CZ" dirty="0"/>
              <a:t>, takže by jejím připojením vznikl mnohoslabičný takt (…</a:t>
            </a:r>
            <a:r>
              <a:rPr lang="cs-CZ" i="1" dirty="0"/>
              <a:t> při ’neoficiální návštěvě</a:t>
            </a:r>
            <a:r>
              <a:rPr lang="cs-CZ" dirty="0"/>
              <a:t>…);</a:t>
            </a:r>
          </a:p>
          <a:p>
            <a:r>
              <a:rPr lang="cs-CZ" dirty="0"/>
              <a:t>c) </a:t>
            </a:r>
            <a:r>
              <a:rPr lang="cs-CZ" dirty="0">
                <a:solidFill>
                  <a:srgbClr val="FF0000"/>
                </a:solidFill>
              </a:rPr>
              <a:t>následuje-li po předložce slovo nesklonné </a:t>
            </a:r>
            <a:r>
              <a:rPr lang="cs-CZ" dirty="0"/>
              <a:t>(např. … </a:t>
            </a:r>
            <a:r>
              <a:rPr lang="cs-CZ" i="1" dirty="0"/>
              <a:t>za ’jistě obtížné situace</a:t>
            </a:r>
            <a:r>
              <a:rPr lang="cs-CZ" dirty="0"/>
              <a:t>…).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Z uvedených výjimek má nejzávažnější důsledky typ (a).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Přesunutí přízvuku z předložky na následující slovo je forma určitého (byť třeba slabého) </a:t>
            </a:r>
            <a:r>
              <a:rPr lang="cs-CZ" dirty="0">
                <a:solidFill>
                  <a:srgbClr val="FF0000"/>
                </a:solidFill>
              </a:rPr>
              <a:t>zdůraznění</a:t>
            </a:r>
            <a:r>
              <a:rPr lang="cs-CZ" dirty="0"/>
              <a:t>. Neodpovídá-li tomu významová platnost daného předložkového spojení v konkrétní výpovědi, působí přesunutí přízvuku zvlášť rušivě (např. … </a:t>
            </a:r>
            <a:r>
              <a:rPr lang="cs-CZ" i="1" dirty="0"/>
              <a:t>budete moci sledovat na ’obrazovkách svých televizorů </a:t>
            </a:r>
            <a:r>
              <a:rPr lang="cs-CZ" dirty="0"/>
              <a:t>…</a:t>
            </a:r>
            <a:r>
              <a:rPr lang="cs-CZ" i="1" dirty="0"/>
              <a:t> jak mně volal před ’chvílí </a:t>
            </a:r>
            <a:r>
              <a:rPr lang="cs-CZ" dirty="0"/>
              <a:t>…</a:t>
            </a:r>
            <a:r>
              <a:rPr lang="cs-CZ" i="1" dirty="0"/>
              <a:t> kteří jsou ve ’středu našimi soupeři</a:t>
            </a:r>
            <a:r>
              <a:rPr lang="cs-CZ" dirty="0"/>
              <a:t>… ap.).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2982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431EC1-91EF-415D-941B-47CC881BE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C:\Users\figaro\AppData\Local\Microsoft\Windows\INetCache\Content.Word\20170726_123139.jpg">
            <a:extLst>
              <a:ext uri="{FF2B5EF4-FFF2-40B4-BE49-F238E27FC236}">
                <a16:creationId xmlns:a16="http://schemas.microsoft.com/office/drawing/2014/main" id="{4595B32A-5580-42E0-849F-709D51CEBEA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157554" y="1325656"/>
            <a:ext cx="5876892" cy="49035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3070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58A1D3-2916-4FCB-BFE3-45BA1860F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9FD0474-66A2-41CE-BBD9-B274C5F00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Předpověď počasí na dnešek pro celou Českou republiku ve večerním vysílání na stanici Praha … od dvou do sedmi…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7437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7F1239-1262-4258-9291-7E299D273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A5CBCD-07BC-4C24-9994-93B42F561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Předpověď počasí ’na dnešek ’pro </a:t>
            </a:r>
            <a:r>
              <a:rPr lang="cs-CZ" dirty="0">
                <a:solidFill>
                  <a:schemeClr val="accent6"/>
                </a:solidFill>
              </a:rPr>
              <a:t>’</a:t>
            </a:r>
            <a:r>
              <a:rPr lang="cs-CZ" dirty="0"/>
              <a:t>celou</a:t>
            </a:r>
            <a:r>
              <a:rPr lang="cs-CZ" dirty="0">
                <a:solidFill>
                  <a:schemeClr val="accent6"/>
                </a:solidFill>
              </a:rPr>
              <a:t>’</a:t>
            </a:r>
            <a:r>
              <a:rPr lang="cs-CZ" dirty="0"/>
              <a:t> Českou republiku ’ve večerním vysílání ’na stanici Praha … ’od dvou ’do sedmi…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41818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D6573D-1031-4B17-9AF5-719A892B4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AC4052-AE18-499C-8016-A760B82AC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Někteří mají tendenci zdůrazňovat každé slovo a oddělovat je pauzami </a:t>
            </a:r>
            <a:r>
              <a:rPr lang="cs-CZ" dirty="0"/>
              <a:t>- dojem staccatové výslovnosti (souvislost s vyhazováním poslední slabiky, nebo posledního slova výpovědního celku).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38009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Kontaktové</a:t>
            </a:r>
            <a:r>
              <a:rPr lang="cs-CZ" dirty="0"/>
              <a:t>:</a:t>
            </a:r>
          </a:p>
          <a:p>
            <a:r>
              <a:rPr lang="cs-CZ" dirty="0"/>
              <a:t>po otázkách,</a:t>
            </a:r>
          </a:p>
          <a:p>
            <a:r>
              <a:rPr lang="cs-CZ" dirty="0"/>
              <a:t>při slavnostních řečnických vystoupeních, při řečnických otázkách atd. </a:t>
            </a:r>
          </a:p>
          <a:p>
            <a:r>
              <a:rPr lang="cs-CZ" dirty="0"/>
              <a:t>Jsou záměrné.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90434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56EEFE-51AD-4BF3-878A-103B83D6F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Řečnická otázka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D7273B-E2DB-4E75-B55B-D683ABE97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Intonace </a:t>
            </a:r>
            <a:r>
              <a:rPr lang="cs-CZ" b="1" dirty="0" err="1"/>
              <a:t>ř.o</a:t>
            </a:r>
            <a:r>
              <a:rPr lang="cs-CZ" b="1" dirty="0"/>
              <a:t>.</a:t>
            </a:r>
            <a:r>
              <a:rPr lang="cs-CZ" dirty="0"/>
              <a:t> se liší od intonace běžných otázek a má podobný průběh u </a:t>
            </a:r>
            <a:r>
              <a:rPr lang="cs-CZ" b="1" dirty="0" err="1"/>
              <a:t>ř.o</a:t>
            </a:r>
            <a:r>
              <a:rPr lang="cs-CZ" b="1" dirty="0"/>
              <a:t>.</a:t>
            </a:r>
            <a:r>
              <a:rPr lang="cs-CZ" dirty="0"/>
              <a:t> zjišťovacích i doplňovacích. </a:t>
            </a:r>
          </a:p>
          <a:p>
            <a:r>
              <a:rPr lang="cs-CZ" dirty="0"/>
              <a:t>Tento průběh „je charakterizován dvěma vrcholy: jedním na počátku či v prostředku, který bývá výše než druhý vrchol, jenž je výsledkem konečné </a:t>
            </a:r>
            <a:r>
              <a:rPr lang="cs-CZ" dirty="0" err="1"/>
              <a:t>antikadence</a:t>
            </a:r>
            <a:r>
              <a:rPr lang="cs-CZ" dirty="0"/>
              <a:t>“ (s. 32). Výrazným průvodním prvkem </a:t>
            </a:r>
            <a:r>
              <a:rPr lang="cs-CZ" b="1" dirty="0" err="1"/>
              <a:t>ř.o</a:t>
            </a:r>
            <a:r>
              <a:rPr lang="cs-CZ" b="1" dirty="0"/>
              <a:t>.</a:t>
            </a:r>
            <a:r>
              <a:rPr lang="cs-CZ" dirty="0"/>
              <a:t> v č. je podle </a:t>
            </a:r>
            <a:r>
              <a:rPr lang="cs-CZ" u="sng" dirty="0">
                <a:hlinkClick r:id="rId2" tooltip="Havlík, 2003"/>
              </a:rPr>
              <a:t>✍Havlíka (2003)</a:t>
            </a:r>
            <a:r>
              <a:rPr lang="cs-CZ" dirty="0"/>
              <a:t> </a:t>
            </a:r>
            <a:r>
              <a:rPr lang="cs-CZ" b="1" dirty="0"/>
              <a:t>rámcování pauzami </a:t>
            </a:r>
            <a:r>
              <a:rPr lang="cs-CZ" dirty="0"/>
              <a:t>(NESČ).</a:t>
            </a:r>
          </a:p>
        </p:txBody>
      </p:sp>
    </p:spTree>
    <p:extLst>
      <p:ext uri="{BB962C8B-B14F-4D97-AF65-F5344CB8AC3E}">
        <p14:creationId xmlns:p14="http://schemas.microsoft.com/office/powerpoint/2010/main" val="26044935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4EE2C0-7E57-4595-B8EB-12970DAAF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Cvičení: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E9B18E-BBEE-482E-B072-4C0FDDFFD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přes velmi nepříznivé reference </a:t>
            </a:r>
            <a:endParaRPr lang="cs-CZ" sz="2000" i="1" dirty="0"/>
          </a:p>
          <a:p>
            <a:r>
              <a:rPr lang="cs-CZ" dirty="0"/>
              <a:t>dárek od nejdůležitějšího sponzora </a:t>
            </a:r>
          </a:p>
          <a:p>
            <a:r>
              <a:rPr lang="cs-CZ" dirty="0"/>
              <a:t>… ne v odpoledním, ale ve večerním vysílání…</a:t>
            </a:r>
          </a:p>
          <a:p>
            <a:r>
              <a:rPr lang="cs-CZ" dirty="0"/>
              <a:t>připomeneme některá ze zhierarchizovaných oblastí </a:t>
            </a:r>
            <a:endParaRPr lang="cs-CZ" sz="2000" dirty="0"/>
          </a:p>
          <a:p>
            <a:r>
              <a:rPr lang="cs-CZ" dirty="0"/>
              <a:t>… při neoficiální návštěvě…</a:t>
            </a:r>
          </a:p>
          <a:p>
            <a:r>
              <a:rPr lang="cs-CZ" dirty="0"/>
              <a:t>výklad stylistiky od Milana Jelínka 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8029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F23BEF-DB2E-4F76-B1D0-E8F7D33E6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30F2B5-B2F0-4AA8-9029-41C543D0F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přes 'velmi 'nepříznivé 'reference (</a:t>
            </a:r>
            <a:r>
              <a:rPr lang="cs-CZ" sz="2000" i="1" dirty="0"/>
              <a:t>po předložce je </a:t>
            </a:r>
            <a:r>
              <a:rPr lang="cs-CZ" sz="2000" i="1" dirty="0" err="1"/>
              <a:t>neskl</a:t>
            </a:r>
            <a:r>
              <a:rPr lang="cs-CZ" sz="2000" i="1" dirty="0"/>
              <a:t>. v.)</a:t>
            </a:r>
          </a:p>
          <a:p>
            <a:r>
              <a:rPr lang="cs-CZ" dirty="0"/>
              <a:t>'dárek od 'nejdůležitějšího 'sponzora (</a:t>
            </a:r>
            <a:r>
              <a:rPr lang="cs-CZ" sz="2000" dirty="0"/>
              <a:t>zdůraznění slova</a:t>
            </a:r>
            <a:r>
              <a:rPr lang="cs-CZ" dirty="0"/>
              <a:t>)</a:t>
            </a:r>
          </a:p>
          <a:p>
            <a:r>
              <a:rPr lang="cs-CZ" dirty="0"/>
              <a:t>… ne v ’odpoledním, ale ve ’večerním vysílání…</a:t>
            </a:r>
          </a:p>
          <a:p>
            <a:r>
              <a:rPr lang="cs-CZ" dirty="0"/>
              <a:t>'připomeneme 'některá ze ‚zhierarchizovaných’ oblastí (</a:t>
            </a:r>
            <a:r>
              <a:rPr lang="cs-CZ" sz="2000" dirty="0"/>
              <a:t>cizí, neobvyklé delší slovo)</a:t>
            </a:r>
          </a:p>
          <a:p>
            <a:r>
              <a:rPr lang="cs-CZ" dirty="0"/>
              <a:t>… při ’neoficiální návštěvě…</a:t>
            </a:r>
          </a:p>
          <a:p>
            <a:r>
              <a:rPr lang="cs-CZ" dirty="0"/>
              <a:t>výklad 'stylistiky od 'Milana 'Jelínka (</a:t>
            </a:r>
            <a:r>
              <a:rPr lang="cs-CZ" sz="2000" dirty="0"/>
              <a:t>vlastní jméno)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94628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5F38D6-2320-4403-A049-3DAF0B325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E923A9-2174-4A37-BDC8-B0E229D12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Doplnění: </a:t>
            </a:r>
          </a:p>
        </p:txBody>
      </p:sp>
    </p:spTree>
    <p:extLst>
      <p:ext uri="{BB962C8B-B14F-4D97-AF65-F5344CB8AC3E}">
        <p14:creationId xmlns:p14="http://schemas.microsoft.com/office/powerpoint/2010/main" val="27778560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projevech dialogických – jsou faktorem interakčním, hodnotí se například z hlediska </a:t>
            </a:r>
            <a:r>
              <a:rPr lang="cs-CZ" b="1" dirty="0"/>
              <a:t>zdvořilosti</a:t>
            </a:r>
            <a:r>
              <a:rPr lang="cs-CZ" dirty="0"/>
              <a:t>, </a:t>
            </a:r>
            <a:r>
              <a:rPr lang="cs-CZ" b="1" dirty="0"/>
              <a:t>kooperace</a:t>
            </a:r>
            <a:r>
              <a:rPr lang="cs-CZ" dirty="0"/>
              <a:t> atd. „Skákání do řeči“.</a:t>
            </a:r>
          </a:p>
          <a:p>
            <a:r>
              <a:rPr lang="cs-CZ" dirty="0"/>
              <a:t>Pokus chceme kultivovaně přerušit výpověď: například syntaktická pauza mezi větami v souvětí (pokud se vyskytne) podporuje možnost „skočení do řeči“ - jde o místo relativně vhodné k tomu, aby převzal verbální aktivitu partner komunikace. </a:t>
            </a:r>
          </a:p>
          <a:p>
            <a:r>
              <a:rPr lang="cs-CZ" dirty="0"/>
              <a:t>Samozřejmě vhodnější je přerušení mezi výpověďmi v textu (segmenty textu) — je to místo relativně nejpříhodnější k výměně komunikačních rolí. Jsou zde ve shodě předpoklady významové i zvukové: syntaktická pauza a konkluzívní kadence.</a:t>
            </a:r>
          </a:p>
        </p:txBody>
      </p:sp>
    </p:spTree>
    <p:extLst>
      <p:ext uri="{BB962C8B-B14F-4D97-AF65-F5344CB8AC3E}">
        <p14:creationId xmlns:p14="http://schemas.microsoft.com/office/powerpoint/2010/main" val="31303249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Nejen lingvistika se zabývá pauzami. </a:t>
            </a:r>
          </a:p>
          <a:p>
            <a:r>
              <a:rPr lang="cs-CZ" dirty="0"/>
              <a:t>Výzkum pauz – psychologové, zejména jde o analýzu tzv. pauz váhání — </a:t>
            </a:r>
            <a:r>
              <a:rPr lang="cs-CZ" dirty="0" err="1"/>
              <a:t>hesitation</a:t>
            </a:r>
            <a:r>
              <a:rPr lang="cs-CZ" dirty="0"/>
              <a:t> </a:t>
            </a:r>
            <a:r>
              <a:rPr lang="cs-CZ" dirty="0" err="1"/>
              <a:t>pauses</a:t>
            </a:r>
            <a:r>
              <a:rPr lang="cs-CZ" dirty="0"/>
              <a:t>), pauzy z hlediska manipulace v projevu, z taktických důvodů atd. </a:t>
            </a:r>
          </a:p>
          <a:p>
            <a:r>
              <a:rPr lang="cs-CZ" b="1" dirty="0" err="1"/>
              <a:t>Hezitační</a:t>
            </a:r>
            <a:r>
              <a:rPr lang="cs-CZ" b="1" dirty="0"/>
              <a:t> pauzy </a:t>
            </a:r>
            <a:r>
              <a:rPr lang="cs-CZ" dirty="0"/>
              <a:t>(</a:t>
            </a:r>
            <a:r>
              <a:rPr lang="cs-CZ" dirty="0" err="1"/>
              <a:t>angloam</a:t>
            </a:r>
            <a:r>
              <a:rPr lang="cs-CZ" dirty="0"/>
              <a:t>. termín, </a:t>
            </a:r>
            <a:r>
              <a:rPr lang="cs-CZ" dirty="0">
                <a:solidFill>
                  <a:srgbClr val="FF0000"/>
                </a:solidFill>
              </a:rPr>
              <a:t>v češtině formulační</a:t>
            </a:r>
            <a:r>
              <a:rPr lang="cs-CZ" dirty="0"/>
              <a:t>, viz výše) se objevují převážně v těch místech textu, kde mluvčí přecházejí od jednoho obsahového bloku k druhému; tam, kde mluvčí váhá nad tím, </a:t>
            </a:r>
            <a:r>
              <a:rPr lang="cs-CZ" b="1" dirty="0"/>
              <a:t>co říci</a:t>
            </a:r>
            <a:r>
              <a:rPr lang="cs-CZ" dirty="0"/>
              <a:t>, nebo nad tím, </a:t>
            </a:r>
            <a:r>
              <a:rPr lang="cs-CZ" b="1" dirty="0"/>
              <a:t>jak to říci</a:t>
            </a:r>
            <a:r>
              <a:rPr lang="cs-CZ" dirty="0"/>
              <a:t>. V pauzách se plánuje pokračování. </a:t>
            </a:r>
          </a:p>
          <a:p>
            <a:r>
              <a:rPr lang="cs-CZ" dirty="0"/>
              <a:t>Někdy vyplněny </a:t>
            </a:r>
            <a:r>
              <a:rPr lang="cs-CZ" dirty="0" err="1"/>
              <a:t>hezitačními</a:t>
            </a:r>
            <a:r>
              <a:rPr lang="cs-CZ" dirty="0"/>
              <a:t> zvuky (tzv. pauzy „zaplněné“, kombinované).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9808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4EC276-1A28-43B3-86D5-BC4E3FE92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C:\Users\figaro\AppData\Local\Microsoft\Windows\INetCache\Content.Word\20170726_123152.jpg">
            <a:extLst>
              <a:ext uri="{FF2B5EF4-FFF2-40B4-BE49-F238E27FC236}">
                <a16:creationId xmlns:a16="http://schemas.microsoft.com/office/drawing/2014/main" id="{E5DCCA4C-3E4C-47D5-952B-AB4201327A5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351230" y="353505"/>
            <a:ext cx="6061436" cy="64856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45902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Ukázky: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Výstavba veřejného mluveného projevu a také plynulé přechody jeho </a:t>
            </a:r>
          </a:p>
          <a:p>
            <a:pPr marL="0" indent="0">
              <a:buNone/>
            </a:pPr>
            <a:r>
              <a:rPr lang="cs-CZ" dirty="0"/>
              <a:t>   částí jsou velmi náročným požadavkem na přípravu řečníka.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37947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Výstavbaˌ veřejn</a:t>
            </a:r>
            <a:r>
              <a:rPr lang="cs-CZ" dirty="0">
                <a:solidFill>
                  <a:srgbClr val="FF0000"/>
                </a:solidFill>
              </a:rPr>
              <a:t>ého</a:t>
            </a:r>
            <a:r>
              <a:rPr lang="cs-CZ" dirty="0"/>
              <a:t> mluven</a:t>
            </a:r>
            <a:r>
              <a:rPr lang="cs-CZ" dirty="0">
                <a:solidFill>
                  <a:srgbClr val="FF0000"/>
                </a:solidFill>
              </a:rPr>
              <a:t>ého</a:t>
            </a:r>
            <a:r>
              <a:rPr lang="cs-CZ" dirty="0"/>
              <a:t> projevu │a také plynulé přechody </a:t>
            </a:r>
          </a:p>
          <a:p>
            <a:pPr marL="0" indent="0">
              <a:buNone/>
            </a:pPr>
            <a:r>
              <a:rPr lang="cs-CZ" dirty="0"/>
              <a:t>    jeho částí │jsou velmi náročným požadavkem │na přípravu řečníka.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58501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Prorok a dlouhé lžíce</a:t>
            </a:r>
          </a:p>
          <a:p>
            <a:pPr marL="0" indent="0">
              <a:buNone/>
            </a:pPr>
            <a:r>
              <a:rPr lang="cs-CZ" dirty="0"/>
              <a:t>Jeden ortodoxní věřící přišel za prorokem Eliášem. Chtěl se dovědět více o pekle a ráji, aby si podle toho mohl uzpůsobit svou životní cestu. „Kde je peklo – kde je ráj? zeptal se proroka, ale Eliáš neodpověděl. Vzal muže za ruku a vedl jej temnými uličkami do paláce. Železným portálem vstoupili do velikého sálu. Tísnilo se tam mnoho lidí, chudých i bohatých, zahalených do hadrů i ozdobených drahokamy. </a:t>
            </a:r>
          </a:p>
        </p:txBody>
      </p:sp>
    </p:spTree>
    <p:extLst>
      <p:ext uri="{BB962C8B-B14F-4D97-AF65-F5344CB8AC3E}">
        <p14:creationId xmlns:p14="http://schemas.microsoft.com/office/powerpoint/2010/main" val="3275449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Jeden ortodoxní věřící │přišel za prorokem Eliášem. │ Chtěl se dovědět více │o pekle a ráji, │ aby si podle toho │mohl uzpůsobit svou životní cestu. │„Kde je peklo – │kde je ráj? │ zeptal se proroka, │ale Eliáš neodpověděl. │ Vzal muže za ruku │a vedl jej temn</a:t>
            </a:r>
            <a:r>
              <a:rPr lang="cs-CZ" dirty="0">
                <a:solidFill>
                  <a:srgbClr val="FF0000"/>
                </a:solidFill>
              </a:rPr>
              <a:t>ými</a:t>
            </a:r>
            <a:r>
              <a:rPr lang="cs-CZ" dirty="0"/>
              <a:t> uličkamiˌ do paláce. │ Železn</a:t>
            </a:r>
            <a:r>
              <a:rPr lang="cs-CZ" dirty="0">
                <a:solidFill>
                  <a:srgbClr val="FF0000"/>
                </a:solidFill>
              </a:rPr>
              <a:t>ým</a:t>
            </a:r>
            <a:r>
              <a:rPr lang="cs-CZ" dirty="0"/>
              <a:t> portálem │vstoupili do velik</a:t>
            </a:r>
            <a:r>
              <a:rPr lang="cs-CZ" dirty="0">
                <a:solidFill>
                  <a:srgbClr val="FF0000"/>
                </a:solidFill>
              </a:rPr>
              <a:t>ého</a:t>
            </a:r>
            <a:r>
              <a:rPr lang="cs-CZ" dirty="0"/>
              <a:t> s</a:t>
            </a:r>
            <a:r>
              <a:rPr lang="cs-CZ" dirty="0">
                <a:solidFill>
                  <a:srgbClr val="FF0000"/>
                </a:solidFill>
              </a:rPr>
              <a:t>á</a:t>
            </a:r>
            <a:r>
              <a:rPr lang="cs-CZ" dirty="0"/>
              <a:t>lu. │ Tísnilo se tam mnoho lidí, │ chud</a:t>
            </a:r>
            <a:r>
              <a:rPr lang="cs-CZ" dirty="0">
                <a:solidFill>
                  <a:srgbClr val="FF0000"/>
                </a:solidFill>
              </a:rPr>
              <a:t>ých</a:t>
            </a:r>
            <a:r>
              <a:rPr lang="cs-CZ" dirty="0"/>
              <a:t> i bohat</a:t>
            </a:r>
            <a:r>
              <a:rPr lang="cs-CZ" dirty="0">
                <a:solidFill>
                  <a:srgbClr val="FF0000"/>
                </a:solidFill>
              </a:rPr>
              <a:t>ých</a:t>
            </a:r>
            <a:r>
              <a:rPr lang="cs-CZ" dirty="0"/>
              <a:t>, │ zahalen</a:t>
            </a:r>
            <a:r>
              <a:rPr lang="cs-CZ" dirty="0">
                <a:solidFill>
                  <a:srgbClr val="FF0000"/>
                </a:solidFill>
              </a:rPr>
              <a:t>ých</a:t>
            </a:r>
            <a:r>
              <a:rPr lang="cs-CZ" dirty="0"/>
              <a:t> do hadrů │ i ozdoben</a:t>
            </a:r>
            <a:r>
              <a:rPr lang="cs-CZ" dirty="0">
                <a:solidFill>
                  <a:srgbClr val="FF0000"/>
                </a:solidFill>
              </a:rPr>
              <a:t>ých</a:t>
            </a:r>
            <a:r>
              <a:rPr lang="cs-CZ" dirty="0"/>
              <a:t> drahokamy.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42986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http://www.ceskatelevize.cz/porady/1096898594-udalosti-komentare/213411000370813/</a:t>
            </a:r>
          </a:p>
        </p:txBody>
      </p:sp>
    </p:spTree>
    <p:extLst>
      <p:ext uri="{BB962C8B-B14F-4D97-AF65-F5344CB8AC3E}">
        <p14:creationId xmlns:p14="http://schemas.microsoft.com/office/powerpoint/2010/main" val="37182633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51447E-4A80-4A34-A714-A31AA94CC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4C2DA8-D30E-4151-8D26-1965A9632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Cvičení: </a:t>
            </a:r>
          </a:p>
          <a:p>
            <a:pPr marL="0" indent="0">
              <a:buNone/>
            </a:pPr>
            <a:r>
              <a:rPr lang="cs-CZ" dirty="0"/>
              <a:t>Učíme se mluvit „do tečky“. </a:t>
            </a:r>
          </a:p>
          <a:p>
            <a:r>
              <a:rPr lang="cs-CZ" i="1" dirty="0"/>
              <a:t>Kolega vám „vykopne“ téma. </a:t>
            </a:r>
          </a:p>
          <a:p>
            <a:r>
              <a:rPr lang="cs-CZ" i="1" dirty="0"/>
              <a:t>S každým nádechem řekněte jednu větu na dané téma a uzavřete tečkou. Takových vět řekněte 5–6.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83094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B0B669-1D4D-4D51-BF56-98F7777A6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Důraz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835047-6AE4-48C7-890B-0DCE7B8DF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nic nezdůrazňujeme, jako bychom nic nesdělovali.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08996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D59A58-569B-488B-BBDA-5220F563B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E608FA-C8EC-489A-8E7E-5E99CC2B4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tuto</a:t>
            </a:r>
            <a:r>
              <a:rPr lang="cs-CZ" dirty="0"/>
              <a:t> záležitost můžeme posoudit z hlediska pracovněprávního</a:t>
            </a:r>
          </a:p>
          <a:p>
            <a:r>
              <a:rPr lang="cs-CZ" dirty="0"/>
              <a:t>tuto </a:t>
            </a:r>
            <a:r>
              <a:rPr lang="cs-CZ" u="sng" dirty="0"/>
              <a:t>záležitost</a:t>
            </a:r>
            <a:r>
              <a:rPr lang="cs-CZ" dirty="0"/>
              <a:t> můžeme posoudit z hlediska pracovněprávního</a:t>
            </a:r>
          </a:p>
          <a:p>
            <a:r>
              <a:rPr lang="cs-CZ" dirty="0"/>
              <a:t>tuto záležitost </a:t>
            </a:r>
            <a:r>
              <a:rPr lang="cs-CZ" u="sng" dirty="0"/>
              <a:t>můžeme</a:t>
            </a:r>
            <a:r>
              <a:rPr lang="cs-CZ" dirty="0"/>
              <a:t> posoudit z hlediska pracovněprávního</a:t>
            </a:r>
          </a:p>
          <a:p>
            <a:r>
              <a:rPr lang="cs-CZ" dirty="0"/>
              <a:t>tuto záležitost můžeme </a:t>
            </a:r>
            <a:r>
              <a:rPr lang="cs-CZ" u="sng" dirty="0"/>
              <a:t>posoudit</a:t>
            </a:r>
            <a:r>
              <a:rPr lang="cs-CZ" dirty="0"/>
              <a:t> z hlediska pracovněprávního</a:t>
            </a:r>
          </a:p>
          <a:p>
            <a:r>
              <a:rPr lang="cs-CZ" dirty="0"/>
              <a:t>tuto záležitost můžeme posoudit z hlediska </a:t>
            </a:r>
            <a:r>
              <a:rPr lang="cs-CZ" u="sng" dirty="0"/>
              <a:t>pracovněprávního</a:t>
            </a:r>
          </a:p>
          <a:p>
            <a:pPr marL="0" indent="0">
              <a:buNone/>
            </a:pPr>
            <a:r>
              <a:rPr lang="cs-CZ" dirty="0"/>
              <a:t>(Zdroj: příklady M. Krčmová, http://www.phil.muni.cz/linguistica/art/krcmova/krc-015.pdf )</a:t>
            </a:r>
          </a:p>
          <a:p>
            <a:r>
              <a:rPr lang="cs-CZ" dirty="0"/>
              <a:t>Doporučuje se, aby si předčítající při přípravě místo větného přízvuku označil (M. Krčmová)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54807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98A07B-F25E-43C7-84C3-353CC3AB0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5557DC-BA25-46CE-88EE-2A13C6695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Nevhodně zvolený větný přízvuk může měnit význam celého sdělení </a:t>
            </a:r>
            <a:r>
              <a:rPr lang="cs-CZ" dirty="0"/>
              <a:t>nebo implikovat jiné pokračování textu</a:t>
            </a:r>
          </a:p>
          <a:p>
            <a:r>
              <a:rPr lang="cs-CZ" i="1" u="sng" dirty="0"/>
              <a:t>tuto</a:t>
            </a:r>
            <a:r>
              <a:rPr lang="cs-CZ" i="1" dirty="0"/>
              <a:t> záležitost můžeme posoudit z hlediska pracovněprávn</a:t>
            </a:r>
            <a:r>
              <a:rPr lang="cs-CZ" dirty="0"/>
              <a:t>ího - ale jinou ne; </a:t>
            </a:r>
            <a:r>
              <a:rPr lang="cs-CZ" i="1" dirty="0"/>
              <a:t>tuto </a:t>
            </a:r>
            <a:r>
              <a:rPr lang="cs-CZ" i="1" u="sng" dirty="0"/>
              <a:t>záležitost</a:t>
            </a:r>
            <a:r>
              <a:rPr lang="cs-CZ" i="1" dirty="0"/>
              <a:t> můžeme posoudit z hlediska pracovněprávního </a:t>
            </a:r>
            <a:r>
              <a:rPr lang="cs-CZ" dirty="0"/>
              <a:t>- nechci to označit přiléhavějším slovem průšvih, ostuda</a:t>
            </a:r>
            <a:r>
              <a:rPr lang="cs-CZ" i="1" dirty="0"/>
              <a:t>...;   tuto záležitost </a:t>
            </a:r>
            <a:r>
              <a:rPr lang="cs-CZ" i="1" u="sng" dirty="0"/>
              <a:t>můžeme</a:t>
            </a:r>
            <a:r>
              <a:rPr lang="cs-CZ" i="1" dirty="0"/>
              <a:t> posoudit z hlediska pracovněprávního</a:t>
            </a:r>
            <a:r>
              <a:rPr lang="cs-CZ" dirty="0"/>
              <a:t> - ale proč bychom to dělali; </a:t>
            </a:r>
            <a:r>
              <a:rPr lang="cs-CZ" i="1" dirty="0"/>
              <a:t>tuto záležitost můžeme </a:t>
            </a:r>
            <a:r>
              <a:rPr lang="cs-CZ" i="1" u="sng" dirty="0"/>
              <a:t>posoudit</a:t>
            </a:r>
            <a:r>
              <a:rPr lang="cs-CZ" i="1" dirty="0"/>
              <a:t> z hlediska pracovněprávního </a:t>
            </a:r>
            <a:r>
              <a:rPr lang="cs-CZ" dirty="0"/>
              <a:t>- ale nevyřešíme ji tím; </a:t>
            </a:r>
            <a:r>
              <a:rPr lang="cs-CZ" i="1" dirty="0"/>
              <a:t>tuto záležitost můžeme posoudit z hlediska </a:t>
            </a:r>
            <a:r>
              <a:rPr lang="cs-CZ" i="1" u="sng" dirty="0"/>
              <a:t>pracovněprávního</a:t>
            </a:r>
            <a:r>
              <a:rPr lang="cs-CZ" dirty="0"/>
              <a:t> - a ne občanskoprávního).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00300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56439E-BB81-4E26-A037-6CBEAC634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Uvolňovací cvičení: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E4367D-B319-43B8-B29A-02172DCF9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Otočte několikrát hlavou, uvolněte krk, hlavu skloňte hluboko, nechte ji klesnout na prsa. Položte ruku na prsa a pokuste se zabručet jako medvěd. Při správném provedení ucítíte chvění na prsou – rozezněli jste prsní rejstřík. Je to jedno ze základních cvičení, které pomáhá ke správnému porozumění svému hlasovému fondu.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563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5CD1CF-157A-4522-ABE7-49EF209AE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E436B5-A1F9-476C-9632-1C92E1563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Jiří Lábus: Před čtením hledám rytmus a kde zrychlit, největší práce je příprava</a:t>
            </a:r>
          </a:p>
          <a:p>
            <a:r>
              <a:rPr lang="cs-CZ" b="1" dirty="0">
                <a:hlinkClick r:id="rId2"/>
              </a:rPr>
              <a:t>https://www.youtube.com/watch?v=YYHOPMwCwTQ</a:t>
            </a:r>
            <a:endParaRPr lang="cs-CZ" b="1" dirty="0"/>
          </a:p>
          <a:p>
            <a:r>
              <a:rPr lang="cs-CZ" b="1" dirty="0"/>
              <a:t>Promyšlení zvukové stránky.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2937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87E1F0-51E4-4CCD-9BF2-C6F0017DB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Nesprávné kladení pauz a nesprávné hospodaření  </a:t>
            </a:r>
            <a:br>
              <a:rPr lang="cs-CZ" b="1" dirty="0"/>
            </a:br>
            <a:r>
              <a:rPr lang="cs-CZ" b="1" dirty="0"/>
              <a:t>s dechem.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674584-C099-4188-BCA7-B0027BC19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Ve čteném textu si můžeme tyto projevy připravit, v mluveném bez opory je nutné uvědomovat si některé zásady, nacvičit je, dodržovat je. </a:t>
            </a:r>
          </a:p>
          <a:p>
            <a:r>
              <a:rPr lang="cs-CZ" b="1" dirty="0"/>
              <a:t>Stávají se postupně automatickými. </a:t>
            </a:r>
          </a:p>
        </p:txBody>
      </p:sp>
    </p:spTree>
    <p:extLst>
      <p:ext uri="{BB962C8B-B14F-4D97-AF65-F5344CB8AC3E}">
        <p14:creationId xmlns:p14="http://schemas.microsoft.com/office/powerpoint/2010/main" val="491277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Zdroje:</a:t>
            </a:r>
          </a:p>
          <a:p>
            <a:r>
              <a:rPr lang="cs-CZ" u="sng" dirty="0" err="1">
                <a:hlinkClick r:id="rId2"/>
              </a:rPr>
              <a:t>Olaga</a:t>
            </a:r>
            <a:r>
              <a:rPr lang="cs-CZ" u="sng" dirty="0">
                <a:hlinkClick r:id="rId2"/>
              </a:rPr>
              <a:t> Müllerová a </a:t>
            </a:r>
            <a:r>
              <a:rPr lang="cs-CZ" u="sng" dirty="0" err="1">
                <a:hlinkClick r:id="rId2"/>
              </a:rPr>
              <a:t>jiří</a:t>
            </a:r>
            <a:r>
              <a:rPr lang="cs-CZ" u="sng" dirty="0">
                <a:hlinkClick r:id="rId2"/>
              </a:rPr>
              <a:t> Nekvapil: Slovo a slovesnost, ročník 47 (1986), číslo 2</a:t>
            </a:r>
            <a:r>
              <a:rPr lang="cs-CZ" u="sng" dirty="0"/>
              <a:t>, s. 105-113</a:t>
            </a:r>
          </a:p>
          <a:p>
            <a:r>
              <a:rPr lang="cs-CZ" dirty="0">
                <a:hlinkClick r:id="rId3"/>
              </a:rPr>
              <a:t>Slovo a slovesnost, ročník 49 (1988), číslo 3</a:t>
            </a:r>
            <a:r>
              <a:rPr lang="cs-CZ" dirty="0"/>
              <a:t>, s. 202-208</a:t>
            </a:r>
          </a:p>
          <a:p>
            <a:r>
              <a:rPr lang="cs-CZ" u="sng" dirty="0">
                <a:hlinkClick r:id="rId4"/>
              </a:rPr>
              <a:t>https://is.muni.cz/elportal/estud/ff/js08/fonetika/ucebnice/ch07s01s05.html</a:t>
            </a:r>
            <a:endParaRPr lang="cs-CZ" u="sng" dirty="0"/>
          </a:p>
          <a:p>
            <a:r>
              <a:rPr lang="cs-CZ" dirty="0"/>
              <a:t>Jaroslav Bartošek: Nemelodické melodické vytýkání. </a:t>
            </a:r>
            <a:r>
              <a:rPr lang="cs-CZ" dirty="0">
                <a:hlinkClick r:id="rId5"/>
              </a:rPr>
              <a:t> Naše řeč, ročník 75 (1992), číslo 4</a:t>
            </a:r>
            <a:r>
              <a:rPr lang="cs-CZ" dirty="0"/>
              <a:t>, s. 198-204 </a:t>
            </a:r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186673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CAE984-8884-44A3-A6AF-C7B6B1A45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Nesprávné kladení pauz s nádechem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87B54D-2432-4020-B38E-FC0A96720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Zvažují žaloby na český stát</a:t>
            </a:r>
            <a:r>
              <a:rPr lang="cs-CZ" b="1" dirty="0"/>
              <a:t>u</a:t>
            </a:r>
            <a:r>
              <a:rPr lang="cs-CZ" dirty="0"/>
              <a:t>/ evropského soudu pro lidská práva.</a:t>
            </a:r>
          </a:p>
          <a:p>
            <a:r>
              <a:rPr lang="cs-CZ" dirty="0"/>
              <a:t>Utkání mezi Torpédo Havířov</a:t>
            </a:r>
            <a:r>
              <a:rPr lang="cs-CZ" b="1" dirty="0"/>
              <a:t>a</a:t>
            </a:r>
            <a:r>
              <a:rPr lang="cs-CZ" dirty="0"/>
              <a:t>/Vítkovicemi.</a:t>
            </a:r>
          </a:p>
          <a:p>
            <a:r>
              <a:rPr lang="cs-CZ" dirty="0"/>
              <a:t>Hledáme důvody(,) </a:t>
            </a:r>
            <a:r>
              <a:rPr lang="cs-CZ" b="1" dirty="0"/>
              <a:t>ale</a:t>
            </a:r>
            <a:r>
              <a:rPr lang="cs-CZ" dirty="0"/>
              <a:t>/nesnažíme se nic řešit. </a:t>
            </a:r>
          </a:p>
          <a:p>
            <a:r>
              <a:rPr lang="cs-CZ" dirty="0"/>
              <a:t>Byli jsme včera unaveni(,) </a:t>
            </a:r>
            <a:r>
              <a:rPr lang="cs-CZ" b="1" dirty="0"/>
              <a:t>neboť</a:t>
            </a:r>
            <a:r>
              <a:rPr lang="cs-CZ" dirty="0"/>
              <a:t>/byl náročný program. </a:t>
            </a:r>
          </a:p>
          <a:p>
            <a:pPr marL="0" indent="0">
              <a:buNone/>
            </a:pPr>
            <a:r>
              <a:rPr lang="cs-CZ" sz="2000" dirty="0"/>
              <a:t>(Příklady z sběru _</a:t>
            </a:r>
            <a:r>
              <a:rPr lang="cs-CZ" sz="2000" dirty="0" err="1"/>
              <a:t>Kuldanová</a:t>
            </a:r>
            <a:r>
              <a:rPr lang="cs-CZ" sz="2000" dirty="0"/>
              <a:t> a Schneiderová)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933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http://www.ceskatelevize.cz/porady/1096898594-udalosti-komentare/213411000370813/</a:t>
            </a:r>
            <a:r>
              <a:rPr lang="cs-CZ" dirty="0"/>
              <a:t> </a:t>
            </a:r>
            <a:r>
              <a:rPr lang="cs-CZ"/>
              <a:t>Klepetko</a:t>
            </a:r>
          </a:p>
        </p:txBody>
      </p:sp>
    </p:spTree>
    <p:extLst>
      <p:ext uri="{BB962C8B-B14F-4D97-AF65-F5344CB8AC3E}">
        <p14:creationId xmlns:p14="http://schemas.microsoft.com/office/powerpoint/2010/main" val="3711488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Pauza </a:t>
            </a:r>
            <a:r>
              <a:rPr lang="cs-CZ" dirty="0"/>
              <a:t>–</a:t>
            </a:r>
            <a:r>
              <a:rPr lang="cs-CZ" b="1" dirty="0"/>
              <a:t> </a:t>
            </a:r>
            <a:r>
              <a:rPr lang="cs-CZ" dirty="0"/>
              <a:t>přerušení řečového proudu. </a:t>
            </a:r>
          </a:p>
          <a:p>
            <a:r>
              <a:rPr lang="cs-CZ" b="1" dirty="0"/>
              <a:t>Fyziologická pauza </a:t>
            </a:r>
            <a:r>
              <a:rPr lang="cs-CZ" dirty="0"/>
              <a:t>– vzniká z fyziologických příčin tam, kde je třeba doplnit dech. </a:t>
            </a:r>
          </a:p>
          <a:p>
            <a:r>
              <a:rPr lang="cs-CZ" b="1" dirty="0"/>
              <a:t>Komunikativní pauza</a:t>
            </a:r>
            <a:r>
              <a:rPr lang="cs-CZ" dirty="0"/>
              <a:t> – vzniká za účelem zdůraznění slova (oddělení pauzou), záměrné odmlky (například při řečnické otázce) atd.</a:t>
            </a:r>
          </a:p>
        </p:txBody>
      </p:sp>
    </p:spTree>
    <p:extLst>
      <p:ext uri="{BB962C8B-B14F-4D97-AF65-F5344CB8AC3E}">
        <p14:creationId xmlns:p14="http://schemas.microsoft.com/office/powerpoint/2010/main" val="23494606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2069</Words>
  <Application>Microsoft Office PowerPoint</Application>
  <PresentationFormat>Širokoúhlá obrazovka</PresentationFormat>
  <Paragraphs>132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3" baseType="lpstr">
      <vt:lpstr>Arial</vt:lpstr>
      <vt:lpstr>Calibri</vt:lpstr>
      <vt:lpstr>Calibri Light</vt:lpstr>
      <vt:lpstr>Motiv Office</vt:lpstr>
      <vt:lpstr>Frázování textu pauzy, jejich funkce v mluveném projevu, hospodaření s dechem</vt:lpstr>
      <vt:lpstr>Prezentace aplikace PowerPoint</vt:lpstr>
      <vt:lpstr>Prezentace aplikace PowerPoint</vt:lpstr>
      <vt:lpstr>Prezentace aplikace PowerPoint</vt:lpstr>
      <vt:lpstr>Nesprávné kladení pauz a nesprávné hospodaření   s dechem. </vt:lpstr>
      <vt:lpstr>Prezentace aplikace PowerPoint</vt:lpstr>
      <vt:lpstr>Nesprávné kladení pauz s nádechem</vt:lpstr>
      <vt:lpstr>Prezentace aplikace PowerPoint</vt:lpstr>
      <vt:lpstr>Prezentace aplikace PowerPoint</vt:lpstr>
      <vt:lpstr>Prezentace aplikace PowerPoint</vt:lpstr>
      <vt:lpstr>Zajímavost</vt:lpstr>
      <vt:lpstr>Pauza mizí</vt:lpstr>
      <vt:lpstr>Nadbytečné pauzy</vt:lpstr>
      <vt:lpstr>Pauza a dech</vt:lpstr>
      <vt:lpstr>Dýchání </vt:lpstr>
      <vt:lpstr>Prezentace aplikace PowerPoint</vt:lpstr>
      <vt:lpstr>Prezentace aplikace PowerPoint</vt:lpstr>
      <vt:lpstr>Prezentace aplikace PowerPoint</vt:lpstr>
      <vt:lpstr>Pauzy po předložce:</vt:lpstr>
      <vt:lpstr>Prezentace aplikace PowerPoint</vt:lpstr>
      <vt:lpstr>Prezentace aplikace PowerPoint</vt:lpstr>
      <vt:lpstr>Prezentace aplikace PowerPoint</vt:lpstr>
      <vt:lpstr>Prezentace aplikace PowerPoint</vt:lpstr>
      <vt:lpstr>Řečnická otázka</vt:lpstr>
      <vt:lpstr>Cvičení: </vt:lpstr>
      <vt:lpstr>Prezentace aplikace PowerPoint</vt:lpstr>
      <vt:lpstr>Prezentace aplikace PowerPoint</vt:lpstr>
      <vt:lpstr>Prezentace aplikace PowerPoint</vt:lpstr>
      <vt:lpstr>Prezentace aplikace PowerPoint</vt:lpstr>
      <vt:lpstr>Ukázky: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Důraz</vt:lpstr>
      <vt:lpstr>Prezentace aplikace PowerPoint</vt:lpstr>
      <vt:lpstr>Prezentace aplikace PowerPoint</vt:lpstr>
      <vt:lpstr>Uvolňovací cvičení: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Frázování textu pauzy, hospodaření s dechem</dc:title>
  <dc:creator>Sonja</dc:creator>
  <cp:lastModifiedBy>sch0005</cp:lastModifiedBy>
  <cp:revision>50</cp:revision>
  <dcterms:created xsi:type="dcterms:W3CDTF">2018-03-10T06:34:01Z</dcterms:created>
  <dcterms:modified xsi:type="dcterms:W3CDTF">2022-03-02T19:23:16Z</dcterms:modified>
</cp:coreProperties>
</file>