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8"/>
  </p:notesMasterIdLst>
  <p:sldIdLst>
    <p:sldId id="256" r:id="rId2"/>
    <p:sldId id="454" r:id="rId3"/>
    <p:sldId id="455" r:id="rId4"/>
    <p:sldId id="456" r:id="rId5"/>
    <p:sldId id="457" r:id="rId6"/>
    <p:sldId id="458" r:id="rId7"/>
    <p:sldId id="459" r:id="rId8"/>
    <p:sldId id="460" r:id="rId9"/>
    <p:sldId id="466" r:id="rId10"/>
    <p:sldId id="467" r:id="rId11"/>
    <p:sldId id="465" r:id="rId12"/>
    <p:sldId id="405" r:id="rId13"/>
    <p:sldId id="453" r:id="rId14"/>
    <p:sldId id="437" r:id="rId15"/>
    <p:sldId id="438" r:id="rId16"/>
    <p:sldId id="3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12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  <p:cmAuthor id="2" name="Hudáková, Andrea" initials="H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fuk\Documents\statistiky_pocty%20deti%20ve%20skolach_listopad_2017_veronika%20culikov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'MŠ_celkem_děti se SP'!$A$5</c:f>
              <c:strCache>
                <c:ptCount val="1"/>
                <c:pt idx="0">
                  <c:v>MŠ pro děti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'MŠ_celkem_děti se SP'!$B$4:$O$4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'MŠ_celkem_děti se SP'!$B$5:$O$5</c:f>
              <c:numCache>
                <c:formatCode>#\ ##0_ ;[Red]\-#\ ##0\ ;\–\ </c:formatCode>
                <c:ptCount val="14"/>
                <c:pt idx="0">
                  <c:v>78</c:v>
                </c:pt>
                <c:pt idx="1">
                  <c:v>74</c:v>
                </c:pt>
                <c:pt idx="2">
                  <c:v>63</c:v>
                </c:pt>
                <c:pt idx="3">
                  <c:v>88</c:v>
                </c:pt>
                <c:pt idx="4">
                  <c:v>81</c:v>
                </c:pt>
                <c:pt idx="5">
                  <c:v>82</c:v>
                </c:pt>
                <c:pt idx="6">
                  <c:v>65</c:v>
                </c:pt>
                <c:pt idx="7">
                  <c:v>64</c:v>
                </c:pt>
                <c:pt idx="8">
                  <c:v>74</c:v>
                </c:pt>
                <c:pt idx="9">
                  <c:v>112</c:v>
                </c:pt>
                <c:pt idx="10">
                  <c:v>129</c:v>
                </c:pt>
                <c:pt idx="11">
                  <c:v>136</c:v>
                </c:pt>
                <c:pt idx="12">
                  <c:v>124</c:v>
                </c:pt>
                <c:pt idx="13">
                  <c:v>138</c:v>
                </c:pt>
              </c:numCache>
            </c:numRef>
          </c:val>
        </c:ser>
        <c:ser>
          <c:idx val="1"/>
          <c:order val="1"/>
          <c:tx>
            <c:strRef>
              <c:f>'MŠ_celkem_děti se SP'!$A$6</c:f>
              <c:strCache>
                <c:ptCount val="1"/>
                <c:pt idx="0">
                  <c:v>MŠ pro děti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'MŠ_celkem_děti se SP'!$B$4:$O$4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'MŠ_celkem_děti se SP'!$B$6:$O$6</c:f>
              <c:numCache>
                <c:formatCode>#\ ##0_ ;[Red]\-#\ ##0\ ;\–\ </c:formatCode>
                <c:ptCount val="14"/>
                <c:pt idx="0">
                  <c:v>141</c:v>
                </c:pt>
                <c:pt idx="1">
                  <c:v>149</c:v>
                </c:pt>
                <c:pt idx="2">
                  <c:v>153</c:v>
                </c:pt>
                <c:pt idx="3">
                  <c:v>170</c:v>
                </c:pt>
                <c:pt idx="4">
                  <c:v>155</c:v>
                </c:pt>
                <c:pt idx="5">
                  <c:v>186</c:v>
                </c:pt>
                <c:pt idx="6">
                  <c:v>178</c:v>
                </c:pt>
                <c:pt idx="7">
                  <c:v>178</c:v>
                </c:pt>
                <c:pt idx="8">
                  <c:v>192</c:v>
                </c:pt>
                <c:pt idx="9">
                  <c:v>160</c:v>
                </c:pt>
                <c:pt idx="10">
                  <c:v>137</c:v>
                </c:pt>
                <c:pt idx="11">
                  <c:v>147</c:v>
                </c:pt>
                <c:pt idx="12">
                  <c:v>127</c:v>
                </c:pt>
                <c:pt idx="13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267000"/>
        <c:axId val="149267392"/>
      </c:barChart>
      <c:catAx>
        <c:axId val="149267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67392"/>
        <c:crosses val="autoZero"/>
        <c:auto val="1"/>
        <c:lblAlgn val="ctr"/>
        <c:lblOffset val="100"/>
        <c:noMultiLvlLbl val="0"/>
      </c:catAx>
      <c:valAx>
        <c:axId val="14926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67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689142375555519E-2"/>
          <c:y val="0.93773497751706369"/>
          <c:w val="0.96106738792769753"/>
          <c:h val="6.22650224829363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'děti a žáci se SP_celkem'!$A$27</c:f>
              <c:strCache>
                <c:ptCount val="1"/>
                <c:pt idx="0">
                  <c:v>MŠ + ZŠ + SŠ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'děti a žáci se SP_celkem'!$B$26:$O$26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'děti a žáci se SP_celkem'!$B$27:$O$27</c:f>
              <c:numCache>
                <c:formatCode>#\ ##0_ ;[Red]\-#\ ##0\ ;\–\ </c:formatCode>
                <c:ptCount val="14"/>
                <c:pt idx="0">
                  <c:v>774</c:v>
                </c:pt>
                <c:pt idx="1">
                  <c:v>761</c:v>
                </c:pt>
                <c:pt idx="2">
                  <c:v>730</c:v>
                </c:pt>
                <c:pt idx="3">
                  <c:v>746</c:v>
                </c:pt>
                <c:pt idx="4">
                  <c:v>765</c:v>
                </c:pt>
                <c:pt idx="5">
                  <c:v>788</c:v>
                </c:pt>
                <c:pt idx="6">
                  <c:v>796</c:v>
                </c:pt>
                <c:pt idx="7">
                  <c:v>837</c:v>
                </c:pt>
                <c:pt idx="8">
                  <c:v>849</c:v>
                </c:pt>
                <c:pt idx="9">
                  <c:v>934</c:v>
                </c:pt>
                <c:pt idx="10">
                  <c:v>988</c:v>
                </c:pt>
                <c:pt idx="11">
                  <c:v>1049</c:v>
                </c:pt>
                <c:pt idx="12">
                  <c:v>1097</c:v>
                </c:pt>
                <c:pt idx="13">
                  <c:v>1114</c:v>
                </c:pt>
              </c:numCache>
            </c:numRef>
          </c:val>
        </c:ser>
        <c:ser>
          <c:idx val="1"/>
          <c:order val="1"/>
          <c:tx>
            <c:strRef>
              <c:f>'děti a žáci se SP_celkem'!$A$28</c:f>
              <c:strCache>
                <c:ptCount val="1"/>
                <c:pt idx="0">
                  <c:v>MŠ + ZŠ + SŠ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'děti a žáci se SP_celkem'!$B$26:$O$26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'děti a žáci se SP_celkem'!$B$28:$O$28</c:f>
              <c:numCache>
                <c:formatCode>General</c:formatCode>
                <c:ptCount val="14"/>
                <c:pt idx="0">
                  <c:v>1462</c:v>
                </c:pt>
                <c:pt idx="1">
                  <c:v>1478</c:v>
                </c:pt>
                <c:pt idx="2">
                  <c:v>1317</c:v>
                </c:pt>
                <c:pt idx="3">
                  <c:v>1301</c:v>
                </c:pt>
                <c:pt idx="4">
                  <c:v>1258</c:v>
                </c:pt>
                <c:pt idx="5">
                  <c:v>1267</c:v>
                </c:pt>
                <c:pt idx="6">
                  <c:v>1213</c:v>
                </c:pt>
                <c:pt idx="7">
                  <c:v>1132</c:v>
                </c:pt>
                <c:pt idx="8">
                  <c:v>1040</c:v>
                </c:pt>
                <c:pt idx="9">
                  <c:v>937</c:v>
                </c:pt>
                <c:pt idx="10">
                  <c:v>898</c:v>
                </c:pt>
                <c:pt idx="11">
                  <c:v>922</c:v>
                </c:pt>
                <c:pt idx="12">
                  <c:v>916</c:v>
                </c:pt>
                <c:pt idx="13">
                  <c:v>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058184"/>
        <c:axId val="247058576"/>
      </c:barChart>
      <c:catAx>
        <c:axId val="24705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8576"/>
        <c:crosses val="autoZero"/>
        <c:auto val="1"/>
        <c:lblAlgn val="ctr"/>
        <c:lblOffset val="100"/>
        <c:noMultiLvlLbl val="0"/>
      </c:catAx>
      <c:valAx>
        <c:axId val="24705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81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'děti a žáci se SP_celkem'!$A$27</c:f>
              <c:strCache>
                <c:ptCount val="1"/>
                <c:pt idx="0">
                  <c:v>MŠ + ZŠ + SŠ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'děti a žáci se SP_celkem'!$B$26:$O$26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'děti a žáci se SP_celkem'!$B$27:$O$27</c:f>
              <c:numCache>
                <c:formatCode>#\ ##0_ ;[Red]\-#\ ##0\ ;\–\ </c:formatCode>
                <c:ptCount val="14"/>
                <c:pt idx="0">
                  <c:v>774</c:v>
                </c:pt>
                <c:pt idx="1">
                  <c:v>761</c:v>
                </c:pt>
                <c:pt idx="2">
                  <c:v>730</c:v>
                </c:pt>
                <c:pt idx="3">
                  <c:v>746</c:v>
                </c:pt>
                <c:pt idx="4">
                  <c:v>765</c:v>
                </c:pt>
                <c:pt idx="5">
                  <c:v>788</c:v>
                </c:pt>
                <c:pt idx="6">
                  <c:v>796</c:v>
                </c:pt>
                <c:pt idx="7">
                  <c:v>837</c:v>
                </c:pt>
                <c:pt idx="8">
                  <c:v>849</c:v>
                </c:pt>
                <c:pt idx="9">
                  <c:v>934</c:v>
                </c:pt>
                <c:pt idx="10">
                  <c:v>988</c:v>
                </c:pt>
                <c:pt idx="11">
                  <c:v>1049</c:v>
                </c:pt>
                <c:pt idx="12">
                  <c:v>1097</c:v>
                </c:pt>
                <c:pt idx="13">
                  <c:v>1114</c:v>
                </c:pt>
              </c:numCache>
            </c:numRef>
          </c:val>
        </c:ser>
        <c:ser>
          <c:idx val="1"/>
          <c:order val="1"/>
          <c:tx>
            <c:strRef>
              <c:f>'děti a žáci se SP_celkem'!$A$28</c:f>
              <c:strCache>
                <c:ptCount val="1"/>
                <c:pt idx="0">
                  <c:v>MŠ + ZŠ + SŠ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'děti a žáci se SP_celkem'!$B$26:$O$26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'děti a žáci se SP_celkem'!$B$28:$O$28</c:f>
              <c:numCache>
                <c:formatCode>General</c:formatCode>
                <c:ptCount val="14"/>
                <c:pt idx="0">
                  <c:v>1462</c:v>
                </c:pt>
                <c:pt idx="1">
                  <c:v>1478</c:v>
                </c:pt>
                <c:pt idx="2">
                  <c:v>1317</c:v>
                </c:pt>
                <c:pt idx="3">
                  <c:v>1301</c:v>
                </c:pt>
                <c:pt idx="4">
                  <c:v>1258</c:v>
                </c:pt>
                <c:pt idx="5">
                  <c:v>1267</c:v>
                </c:pt>
                <c:pt idx="6">
                  <c:v>1213</c:v>
                </c:pt>
                <c:pt idx="7">
                  <c:v>1132</c:v>
                </c:pt>
                <c:pt idx="8">
                  <c:v>1040</c:v>
                </c:pt>
                <c:pt idx="9">
                  <c:v>937</c:v>
                </c:pt>
                <c:pt idx="10">
                  <c:v>898</c:v>
                </c:pt>
                <c:pt idx="11">
                  <c:v>922</c:v>
                </c:pt>
                <c:pt idx="12">
                  <c:v>916</c:v>
                </c:pt>
                <c:pt idx="13">
                  <c:v>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47059752"/>
        <c:axId val="247263160"/>
      </c:barChart>
      <c:catAx>
        <c:axId val="247059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263160"/>
        <c:crosses val="autoZero"/>
        <c:auto val="1"/>
        <c:lblAlgn val="ctr"/>
        <c:lblOffset val="100"/>
        <c:noMultiLvlLbl val="0"/>
      </c:catAx>
      <c:valAx>
        <c:axId val="247263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9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444584943665023E-2"/>
          <c:y val="2.5731692990627691E-2"/>
          <c:w val="0.89812147779395857"/>
          <c:h val="0.888324265949480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'VŠ_celkem_studenti se SP'!$J$3:$O$3</c:f>
              <c:strCache>
                <c:ptCount val="6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</c:strCache>
            </c:strRef>
          </c:cat>
          <c:val>
            <c:numRef>
              <c:f>'VŠ_celkem_studenti se SP'!$J$4:$O$4</c:f>
              <c:numCache>
                <c:formatCode>#\ ##0_ ;[Red]\-#\ ##0\ ;\–\ </c:formatCode>
                <c:ptCount val="6"/>
                <c:pt idx="0" formatCode="General">
                  <c:v>175</c:v>
                </c:pt>
                <c:pt idx="1">
                  <c:v>140</c:v>
                </c:pt>
                <c:pt idx="2" formatCode="General">
                  <c:v>170</c:v>
                </c:pt>
                <c:pt idx="3" formatCode="General">
                  <c:v>177</c:v>
                </c:pt>
                <c:pt idx="4" formatCode="General">
                  <c:v>187</c:v>
                </c:pt>
                <c:pt idx="5" formatCode="General">
                  <c:v>194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264336"/>
        <c:axId val="247264728"/>
      </c:barChart>
      <c:catAx>
        <c:axId val="24726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264728"/>
        <c:crosses val="autoZero"/>
        <c:auto val="1"/>
        <c:lblAlgn val="ctr"/>
        <c:lblOffset val="100"/>
        <c:noMultiLvlLbl val="0"/>
      </c:catAx>
      <c:valAx>
        <c:axId val="247264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264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 dirty="0" smtClean="0">
                <a:effectLst/>
              </a:rPr>
              <a:t>Neslyšící děti</a:t>
            </a:r>
            <a:endParaRPr lang="en-GB" sz="14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'MŠ_celkem_děti se SP'!$A$5</c:f>
              <c:strCache>
                <c:ptCount val="1"/>
                <c:pt idx="0">
                  <c:v>MŠ pro děti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'MŠ_celkem_děti se SP'!$B$4:$O$4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'MŠ_celkem_děti se SP'!$B$5:$O$5</c:f>
              <c:numCache>
                <c:formatCode>#\ ##0_ ;[Red]\-#\ ##0\ ;\–\ </c:formatCode>
                <c:ptCount val="14"/>
                <c:pt idx="0">
                  <c:v>78</c:v>
                </c:pt>
                <c:pt idx="1">
                  <c:v>74</c:v>
                </c:pt>
                <c:pt idx="2">
                  <c:v>63</c:v>
                </c:pt>
                <c:pt idx="3">
                  <c:v>88</c:v>
                </c:pt>
                <c:pt idx="4">
                  <c:v>81</c:v>
                </c:pt>
                <c:pt idx="5">
                  <c:v>82</c:v>
                </c:pt>
                <c:pt idx="6">
                  <c:v>65</c:v>
                </c:pt>
                <c:pt idx="7">
                  <c:v>64</c:v>
                </c:pt>
                <c:pt idx="8">
                  <c:v>74</c:v>
                </c:pt>
                <c:pt idx="9">
                  <c:v>112</c:v>
                </c:pt>
                <c:pt idx="10">
                  <c:v>129</c:v>
                </c:pt>
                <c:pt idx="11">
                  <c:v>136</c:v>
                </c:pt>
                <c:pt idx="12">
                  <c:v>124</c:v>
                </c:pt>
                <c:pt idx="13">
                  <c:v>138</c:v>
                </c:pt>
              </c:numCache>
            </c:numRef>
          </c:val>
        </c:ser>
        <c:ser>
          <c:idx val="1"/>
          <c:order val="1"/>
          <c:tx>
            <c:strRef>
              <c:f>'MŠ_celkem_děti se SP'!$A$6</c:f>
              <c:strCache>
                <c:ptCount val="1"/>
                <c:pt idx="0">
                  <c:v>MŠ pro děti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'MŠ_celkem_děti se SP'!$B$4:$O$4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'MŠ_celkem_děti se SP'!$B$6:$O$6</c:f>
              <c:numCache>
                <c:formatCode>#\ ##0_ ;[Red]\-#\ ##0\ ;\–\ </c:formatCode>
                <c:ptCount val="14"/>
                <c:pt idx="0">
                  <c:v>141</c:v>
                </c:pt>
                <c:pt idx="1">
                  <c:v>149</c:v>
                </c:pt>
                <c:pt idx="2">
                  <c:v>153</c:v>
                </c:pt>
                <c:pt idx="3">
                  <c:v>170</c:v>
                </c:pt>
                <c:pt idx="4">
                  <c:v>155</c:v>
                </c:pt>
                <c:pt idx="5">
                  <c:v>186</c:v>
                </c:pt>
                <c:pt idx="6">
                  <c:v>178</c:v>
                </c:pt>
                <c:pt idx="7">
                  <c:v>178</c:v>
                </c:pt>
                <c:pt idx="8">
                  <c:v>192</c:v>
                </c:pt>
                <c:pt idx="9">
                  <c:v>160</c:v>
                </c:pt>
                <c:pt idx="10">
                  <c:v>137</c:v>
                </c:pt>
                <c:pt idx="11">
                  <c:v>147</c:v>
                </c:pt>
                <c:pt idx="12">
                  <c:v>127</c:v>
                </c:pt>
                <c:pt idx="13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268568"/>
        <c:axId val="149268960"/>
      </c:barChart>
      <c:catAx>
        <c:axId val="149268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68960"/>
        <c:crosses val="autoZero"/>
        <c:auto val="1"/>
        <c:lblAlgn val="ctr"/>
        <c:lblOffset val="100"/>
        <c:noMultiLvlLbl val="0"/>
      </c:catAx>
      <c:valAx>
        <c:axId val="14926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68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ČR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'MŠ_celkem_děti se SP'!$R$5</c:f>
              <c:strCache>
                <c:ptCount val="1"/>
                <c:pt idx="0">
                  <c:v>děti v MŠ v ČR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'MŠ_celkem_děti se SP'!$S$4:$AD$4</c:f>
              <c:strCache>
                <c:ptCount val="12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  <c:pt idx="10">
                  <c:v>2015/16</c:v>
                </c:pt>
                <c:pt idx="11">
                  <c:v>2016/17</c:v>
                </c:pt>
              </c:strCache>
            </c:strRef>
          </c:cat>
          <c:val>
            <c:numRef>
              <c:f>'MŠ_celkem_děti se SP'!$S$5:$AD$5</c:f>
              <c:numCache>
                <c:formatCode>#\ ##0_ ;[Red]\-#\ ##0\ ;\–\ </c:formatCode>
                <c:ptCount val="12"/>
                <c:pt idx="0">
                  <c:v>282183</c:v>
                </c:pt>
                <c:pt idx="1">
                  <c:v>285419</c:v>
                </c:pt>
                <c:pt idx="2">
                  <c:v>291194</c:v>
                </c:pt>
                <c:pt idx="3">
                  <c:v>301620</c:v>
                </c:pt>
                <c:pt idx="4">
                  <c:v>314008</c:v>
                </c:pt>
                <c:pt idx="5">
                  <c:v>328309</c:v>
                </c:pt>
                <c:pt idx="6">
                  <c:v>342521</c:v>
                </c:pt>
                <c:pt idx="7">
                  <c:v>354340</c:v>
                </c:pt>
                <c:pt idx="8">
                  <c:v>363568</c:v>
                </c:pt>
                <c:pt idx="9">
                  <c:v>367603</c:v>
                </c:pt>
                <c:pt idx="10">
                  <c:v>367361</c:v>
                </c:pt>
                <c:pt idx="11" formatCode="#\ ##0\ _K_č">
                  <c:v>362653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269744"/>
        <c:axId val="149270136"/>
      </c:barChart>
      <c:catAx>
        <c:axId val="14926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70136"/>
        <c:crosses val="autoZero"/>
        <c:auto val="1"/>
        <c:lblAlgn val="ctr"/>
        <c:lblOffset val="100"/>
        <c:noMultiLvlLbl val="0"/>
      </c:catAx>
      <c:valAx>
        <c:axId val="14927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926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'ZŠ_celkem_žáci se SP'!$A$4</c:f>
              <c:strCache>
                <c:ptCount val="1"/>
                <c:pt idx="0">
                  <c:v>ZŠ pro žáky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'ZŠ_celkem_žáci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'ZŠ_celkem_žáci se SP'!$B$4:$O$4</c:f>
              <c:numCache>
                <c:formatCode>#\ ##0_ ;[Red]\-#\ ##0\ ;\–\ </c:formatCode>
                <c:ptCount val="14"/>
                <c:pt idx="0">
                  <c:v>557</c:v>
                </c:pt>
                <c:pt idx="1">
                  <c:v>556</c:v>
                </c:pt>
                <c:pt idx="2">
                  <c:v>556</c:v>
                </c:pt>
                <c:pt idx="3">
                  <c:v>537</c:v>
                </c:pt>
                <c:pt idx="4">
                  <c:v>563</c:v>
                </c:pt>
                <c:pt idx="5">
                  <c:v>570</c:v>
                </c:pt>
                <c:pt idx="6">
                  <c:v>575</c:v>
                </c:pt>
                <c:pt idx="7">
                  <c:v>581</c:v>
                </c:pt>
                <c:pt idx="8">
                  <c:v>582</c:v>
                </c:pt>
                <c:pt idx="9">
                  <c:v>594</c:v>
                </c:pt>
                <c:pt idx="10">
                  <c:v>619</c:v>
                </c:pt>
                <c:pt idx="11">
                  <c:v>667</c:v>
                </c:pt>
                <c:pt idx="12">
                  <c:v>730</c:v>
                </c:pt>
                <c:pt idx="13">
                  <c:v>730</c:v>
                </c:pt>
              </c:numCache>
            </c:numRef>
          </c:val>
        </c:ser>
        <c:ser>
          <c:idx val="1"/>
          <c:order val="1"/>
          <c:tx>
            <c:strRef>
              <c:f>'ZŠ_celkem_žáci se SP'!$A$5</c:f>
              <c:strCache>
                <c:ptCount val="1"/>
                <c:pt idx="0">
                  <c:v>ZŠ pro žáky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'ZŠ_celkem_žáci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'ZŠ_celkem_žáci se SP'!$B$5:$O$5</c:f>
              <c:numCache>
                <c:formatCode>#\ ##0_ ;[Red]\-#\ ##0\ ;\–\ </c:formatCode>
                <c:ptCount val="14"/>
                <c:pt idx="0">
                  <c:v>944</c:v>
                </c:pt>
                <c:pt idx="1">
                  <c:v>937</c:v>
                </c:pt>
                <c:pt idx="2">
                  <c:v>763</c:v>
                </c:pt>
                <c:pt idx="3">
                  <c:v>739</c:v>
                </c:pt>
                <c:pt idx="4">
                  <c:v>708</c:v>
                </c:pt>
                <c:pt idx="5">
                  <c:v>694</c:v>
                </c:pt>
                <c:pt idx="6">
                  <c:v>680</c:v>
                </c:pt>
                <c:pt idx="7">
                  <c:v>635</c:v>
                </c:pt>
                <c:pt idx="8">
                  <c:v>559</c:v>
                </c:pt>
                <c:pt idx="9">
                  <c:v>519</c:v>
                </c:pt>
                <c:pt idx="10">
                  <c:v>504</c:v>
                </c:pt>
                <c:pt idx="11">
                  <c:v>516</c:v>
                </c:pt>
                <c:pt idx="12">
                  <c:v>528</c:v>
                </c:pt>
                <c:pt idx="13">
                  <c:v>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785584"/>
        <c:axId val="246785976"/>
      </c:barChart>
      <c:catAx>
        <c:axId val="24678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785976"/>
        <c:crosses val="autoZero"/>
        <c:auto val="1"/>
        <c:lblAlgn val="ctr"/>
        <c:lblOffset val="100"/>
        <c:noMultiLvlLbl val="0"/>
      </c:catAx>
      <c:valAx>
        <c:axId val="24678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785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 dirty="0" smtClean="0">
                <a:effectLst/>
              </a:rPr>
              <a:t>Neslyšící žáci</a:t>
            </a:r>
            <a:endParaRPr lang="en-GB" sz="14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'ZŠ_celkem_žáci se SP'!$A$4</c:f>
              <c:strCache>
                <c:ptCount val="1"/>
                <c:pt idx="0">
                  <c:v>ZŠ pro žáky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'ZŠ_celkem_žáci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'ZŠ_celkem_žáci se SP'!$B$4:$O$4</c:f>
              <c:numCache>
                <c:formatCode>#\ ##0_ ;[Red]\-#\ ##0\ ;\–\ </c:formatCode>
                <c:ptCount val="14"/>
                <c:pt idx="0">
                  <c:v>557</c:v>
                </c:pt>
                <c:pt idx="1">
                  <c:v>556</c:v>
                </c:pt>
                <c:pt idx="2">
                  <c:v>556</c:v>
                </c:pt>
                <c:pt idx="3">
                  <c:v>537</c:v>
                </c:pt>
                <c:pt idx="4">
                  <c:v>563</c:v>
                </c:pt>
                <c:pt idx="5">
                  <c:v>570</c:v>
                </c:pt>
                <c:pt idx="6">
                  <c:v>575</c:v>
                </c:pt>
                <c:pt idx="7">
                  <c:v>581</c:v>
                </c:pt>
                <c:pt idx="8">
                  <c:v>582</c:v>
                </c:pt>
                <c:pt idx="9">
                  <c:v>594</c:v>
                </c:pt>
                <c:pt idx="10">
                  <c:v>619</c:v>
                </c:pt>
                <c:pt idx="11">
                  <c:v>667</c:v>
                </c:pt>
                <c:pt idx="12">
                  <c:v>730</c:v>
                </c:pt>
                <c:pt idx="13">
                  <c:v>730</c:v>
                </c:pt>
              </c:numCache>
            </c:numRef>
          </c:val>
        </c:ser>
        <c:ser>
          <c:idx val="1"/>
          <c:order val="1"/>
          <c:tx>
            <c:strRef>
              <c:f>'ZŠ_celkem_žáci se SP'!$A$5</c:f>
              <c:strCache>
                <c:ptCount val="1"/>
                <c:pt idx="0">
                  <c:v>ZŠ pro žáky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'ZŠ_celkem_žáci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'ZŠ_celkem_žáci se SP'!$B$5:$O$5</c:f>
              <c:numCache>
                <c:formatCode>#\ ##0_ ;[Red]\-#\ ##0\ ;\–\ </c:formatCode>
                <c:ptCount val="14"/>
                <c:pt idx="0">
                  <c:v>944</c:v>
                </c:pt>
                <c:pt idx="1">
                  <c:v>937</c:v>
                </c:pt>
                <c:pt idx="2">
                  <c:v>763</c:v>
                </c:pt>
                <c:pt idx="3">
                  <c:v>739</c:v>
                </c:pt>
                <c:pt idx="4">
                  <c:v>708</c:v>
                </c:pt>
                <c:pt idx="5">
                  <c:v>694</c:v>
                </c:pt>
                <c:pt idx="6">
                  <c:v>680</c:v>
                </c:pt>
                <c:pt idx="7">
                  <c:v>635</c:v>
                </c:pt>
                <c:pt idx="8">
                  <c:v>559</c:v>
                </c:pt>
                <c:pt idx="9">
                  <c:v>519</c:v>
                </c:pt>
                <c:pt idx="10">
                  <c:v>504</c:v>
                </c:pt>
                <c:pt idx="11">
                  <c:v>516</c:v>
                </c:pt>
                <c:pt idx="12">
                  <c:v>528</c:v>
                </c:pt>
                <c:pt idx="13">
                  <c:v>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46787152"/>
        <c:axId val="246856880"/>
      </c:barChart>
      <c:catAx>
        <c:axId val="24678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56880"/>
        <c:crosses val="autoZero"/>
        <c:auto val="1"/>
        <c:lblAlgn val="ctr"/>
        <c:lblOffset val="100"/>
        <c:noMultiLvlLbl val="0"/>
      </c:catAx>
      <c:valAx>
        <c:axId val="24685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78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ČR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'ZŠ_celkem_žáci se SP'!$Q$4</c:f>
              <c:strCache>
                <c:ptCount val="1"/>
                <c:pt idx="0">
                  <c:v>žáci v ZŠ v ČR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'ZŠ_celkem_žáci se SP'!$R$3:$AC$3</c:f>
              <c:strCache>
                <c:ptCount val="12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  <c:pt idx="10">
                  <c:v>2015/16</c:v>
                </c:pt>
                <c:pt idx="11">
                  <c:v>2016/17</c:v>
                </c:pt>
              </c:strCache>
            </c:strRef>
          </c:cat>
          <c:val>
            <c:numRef>
              <c:f>'ZŠ_celkem_žáci se SP'!$R$4:$AC$4</c:f>
              <c:numCache>
                <c:formatCode>#,##0</c:formatCode>
                <c:ptCount val="12"/>
                <c:pt idx="0">
                  <c:v>916575</c:v>
                </c:pt>
                <c:pt idx="1">
                  <c:v>876513</c:v>
                </c:pt>
                <c:pt idx="2">
                  <c:v>844863</c:v>
                </c:pt>
                <c:pt idx="3">
                  <c:v>816015</c:v>
                </c:pt>
                <c:pt idx="4">
                  <c:v>794459</c:v>
                </c:pt>
                <c:pt idx="5">
                  <c:v>789486</c:v>
                </c:pt>
                <c:pt idx="6">
                  <c:v>794642</c:v>
                </c:pt>
                <c:pt idx="7">
                  <c:v>807950</c:v>
                </c:pt>
                <c:pt idx="8">
                  <c:v>827654</c:v>
                </c:pt>
                <c:pt idx="9">
                  <c:v>854137</c:v>
                </c:pt>
                <c:pt idx="10">
                  <c:v>880251</c:v>
                </c:pt>
                <c:pt idx="11">
                  <c:v>906188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857664"/>
        <c:axId val="246858056"/>
      </c:barChart>
      <c:catAx>
        <c:axId val="24685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58056"/>
        <c:crosses val="autoZero"/>
        <c:auto val="1"/>
        <c:lblAlgn val="ctr"/>
        <c:lblOffset val="100"/>
        <c:noMultiLvlLbl val="0"/>
      </c:catAx>
      <c:valAx>
        <c:axId val="24685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5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'SŠ_celkem_žáci se SP'!$A$4</c:f>
              <c:strCache>
                <c:ptCount val="1"/>
                <c:pt idx="0">
                  <c:v>SŠ pro žáky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'SŠ_celkem_žáci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'SŠ_celkem_žáci se SP'!$B$4:$O$4</c:f>
              <c:numCache>
                <c:formatCode>#\ ##0_ ;[Red]\-#\ ##0\ ;\–\ </c:formatCode>
                <c:ptCount val="14"/>
                <c:pt idx="0">
                  <c:v>139</c:v>
                </c:pt>
                <c:pt idx="1">
                  <c:v>131</c:v>
                </c:pt>
                <c:pt idx="2">
                  <c:v>111</c:v>
                </c:pt>
                <c:pt idx="3">
                  <c:v>121</c:v>
                </c:pt>
                <c:pt idx="4">
                  <c:v>121</c:v>
                </c:pt>
                <c:pt idx="5">
                  <c:v>136</c:v>
                </c:pt>
                <c:pt idx="6">
                  <c:v>156</c:v>
                </c:pt>
                <c:pt idx="7">
                  <c:v>192</c:v>
                </c:pt>
                <c:pt idx="8">
                  <c:v>193</c:v>
                </c:pt>
                <c:pt idx="9" formatCode="General">
                  <c:v>228</c:v>
                </c:pt>
                <c:pt idx="10">
                  <c:v>240</c:v>
                </c:pt>
                <c:pt idx="11" formatCode="General">
                  <c:v>246</c:v>
                </c:pt>
                <c:pt idx="12" formatCode="General">
                  <c:v>243</c:v>
                </c:pt>
                <c:pt idx="13" formatCode="General">
                  <c:v>246</c:v>
                </c:pt>
              </c:numCache>
            </c:numRef>
          </c:val>
        </c:ser>
        <c:ser>
          <c:idx val="1"/>
          <c:order val="1"/>
          <c:tx>
            <c:strRef>
              <c:f>'SŠ_celkem_žáci se SP'!$A$5</c:f>
              <c:strCache>
                <c:ptCount val="1"/>
                <c:pt idx="0">
                  <c:v>SŠ pro žáky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'SŠ_celkem_žáci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'SŠ_celkem_žáci se SP'!$B$5:$O$5</c:f>
              <c:numCache>
                <c:formatCode>#\ ##0_ ;[Red]\-#\ ##0\ ;\–\ </c:formatCode>
                <c:ptCount val="14"/>
                <c:pt idx="0">
                  <c:v>377</c:v>
                </c:pt>
                <c:pt idx="1">
                  <c:v>392</c:v>
                </c:pt>
                <c:pt idx="2">
                  <c:v>401</c:v>
                </c:pt>
                <c:pt idx="3">
                  <c:v>392</c:v>
                </c:pt>
                <c:pt idx="4">
                  <c:v>395</c:v>
                </c:pt>
                <c:pt idx="5">
                  <c:v>387</c:v>
                </c:pt>
                <c:pt idx="6">
                  <c:v>355</c:v>
                </c:pt>
                <c:pt idx="7">
                  <c:v>319</c:v>
                </c:pt>
                <c:pt idx="8">
                  <c:v>289</c:v>
                </c:pt>
                <c:pt idx="9">
                  <c:v>258</c:v>
                </c:pt>
                <c:pt idx="10">
                  <c:v>257</c:v>
                </c:pt>
                <c:pt idx="11" formatCode="General">
                  <c:v>259</c:v>
                </c:pt>
                <c:pt idx="12" formatCode="General">
                  <c:v>261</c:v>
                </c:pt>
                <c:pt idx="13" formatCode="General">
                  <c:v>220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858840"/>
        <c:axId val="246859232"/>
      </c:barChart>
      <c:catAx>
        <c:axId val="24685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59232"/>
        <c:crosses val="autoZero"/>
        <c:auto val="1"/>
        <c:lblAlgn val="ctr"/>
        <c:lblOffset val="100"/>
        <c:noMultiLvlLbl val="0"/>
      </c:catAx>
      <c:valAx>
        <c:axId val="24685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58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1" i="0" baseline="0" dirty="0" smtClean="0">
                <a:effectLst/>
              </a:rPr>
              <a:t>Neslyšící žáci</a:t>
            </a:r>
            <a:endParaRPr lang="en-GB" sz="14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'SŠ_celkem_žáci se SP'!$A$4</c:f>
              <c:strCache>
                <c:ptCount val="1"/>
                <c:pt idx="0">
                  <c:v>SŠ pro žáky bez SVP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'SŠ_celkem_žáci se SP'!$B$4:$O$4</c:f>
              <c:numCache>
                <c:formatCode>#\ ##0_ ;[Red]\-#\ ##0\ ;\–\ </c:formatCode>
                <c:ptCount val="14"/>
                <c:pt idx="0">
                  <c:v>139</c:v>
                </c:pt>
                <c:pt idx="1">
                  <c:v>131</c:v>
                </c:pt>
                <c:pt idx="2">
                  <c:v>111</c:v>
                </c:pt>
                <c:pt idx="3">
                  <c:v>121</c:v>
                </c:pt>
                <c:pt idx="4">
                  <c:v>121</c:v>
                </c:pt>
                <c:pt idx="5">
                  <c:v>136</c:v>
                </c:pt>
                <c:pt idx="6">
                  <c:v>156</c:v>
                </c:pt>
                <c:pt idx="7">
                  <c:v>192</c:v>
                </c:pt>
                <c:pt idx="8">
                  <c:v>193</c:v>
                </c:pt>
                <c:pt idx="9" formatCode="General">
                  <c:v>228</c:v>
                </c:pt>
                <c:pt idx="10">
                  <c:v>240</c:v>
                </c:pt>
                <c:pt idx="11" formatCode="General">
                  <c:v>246</c:v>
                </c:pt>
                <c:pt idx="12" formatCode="General">
                  <c:v>243</c:v>
                </c:pt>
                <c:pt idx="13" formatCode="General">
                  <c:v>246</c:v>
                </c:pt>
              </c:numCache>
            </c:numRef>
          </c:val>
        </c:ser>
        <c:ser>
          <c:idx val="1"/>
          <c:order val="1"/>
          <c:tx>
            <c:strRef>
              <c:f>'SŠ_celkem_žáci se SP'!$A$5</c:f>
              <c:strCache>
                <c:ptCount val="1"/>
                <c:pt idx="0">
                  <c:v>SŠ pro žáky se SVP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'SŠ_celkem_žáci se SP'!$B$3:$O$3</c:f>
              <c:strCache>
                <c:ptCount val="14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  <c:pt idx="13">
                  <c:v>2016/17</c:v>
                </c:pt>
              </c:strCache>
            </c:strRef>
          </c:cat>
          <c:val>
            <c:numRef>
              <c:f>'SŠ_celkem_žáci se SP'!$B$5:$O$5</c:f>
              <c:numCache>
                <c:formatCode>#\ ##0_ ;[Red]\-#\ ##0\ ;\–\ </c:formatCode>
                <c:ptCount val="14"/>
                <c:pt idx="0">
                  <c:v>377</c:v>
                </c:pt>
                <c:pt idx="1">
                  <c:v>392</c:v>
                </c:pt>
                <c:pt idx="2">
                  <c:v>401</c:v>
                </c:pt>
                <c:pt idx="3">
                  <c:v>392</c:v>
                </c:pt>
                <c:pt idx="4">
                  <c:v>395</c:v>
                </c:pt>
                <c:pt idx="5">
                  <c:v>387</c:v>
                </c:pt>
                <c:pt idx="6">
                  <c:v>355</c:v>
                </c:pt>
                <c:pt idx="7">
                  <c:v>319</c:v>
                </c:pt>
                <c:pt idx="8">
                  <c:v>289</c:v>
                </c:pt>
                <c:pt idx="9">
                  <c:v>258</c:v>
                </c:pt>
                <c:pt idx="10">
                  <c:v>257</c:v>
                </c:pt>
                <c:pt idx="11" formatCode="General">
                  <c:v>259</c:v>
                </c:pt>
                <c:pt idx="12" formatCode="General">
                  <c:v>261</c:v>
                </c:pt>
                <c:pt idx="13" formatCode="General">
                  <c:v>220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46860408"/>
        <c:axId val="247056224"/>
      </c:barChart>
      <c:catAx>
        <c:axId val="24686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6224"/>
        <c:crosses val="autoZero"/>
        <c:auto val="1"/>
        <c:lblAlgn val="ctr"/>
        <c:lblOffset val="100"/>
        <c:noMultiLvlLbl val="0"/>
      </c:catAx>
      <c:valAx>
        <c:axId val="24705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860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ČR</a:t>
            </a:r>
            <a:endParaRPr lang="en-US" b="1" dirty="0"/>
          </a:p>
        </c:rich>
      </c:tx>
      <c:layout>
        <c:manualLayout>
          <c:xMode val="edge"/>
          <c:yMode val="edge"/>
          <c:x val="0.37216677372174339"/>
          <c:y val="1.91540303272146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'SŠ_celkem_žáci se SP'!$Q$4</c:f>
              <c:strCache>
                <c:ptCount val="1"/>
                <c:pt idx="0">
                  <c:v>žáci v SŠ v ČR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'SŠ_celkem_žáci se SP'!$R$3:$AC$3</c:f>
              <c:strCache>
                <c:ptCount val="12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  <c:pt idx="10">
                  <c:v>2015/16</c:v>
                </c:pt>
                <c:pt idx="11">
                  <c:v>2016/17</c:v>
                </c:pt>
              </c:strCache>
            </c:strRef>
          </c:cat>
          <c:val>
            <c:numRef>
              <c:f>'SŠ_celkem_žáci se SP'!$R$4:$AC$4</c:f>
              <c:numCache>
                <c:formatCode>General</c:formatCode>
                <c:ptCount val="12"/>
                <c:pt idx="0">
                  <c:v>577605</c:v>
                </c:pt>
                <c:pt idx="1">
                  <c:v>576585</c:v>
                </c:pt>
                <c:pt idx="2">
                  <c:v>569267</c:v>
                </c:pt>
                <c:pt idx="3">
                  <c:v>564326</c:v>
                </c:pt>
                <c:pt idx="4">
                  <c:v>556260</c:v>
                </c:pt>
                <c:pt idx="5">
                  <c:v>532918</c:v>
                </c:pt>
                <c:pt idx="6">
                  <c:v>501220</c:v>
                </c:pt>
                <c:pt idx="7">
                  <c:v>470754</c:v>
                </c:pt>
                <c:pt idx="8">
                  <c:v>448792</c:v>
                </c:pt>
                <c:pt idx="9">
                  <c:v>435542</c:v>
                </c:pt>
                <c:pt idx="10">
                  <c:v>427107</c:v>
                </c:pt>
                <c:pt idx="11">
                  <c:v>424849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7057008"/>
        <c:axId val="247057400"/>
      </c:barChart>
      <c:catAx>
        <c:axId val="24705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7400"/>
        <c:crosses val="autoZero"/>
        <c:auto val="1"/>
        <c:lblAlgn val="ctr"/>
        <c:lblOffset val="100"/>
        <c:noMultiLvlLbl val="0"/>
      </c:catAx>
      <c:valAx>
        <c:axId val="247057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05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23B3-BB05-47EC-B080-AFF06F8E158D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FD5B-F75B-4D58-9301-8D0ACD4FA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5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8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1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0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9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8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2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1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50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6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smtClean="0"/>
              <a:t>2/20/2018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8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smtClean="0"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3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zhlas.cz/zpravy/data/_zprava/je-u-nas-prilis-mnoho-studentu-jejich-pocet-se-od-roku-1989-ztrojnasobil--142131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Neslyšící</a:t>
            </a:r>
            <a:r>
              <a:rPr lang="cs-CZ" sz="6600" dirty="0"/>
              <a:t> </a:t>
            </a:r>
            <a:r>
              <a:rPr lang="cs-CZ" sz="6600" dirty="0" smtClean="0"/>
              <a:t>děti, žáci, studenti v ČR</a:t>
            </a:r>
            <a:endParaRPr lang="en-GB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8675" y="4389120"/>
            <a:ext cx="9391650" cy="176403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600" dirty="0" smtClean="0"/>
              <a:t>Mgr. Andrea Hudáková, Ph.D.</a:t>
            </a:r>
          </a:p>
          <a:p>
            <a:endParaRPr lang="cs-CZ" sz="2600" dirty="0" smtClean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208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MŠ + ZŠ + SŠ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68288" lvl="1" indent="-268288"/>
            <a:endParaRPr lang="cs-CZ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cs-CZ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7185761"/>
              </p:ext>
            </p:extLst>
          </p:nvPr>
        </p:nvGraphicFramePr>
        <p:xfrm>
          <a:off x="6364288" y="2193925"/>
          <a:ext cx="4754562" cy="3749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7281"/>
                <a:gridCol w="237728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rok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0" baseline="0" dirty="0" smtClean="0">
                          <a:latin typeface="+mn-lt"/>
                        </a:rPr>
                        <a:t>neslyšící děti + žáci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2010/11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1 969</a:t>
                      </a:r>
                      <a:endParaRPr lang="en-GB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2011/12</a:t>
                      </a: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1 889</a:t>
                      </a:r>
                      <a:endParaRPr lang="en-GB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2012/13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/>
                        <a:t>1 871</a:t>
                      </a:r>
                      <a:endParaRPr lang="en-GB" sz="2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2013/14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1 886</a:t>
                      </a:r>
                      <a:endParaRPr lang="en-GB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2014/15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1 971</a:t>
                      </a:r>
                      <a:endParaRPr lang="en-GB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1015/16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2 013</a:t>
                      </a:r>
                      <a:endParaRPr lang="en-GB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1016/17</a:t>
                      </a:r>
                      <a:endParaRPr lang="en-GB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1 995</a:t>
                      </a:r>
                      <a:endParaRPr lang="en-GB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54281"/>
              </p:ext>
            </p:extLst>
          </p:nvPr>
        </p:nvGraphicFramePr>
        <p:xfrm>
          <a:off x="768444" y="2193925"/>
          <a:ext cx="5326064" cy="3749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3032"/>
                <a:gridCol w="266303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rok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0" baseline="0" dirty="0" smtClean="0">
                          <a:latin typeface="+mn-lt"/>
                        </a:rPr>
                        <a:t>neslyšící děti + žáci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2003/04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2 236</a:t>
                      </a: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2004/05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latin typeface="+mn-lt"/>
                        </a:rPr>
                        <a:t>2 239</a:t>
                      </a:r>
                      <a:endParaRPr lang="en-GB" sz="2200" b="1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2005/06</a:t>
                      </a: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2 047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2006/07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2 047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2007/08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2 023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2008/09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2 055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>
                          <a:latin typeface="+mn-lt"/>
                        </a:rPr>
                        <a:t>2009/10</a:t>
                      </a:r>
                      <a:endParaRPr lang="en-GB" sz="2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2 009</a:t>
                      </a:r>
                      <a:endParaRPr lang="en-GB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7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MŠ + ZŠ + SŠ?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1956391"/>
            <a:ext cx="8825659" cy="4561367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+mj-lt"/>
              </a:rPr>
              <a:t>r</a:t>
            </a:r>
            <a:r>
              <a:rPr lang="cs-CZ" sz="2400" dirty="0" smtClean="0">
                <a:latin typeface="+mj-lt"/>
              </a:rPr>
              <a:t>očně se u nás narodí </a:t>
            </a:r>
            <a:r>
              <a:rPr lang="en-US" sz="2400" dirty="0" smtClean="0">
                <a:latin typeface="+mj-lt"/>
              </a:rPr>
              <a:t>700–1</a:t>
            </a:r>
            <a:r>
              <a:rPr lang="cs-CZ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300 </a:t>
            </a:r>
            <a:r>
              <a:rPr lang="cs-CZ" sz="2400" dirty="0" smtClean="0">
                <a:latin typeface="+mj-lt"/>
              </a:rPr>
              <a:t>dětí s těžkým a středně těžkým sluchovým postižením</a:t>
            </a:r>
            <a:endParaRPr lang="cs-CZ" sz="2400" dirty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3 x (</a:t>
            </a:r>
            <a:r>
              <a:rPr lang="en-US" dirty="0" smtClean="0">
                <a:latin typeface="+mj-lt"/>
              </a:rPr>
              <a:t>700–1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300</a:t>
            </a:r>
            <a:r>
              <a:rPr lang="cs-CZ" dirty="0" smtClean="0">
                <a:latin typeface="+mj-lt"/>
              </a:rPr>
              <a:t>) = 2 100–3 900 v MŠ</a:t>
            </a:r>
          </a:p>
          <a:p>
            <a:pPr lvl="1"/>
            <a:r>
              <a:rPr lang="cs-CZ" dirty="0" smtClean="0">
                <a:latin typeface="+mj-lt"/>
              </a:rPr>
              <a:t>9  x </a:t>
            </a:r>
            <a:r>
              <a:rPr lang="cs-CZ" dirty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700–1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300</a:t>
            </a:r>
            <a:r>
              <a:rPr lang="cs-CZ" dirty="0">
                <a:latin typeface="+mj-lt"/>
              </a:rPr>
              <a:t>) = </a:t>
            </a:r>
            <a:r>
              <a:rPr lang="cs-CZ" dirty="0" smtClean="0">
                <a:latin typeface="+mj-lt"/>
              </a:rPr>
              <a:t>6 300–11 700 </a:t>
            </a:r>
            <a:r>
              <a:rPr lang="cs-CZ" dirty="0">
                <a:latin typeface="+mj-lt"/>
              </a:rPr>
              <a:t>v</a:t>
            </a:r>
            <a:r>
              <a:rPr lang="cs-CZ" dirty="0" smtClean="0">
                <a:latin typeface="+mj-lt"/>
              </a:rPr>
              <a:t> ZŠ</a:t>
            </a:r>
          </a:p>
          <a:p>
            <a:pPr lvl="1"/>
            <a:r>
              <a:rPr lang="cs-CZ" dirty="0" smtClean="0">
                <a:latin typeface="+mj-lt"/>
              </a:rPr>
              <a:t>4 x </a:t>
            </a:r>
            <a:r>
              <a:rPr lang="cs-CZ" dirty="0">
                <a:latin typeface="+mj-lt"/>
              </a:rPr>
              <a:t>(</a:t>
            </a:r>
            <a:r>
              <a:rPr lang="en-US" dirty="0">
                <a:latin typeface="+mj-lt"/>
              </a:rPr>
              <a:t>700–1</a:t>
            </a:r>
            <a:r>
              <a:rPr lang="cs-CZ" dirty="0">
                <a:latin typeface="+mj-lt"/>
              </a:rPr>
              <a:t> </a:t>
            </a:r>
            <a:r>
              <a:rPr lang="en-US" dirty="0">
                <a:latin typeface="+mj-lt"/>
              </a:rPr>
              <a:t>300</a:t>
            </a:r>
            <a:r>
              <a:rPr lang="cs-CZ" dirty="0" smtClean="0">
                <a:latin typeface="+mj-lt"/>
              </a:rPr>
              <a:t>) = 2 800–5 200 v SŠ</a:t>
            </a:r>
          </a:p>
          <a:p>
            <a:pPr lvl="1"/>
            <a:r>
              <a:rPr lang="cs-CZ" sz="2400" b="1" dirty="0">
                <a:latin typeface="+mj-lt"/>
              </a:rPr>
              <a:t>c</a:t>
            </a:r>
            <a:r>
              <a:rPr lang="cs-CZ" sz="2400" b="1" dirty="0" smtClean="0">
                <a:latin typeface="+mj-lt"/>
              </a:rPr>
              <a:t>elkem: 11 200–20 800</a:t>
            </a:r>
          </a:p>
          <a:p>
            <a:pPr lvl="1"/>
            <a:endParaRPr lang="cs-CZ" sz="2400" b="1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ve </a:t>
            </a:r>
            <a:r>
              <a:rPr lang="cs-CZ" sz="2400" dirty="0" err="1" smtClean="0">
                <a:latin typeface="+mj-lt"/>
              </a:rPr>
              <a:t>šk</a:t>
            </a:r>
            <a:r>
              <a:rPr lang="cs-CZ" sz="2400" dirty="0" smtClean="0">
                <a:latin typeface="+mj-lt"/>
              </a:rPr>
              <a:t>. roce 2016/2017 bylo u nás ve všech typech MŠ, ZŠ, SŠ evidováno </a:t>
            </a:r>
            <a:r>
              <a:rPr lang="cs-CZ" sz="2400" b="1" dirty="0" smtClean="0">
                <a:latin typeface="+mj-lt"/>
              </a:rPr>
              <a:t>1 995 neslyšících dětí a žáků</a:t>
            </a:r>
          </a:p>
          <a:p>
            <a:endParaRPr lang="cs-CZ" sz="2400" b="1" dirty="0" smtClean="0">
              <a:latin typeface="+mj-lt"/>
            </a:endParaRPr>
          </a:p>
          <a:p>
            <a:r>
              <a:rPr lang="cs-CZ" sz="2400" b="1" dirty="0">
                <a:latin typeface="+mj-lt"/>
              </a:rPr>
              <a:t>r</a:t>
            </a:r>
            <a:r>
              <a:rPr lang="cs-CZ" sz="2400" b="1" dirty="0" smtClean="0">
                <a:latin typeface="+mj-lt"/>
              </a:rPr>
              <a:t>ozdíl (??? </a:t>
            </a:r>
            <a:r>
              <a:rPr lang="cs-CZ" sz="2400" b="1" smtClean="0">
                <a:latin typeface="+mj-lt"/>
              </a:rPr>
              <a:t>%) → </a:t>
            </a:r>
            <a:r>
              <a:rPr lang="cs-CZ" sz="2400" b="1" dirty="0" smtClean="0">
                <a:latin typeface="+mj-lt"/>
              </a:rPr>
              <a:t>???</a:t>
            </a:r>
            <a:endParaRPr lang="en-GB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624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VŠ</a:t>
            </a: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4095411"/>
              </p:ext>
            </p:extLst>
          </p:nvPr>
        </p:nvGraphicFramePr>
        <p:xfrm>
          <a:off x="1069975" y="2193925"/>
          <a:ext cx="3370821" cy="353343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93676"/>
                <a:gridCol w="2377145"/>
              </a:tblGrid>
              <a:tr h="369525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rok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počet</a:t>
                      </a:r>
                      <a:r>
                        <a:rPr lang="cs-CZ" sz="2200" b="0" baseline="0" dirty="0" smtClean="0">
                          <a:latin typeface="+mn-lt"/>
                        </a:rPr>
                        <a:t> studentů ČR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2012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140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2016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187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194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</a:tbl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095824"/>
              </p:ext>
            </p:extLst>
          </p:nvPr>
        </p:nvGraphicFramePr>
        <p:xfrm>
          <a:off x="5715802" y="2093976"/>
          <a:ext cx="5412446" cy="395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55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Kde studují neslyšící studenti?</a:t>
            </a:r>
            <a:endParaRPr lang="en-GB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1175352" y="2182706"/>
          <a:ext cx="8128000" cy="408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rok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počet</a:t>
                      </a:r>
                      <a:r>
                        <a:rPr lang="cs-CZ" sz="2200" b="0" baseline="0" dirty="0" smtClean="0">
                          <a:latin typeface="+mn-lt"/>
                        </a:rPr>
                        <a:t> studentů ČR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>
                          <a:latin typeface="+mn-lt"/>
                        </a:rPr>
                        <a:t>počet</a:t>
                      </a:r>
                      <a:r>
                        <a:rPr lang="cs-CZ" sz="2200" b="0" baseline="0" dirty="0" smtClean="0">
                          <a:latin typeface="+mn-lt"/>
                        </a:rPr>
                        <a:t> studentů UK</a:t>
                      </a:r>
                      <a:endParaRPr lang="en-GB" sz="2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>
                          <a:latin typeface="+mn-lt"/>
                        </a:rPr>
                        <a:t>počet</a:t>
                      </a:r>
                      <a:r>
                        <a:rPr lang="cs-CZ" sz="2200" b="0" baseline="0" dirty="0" smtClean="0">
                          <a:latin typeface="+mn-lt"/>
                        </a:rPr>
                        <a:t> studentů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baseline="0" dirty="0" smtClean="0">
                          <a:latin typeface="+mn-lt"/>
                        </a:rPr>
                        <a:t>FF</a:t>
                      </a:r>
                      <a:endParaRPr lang="en-GB" sz="22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>
                          <a:latin typeface="+mn-lt"/>
                        </a:rPr>
                        <a:t>počet</a:t>
                      </a:r>
                      <a:r>
                        <a:rPr lang="cs-CZ" sz="2200" b="0" baseline="0" dirty="0" smtClean="0">
                          <a:latin typeface="+mn-lt"/>
                        </a:rPr>
                        <a:t> studentů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baseline="0" dirty="0" smtClean="0">
                          <a:latin typeface="+mn-lt"/>
                        </a:rPr>
                        <a:t>CNES</a:t>
                      </a:r>
                      <a:endParaRPr lang="en-GB" sz="2200" b="0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2012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34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20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140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26 (19 %)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15 (11 %</a:t>
                      </a:r>
                      <a:r>
                        <a:rPr lang="cs-CZ" sz="2200" dirty="0">
                          <a:latin typeface="+mn-lt"/>
                        </a:rPr>
                        <a:t>)</a:t>
                      </a:r>
                      <a:endParaRPr lang="cs-CZ" sz="2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14 (10 %)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33 (19 %)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22 (13 %)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 (10 %)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38 (21 %)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25 (14</a:t>
                      </a:r>
                      <a:r>
                        <a:rPr lang="cs-CZ" sz="2200" baseline="0" dirty="0" smtClean="0">
                          <a:latin typeface="+mn-lt"/>
                        </a:rPr>
                        <a:t> %)</a:t>
                      </a:r>
                      <a:endParaRPr lang="cs-CZ" sz="2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 (10 %)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2016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187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35 (19 %)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19 (10 %)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12 (6 %)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194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42 (22 %)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24 (12 %)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12 (6</a:t>
                      </a:r>
                      <a:r>
                        <a:rPr lang="cs-CZ" sz="2200" baseline="0" dirty="0" smtClean="0">
                          <a:latin typeface="+mn-lt"/>
                        </a:rPr>
                        <a:t> %)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2018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42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22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5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VŠ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47900"/>
            <a:ext cx="8825659" cy="4269858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+mj-lt"/>
              </a:rPr>
              <a:t>r</a:t>
            </a:r>
            <a:r>
              <a:rPr lang="cs-CZ" sz="2400" dirty="0" smtClean="0">
                <a:latin typeface="+mj-lt"/>
              </a:rPr>
              <a:t>očně se u nás narodí </a:t>
            </a:r>
            <a:r>
              <a:rPr lang="en-US" sz="2400" dirty="0" smtClean="0">
                <a:latin typeface="+mj-lt"/>
              </a:rPr>
              <a:t>700–1</a:t>
            </a:r>
            <a:r>
              <a:rPr lang="cs-CZ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300 </a:t>
            </a:r>
            <a:r>
              <a:rPr lang="cs-CZ" sz="2400" dirty="0" smtClean="0">
                <a:latin typeface="+mj-lt"/>
              </a:rPr>
              <a:t>dětí s těžkým a středně těžkým sluchovým postižením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p</a:t>
            </a:r>
            <a:r>
              <a:rPr lang="cs-CZ" sz="2400" dirty="0" smtClean="0">
                <a:latin typeface="+mj-lt"/>
              </a:rPr>
              <a:t>očet studentů VŠ v populačním ročníku </a:t>
            </a:r>
            <a:r>
              <a:rPr lang="cs-CZ" sz="2400" dirty="0" smtClean="0">
                <a:latin typeface="+mj-lt"/>
                <a:hlinkClick r:id="rId2"/>
              </a:rPr>
              <a:t>64 </a:t>
            </a:r>
            <a:r>
              <a:rPr lang="cs-CZ" sz="2400" dirty="0">
                <a:latin typeface="+mj-lt"/>
                <a:hlinkClick r:id="rId2"/>
              </a:rPr>
              <a:t>%</a:t>
            </a:r>
            <a:r>
              <a:rPr lang="cs-CZ" sz="2400" dirty="0">
                <a:latin typeface="+mj-lt"/>
              </a:rPr>
              <a:t> </a:t>
            </a:r>
            <a:r>
              <a:rPr lang="cs-CZ" sz="2400" dirty="0" smtClean="0">
                <a:latin typeface="+mj-lt"/>
              </a:rPr>
              <a:t>(ve věku 18–23 let)</a:t>
            </a:r>
          </a:p>
          <a:p>
            <a:pPr lvl="1"/>
            <a:r>
              <a:rPr lang="cs-CZ" dirty="0"/>
              <a:t>0,64 x (</a:t>
            </a:r>
            <a:r>
              <a:rPr lang="en-US" dirty="0"/>
              <a:t>700–1</a:t>
            </a:r>
            <a:r>
              <a:rPr lang="cs-CZ" dirty="0"/>
              <a:t> </a:t>
            </a:r>
            <a:r>
              <a:rPr lang="en-US" dirty="0"/>
              <a:t>300</a:t>
            </a:r>
            <a:r>
              <a:rPr lang="cs-CZ" dirty="0"/>
              <a:t>) = 448–832 v jednom populačním ročníku</a:t>
            </a:r>
          </a:p>
          <a:p>
            <a:pPr lvl="1"/>
            <a:r>
              <a:rPr lang="cs-CZ" dirty="0"/>
              <a:t>5 x populační ročník</a:t>
            </a:r>
          </a:p>
          <a:p>
            <a:pPr lvl="1"/>
            <a:r>
              <a:rPr lang="cs-CZ" sz="2400" b="1" dirty="0"/>
              <a:t>celkem by u nás mělo studovat 2 240–4 160 neslyšících </a:t>
            </a:r>
            <a:r>
              <a:rPr lang="cs-CZ" sz="2400" b="1" dirty="0" smtClean="0"/>
              <a:t>studentů</a:t>
            </a:r>
          </a:p>
          <a:p>
            <a:pPr lvl="1"/>
            <a:endParaRPr lang="cs-CZ" sz="2400" b="1" dirty="0"/>
          </a:p>
          <a:p>
            <a:r>
              <a:rPr lang="cs-CZ" sz="2400" b="1" dirty="0" smtClean="0"/>
              <a:t>rozdíl </a:t>
            </a:r>
            <a:r>
              <a:rPr lang="cs-CZ" sz="2400" b="1" dirty="0"/>
              <a:t>→ ???</a:t>
            </a:r>
            <a:endParaRPr lang="en-GB" sz="2400" b="1" dirty="0"/>
          </a:p>
          <a:p>
            <a:endParaRPr lang="cs-CZ" sz="2400" dirty="0" smtClean="0">
              <a:latin typeface="+mj-lt"/>
            </a:endParaRPr>
          </a:p>
          <a:p>
            <a:pPr lvl="1"/>
            <a:endParaRPr lang="cs-CZ" sz="2400" b="1" dirty="0">
              <a:latin typeface="+mj-lt"/>
            </a:endParaRPr>
          </a:p>
          <a:p>
            <a:pPr lvl="1"/>
            <a:endParaRPr lang="cs-CZ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23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VŠ</a:t>
            </a: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11912871"/>
              </p:ext>
            </p:extLst>
          </p:nvPr>
        </p:nvGraphicFramePr>
        <p:xfrm>
          <a:off x="1069975" y="2193925"/>
          <a:ext cx="4754290" cy="353343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377145"/>
                <a:gridCol w="2377145"/>
              </a:tblGrid>
              <a:tr h="369525">
                <a:tc>
                  <a:txBody>
                    <a:bodyPr/>
                    <a:lstStyle/>
                    <a:p>
                      <a:r>
                        <a:rPr lang="cs-CZ" sz="2200" b="0" dirty="0" smtClean="0">
                          <a:latin typeface="+mn-lt"/>
                        </a:rPr>
                        <a:t>rok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b="0" baseline="0" dirty="0" smtClean="0">
                          <a:latin typeface="+mn-lt"/>
                        </a:rPr>
                        <a:t>neslyšící studenti</a:t>
                      </a:r>
                      <a:endParaRPr lang="en-GB" sz="2200" b="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2012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2013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140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170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2015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177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2016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187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  <a:tr h="461906"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2017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  <a:tc>
                  <a:txBody>
                    <a:bodyPr/>
                    <a:lstStyle/>
                    <a:p>
                      <a:r>
                        <a:rPr lang="cs-CZ" sz="2200" dirty="0" smtClean="0">
                          <a:latin typeface="+mn-lt"/>
                        </a:rPr>
                        <a:t>194</a:t>
                      </a:r>
                      <a:endParaRPr lang="en-GB" sz="2200" dirty="0">
                        <a:latin typeface="+mn-lt"/>
                      </a:endParaRPr>
                    </a:p>
                  </a:txBody>
                  <a:tcPr marL="106313" marR="106313"/>
                </a:tc>
              </a:tr>
            </a:tbl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68288" lvl="1" indent="-268288"/>
            <a:r>
              <a:rPr lang="cs-CZ" sz="2400" dirty="0"/>
              <a:t>c</a:t>
            </a:r>
            <a:r>
              <a:rPr lang="cs-CZ" sz="2400" dirty="0" smtClean="0"/>
              <a:t>elkem </a:t>
            </a:r>
            <a:r>
              <a:rPr lang="cs-CZ" sz="2400" dirty="0"/>
              <a:t>by u nás mělo </a:t>
            </a:r>
            <a:r>
              <a:rPr lang="cs-CZ" sz="2400" dirty="0" smtClean="0"/>
              <a:t>studovat 2 </a:t>
            </a:r>
            <a:r>
              <a:rPr lang="cs-CZ" sz="2400" dirty="0"/>
              <a:t>240–4 160 neslyšících </a:t>
            </a:r>
            <a:r>
              <a:rPr lang="cs-CZ" sz="2400" dirty="0" smtClean="0"/>
              <a:t>studentů (64 % „neslyšící populace ve věku 18–23 let“)</a:t>
            </a:r>
          </a:p>
          <a:p>
            <a:pPr marL="268288" lvl="1" indent="-268288"/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</a:rPr>
              <a:t>tuduje pouze 5–9 % „neslyšící populace ve věku 18–23 let“</a:t>
            </a:r>
            <a:endParaRPr lang="cs-CZ" sz="24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0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47725" y="4391024"/>
            <a:ext cx="8113395" cy="106794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ndrea.hudakova@ff.cuni.cz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MŠ</a:t>
            </a:r>
            <a:endParaRPr lang="en-GB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430054"/>
              </p:ext>
            </p:extLst>
          </p:nvPr>
        </p:nvGraphicFramePr>
        <p:xfrm>
          <a:off x="924025" y="885525"/>
          <a:ext cx="10204350" cy="5286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901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MŠ</a:t>
            </a:r>
            <a:endParaRPr lang="en-GB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76407945"/>
              </p:ext>
            </p:extLst>
          </p:nvPr>
        </p:nvGraphicFramePr>
        <p:xfrm>
          <a:off x="1069975" y="1233378"/>
          <a:ext cx="4754563" cy="528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4866429"/>
              </p:ext>
            </p:extLst>
          </p:nvPr>
        </p:nvGraphicFramePr>
        <p:xfrm>
          <a:off x="6364288" y="1233378"/>
          <a:ext cx="4754562" cy="4938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2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Z</a:t>
            </a:r>
            <a:r>
              <a:rPr lang="cs-CZ" dirty="0" smtClean="0"/>
              <a:t>Š</a:t>
            </a:r>
            <a:endParaRPr lang="en-GB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227691"/>
              </p:ext>
            </p:extLst>
          </p:nvPr>
        </p:nvGraphicFramePr>
        <p:xfrm>
          <a:off x="871870" y="847023"/>
          <a:ext cx="10256378" cy="5479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8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Z</a:t>
            </a:r>
            <a:r>
              <a:rPr lang="cs-CZ" dirty="0" smtClean="0"/>
              <a:t>Š</a:t>
            </a:r>
            <a:endParaRPr lang="en-GB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9064169"/>
              </p:ext>
            </p:extLst>
          </p:nvPr>
        </p:nvGraphicFramePr>
        <p:xfrm>
          <a:off x="1069975" y="1212112"/>
          <a:ext cx="4754563" cy="5326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83055899"/>
              </p:ext>
            </p:extLst>
          </p:nvPr>
        </p:nvGraphicFramePr>
        <p:xfrm>
          <a:off x="6364288" y="1212112"/>
          <a:ext cx="4754562" cy="496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64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9975" y="474000"/>
            <a:ext cx="10058400" cy="1609344"/>
          </a:xfrm>
        </p:spPr>
        <p:txBody>
          <a:bodyPr/>
          <a:lstStyle/>
          <a:p>
            <a:pPr lvl="0"/>
            <a:r>
              <a:rPr lang="cs-CZ" dirty="0"/>
              <a:t>S</a:t>
            </a:r>
            <a:r>
              <a:rPr lang="cs-CZ" dirty="0" smtClean="0"/>
              <a:t>Š</a:t>
            </a: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775952"/>
              </p:ext>
            </p:extLst>
          </p:nvPr>
        </p:nvGraphicFramePr>
        <p:xfrm>
          <a:off x="691116" y="935665"/>
          <a:ext cx="10437259" cy="5539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28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S</a:t>
            </a:r>
            <a:r>
              <a:rPr lang="cs-CZ" dirty="0" smtClean="0"/>
              <a:t>Š</a:t>
            </a:r>
            <a:endParaRPr lang="en-GB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7201179"/>
              </p:ext>
            </p:extLst>
          </p:nvPr>
        </p:nvGraphicFramePr>
        <p:xfrm>
          <a:off x="1069975" y="1233377"/>
          <a:ext cx="4754563" cy="5273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16673041"/>
              </p:ext>
            </p:extLst>
          </p:nvPr>
        </p:nvGraphicFramePr>
        <p:xfrm>
          <a:off x="6364288" y="1233378"/>
          <a:ext cx="4754562" cy="4954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67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MŠ + ZŠ + SŠ</a:t>
            </a: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057156"/>
              </p:ext>
            </p:extLst>
          </p:nvPr>
        </p:nvGraphicFramePr>
        <p:xfrm>
          <a:off x="170122" y="1573619"/>
          <a:ext cx="1095825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69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MŠ + ZŠ + SŠ</a:t>
            </a: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860920"/>
              </p:ext>
            </p:extLst>
          </p:nvPr>
        </p:nvGraphicFramePr>
        <p:xfrm>
          <a:off x="170122" y="1573619"/>
          <a:ext cx="1095825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5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Dřevo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1263</TotalTime>
  <Words>413</Words>
  <Application>Microsoft Office PowerPoint</Application>
  <PresentationFormat>Širokoúhlá obrazovka</PresentationFormat>
  <Paragraphs>145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Bookman Old Style</vt:lpstr>
      <vt:lpstr>Calibri</vt:lpstr>
      <vt:lpstr>Century Gothic</vt:lpstr>
      <vt:lpstr>Wingdings</vt:lpstr>
      <vt:lpstr>Dřevo</vt:lpstr>
      <vt:lpstr>Neslyšící děti, žáci, studenti v ČR</vt:lpstr>
      <vt:lpstr>MŠ</vt:lpstr>
      <vt:lpstr>MŠ</vt:lpstr>
      <vt:lpstr>ZŠ</vt:lpstr>
      <vt:lpstr>ZŠ</vt:lpstr>
      <vt:lpstr>SŠ</vt:lpstr>
      <vt:lpstr>SŠ</vt:lpstr>
      <vt:lpstr>MŠ + ZŠ + SŠ</vt:lpstr>
      <vt:lpstr>MŠ + ZŠ + SŠ</vt:lpstr>
      <vt:lpstr>MŠ + ZŠ + SŠ</vt:lpstr>
      <vt:lpstr>MŠ + ZŠ + SŠ?</vt:lpstr>
      <vt:lpstr>VŠ</vt:lpstr>
      <vt:lpstr>Kde studují neslyšící studenti?</vt:lpstr>
      <vt:lpstr>VŠ</vt:lpstr>
      <vt:lpstr>VŠ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neslyšícího dítěte vyroste neslyšící dospělý</dc:title>
  <dc:creator>Andrea Hudáková</dc:creator>
  <cp:lastModifiedBy>Hudáková, Andrea</cp:lastModifiedBy>
  <cp:revision>116</cp:revision>
  <dcterms:created xsi:type="dcterms:W3CDTF">2016-02-19T04:36:05Z</dcterms:created>
  <dcterms:modified xsi:type="dcterms:W3CDTF">2018-02-20T06:11:24Z</dcterms:modified>
</cp:coreProperties>
</file>