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18"/>
  </p:notesMasterIdLst>
  <p:sldIdLst>
    <p:sldId id="256" r:id="rId2"/>
    <p:sldId id="454" r:id="rId3"/>
    <p:sldId id="455" r:id="rId4"/>
    <p:sldId id="456" r:id="rId5"/>
    <p:sldId id="457" r:id="rId6"/>
    <p:sldId id="458" r:id="rId7"/>
    <p:sldId id="459" r:id="rId8"/>
    <p:sldId id="460" r:id="rId9"/>
    <p:sldId id="466" r:id="rId10"/>
    <p:sldId id="467" r:id="rId11"/>
    <p:sldId id="465" r:id="rId12"/>
    <p:sldId id="405" r:id="rId13"/>
    <p:sldId id="453" r:id="rId14"/>
    <p:sldId id="437" r:id="rId15"/>
    <p:sldId id="438" r:id="rId16"/>
    <p:sldId id="36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Hudáková" initials="AH" lastIdx="12" clrIdx="0">
    <p:extLst>
      <p:ext uri="{19B8F6BF-5375-455C-9EA6-DF929625EA0E}">
        <p15:presenceInfo xmlns:p15="http://schemas.microsoft.com/office/powerpoint/2012/main" userId="741b2a806fc06f49" providerId="Windows Live"/>
      </p:ext>
    </p:extLst>
  </p:cmAuthor>
  <p:cmAuthor id="2" name="Hudáková, Andrea" initials="HA" lastIdx="2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statistiky_pocty%20deti%20ve%20skolach_listopad_2017_veronika%20culikov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statistiky_pocty%20deti%20ve%20skolach_listopad_2017_veronika%20culikov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statistiky_pocty%20deti%20ve%20skolach_listopad_2017_veronika%20culikova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statistiky_pocty%20deti%20ve%20skolach_listopad_2017_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statistiky_pocty%20deti%20ve%20skolach_listopad_2017_veronika%20culikov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statistiky_pocty%20deti%20ve%20skolach_listopad_2017_veronika%20culikov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statistiky_pocty%20deti%20ve%20skolach_listopad_2017_veronika%20culikov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statistiky_pocty%20deti%20ve%20skolach_listopad_2017_veronika%20culikov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statistiky_pocty%20deti%20ve%20skolach_listopad_2017_veronika%20culikov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statistiky_pocty%20deti%20ve%20skolach_listopad_2017_veronika%20culikov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statistiky_pocty%20deti%20ve%20skolach_listopad_2017_veronika%20culikov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statistiky_pocty%20deti%20ve%20skolach_listopad_2017_veronika%20culikov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'MŠ_celkem_děti se SP'!$A$5</c:f>
              <c:strCache>
                <c:ptCount val="1"/>
                <c:pt idx="0">
                  <c:v>MŠ pro děti bez SVP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'MŠ_celkem_děti se SP'!$B$4:$O$4</c:f>
              <c:strCache>
                <c:ptCount val="14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</c:strCache>
            </c:strRef>
          </c:cat>
          <c:val>
            <c:numRef>
              <c:f>'MŠ_celkem_děti se SP'!$B$5:$O$5</c:f>
              <c:numCache>
                <c:formatCode>#\ ##0_ ;[Red]\-#\ ##0\ ;\–\ </c:formatCode>
                <c:ptCount val="14"/>
                <c:pt idx="0">
                  <c:v>78</c:v>
                </c:pt>
                <c:pt idx="1">
                  <c:v>74</c:v>
                </c:pt>
                <c:pt idx="2">
                  <c:v>63</c:v>
                </c:pt>
                <c:pt idx="3">
                  <c:v>88</c:v>
                </c:pt>
                <c:pt idx="4">
                  <c:v>81</c:v>
                </c:pt>
                <c:pt idx="5">
                  <c:v>82</c:v>
                </c:pt>
                <c:pt idx="6">
                  <c:v>65</c:v>
                </c:pt>
                <c:pt idx="7">
                  <c:v>64</c:v>
                </c:pt>
                <c:pt idx="8">
                  <c:v>74</c:v>
                </c:pt>
                <c:pt idx="9">
                  <c:v>112</c:v>
                </c:pt>
                <c:pt idx="10">
                  <c:v>129</c:v>
                </c:pt>
                <c:pt idx="11">
                  <c:v>136</c:v>
                </c:pt>
                <c:pt idx="12">
                  <c:v>124</c:v>
                </c:pt>
                <c:pt idx="13">
                  <c:v>138</c:v>
                </c:pt>
              </c:numCache>
            </c:numRef>
          </c:val>
        </c:ser>
        <c:ser>
          <c:idx val="1"/>
          <c:order val="1"/>
          <c:tx>
            <c:strRef>
              <c:f>'MŠ_celkem_děti se SP'!$A$6</c:f>
              <c:strCache>
                <c:ptCount val="1"/>
                <c:pt idx="0">
                  <c:v>MŠ pro děti se SVP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4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'MŠ_celkem_děti se SP'!$B$4:$O$4</c:f>
              <c:strCache>
                <c:ptCount val="14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</c:strCache>
            </c:strRef>
          </c:cat>
          <c:val>
            <c:numRef>
              <c:f>'MŠ_celkem_děti se SP'!$B$6:$O$6</c:f>
              <c:numCache>
                <c:formatCode>#\ ##0_ ;[Red]\-#\ ##0\ ;\–\ </c:formatCode>
                <c:ptCount val="14"/>
                <c:pt idx="0">
                  <c:v>141</c:v>
                </c:pt>
                <c:pt idx="1">
                  <c:v>149</c:v>
                </c:pt>
                <c:pt idx="2">
                  <c:v>153</c:v>
                </c:pt>
                <c:pt idx="3">
                  <c:v>170</c:v>
                </c:pt>
                <c:pt idx="4">
                  <c:v>155</c:v>
                </c:pt>
                <c:pt idx="5">
                  <c:v>186</c:v>
                </c:pt>
                <c:pt idx="6">
                  <c:v>178</c:v>
                </c:pt>
                <c:pt idx="7">
                  <c:v>178</c:v>
                </c:pt>
                <c:pt idx="8">
                  <c:v>192</c:v>
                </c:pt>
                <c:pt idx="9">
                  <c:v>160</c:v>
                </c:pt>
                <c:pt idx="10">
                  <c:v>137</c:v>
                </c:pt>
                <c:pt idx="11">
                  <c:v>147</c:v>
                </c:pt>
                <c:pt idx="12">
                  <c:v>127</c:v>
                </c:pt>
                <c:pt idx="13">
                  <c:v>125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267000"/>
        <c:axId val="149267392"/>
      </c:barChart>
      <c:catAx>
        <c:axId val="149267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9267392"/>
        <c:crosses val="autoZero"/>
        <c:auto val="1"/>
        <c:lblAlgn val="ctr"/>
        <c:lblOffset val="100"/>
        <c:noMultiLvlLbl val="0"/>
      </c:catAx>
      <c:valAx>
        <c:axId val="1492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_ ;[Red]\-#\ ##0\ ;\–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92670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5689142375555519E-2"/>
          <c:y val="0.93773497751706369"/>
          <c:w val="0.96106738792769753"/>
          <c:h val="6.22650224829363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'děti a žáci se SP_celkem'!$A$27</c:f>
              <c:strCache>
                <c:ptCount val="1"/>
                <c:pt idx="0">
                  <c:v>MŠ + ZŠ + SŠ bez SVP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'děti a žáci se SP_celkem'!$B$26:$O$26</c:f>
              <c:strCache>
                <c:ptCount val="14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</c:strCache>
            </c:strRef>
          </c:cat>
          <c:val>
            <c:numRef>
              <c:f>'děti a žáci se SP_celkem'!$B$27:$O$27</c:f>
              <c:numCache>
                <c:formatCode>#\ ##0_ ;[Red]\-#\ ##0\ ;\–\ </c:formatCode>
                <c:ptCount val="14"/>
                <c:pt idx="0">
                  <c:v>774</c:v>
                </c:pt>
                <c:pt idx="1">
                  <c:v>761</c:v>
                </c:pt>
                <c:pt idx="2">
                  <c:v>730</c:v>
                </c:pt>
                <c:pt idx="3">
                  <c:v>746</c:v>
                </c:pt>
                <c:pt idx="4">
                  <c:v>765</c:v>
                </c:pt>
                <c:pt idx="5">
                  <c:v>788</c:v>
                </c:pt>
                <c:pt idx="6">
                  <c:v>796</c:v>
                </c:pt>
                <c:pt idx="7">
                  <c:v>837</c:v>
                </c:pt>
                <c:pt idx="8">
                  <c:v>849</c:v>
                </c:pt>
                <c:pt idx="9">
                  <c:v>934</c:v>
                </c:pt>
                <c:pt idx="10">
                  <c:v>988</c:v>
                </c:pt>
                <c:pt idx="11">
                  <c:v>1049</c:v>
                </c:pt>
                <c:pt idx="12">
                  <c:v>1097</c:v>
                </c:pt>
                <c:pt idx="13">
                  <c:v>1114</c:v>
                </c:pt>
              </c:numCache>
            </c:numRef>
          </c:val>
        </c:ser>
        <c:ser>
          <c:idx val="1"/>
          <c:order val="1"/>
          <c:tx>
            <c:strRef>
              <c:f>'děti a žáci se SP_celkem'!$A$28</c:f>
              <c:strCache>
                <c:ptCount val="1"/>
                <c:pt idx="0">
                  <c:v>MŠ + ZŠ + SŠ se SVP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4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'děti a žáci se SP_celkem'!$B$26:$O$26</c:f>
              <c:strCache>
                <c:ptCount val="14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</c:strCache>
            </c:strRef>
          </c:cat>
          <c:val>
            <c:numRef>
              <c:f>'děti a žáci se SP_celkem'!$B$28:$O$28</c:f>
              <c:numCache>
                <c:formatCode>General</c:formatCode>
                <c:ptCount val="14"/>
                <c:pt idx="0">
                  <c:v>1462</c:v>
                </c:pt>
                <c:pt idx="1">
                  <c:v>1478</c:v>
                </c:pt>
                <c:pt idx="2">
                  <c:v>1317</c:v>
                </c:pt>
                <c:pt idx="3">
                  <c:v>1301</c:v>
                </c:pt>
                <c:pt idx="4">
                  <c:v>1258</c:v>
                </c:pt>
                <c:pt idx="5">
                  <c:v>1267</c:v>
                </c:pt>
                <c:pt idx="6">
                  <c:v>1213</c:v>
                </c:pt>
                <c:pt idx="7">
                  <c:v>1132</c:v>
                </c:pt>
                <c:pt idx="8">
                  <c:v>1040</c:v>
                </c:pt>
                <c:pt idx="9">
                  <c:v>937</c:v>
                </c:pt>
                <c:pt idx="10">
                  <c:v>898</c:v>
                </c:pt>
                <c:pt idx="11">
                  <c:v>922</c:v>
                </c:pt>
                <c:pt idx="12">
                  <c:v>916</c:v>
                </c:pt>
                <c:pt idx="13">
                  <c:v>841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7058184"/>
        <c:axId val="247058576"/>
      </c:barChart>
      <c:catAx>
        <c:axId val="247058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7058576"/>
        <c:crosses val="autoZero"/>
        <c:auto val="1"/>
        <c:lblAlgn val="ctr"/>
        <c:lblOffset val="100"/>
        <c:noMultiLvlLbl val="0"/>
      </c:catAx>
      <c:valAx>
        <c:axId val="247058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_ ;[Red]\-#\ ##0\ ;\–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70581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'děti a žáci se SP_celkem'!$A$27</c:f>
              <c:strCache>
                <c:ptCount val="1"/>
                <c:pt idx="0">
                  <c:v>MŠ + ZŠ + SŠ bez SVP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'děti a žáci se SP_celkem'!$B$26:$O$26</c:f>
              <c:strCache>
                <c:ptCount val="14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</c:strCache>
            </c:strRef>
          </c:cat>
          <c:val>
            <c:numRef>
              <c:f>'děti a žáci se SP_celkem'!$B$27:$O$27</c:f>
              <c:numCache>
                <c:formatCode>#\ ##0_ ;[Red]\-#\ ##0\ ;\–\ </c:formatCode>
                <c:ptCount val="14"/>
                <c:pt idx="0">
                  <c:v>774</c:v>
                </c:pt>
                <c:pt idx="1">
                  <c:v>761</c:v>
                </c:pt>
                <c:pt idx="2">
                  <c:v>730</c:v>
                </c:pt>
                <c:pt idx="3">
                  <c:v>746</c:v>
                </c:pt>
                <c:pt idx="4">
                  <c:v>765</c:v>
                </c:pt>
                <c:pt idx="5">
                  <c:v>788</c:v>
                </c:pt>
                <c:pt idx="6">
                  <c:v>796</c:v>
                </c:pt>
                <c:pt idx="7">
                  <c:v>837</c:v>
                </c:pt>
                <c:pt idx="8">
                  <c:v>849</c:v>
                </c:pt>
                <c:pt idx="9">
                  <c:v>934</c:v>
                </c:pt>
                <c:pt idx="10">
                  <c:v>988</c:v>
                </c:pt>
                <c:pt idx="11">
                  <c:v>1049</c:v>
                </c:pt>
                <c:pt idx="12">
                  <c:v>1097</c:v>
                </c:pt>
                <c:pt idx="13">
                  <c:v>1114</c:v>
                </c:pt>
              </c:numCache>
            </c:numRef>
          </c:val>
        </c:ser>
        <c:ser>
          <c:idx val="1"/>
          <c:order val="1"/>
          <c:tx>
            <c:strRef>
              <c:f>'děti a žáci se SP_celkem'!$A$28</c:f>
              <c:strCache>
                <c:ptCount val="1"/>
                <c:pt idx="0">
                  <c:v>MŠ + ZŠ + SŠ se SVP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'děti a žáci se SP_celkem'!$B$26:$O$26</c:f>
              <c:strCache>
                <c:ptCount val="14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</c:strCache>
            </c:strRef>
          </c:cat>
          <c:val>
            <c:numRef>
              <c:f>'děti a žáci se SP_celkem'!$B$28:$O$28</c:f>
              <c:numCache>
                <c:formatCode>General</c:formatCode>
                <c:ptCount val="14"/>
                <c:pt idx="0">
                  <c:v>1462</c:v>
                </c:pt>
                <c:pt idx="1">
                  <c:v>1478</c:v>
                </c:pt>
                <c:pt idx="2">
                  <c:v>1317</c:v>
                </c:pt>
                <c:pt idx="3">
                  <c:v>1301</c:v>
                </c:pt>
                <c:pt idx="4">
                  <c:v>1258</c:v>
                </c:pt>
                <c:pt idx="5">
                  <c:v>1267</c:v>
                </c:pt>
                <c:pt idx="6">
                  <c:v>1213</c:v>
                </c:pt>
                <c:pt idx="7">
                  <c:v>1132</c:v>
                </c:pt>
                <c:pt idx="8">
                  <c:v>1040</c:v>
                </c:pt>
                <c:pt idx="9">
                  <c:v>937</c:v>
                </c:pt>
                <c:pt idx="10">
                  <c:v>898</c:v>
                </c:pt>
                <c:pt idx="11">
                  <c:v>922</c:v>
                </c:pt>
                <c:pt idx="12">
                  <c:v>916</c:v>
                </c:pt>
                <c:pt idx="13">
                  <c:v>841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47059752"/>
        <c:axId val="247263160"/>
      </c:barChart>
      <c:catAx>
        <c:axId val="247059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7263160"/>
        <c:crosses val="autoZero"/>
        <c:auto val="1"/>
        <c:lblAlgn val="ctr"/>
        <c:lblOffset val="100"/>
        <c:noMultiLvlLbl val="0"/>
      </c:catAx>
      <c:valAx>
        <c:axId val="247263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_ ;[Red]\-#\ ##0\ ;\–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70597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444584943665023E-2"/>
          <c:y val="2.5731692990627691E-2"/>
          <c:w val="0.89812147779395857"/>
          <c:h val="0.8883242659494806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'VŠ_celkem_studenti se SP'!$J$3:$O$3</c:f>
              <c:strCache>
                <c:ptCount val="6"/>
                <c:pt idx="0">
                  <c:v>2011/12</c:v>
                </c:pt>
                <c:pt idx="1">
                  <c:v>2012/13</c:v>
                </c:pt>
                <c:pt idx="2">
                  <c:v>2013/14</c:v>
                </c:pt>
                <c:pt idx="3">
                  <c:v>2014/15</c:v>
                </c:pt>
                <c:pt idx="4">
                  <c:v>2015/16</c:v>
                </c:pt>
                <c:pt idx="5">
                  <c:v>2016/17</c:v>
                </c:pt>
              </c:strCache>
            </c:strRef>
          </c:cat>
          <c:val>
            <c:numRef>
              <c:f>'VŠ_celkem_studenti se SP'!$J$4:$O$4</c:f>
              <c:numCache>
                <c:formatCode>#\ ##0_ ;[Red]\-#\ ##0\ ;\–\ </c:formatCode>
                <c:ptCount val="6"/>
                <c:pt idx="0" formatCode="General">
                  <c:v>175</c:v>
                </c:pt>
                <c:pt idx="1">
                  <c:v>140</c:v>
                </c:pt>
                <c:pt idx="2" formatCode="General">
                  <c:v>170</c:v>
                </c:pt>
                <c:pt idx="3" formatCode="General">
                  <c:v>177</c:v>
                </c:pt>
                <c:pt idx="4" formatCode="General">
                  <c:v>187</c:v>
                </c:pt>
                <c:pt idx="5" formatCode="General">
                  <c:v>194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7264336"/>
        <c:axId val="247264728"/>
      </c:barChart>
      <c:catAx>
        <c:axId val="247264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7264728"/>
        <c:crosses val="autoZero"/>
        <c:auto val="1"/>
        <c:lblAlgn val="ctr"/>
        <c:lblOffset val="100"/>
        <c:noMultiLvlLbl val="0"/>
      </c:catAx>
      <c:valAx>
        <c:axId val="247264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7264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400" b="1" i="0" baseline="0" dirty="0" smtClean="0">
                <a:effectLst/>
              </a:rPr>
              <a:t>Neslyšící děti</a:t>
            </a:r>
            <a:endParaRPr lang="en-GB" sz="1400" b="1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'MŠ_celkem_děti se SP'!$A$5</c:f>
              <c:strCache>
                <c:ptCount val="1"/>
                <c:pt idx="0">
                  <c:v>MŠ pro děti bez SVP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'MŠ_celkem_děti se SP'!$B$4:$O$4</c:f>
              <c:strCache>
                <c:ptCount val="14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</c:strCache>
            </c:strRef>
          </c:cat>
          <c:val>
            <c:numRef>
              <c:f>'MŠ_celkem_děti se SP'!$B$5:$O$5</c:f>
              <c:numCache>
                <c:formatCode>#\ ##0_ ;[Red]\-#\ ##0\ ;\–\ </c:formatCode>
                <c:ptCount val="14"/>
                <c:pt idx="0">
                  <c:v>78</c:v>
                </c:pt>
                <c:pt idx="1">
                  <c:v>74</c:v>
                </c:pt>
                <c:pt idx="2">
                  <c:v>63</c:v>
                </c:pt>
                <c:pt idx="3">
                  <c:v>88</c:v>
                </c:pt>
                <c:pt idx="4">
                  <c:v>81</c:v>
                </c:pt>
                <c:pt idx="5">
                  <c:v>82</c:v>
                </c:pt>
                <c:pt idx="6">
                  <c:v>65</c:v>
                </c:pt>
                <c:pt idx="7">
                  <c:v>64</c:v>
                </c:pt>
                <c:pt idx="8">
                  <c:v>74</c:v>
                </c:pt>
                <c:pt idx="9">
                  <c:v>112</c:v>
                </c:pt>
                <c:pt idx="10">
                  <c:v>129</c:v>
                </c:pt>
                <c:pt idx="11">
                  <c:v>136</c:v>
                </c:pt>
                <c:pt idx="12">
                  <c:v>124</c:v>
                </c:pt>
                <c:pt idx="13">
                  <c:v>138</c:v>
                </c:pt>
              </c:numCache>
            </c:numRef>
          </c:val>
        </c:ser>
        <c:ser>
          <c:idx val="1"/>
          <c:order val="1"/>
          <c:tx>
            <c:strRef>
              <c:f>'MŠ_celkem_děti se SP'!$A$6</c:f>
              <c:strCache>
                <c:ptCount val="1"/>
                <c:pt idx="0">
                  <c:v>MŠ pro děti se SVP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'MŠ_celkem_děti se SP'!$B$4:$O$4</c:f>
              <c:strCache>
                <c:ptCount val="14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</c:strCache>
            </c:strRef>
          </c:cat>
          <c:val>
            <c:numRef>
              <c:f>'MŠ_celkem_děti se SP'!$B$6:$O$6</c:f>
              <c:numCache>
                <c:formatCode>#\ ##0_ ;[Red]\-#\ ##0\ ;\–\ </c:formatCode>
                <c:ptCount val="14"/>
                <c:pt idx="0">
                  <c:v>141</c:v>
                </c:pt>
                <c:pt idx="1">
                  <c:v>149</c:v>
                </c:pt>
                <c:pt idx="2">
                  <c:v>153</c:v>
                </c:pt>
                <c:pt idx="3">
                  <c:v>170</c:v>
                </c:pt>
                <c:pt idx="4">
                  <c:v>155</c:v>
                </c:pt>
                <c:pt idx="5">
                  <c:v>186</c:v>
                </c:pt>
                <c:pt idx="6">
                  <c:v>178</c:v>
                </c:pt>
                <c:pt idx="7">
                  <c:v>178</c:v>
                </c:pt>
                <c:pt idx="8">
                  <c:v>192</c:v>
                </c:pt>
                <c:pt idx="9">
                  <c:v>160</c:v>
                </c:pt>
                <c:pt idx="10">
                  <c:v>137</c:v>
                </c:pt>
                <c:pt idx="11">
                  <c:v>147</c:v>
                </c:pt>
                <c:pt idx="12">
                  <c:v>127</c:v>
                </c:pt>
                <c:pt idx="13">
                  <c:v>125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9268568"/>
        <c:axId val="149268960"/>
      </c:barChart>
      <c:catAx>
        <c:axId val="149268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9268960"/>
        <c:crosses val="autoZero"/>
        <c:auto val="1"/>
        <c:lblAlgn val="ctr"/>
        <c:lblOffset val="100"/>
        <c:noMultiLvlLbl val="0"/>
      </c:catAx>
      <c:valAx>
        <c:axId val="149268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_ ;[Red]\-#\ ##0\ ;\–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9268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smtClean="0"/>
              <a:t>ČR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'MŠ_celkem_děti se SP'!$R$5</c:f>
              <c:strCache>
                <c:ptCount val="1"/>
                <c:pt idx="0">
                  <c:v>děti v MŠ v ČR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cat>
            <c:strRef>
              <c:f>'MŠ_celkem_děti se SP'!$S$4:$AD$4</c:f>
              <c:strCache>
                <c:ptCount val="12"/>
                <c:pt idx="0">
                  <c:v>2005/06</c:v>
                </c:pt>
                <c:pt idx="1">
                  <c:v>2006/07</c:v>
                </c:pt>
                <c:pt idx="2">
                  <c:v>2007/08</c:v>
                </c:pt>
                <c:pt idx="3">
                  <c:v>2008/09</c:v>
                </c:pt>
                <c:pt idx="4">
                  <c:v>2009/10</c:v>
                </c:pt>
                <c:pt idx="5">
                  <c:v>2010/11</c:v>
                </c:pt>
                <c:pt idx="6">
                  <c:v>2011/12</c:v>
                </c:pt>
                <c:pt idx="7">
                  <c:v>2012/13</c:v>
                </c:pt>
                <c:pt idx="8">
                  <c:v>2013/14</c:v>
                </c:pt>
                <c:pt idx="9">
                  <c:v>2014/15</c:v>
                </c:pt>
                <c:pt idx="10">
                  <c:v>2015/16</c:v>
                </c:pt>
                <c:pt idx="11">
                  <c:v>2016/17</c:v>
                </c:pt>
              </c:strCache>
            </c:strRef>
          </c:cat>
          <c:val>
            <c:numRef>
              <c:f>'MŠ_celkem_děti se SP'!$S$5:$AD$5</c:f>
              <c:numCache>
                <c:formatCode>#\ ##0_ ;[Red]\-#\ ##0\ ;\–\ </c:formatCode>
                <c:ptCount val="12"/>
                <c:pt idx="0">
                  <c:v>282183</c:v>
                </c:pt>
                <c:pt idx="1">
                  <c:v>285419</c:v>
                </c:pt>
                <c:pt idx="2">
                  <c:v>291194</c:v>
                </c:pt>
                <c:pt idx="3">
                  <c:v>301620</c:v>
                </c:pt>
                <c:pt idx="4">
                  <c:v>314008</c:v>
                </c:pt>
                <c:pt idx="5">
                  <c:v>328309</c:v>
                </c:pt>
                <c:pt idx="6">
                  <c:v>342521</c:v>
                </c:pt>
                <c:pt idx="7">
                  <c:v>354340</c:v>
                </c:pt>
                <c:pt idx="8">
                  <c:v>363568</c:v>
                </c:pt>
                <c:pt idx="9">
                  <c:v>367603</c:v>
                </c:pt>
                <c:pt idx="10">
                  <c:v>367361</c:v>
                </c:pt>
                <c:pt idx="11" formatCode="#\ ##0\ _K_č">
                  <c:v>362653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269744"/>
        <c:axId val="149270136"/>
      </c:barChart>
      <c:catAx>
        <c:axId val="149269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9270136"/>
        <c:crosses val="autoZero"/>
        <c:auto val="1"/>
        <c:lblAlgn val="ctr"/>
        <c:lblOffset val="100"/>
        <c:noMultiLvlLbl val="0"/>
      </c:catAx>
      <c:valAx>
        <c:axId val="149270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_ ;[Red]\-#\ ##0\ ;\–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9269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'ZŠ_celkem_žáci se SP'!$A$4</c:f>
              <c:strCache>
                <c:ptCount val="1"/>
                <c:pt idx="0">
                  <c:v>ZŠ pro žáky bez SVP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'ZŠ_celkem_žáci se SP'!$B$3:$O$3</c:f>
              <c:strCache>
                <c:ptCount val="14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</c:strCache>
            </c:strRef>
          </c:cat>
          <c:val>
            <c:numRef>
              <c:f>'ZŠ_celkem_žáci se SP'!$B$4:$O$4</c:f>
              <c:numCache>
                <c:formatCode>#\ ##0_ ;[Red]\-#\ ##0\ ;\–\ </c:formatCode>
                <c:ptCount val="14"/>
                <c:pt idx="0">
                  <c:v>557</c:v>
                </c:pt>
                <c:pt idx="1">
                  <c:v>556</c:v>
                </c:pt>
                <c:pt idx="2">
                  <c:v>556</c:v>
                </c:pt>
                <c:pt idx="3">
                  <c:v>537</c:v>
                </c:pt>
                <c:pt idx="4">
                  <c:v>563</c:v>
                </c:pt>
                <c:pt idx="5">
                  <c:v>570</c:v>
                </c:pt>
                <c:pt idx="6">
                  <c:v>575</c:v>
                </c:pt>
                <c:pt idx="7">
                  <c:v>581</c:v>
                </c:pt>
                <c:pt idx="8">
                  <c:v>582</c:v>
                </c:pt>
                <c:pt idx="9">
                  <c:v>594</c:v>
                </c:pt>
                <c:pt idx="10">
                  <c:v>619</c:v>
                </c:pt>
                <c:pt idx="11">
                  <c:v>667</c:v>
                </c:pt>
                <c:pt idx="12">
                  <c:v>730</c:v>
                </c:pt>
                <c:pt idx="13">
                  <c:v>730</c:v>
                </c:pt>
              </c:numCache>
            </c:numRef>
          </c:val>
        </c:ser>
        <c:ser>
          <c:idx val="1"/>
          <c:order val="1"/>
          <c:tx>
            <c:strRef>
              <c:f>'ZŠ_celkem_žáci se SP'!$A$5</c:f>
              <c:strCache>
                <c:ptCount val="1"/>
                <c:pt idx="0">
                  <c:v>ZŠ pro žáky se SVP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4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'ZŠ_celkem_žáci se SP'!$B$3:$O$3</c:f>
              <c:strCache>
                <c:ptCount val="14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</c:strCache>
            </c:strRef>
          </c:cat>
          <c:val>
            <c:numRef>
              <c:f>'ZŠ_celkem_žáci se SP'!$B$5:$O$5</c:f>
              <c:numCache>
                <c:formatCode>#\ ##0_ ;[Red]\-#\ ##0\ ;\–\ </c:formatCode>
                <c:ptCount val="14"/>
                <c:pt idx="0">
                  <c:v>944</c:v>
                </c:pt>
                <c:pt idx="1">
                  <c:v>937</c:v>
                </c:pt>
                <c:pt idx="2">
                  <c:v>763</c:v>
                </c:pt>
                <c:pt idx="3">
                  <c:v>739</c:v>
                </c:pt>
                <c:pt idx="4">
                  <c:v>708</c:v>
                </c:pt>
                <c:pt idx="5">
                  <c:v>694</c:v>
                </c:pt>
                <c:pt idx="6">
                  <c:v>680</c:v>
                </c:pt>
                <c:pt idx="7">
                  <c:v>635</c:v>
                </c:pt>
                <c:pt idx="8">
                  <c:v>559</c:v>
                </c:pt>
                <c:pt idx="9">
                  <c:v>519</c:v>
                </c:pt>
                <c:pt idx="10">
                  <c:v>504</c:v>
                </c:pt>
                <c:pt idx="11">
                  <c:v>516</c:v>
                </c:pt>
                <c:pt idx="12">
                  <c:v>528</c:v>
                </c:pt>
                <c:pt idx="13">
                  <c:v>496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6785584"/>
        <c:axId val="246785976"/>
      </c:barChart>
      <c:catAx>
        <c:axId val="246785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6785976"/>
        <c:crosses val="autoZero"/>
        <c:auto val="1"/>
        <c:lblAlgn val="ctr"/>
        <c:lblOffset val="100"/>
        <c:noMultiLvlLbl val="0"/>
      </c:catAx>
      <c:valAx>
        <c:axId val="246785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_ ;[Red]\-#\ ##0\ ;\–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67855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400" b="1" i="0" baseline="0" dirty="0" smtClean="0">
                <a:effectLst/>
              </a:rPr>
              <a:t>Neslyšící žáci</a:t>
            </a:r>
            <a:endParaRPr lang="en-GB" sz="1400" b="1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'ZŠ_celkem_žáci se SP'!$A$4</c:f>
              <c:strCache>
                <c:ptCount val="1"/>
                <c:pt idx="0">
                  <c:v>ZŠ pro žáky bez SVP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'ZŠ_celkem_žáci se SP'!$B$3:$O$3</c:f>
              <c:strCache>
                <c:ptCount val="14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</c:strCache>
            </c:strRef>
          </c:cat>
          <c:val>
            <c:numRef>
              <c:f>'ZŠ_celkem_žáci se SP'!$B$4:$O$4</c:f>
              <c:numCache>
                <c:formatCode>#\ ##0_ ;[Red]\-#\ ##0\ ;\–\ </c:formatCode>
                <c:ptCount val="14"/>
                <c:pt idx="0">
                  <c:v>557</c:v>
                </c:pt>
                <c:pt idx="1">
                  <c:v>556</c:v>
                </c:pt>
                <c:pt idx="2">
                  <c:v>556</c:v>
                </c:pt>
                <c:pt idx="3">
                  <c:v>537</c:v>
                </c:pt>
                <c:pt idx="4">
                  <c:v>563</c:v>
                </c:pt>
                <c:pt idx="5">
                  <c:v>570</c:v>
                </c:pt>
                <c:pt idx="6">
                  <c:v>575</c:v>
                </c:pt>
                <c:pt idx="7">
                  <c:v>581</c:v>
                </c:pt>
                <c:pt idx="8">
                  <c:v>582</c:v>
                </c:pt>
                <c:pt idx="9">
                  <c:v>594</c:v>
                </c:pt>
                <c:pt idx="10">
                  <c:v>619</c:v>
                </c:pt>
                <c:pt idx="11">
                  <c:v>667</c:v>
                </c:pt>
                <c:pt idx="12">
                  <c:v>730</c:v>
                </c:pt>
                <c:pt idx="13">
                  <c:v>730</c:v>
                </c:pt>
              </c:numCache>
            </c:numRef>
          </c:val>
        </c:ser>
        <c:ser>
          <c:idx val="1"/>
          <c:order val="1"/>
          <c:tx>
            <c:strRef>
              <c:f>'ZŠ_celkem_žáci se SP'!$A$5</c:f>
              <c:strCache>
                <c:ptCount val="1"/>
                <c:pt idx="0">
                  <c:v>ZŠ pro žáky se SVP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'ZŠ_celkem_žáci se SP'!$B$3:$O$3</c:f>
              <c:strCache>
                <c:ptCount val="14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</c:strCache>
            </c:strRef>
          </c:cat>
          <c:val>
            <c:numRef>
              <c:f>'ZŠ_celkem_žáci se SP'!$B$5:$O$5</c:f>
              <c:numCache>
                <c:formatCode>#\ ##0_ ;[Red]\-#\ ##0\ ;\–\ </c:formatCode>
                <c:ptCount val="14"/>
                <c:pt idx="0">
                  <c:v>944</c:v>
                </c:pt>
                <c:pt idx="1">
                  <c:v>937</c:v>
                </c:pt>
                <c:pt idx="2">
                  <c:v>763</c:v>
                </c:pt>
                <c:pt idx="3">
                  <c:v>739</c:v>
                </c:pt>
                <c:pt idx="4">
                  <c:v>708</c:v>
                </c:pt>
                <c:pt idx="5">
                  <c:v>694</c:v>
                </c:pt>
                <c:pt idx="6">
                  <c:v>680</c:v>
                </c:pt>
                <c:pt idx="7">
                  <c:v>635</c:v>
                </c:pt>
                <c:pt idx="8">
                  <c:v>559</c:v>
                </c:pt>
                <c:pt idx="9">
                  <c:v>519</c:v>
                </c:pt>
                <c:pt idx="10">
                  <c:v>504</c:v>
                </c:pt>
                <c:pt idx="11">
                  <c:v>516</c:v>
                </c:pt>
                <c:pt idx="12">
                  <c:v>528</c:v>
                </c:pt>
                <c:pt idx="13">
                  <c:v>496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46787152"/>
        <c:axId val="246856880"/>
      </c:barChart>
      <c:catAx>
        <c:axId val="24678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6856880"/>
        <c:crosses val="autoZero"/>
        <c:auto val="1"/>
        <c:lblAlgn val="ctr"/>
        <c:lblOffset val="100"/>
        <c:noMultiLvlLbl val="0"/>
      </c:catAx>
      <c:valAx>
        <c:axId val="246856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_ ;[Red]\-#\ ##0\ ;\–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6787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smtClean="0"/>
              <a:t>ČR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'ZŠ_celkem_žáci se SP'!$Q$4</c:f>
              <c:strCache>
                <c:ptCount val="1"/>
                <c:pt idx="0">
                  <c:v>žáci v ZŠ v ČR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cat>
            <c:strRef>
              <c:f>'ZŠ_celkem_žáci se SP'!$R$3:$AC$3</c:f>
              <c:strCache>
                <c:ptCount val="12"/>
                <c:pt idx="0">
                  <c:v>2005/06</c:v>
                </c:pt>
                <c:pt idx="1">
                  <c:v>2006/07</c:v>
                </c:pt>
                <c:pt idx="2">
                  <c:v>2007/08</c:v>
                </c:pt>
                <c:pt idx="3">
                  <c:v>2008/09</c:v>
                </c:pt>
                <c:pt idx="4">
                  <c:v>2009/10</c:v>
                </c:pt>
                <c:pt idx="5">
                  <c:v>2010/11</c:v>
                </c:pt>
                <c:pt idx="6">
                  <c:v>2011/12</c:v>
                </c:pt>
                <c:pt idx="7">
                  <c:v>2012/13</c:v>
                </c:pt>
                <c:pt idx="8">
                  <c:v>2013/14</c:v>
                </c:pt>
                <c:pt idx="9">
                  <c:v>2014/15</c:v>
                </c:pt>
                <c:pt idx="10">
                  <c:v>2015/16</c:v>
                </c:pt>
                <c:pt idx="11">
                  <c:v>2016/17</c:v>
                </c:pt>
              </c:strCache>
            </c:strRef>
          </c:cat>
          <c:val>
            <c:numRef>
              <c:f>'ZŠ_celkem_žáci se SP'!$R$4:$AC$4</c:f>
              <c:numCache>
                <c:formatCode>#,##0</c:formatCode>
                <c:ptCount val="12"/>
                <c:pt idx="0">
                  <c:v>916575</c:v>
                </c:pt>
                <c:pt idx="1">
                  <c:v>876513</c:v>
                </c:pt>
                <c:pt idx="2">
                  <c:v>844863</c:v>
                </c:pt>
                <c:pt idx="3">
                  <c:v>816015</c:v>
                </c:pt>
                <c:pt idx="4">
                  <c:v>794459</c:v>
                </c:pt>
                <c:pt idx="5">
                  <c:v>789486</c:v>
                </c:pt>
                <c:pt idx="6">
                  <c:v>794642</c:v>
                </c:pt>
                <c:pt idx="7">
                  <c:v>807950</c:v>
                </c:pt>
                <c:pt idx="8">
                  <c:v>827654</c:v>
                </c:pt>
                <c:pt idx="9">
                  <c:v>854137</c:v>
                </c:pt>
                <c:pt idx="10">
                  <c:v>880251</c:v>
                </c:pt>
                <c:pt idx="11">
                  <c:v>906188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6857664"/>
        <c:axId val="246858056"/>
      </c:barChart>
      <c:catAx>
        <c:axId val="246857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6858056"/>
        <c:crosses val="autoZero"/>
        <c:auto val="1"/>
        <c:lblAlgn val="ctr"/>
        <c:lblOffset val="100"/>
        <c:noMultiLvlLbl val="0"/>
      </c:catAx>
      <c:valAx>
        <c:axId val="246858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6857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'SŠ_celkem_žáci se SP'!$A$4</c:f>
              <c:strCache>
                <c:ptCount val="1"/>
                <c:pt idx="0">
                  <c:v>SŠ pro žáky bez SVP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'SŠ_celkem_žáci se SP'!$B$3:$O$3</c:f>
              <c:strCache>
                <c:ptCount val="14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</c:strCache>
            </c:strRef>
          </c:cat>
          <c:val>
            <c:numRef>
              <c:f>'SŠ_celkem_žáci se SP'!$B$4:$O$4</c:f>
              <c:numCache>
                <c:formatCode>#\ ##0_ ;[Red]\-#\ ##0\ ;\–\ </c:formatCode>
                <c:ptCount val="14"/>
                <c:pt idx="0">
                  <c:v>139</c:v>
                </c:pt>
                <c:pt idx="1">
                  <c:v>131</c:v>
                </c:pt>
                <c:pt idx="2">
                  <c:v>111</c:v>
                </c:pt>
                <c:pt idx="3">
                  <c:v>121</c:v>
                </c:pt>
                <c:pt idx="4">
                  <c:v>121</c:v>
                </c:pt>
                <c:pt idx="5">
                  <c:v>136</c:v>
                </c:pt>
                <c:pt idx="6">
                  <c:v>156</c:v>
                </c:pt>
                <c:pt idx="7">
                  <c:v>192</c:v>
                </c:pt>
                <c:pt idx="8">
                  <c:v>193</c:v>
                </c:pt>
                <c:pt idx="9" formatCode="General">
                  <c:v>228</c:v>
                </c:pt>
                <c:pt idx="10">
                  <c:v>240</c:v>
                </c:pt>
                <c:pt idx="11" formatCode="General">
                  <c:v>246</c:v>
                </c:pt>
                <c:pt idx="12" formatCode="General">
                  <c:v>243</c:v>
                </c:pt>
                <c:pt idx="13" formatCode="General">
                  <c:v>246</c:v>
                </c:pt>
              </c:numCache>
            </c:numRef>
          </c:val>
        </c:ser>
        <c:ser>
          <c:idx val="1"/>
          <c:order val="1"/>
          <c:tx>
            <c:strRef>
              <c:f>'SŠ_celkem_žáci se SP'!$A$5</c:f>
              <c:strCache>
                <c:ptCount val="1"/>
                <c:pt idx="0">
                  <c:v>SŠ pro žáky se SVP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4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'SŠ_celkem_žáci se SP'!$B$3:$O$3</c:f>
              <c:strCache>
                <c:ptCount val="14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</c:strCache>
            </c:strRef>
          </c:cat>
          <c:val>
            <c:numRef>
              <c:f>'SŠ_celkem_žáci se SP'!$B$5:$O$5</c:f>
              <c:numCache>
                <c:formatCode>#\ ##0_ ;[Red]\-#\ ##0\ ;\–\ </c:formatCode>
                <c:ptCount val="14"/>
                <c:pt idx="0">
                  <c:v>377</c:v>
                </c:pt>
                <c:pt idx="1">
                  <c:v>392</c:v>
                </c:pt>
                <c:pt idx="2">
                  <c:v>401</c:v>
                </c:pt>
                <c:pt idx="3">
                  <c:v>392</c:v>
                </c:pt>
                <c:pt idx="4">
                  <c:v>395</c:v>
                </c:pt>
                <c:pt idx="5">
                  <c:v>387</c:v>
                </c:pt>
                <c:pt idx="6">
                  <c:v>355</c:v>
                </c:pt>
                <c:pt idx="7">
                  <c:v>319</c:v>
                </c:pt>
                <c:pt idx="8">
                  <c:v>289</c:v>
                </c:pt>
                <c:pt idx="9">
                  <c:v>258</c:v>
                </c:pt>
                <c:pt idx="10">
                  <c:v>257</c:v>
                </c:pt>
                <c:pt idx="11" formatCode="General">
                  <c:v>259</c:v>
                </c:pt>
                <c:pt idx="12" formatCode="General">
                  <c:v>261</c:v>
                </c:pt>
                <c:pt idx="13" formatCode="General">
                  <c:v>220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6858840"/>
        <c:axId val="246859232"/>
      </c:barChart>
      <c:catAx>
        <c:axId val="246858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6859232"/>
        <c:crosses val="autoZero"/>
        <c:auto val="1"/>
        <c:lblAlgn val="ctr"/>
        <c:lblOffset val="100"/>
        <c:noMultiLvlLbl val="0"/>
      </c:catAx>
      <c:valAx>
        <c:axId val="246859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_ ;[Red]\-#\ ##0\ ;\–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68588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400" b="1" i="0" baseline="0" dirty="0" smtClean="0">
                <a:effectLst/>
              </a:rPr>
              <a:t>Neslyšící žáci</a:t>
            </a:r>
            <a:endParaRPr lang="en-GB" sz="1400" b="1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'SŠ_celkem_žáci se SP'!$A$4</c:f>
              <c:strCache>
                <c:ptCount val="1"/>
                <c:pt idx="0">
                  <c:v>SŠ pro žáky bez SVP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'SŠ_celkem_žáci se SP'!$B$3:$O$3</c:f>
              <c:strCache>
                <c:ptCount val="14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</c:strCache>
            </c:strRef>
          </c:cat>
          <c:val>
            <c:numRef>
              <c:f>'SŠ_celkem_žáci se SP'!$B$4:$O$4</c:f>
              <c:numCache>
                <c:formatCode>#\ ##0_ ;[Red]\-#\ ##0\ ;\–\ </c:formatCode>
                <c:ptCount val="14"/>
                <c:pt idx="0">
                  <c:v>139</c:v>
                </c:pt>
                <c:pt idx="1">
                  <c:v>131</c:v>
                </c:pt>
                <c:pt idx="2">
                  <c:v>111</c:v>
                </c:pt>
                <c:pt idx="3">
                  <c:v>121</c:v>
                </c:pt>
                <c:pt idx="4">
                  <c:v>121</c:v>
                </c:pt>
                <c:pt idx="5">
                  <c:v>136</c:v>
                </c:pt>
                <c:pt idx="6">
                  <c:v>156</c:v>
                </c:pt>
                <c:pt idx="7">
                  <c:v>192</c:v>
                </c:pt>
                <c:pt idx="8">
                  <c:v>193</c:v>
                </c:pt>
                <c:pt idx="9" formatCode="General">
                  <c:v>228</c:v>
                </c:pt>
                <c:pt idx="10">
                  <c:v>240</c:v>
                </c:pt>
                <c:pt idx="11" formatCode="General">
                  <c:v>246</c:v>
                </c:pt>
                <c:pt idx="12" formatCode="General">
                  <c:v>243</c:v>
                </c:pt>
                <c:pt idx="13" formatCode="General">
                  <c:v>246</c:v>
                </c:pt>
              </c:numCache>
            </c:numRef>
          </c:val>
        </c:ser>
        <c:ser>
          <c:idx val="1"/>
          <c:order val="1"/>
          <c:tx>
            <c:strRef>
              <c:f>'SŠ_celkem_žáci se SP'!$A$5</c:f>
              <c:strCache>
                <c:ptCount val="1"/>
                <c:pt idx="0">
                  <c:v>SŠ pro žáky se SVP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'SŠ_celkem_žáci se SP'!$B$3:$O$3</c:f>
              <c:strCache>
                <c:ptCount val="14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</c:strCache>
            </c:strRef>
          </c:cat>
          <c:val>
            <c:numRef>
              <c:f>'SŠ_celkem_žáci se SP'!$B$5:$O$5</c:f>
              <c:numCache>
                <c:formatCode>#\ ##0_ ;[Red]\-#\ ##0\ ;\–\ </c:formatCode>
                <c:ptCount val="14"/>
                <c:pt idx="0">
                  <c:v>377</c:v>
                </c:pt>
                <c:pt idx="1">
                  <c:v>392</c:v>
                </c:pt>
                <c:pt idx="2">
                  <c:v>401</c:v>
                </c:pt>
                <c:pt idx="3">
                  <c:v>392</c:v>
                </c:pt>
                <c:pt idx="4">
                  <c:v>395</c:v>
                </c:pt>
                <c:pt idx="5">
                  <c:v>387</c:v>
                </c:pt>
                <c:pt idx="6">
                  <c:v>355</c:v>
                </c:pt>
                <c:pt idx="7">
                  <c:v>319</c:v>
                </c:pt>
                <c:pt idx="8">
                  <c:v>289</c:v>
                </c:pt>
                <c:pt idx="9">
                  <c:v>258</c:v>
                </c:pt>
                <c:pt idx="10">
                  <c:v>257</c:v>
                </c:pt>
                <c:pt idx="11" formatCode="General">
                  <c:v>259</c:v>
                </c:pt>
                <c:pt idx="12" formatCode="General">
                  <c:v>261</c:v>
                </c:pt>
                <c:pt idx="13" formatCode="General">
                  <c:v>220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46860408"/>
        <c:axId val="247056224"/>
      </c:barChart>
      <c:catAx>
        <c:axId val="246860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7056224"/>
        <c:crosses val="autoZero"/>
        <c:auto val="1"/>
        <c:lblAlgn val="ctr"/>
        <c:lblOffset val="100"/>
        <c:noMultiLvlLbl val="0"/>
      </c:catAx>
      <c:valAx>
        <c:axId val="247056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_ ;[Red]\-#\ ##0\ ;\–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6860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smtClean="0"/>
              <a:t>ČR</a:t>
            </a:r>
            <a:endParaRPr lang="en-US" b="1" dirty="0"/>
          </a:p>
        </c:rich>
      </c:tx>
      <c:layout>
        <c:manualLayout>
          <c:xMode val="edge"/>
          <c:yMode val="edge"/>
          <c:x val="0.37216677372174339"/>
          <c:y val="1.91540303272146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'SŠ_celkem_žáci se SP'!$Q$4</c:f>
              <c:strCache>
                <c:ptCount val="1"/>
                <c:pt idx="0">
                  <c:v>žáci v SŠ v ČR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cat>
            <c:strRef>
              <c:f>'SŠ_celkem_žáci se SP'!$R$3:$AC$3</c:f>
              <c:strCache>
                <c:ptCount val="12"/>
                <c:pt idx="0">
                  <c:v>2005/06</c:v>
                </c:pt>
                <c:pt idx="1">
                  <c:v>2006/07</c:v>
                </c:pt>
                <c:pt idx="2">
                  <c:v>2007/08</c:v>
                </c:pt>
                <c:pt idx="3">
                  <c:v>2008/09</c:v>
                </c:pt>
                <c:pt idx="4">
                  <c:v>2009/10</c:v>
                </c:pt>
                <c:pt idx="5">
                  <c:v>2010/11</c:v>
                </c:pt>
                <c:pt idx="6">
                  <c:v>2011/12</c:v>
                </c:pt>
                <c:pt idx="7">
                  <c:v>2012/13</c:v>
                </c:pt>
                <c:pt idx="8">
                  <c:v>2013/14</c:v>
                </c:pt>
                <c:pt idx="9">
                  <c:v>2014/15</c:v>
                </c:pt>
                <c:pt idx="10">
                  <c:v>2015/16</c:v>
                </c:pt>
                <c:pt idx="11">
                  <c:v>2016/17</c:v>
                </c:pt>
              </c:strCache>
            </c:strRef>
          </c:cat>
          <c:val>
            <c:numRef>
              <c:f>'SŠ_celkem_žáci se SP'!$R$4:$AC$4</c:f>
              <c:numCache>
                <c:formatCode>General</c:formatCode>
                <c:ptCount val="12"/>
                <c:pt idx="0">
                  <c:v>577605</c:v>
                </c:pt>
                <c:pt idx="1">
                  <c:v>576585</c:v>
                </c:pt>
                <c:pt idx="2">
                  <c:v>569267</c:v>
                </c:pt>
                <c:pt idx="3">
                  <c:v>564326</c:v>
                </c:pt>
                <c:pt idx="4">
                  <c:v>556260</c:v>
                </c:pt>
                <c:pt idx="5">
                  <c:v>532918</c:v>
                </c:pt>
                <c:pt idx="6">
                  <c:v>501220</c:v>
                </c:pt>
                <c:pt idx="7">
                  <c:v>470754</c:v>
                </c:pt>
                <c:pt idx="8">
                  <c:v>448792</c:v>
                </c:pt>
                <c:pt idx="9">
                  <c:v>435542</c:v>
                </c:pt>
                <c:pt idx="10">
                  <c:v>427107</c:v>
                </c:pt>
                <c:pt idx="11">
                  <c:v>424849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7057008"/>
        <c:axId val="247057400"/>
      </c:barChart>
      <c:catAx>
        <c:axId val="24705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7057400"/>
        <c:crosses val="autoZero"/>
        <c:auto val="1"/>
        <c:lblAlgn val="ctr"/>
        <c:lblOffset val="100"/>
        <c:noMultiLvlLbl val="0"/>
      </c:catAx>
      <c:valAx>
        <c:axId val="247057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705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C23B3-BB05-47EC-B080-AFF06F8E158D}" type="datetimeFigureOut">
              <a:rPr lang="en-GB" smtClean="0"/>
              <a:t>20/02/2018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20FD5B-F75B-4D58-9301-8D0ACD4FA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06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smtClean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754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smtClean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288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smtClean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415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smtClean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700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smtClean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795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smtClean="0"/>
              <a:t>2/20/2018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68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smtClean="0"/>
              <a:t>2/20/2018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72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smtClean="0"/>
              <a:t>2/20/2018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010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smtClean="0"/>
              <a:t>2/20/2018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503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smtClean="0"/>
              <a:t>2/20/2018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68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smtClean="0"/>
              <a:t>2/20/2018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480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smtClean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839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ozhlas.cz/zpravy/data/_zprava/je-u-nas-prilis-mnoho-studentu-jejich-pocet-se-od-roku-1989-ztrojnasobil--1421310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6600" dirty="0" smtClean="0"/>
              <a:t>Neslyšící</a:t>
            </a:r>
            <a:r>
              <a:rPr lang="cs-CZ" sz="6600" dirty="0"/>
              <a:t> </a:t>
            </a:r>
            <a:r>
              <a:rPr lang="cs-CZ" sz="6600" dirty="0" smtClean="0"/>
              <a:t>děti, žáci, studenti v ČR</a:t>
            </a:r>
            <a:endParaRPr lang="en-GB" sz="6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8675" y="4389120"/>
            <a:ext cx="9391650" cy="1764030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sz="2600" dirty="0" smtClean="0"/>
              <a:t>Mgr. Andrea Hudáková, Ph.D.</a:t>
            </a:r>
          </a:p>
          <a:p>
            <a:endParaRPr lang="cs-CZ" sz="2600" dirty="0" smtClean="0"/>
          </a:p>
          <a:p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272082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/>
              <a:t>MŠ + ZŠ + SŠ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68288" lvl="1" indent="-268288"/>
            <a:endParaRPr lang="cs-CZ" sz="24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cs-CZ" dirty="0"/>
          </a:p>
        </p:txBody>
      </p:sp>
      <p:graphicFrame>
        <p:nvGraphicFramePr>
          <p:cNvPr id="12" name="Zástupný symbol pro obsah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97185761"/>
              </p:ext>
            </p:extLst>
          </p:nvPr>
        </p:nvGraphicFramePr>
        <p:xfrm>
          <a:off x="6364288" y="2193925"/>
          <a:ext cx="4754562" cy="3749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77281"/>
                <a:gridCol w="2377281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rok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b="0" baseline="0" dirty="0" smtClean="0">
                          <a:latin typeface="+mn-lt"/>
                        </a:rPr>
                        <a:t>neslyšící děti + žáci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2010/11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1 969</a:t>
                      </a:r>
                      <a:endParaRPr lang="en-GB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2011/12</a:t>
                      </a: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1 889</a:t>
                      </a:r>
                      <a:endParaRPr lang="en-GB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2012/13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/>
                        <a:t>1 871</a:t>
                      </a:r>
                      <a:endParaRPr lang="en-GB" sz="2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2013/14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1 886</a:t>
                      </a:r>
                      <a:endParaRPr lang="en-GB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2014/15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1 971</a:t>
                      </a:r>
                      <a:endParaRPr lang="en-GB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1015/16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2 013</a:t>
                      </a:r>
                      <a:endParaRPr lang="en-GB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 smtClean="0"/>
                        <a:t>1016/17</a:t>
                      </a:r>
                      <a:endParaRPr lang="en-GB" sz="2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1 995</a:t>
                      </a:r>
                      <a:endParaRPr lang="en-GB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ulk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254281"/>
              </p:ext>
            </p:extLst>
          </p:nvPr>
        </p:nvGraphicFramePr>
        <p:xfrm>
          <a:off x="768444" y="2193925"/>
          <a:ext cx="5326064" cy="3749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3032"/>
                <a:gridCol w="266303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rok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b="0" baseline="0" dirty="0" smtClean="0">
                          <a:latin typeface="+mn-lt"/>
                        </a:rPr>
                        <a:t>neslyšící děti + žáci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2003/04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2 236</a:t>
                      </a:r>
                    </a:p>
                  </a:txBody>
                  <a:tcPr marL="106313" marR="10631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2004/05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latin typeface="+mn-lt"/>
                        </a:rPr>
                        <a:t>2 239</a:t>
                      </a:r>
                      <a:endParaRPr lang="en-GB" sz="2200" b="1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2005/06</a:t>
                      </a: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2 047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2006/07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2 047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2007/08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2 023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2008/09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2 055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 smtClean="0">
                          <a:latin typeface="+mn-lt"/>
                        </a:rPr>
                        <a:t>2009/10</a:t>
                      </a:r>
                      <a:endParaRPr lang="en-GB" sz="22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2 009</a:t>
                      </a:r>
                      <a:endParaRPr lang="en-GB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597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MŠ + ZŠ + SŠ?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1956391"/>
            <a:ext cx="8825659" cy="4561367"/>
          </a:xfrm>
        </p:spPr>
        <p:txBody>
          <a:bodyPr>
            <a:normAutofit/>
          </a:bodyPr>
          <a:lstStyle/>
          <a:p>
            <a:r>
              <a:rPr lang="cs-CZ" sz="2400" dirty="0">
                <a:latin typeface="+mj-lt"/>
              </a:rPr>
              <a:t>r</a:t>
            </a:r>
            <a:r>
              <a:rPr lang="cs-CZ" sz="2400" dirty="0" smtClean="0">
                <a:latin typeface="+mj-lt"/>
              </a:rPr>
              <a:t>očně se u nás narodí </a:t>
            </a:r>
            <a:r>
              <a:rPr lang="en-US" sz="2400" dirty="0" smtClean="0">
                <a:latin typeface="+mj-lt"/>
              </a:rPr>
              <a:t>700–1</a:t>
            </a:r>
            <a:r>
              <a:rPr lang="cs-CZ" sz="2400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300 </a:t>
            </a:r>
            <a:r>
              <a:rPr lang="cs-CZ" sz="2400" dirty="0" smtClean="0">
                <a:latin typeface="+mj-lt"/>
              </a:rPr>
              <a:t>dětí s těžkým a středně těžkým sluchovým postižením</a:t>
            </a:r>
            <a:endParaRPr lang="cs-CZ" sz="2400" dirty="0">
              <a:latin typeface="+mj-lt"/>
            </a:endParaRPr>
          </a:p>
          <a:p>
            <a:pPr lvl="1"/>
            <a:r>
              <a:rPr lang="cs-CZ" dirty="0" smtClean="0">
                <a:latin typeface="+mj-lt"/>
              </a:rPr>
              <a:t>3 x (</a:t>
            </a:r>
            <a:r>
              <a:rPr lang="en-US" dirty="0" smtClean="0">
                <a:latin typeface="+mj-lt"/>
              </a:rPr>
              <a:t>700–1</a:t>
            </a:r>
            <a:r>
              <a:rPr lang="cs-CZ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300</a:t>
            </a:r>
            <a:r>
              <a:rPr lang="cs-CZ" dirty="0" smtClean="0">
                <a:latin typeface="+mj-lt"/>
              </a:rPr>
              <a:t>) = 2 100–3 900 v MŠ</a:t>
            </a:r>
          </a:p>
          <a:p>
            <a:pPr lvl="1"/>
            <a:r>
              <a:rPr lang="cs-CZ" dirty="0" smtClean="0">
                <a:latin typeface="+mj-lt"/>
              </a:rPr>
              <a:t>9  x </a:t>
            </a:r>
            <a:r>
              <a:rPr lang="cs-CZ" dirty="0">
                <a:latin typeface="+mj-lt"/>
              </a:rPr>
              <a:t>(</a:t>
            </a:r>
            <a:r>
              <a:rPr lang="en-US" dirty="0" smtClean="0">
                <a:latin typeface="+mj-lt"/>
              </a:rPr>
              <a:t>700–1</a:t>
            </a:r>
            <a:r>
              <a:rPr lang="cs-CZ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300</a:t>
            </a:r>
            <a:r>
              <a:rPr lang="cs-CZ" dirty="0">
                <a:latin typeface="+mj-lt"/>
              </a:rPr>
              <a:t>) = </a:t>
            </a:r>
            <a:r>
              <a:rPr lang="cs-CZ" dirty="0" smtClean="0">
                <a:latin typeface="+mj-lt"/>
              </a:rPr>
              <a:t>6 300–11 700 </a:t>
            </a:r>
            <a:r>
              <a:rPr lang="cs-CZ" dirty="0">
                <a:latin typeface="+mj-lt"/>
              </a:rPr>
              <a:t>v</a:t>
            </a:r>
            <a:r>
              <a:rPr lang="cs-CZ" dirty="0" smtClean="0">
                <a:latin typeface="+mj-lt"/>
              </a:rPr>
              <a:t> ZŠ</a:t>
            </a:r>
          </a:p>
          <a:p>
            <a:pPr lvl="1"/>
            <a:r>
              <a:rPr lang="cs-CZ" dirty="0" smtClean="0">
                <a:latin typeface="+mj-lt"/>
              </a:rPr>
              <a:t>4 x </a:t>
            </a:r>
            <a:r>
              <a:rPr lang="cs-CZ" dirty="0">
                <a:latin typeface="+mj-lt"/>
              </a:rPr>
              <a:t>(</a:t>
            </a:r>
            <a:r>
              <a:rPr lang="en-US" dirty="0">
                <a:latin typeface="+mj-lt"/>
              </a:rPr>
              <a:t>700–1</a:t>
            </a:r>
            <a:r>
              <a:rPr lang="cs-CZ" dirty="0">
                <a:latin typeface="+mj-lt"/>
              </a:rPr>
              <a:t> </a:t>
            </a:r>
            <a:r>
              <a:rPr lang="en-US" dirty="0">
                <a:latin typeface="+mj-lt"/>
              </a:rPr>
              <a:t>300</a:t>
            </a:r>
            <a:r>
              <a:rPr lang="cs-CZ" dirty="0" smtClean="0">
                <a:latin typeface="+mj-lt"/>
              </a:rPr>
              <a:t>) = 2 800–5 200 v SŠ</a:t>
            </a:r>
          </a:p>
          <a:p>
            <a:pPr lvl="1"/>
            <a:r>
              <a:rPr lang="cs-CZ" sz="2400" b="1" dirty="0">
                <a:latin typeface="+mj-lt"/>
              </a:rPr>
              <a:t>c</a:t>
            </a:r>
            <a:r>
              <a:rPr lang="cs-CZ" sz="2400" b="1" dirty="0" smtClean="0">
                <a:latin typeface="+mj-lt"/>
              </a:rPr>
              <a:t>elkem: 11 200–20 800</a:t>
            </a:r>
          </a:p>
          <a:p>
            <a:pPr lvl="1"/>
            <a:endParaRPr lang="cs-CZ" sz="2400" b="1" dirty="0" smtClean="0">
              <a:latin typeface="+mj-lt"/>
            </a:endParaRPr>
          </a:p>
          <a:p>
            <a:r>
              <a:rPr lang="cs-CZ" sz="2400" dirty="0" smtClean="0">
                <a:latin typeface="+mj-lt"/>
              </a:rPr>
              <a:t>ve </a:t>
            </a:r>
            <a:r>
              <a:rPr lang="cs-CZ" sz="2400" dirty="0" err="1" smtClean="0">
                <a:latin typeface="+mj-lt"/>
              </a:rPr>
              <a:t>šk</a:t>
            </a:r>
            <a:r>
              <a:rPr lang="cs-CZ" sz="2400" dirty="0" smtClean="0">
                <a:latin typeface="+mj-lt"/>
              </a:rPr>
              <a:t>. roce 2016/2017 bylo u nás ve všech typech MŠ, ZŠ, SŠ evidováno </a:t>
            </a:r>
            <a:r>
              <a:rPr lang="cs-CZ" sz="2400" b="1" dirty="0" smtClean="0">
                <a:latin typeface="+mj-lt"/>
              </a:rPr>
              <a:t>1 995 neslyšících dětí a žáků</a:t>
            </a:r>
          </a:p>
          <a:p>
            <a:endParaRPr lang="cs-CZ" sz="2400" b="1" dirty="0" smtClean="0">
              <a:latin typeface="+mj-lt"/>
            </a:endParaRPr>
          </a:p>
          <a:p>
            <a:r>
              <a:rPr lang="cs-CZ" sz="2400" b="1" dirty="0">
                <a:latin typeface="+mj-lt"/>
              </a:rPr>
              <a:t>r</a:t>
            </a:r>
            <a:r>
              <a:rPr lang="cs-CZ" sz="2400" b="1" dirty="0" smtClean="0">
                <a:latin typeface="+mj-lt"/>
              </a:rPr>
              <a:t>ozdíl (??? </a:t>
            </a:r>
            <a:r>
              <a:rPr lang="cs-CZ" sz="2400" b="1" smtClean="0">
                <a:latin typeface="+mj-lt"/>
              </a:rPr>
              <a:t>%) → </a:t>
            </a:r>
            <a:r>
              <a:rPr lang="cs-CZ" sz="2400" b="1" dirty="0" smtClean="0">
                <a:latin typeface="+mj-lt"/>
              </a:rPr>
              <a:t>???</a:t>
            </a:r>
            <a:endParaRPr lang="en-GB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6624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smtClean="0"/>
              <a:t>VŠ</a:t>
            </a:r>
            <a:endParaRPr lang="en-GB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84095411"/>
              </p:ext>
            </p:extLst>
          </p:nvPr>
        </p:nvGraphicFramePr>
        <p:xfrm>
          <a:off x="1069975" y="2193925"/>
          <a:ext cx="3370821" cy="3533436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993676"/>
                <a:gridCol w="2377145"/>
              </a:tblGrid>
              <a:tr h="369525"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rok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počet</a:t>
                      </a:r>
                      <a:r>
                        <a:rPr lang="cs-CZ" sz="2200" b="0" baseline="0" dirty="0" smtClean="0">
                          <a:latin typeface="+mn-lt"/>
                        </a:rPr>
                        <a:t> studentů ČR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2012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2013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140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170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2016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187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194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</a:tbl>
          </a:graphicData>
        </a:graphic>
      </p:graphicFrame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6095824"/>
              </p:ext>
            </p:extLst>
          </p:nvPr>
        </p:nvGraphicFramePr>
        <p:xfrm>
          <a:off x="5715802" y="2093976"/>
          <a:ext cx="5412446" cy="395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555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smtClean="0"/>
              <a:t>Kde studují neslyšící studenti?</a:t>
            </a:r>
            <a:endParaRPr lang="en-GB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/>
          </p:nvPr>
        </p:nvGraphicFramePr>
        <p:xfrm>
          <a:off x="1175352" y="2182706"/>
          <a:ext cx="8128000" cy="4084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25600"/>
                <a:gridCol w="1625600"/>
                <a:gridCol w="1625600"/>
                <a:gridCol w="1625600"/>
                <a:gridCol w="16256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rok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počet</a:t>
                      </a:r>
                      <a:r>
                        <a:rPr lang="cs-CZ" sz="2200" b="0" baseline="0" dirty="0" smtClean="0">
                          <a:latin typeface="+mn-lt"/>
                        </a:rPr>
                        <a:t> studentů ČR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b="0" dirty="0" smtClean="0">
                          <a:latin typeface="+mn-lt"/>
                        </a:rPr>
                        <a:t>počet</a:t>
                      </a:r>
                      <a:r>
                        <a:rPr lang="cs-CZ" sz="2200" b="0" baseline="0" dirty="0" smtClean="0">
                          <a:latin typeface="+mn-lt"/>
                        </a:rPr>
                        <a:t> studentů UK</a:t>
                      </a:r>
                      <a:endParaRPr lang="en-GB" sz="2200" b="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b="0" dirty="0" smtClean="0">
                          <a:latin typeface="+mn-lt"/>
                        </a:rPr>
                        <a:t>počet</a:t>
                      </a:r>
                      <a:r>
                        <a:rPr lang="cs-CZ" sz="2200" b="0" baseline="0" dirty="0" smtClean="0">
                          <a:latin typeface="+mn-lt"/>
                        </a:rPr>
                        <a:t> studentů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b="0" baseline="0" dirty="0" smtClean="0">
                          <a:latin typeface="+mn-lt"/>
                        </a:rPr>
                        <a:t>FF</a:t>
                      </a:r>
                      <a:endParaRPr lang="en-GB" sz="2200" b="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b="0" dirty="0" smtClean="0">
                          <a:latin typeface="+mn-lt"/>
                        </a:rPr>
                        <a:t>počet</a:t>
                      </a:r>
                      <a:r>
                        <a:rPr lang="cs-CZ" sz="2200" b="0" baseline="0" dirty="0" smtClean="0">
                          <a:latin typeface="+mn-lt"/>
                        </a:rPr>
                        <a:t> studentů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b="0" baseline="0" dirty="0" smtClean="0">
                          <a:latin typeface="+mn-lt"/>
                        </a:rPr>
                        <a:t>CNES</a:t>
                      </a:r>
                      <a:endParaRPr lang="en-GB" sz="2200" b="0" dirty="0" smtClean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2012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34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2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20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2013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140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26 (19 %)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15 (11 %</a:t>
                      </a:r>
                      <a:r>
                        <a:rPr lang="cs-CZ" sz="2200" dirty="0">
                          <a:latin typeface="+mn-lt"/>
                        </a:rPr>
                        <a:t>)</a:t>
                      </a:r>
                      <a:endParaRPr lang="cs-CZ" sz="22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14 (10 %)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170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33 (19 %)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22 (13 %)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 (10 %)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38 (21 %)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25 (14</a:t>
                      </a:r>
                      <a:r>
                        <a:rPr lang="cs-CZ" sz="2200" baseline="0" dirty="0" smtClean="0">
                          <a:latin typeface="+mn-lt"/>
                        </a:rPr>
                        <a:t> %)</a:t>
                      </a:r>
                      <a:endParaRPr lang="cs-CZ" sz="22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 (10 %)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2016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187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35 (19 %)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19 (10 %)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12 (6 %)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194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42 (22 %)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24 (12 %)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12 (6</a:t>
                      </a:r>
                      <a:r>
                        <a:rPr lang="cs-CZ" sz="2200" baseline="0" dirty="0" smtClean="0">
                          <a:latin typeface="+mn-lt"/>
                        </a:rPr>
                        <a:t>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2018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2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42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22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13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457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/>
              <a:t>VŠ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247900"/>
            <a:ext cx="8825659" cy="4269858"/>
          </a:xfrm>
        </p:spPr>
        <p:txBody>
          <a:bodyPr>
            <a:normAutofit lnSpcReduction="10000"/>
          </a:bodyPr>
          <a:lstStyle/>
          <a:p>
            <a:r>
              <a:rPr lang="cs-CZ" sz="2400" dirty="0">
                <a:latin typeface="+mj-lt"/>
              </a:rPr>
              <a:t>r</a:t>
            </a:r>
            <a:r>
              <a:rPr lang="cs-CZ" sz="2400" dirty="0" smtClean="0">
                <a:latin typeface="+mj-lt"/>
              </a:rPr>
              <a:t>očně se u nás narodí </a:t>
            </a:r>
            <a:r>
              <a:rPr lang="en-US" sz="2400" dirty="0" smtClean="0">
                <a:latin typeface="+mj-lt"/>
              </a:rPr>
              <a:t>700–1</a:t>
            </a:r>
            <a:r>
              <a:rPr lang="cs-CZ" sz="2400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300 </a:t>
            </a:r>
            <a:r>
              <a:rPr lang="cs-CZ" sz="2400" dirty="0" smtClean="0">
                <a:latin typeface="+mj-lt"/>
              </a:rPr>
              <a:t>dětí s těžkým a středně těžkým sluchovým postižením</a:t>
            </a:r>
          </a:p>
          <a:p>
            <a:pPr marL="0" indent="0">
              <a:buNone/>
            </a:pPr>
            <a:endParaRPr lang="cs-CZ" sz="2400" dirty="0">
              <a:latin typeface="+mj-lt"/>
            </a:endParaRPr>
          </a:p>
          <a:p>
            <a:r>
              <a:rPr lang="cs-CZ" sz="2400" dirty="0">
                <a:latin typeface="+mj-lt"/>
              </a:rPr>
              <a:t>p</a:t>
            </a:r>
            <a:r>
              <a:rPr lang="cs-CZ" sz="2400" dirty="0" smtClean="0">
                <a:latin typeface="+mj-lt"/>
              </a:rPr>
              <a:t>očet studentů VŠ v populačním ročníku </a:t>
            </a:r>
            <a:r>
              <a:rPr lang="cs-CZ" sz="2400" dirty="0" smtClean="0">
                <a:latin typeface="+mj-lt"/>
                <a:hlinkClick r:id="rId2"/>
              </a:rPr>
              <a:t>64 </a:t>
            </a:r>
            <a:r>
              <a:rPr lang="cs-CZ" sz="2400" dirty="0">
                <a:latin typeface="+mj-lt"/>
                <a:hlinkClick r:id="rId2"/>
              </a:rPr>
              <a:t>%</a:t>
            </a:r>
            <a:r>
              <a:rPr lang="cs-CZ" sz="2400" dirty="0">
                <a:latin typeface="+mj-lt"/>
              </a:rPr>
              <a:t> </a:t>
            </a:r>
            <a:r>
              <a:rPr lang="cs-CZ" sz="2400" dirty="0" smtClean="0">
                <a:latin typeface="+mj-lt"/>
              </a:rPr>
              <a:t>(ve věku 18–23 let)</a:t>
            </a:r>
          </a:p>
          <a:p>
            <a:pPr lvl="1"/>
            <a:r>
              <a:rPr lang="cs-CZ" dirty="0"/>
              <a:t>0,64 x (</a:t>
            </a:r>
            <a:r>
              <a:rPr lang="en-US" dirty="0"/>
              <a:t>700–1</a:t>
            </a:r>
            <a:r>
              <a:rPr lang="cs-CZ" dirty="0"/>
              <a:t> </a:t>
            </a:r>
            <a:r>
              <a:rPr lang="en-US" dirty="0"/>
              <a:t>300</a:t>
            </a:r>
            <a:r>
              <a:rPr lang="cs-CZ" dirty="0"/>
              <a:t>) = 448–832 v jednom populačním ročníku</a:t>
            </a:r>
          </a:p>
          <a:p>
            <a:pPr lvl="1"/>
            <a:r>
              <a:rPr lang="cs-CZ" dirty="0"/>
              <a:t>5 x populační ročník</a:t>
            </a:r>
          </a:p>
          <a:p>
            <a:pPr lvl="1"/>
            <a:r>
              <a:rPr lang="cs-CZ" sz="2400" b="1" dirty="0"/>
              <a:t>celkem by u nás mělo studovat 2 240–4 160 neslyšících </a:t>
            </a:r>
            <a:r>
              <a:rPr lang="cs-CZ" sz="2400" b="1" dirty="0" smtClean="0"/>
              <a:t>studentů</a:t>
            </a:r>
          </a:p>
          <a:p>
            <a:pPr lvl="1"/>
            <a:endParaRPr lang="cs-CZ" sz="2400" b="1" dirty="0"/>
          </a:p>
          <a:p>
            <a:r>
              <a:rPr lang="cs-CZ" sz="2400" b="1" dirty="0" smtClean="0"/>
              <a:t>rozdíl </a:t>
            </a:r>
            <a:r>
              <a:rPr lang="cs-CZ" sz="2400" b="1" dirty="0"/>
              <a:t>→ ???</a:t>
            </a:r>
            <a:endParaRPr lang="en-GB" sz="2400" b="1" dirty="0"/>
          </a:p>
          <a:p>
            <a:endParaRPr lang="cs-CZ" sz="2400" dirty="0" smtClean="0">
              <a:latin typeface="+mj-lt"/>
            </a:endParaRPr>
          </a:p>
          <a:p>
            <a:pPr lvl="1"/>
            <a:endParaRPr lang="cs-CZ" sz="2400" b="1" dirty="0">
              <a:latin typeface="+mj-lt"/>
            </a:endParaRPr>
          </a:p>
          <a:p>
            <a:pPr lvl="1"/>
            <a:endParaRPr lang="cs-CZ" sz="2400" b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234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/>
              <a:t>VŠ</a:t>
            </a:r>
            <a:endParaRPr lang="en-GB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11912871"/>
              </p:ext>
            </p:extLst>
          </p:nvPr>
        </p:nvGraphicFramePr>
        <p:xfrm>
          <a:off x="1069975" y="2193925"/>
          <a:ext cx="4754290" cy="3533436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377145"/>
                <a:gridCol w="2377145"/>
              </a:tblGrid>
              <a:tr h="369525"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rok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b="0" baseline="0" dirty="0" smtClean="0">
                          <a:latin typeface="+mn-lt"/>
                        </a:rPr>
                        <a:t>neslyšící studenti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2012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2013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140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170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2016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187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194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</a:tbl>
          </a:graphicData>
        </a:graphic>
      </p:graphicFrame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68288" lvl="1" indent="-268288"/>
            <a:r>
              <a:rPr lang="cs-CZ" sz="2400" dirty="0"/>
              <a:t>c</a:t>
            </a:r>
            <a:r>
              <a:rPr lang="cs-CZ" sz="2400" dirty="0" smtClean="0"/>
              <a:t>elkem </a:t>
            </a:r>
            <a:r>
              <a:rPr lang="cs-CZ" sz="2400" dirty="0"/>
              <a:t>by u nás mělo </a:t>
            </a:r>
            <a:r>
              <a:rPr lang="cs-CZ" sz="2400" dirty="0" smtClean="0"/>
              <a:t>studovat 2 </a:t>
            </a:r>
            <a:r>
              <a:rPr lang="cs-CZ" sz="2400" dirty="0"/>
              <a:t>240–4 160 neslyšících </a:t>
            </a:r>
            <a:r>
              <a:rPr lang="cs-CZ" sz="2400" dirty="0" smtClean="0"/>
              <a:t>studentů (64 % „neslyšící populace ve věku 18–23 let“)</a:t>
            </a:r>
          </a:p>
          <a:p>
            <a:pPr marL="268288" lvl="1" indent="-268288"/>
            <a:r>
              <a:rPr lang="cs-CZ" sz="2400" dirty="0">
                <a:solidFill>
                  <a:schemeClr val="accent4">
                    <a:lumMod val="75000"/>
                  </a:schemeClr>
                </a:solidFill>
              </a:rPr>
              <a:t>s</a:t>
            </a:r>
            <a:r>
              <a:rPr lang="cs-CZ" sz="2400" dirty="0" smtClean="0">
                <a:solidFill>
                  <a:schemeClr val="accent4">
                    <a:lumMod val="75000"/>
                  </a:schemeClr>
                </a:solidFill>
              </a:rPr>
              <a:t>tuduje pouze 5–9 % „neslyšící populace ve věku 18–23 let“</a:t>
            </a:r>
            <a:endParaRPr lang="cs-CZ" sz="24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50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en-GB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847725" y="4391024"/>
            <a:ext cx="8113395" cy="1067943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/>
              <a:t>a</a:t>
            </a:r>
            <a:r>
              <a:rPr lang="cs-CZ" dirty="0" smtClean="0"/>
              <a:t>ndrea.hudakova@ff.cuni.cz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536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smtClean="0"/>
              <a:t>MŠ</a:t>
            </a:r>
            <a:endParaRPr lang="en-GB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8430054"/>
              </p:ext>
            </p:extLst>
          </p:nvPr>
        </p:nvGraphicFramePr>
        <p:xfrm>
          <a:off x="924025" y="885525"/>
          <a:ext cx="10204350" cy="5286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901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smtClean="0"/>
              <a:t>MŠ</a:t>
            </a:r>
            <a:endParaRPr lang="en-GB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76407945"/>
              </p:ext>
            </p:extLst>
          </p:nvPr>
        </p:nvGraphicFramePr>
        <p:xfrm>
          <a:off x="1069975" y="1233378"/>
          <a:ext cx="4754563" cy="5282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Zástupný symbol pro obsah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24866429"/>
              </p:ext>
            </p:extLst>
          </p:nvPr>
        </p:nvGraphicFramePr>
        <p:xfrm>
          <a:off x="6364288" y="1233378"/>
          <a:ext cx="4754562" cy="4938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9424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/>
              <a:t>Z</a:t>
            </a:r>
            <a:r>
              <a:rPr lang="cs-CZ" dirty="0" smtClean="0"/>
              <a:t>Š</a:t>
            </a:r>
            <a:endParaRPr lang="en-GB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7227691"/>
              </p:ext>
            </p:extLst>
          </p:nvPr>
        </p:nvGraphicFramePr>
        <p:xfrm>
          <a:off x="871870" y="847023"/>
          <a:ext cx="10256378" cy="5479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983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/>
              <a:t>Z</a:t>
            </a:r>
            <a:r>
              <a:rPr lang="cs-CZ" dirty="0" smtClean="0"/>
              <a:t>Š</a:t>
            </a:r>
            <a:endParaRPr lang="en-GB" dirty="0"/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69064169"/>
              </p:ext>
            </p:extLst>
          </p:nvPr>
        </p:nvGraphicFramePr>
        <p:xfrm>
          <a:off x="1069975" y="1212112"/>
          <a:ext cx="4754563" cy="5326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Zástupný symbol pro obsah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83055899"/>
              </p:ext>
            </p:extLst>
          </p:nvPr>
        </p:nvGraphicFramePr>
        <p:xfrm>
          <a:off x="6364288" y="1212112"/>
          <a:ext cx="4754562" cy="4960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3649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69975" y="474000"/>
            <a:ext cx="10058400" cy="1609344"/>
          </a:xfrm>
        </p:spPr>
        <p:txBody>
          <a:bodyPr/>
          <a:lstStyle/>
          <a:p>
            <a:pPr lvl="0"/>
            <a:r>
              <a:rPr lang="cs-CZ" dirty="0"/>
              <a:t>S</a:t>
            </a:r>
            <a:r>
              <a:rPr lang="cs-CZ" dirty="0" smtClean="0"/>
              <a:t>Š</a:t>
            </a:r>
            <a:endParaRPr lang="en-GB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9775952"/>
              </p:ext>
            </p:extLst>
          </p:nvPr>
        </p:nvGraphicFramePr>
        <p:xfrm>
          <a:off x="691116" y="935665"/>
          <a:ext cx="10437259" cy="5539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288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/>
              <a:t>S</a:t>
            </a:r>
            <a:r>
              <a:rPr lang="cs-CZ" dirty="0" smtClean="0"/>
              <a:t>Š</a:t>
            </a:r>
            <a:endParaRPr lang="en-GB" dirty="0"/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57201179"/>
              </p:ext>
            </p:extLst>
          </p:nvPr>
        </p:nvGraphicFramePr>
        <p:xfrm>
          <a:off x="1069975" y="1233377"/>
          <a:ext cx="4754563" cy="5273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Zástupný symbol pro obsah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16673041"/>
              </p:ext>
            </p:extLst>
          </p:nvPr>
        </p:nvGraphicFramePr>
        <p:xfrm>
          <a:off x="6364288" y="1233378"/>
          <a:ext cx="4754562" cy="4954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671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smtClean="0"/>
              <a:t>MŠ + ZŠ + SŠ</a:t>
            </a:r>
            <a:endParaRPr lang="en-GB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1057156"/>
              </p:ext>
            </p:extLst>
          </p:nvPr>
        </p:nvGraphicFramePr>
        <p:xfrm>
          <a:off x="170122" y="1573619"/>
          <a:ext cx="10958254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90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smtClean="0"/>
              <a:t>MŠ + ZŠ + SŠ</a:t>
            </a:r>
            <a:endParaRPr lang="en-GB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5860920"/>
              </p:ext>
            </p:extLst>
          </p:nvPr>
        </p:nvGraphicFramePr>
        <p:xfrm>
          <a:off x="170122" y="1573619"/>
          <a:ext cx="10958254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752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Dřevo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Dřevo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řev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Dřevo</Template>
  <TotalTime>1263</TotalTime>
  <Words>413</Words>
  <Application>Microsoft Office PowerPoint</Application>
  <PresentationFormat>Širokoúhlá obrazovka</PresentationFormat>
  <Paragraphs>145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Bookman Old Style</vt:lpstr>
      <vt:lpstr>Calibri</vt:lpstr>
      <vt:lpstr>Century Gothic</vt:lpstr>
      <vt:lpstr>Wingdings</vt:lpstr>
      <vt:lpstr>Dřevo</vt:lpstr>
      <vt:lpstr>Neslyšící děti, žáci, studenti v ČR</vt:lpstr>
      <vt:lpstr>MŠ</vt:lpstr>
      <vt:lpstr>MŠ</vt:lpstr>
      <vt:lpstr>ZŠ</vt:lpstr>
      <vt:lpstr>ZŠ</vt:lpstr>
      <vt:lpstr>SŠ</vt:lpstr>
      <vt:lpstr>SŠ</vt:lpstr>
      <vt:lpstr>MŠ + ZŠ + SŠ</vt:lpstr>
      <vt:lpstr>MŠ + ZŠ + SŠ</vt:lpstr>
      <vt:lpstr>MŠ + ZŠ + SŠ</vt:lpstr>
      <vt:lpstr>MŠ + ZŠ + SŠ?</vt:lpstr>
      <vt:lpstr>VŠ</vt:lpstr>
      <vt:lpstr>Kde studují neslyšící studenti?</vt:lpstr>
      <vt:lpstr>VŠ</vt:lpstr>
      <vt:lpstr>VŠ</vt:lpstr>
      <vt:lpstr>Děkuji za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 neslyšícího dítěte vyroste neslyšící dospělý</dc:title>
  <dc:creator>Andrea Hudáková</dc:creator>
  <cp:lastModifiedBy>Hudáková, Andrea</cp:lastModifiedBy>
  <cp:revision>116</cp:revision>
  <dcterms:created xsi:type="dcterms:W3CDTF">2016-02-19T04:36:05Z</dcterms:created>
  <dcterms:modified xsi:type="dcterms:W3CDTF">2018-02-20T06:11:24Z</dcterms:modified>
</cp:coreProperties>
</file>