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475" r:id="rId2"/>
    <p:sldId id="264" r:id="rId3"/>
    <p:sldId id="551" r:id="rId4"/>
    <p:sldId id="555" r:id="rId5"/>
    <p:sldId id="556" r:id="rId6"/>
    <p:sldId id="492" r:id="rId7"/>
    <p:sldId id="491" r:id="rId8"/>
    <p:sldId id="493" r:id="rId9"/>
    <p:sldId id="494" r:id="rId10"/>
    <p:sldId id="495" r:id="rId11"/>
    <p:sldId id="552" r:id="rId12"/>
    <p:sldId id="553" r:id="rId13"/>
    <p:sldId id="554" r:id="rId14"/>
    <p:sldId id="258" r:id="rId15"/>
    <p:sldId id="479" r:id="rId16"/>
    <p:sldId id="473" r:id="rId17"/>
    <p:sldId id="490" r:id="rId18"/>
    <p:sldId id="464" r:id="rId19"/>
    <p:sldId id="466" r:id="rId20"/>
    <p:sldId id="467" r:id="rId21"/>
    <p:sldId id="465" r:id="rId22"/>
    <p:sldId id="481" r:id="rId23"/>
    <p:sldId id="472" r:id="rId24"/>
    <p:sldId id="484" r:id="rId25"/>
    <p:sldId id="483" r:id="rId26"/>
    <p:sldId id="489" r:id="rId27"/>
    <p:sldId id="485" r:id="rId28"/>
    <p:sldId id="482" r:id="rId29"/>
    <p:sldId id="486" r:id="rId30"/>
    <p:sldId id="487" r:id="rId31"/>
    <p:sldId id="480" r:id="rId32"/>
    <p:sldId id="469" r:id="rId3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19C174-7077-4B5F-AF76-36F610884A98}" v="61" dt="2026-04-27T22:24:33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45" autoAdjust="0"/>
  </p:normalViewPr>
  <p:slideViewPr>
    <p:cSldViewPr>
      <p:cViewPr varScale="1">
        <p:scale>
          <a:sx n="59" d="100"/>
          <a:sy n="59" d="100"/>
        </p:scale>
        <p:origin x="144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190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undo custSel addSld delSld modSld sldOrd">
      <pc:chgData name="Michal Dimitrov" userId="38f9263f699255cd" providerId="LiveId" clId="{4119002E-68FA-40CC-91F8-EBB3ED09C0BA}" dt="2026-04-27T22:24:41.555" v="288"/>
      <pc:docMkLst>
        <pc:docMk/>
      </pc:docMkLst>
      <pc:sldChg chg="modSp mod modAnim">
        <pc:chgData name="Michal Dimitrov" userId="38f9263f699255cd" providerId="LiveId" clId="{4119002E-68FA-40CC-91F8-EBB3ED09C0BA}" dt="2026-04-27T22:22:01.322" v="255" actId="20577"/>
        <pc:sldMkLst>
          <pc:docMk/>
          <pc:sldMk cId="0" sldId="258"/>
        </pc:sldMkLst>
        <pc:spChg chg="mod">
          <ac:chgData name="Michal Dimitrov" userId="38f9263f699255cd" providerId="LiveId" clId="{4119002E-68FA-40CC-91F8-EBB3ED09C0BA}" dt="2026-04-27T22:22:01.322" v="255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4-27T22:07:47.396" v="43" actId="20577"/>
          <ac:spMkLst>
            <pc:docMk/>
            <pc:sldMk cId="0" sldId="258"/>
            <ac:spMk id="4098" creationId="{00000000-0000-0000-0000-000000000000}"/>
          </ac:spMkLst>
        </pc:spChg>
      </pc:sldChg>
      <pc:sldChg chg="modSp mod ord">
        <pc:chgData name="Michal Dimitrov" userId="38f9263f699255cd" providerId="LiveId" clId="{4119002E-68FA-40CC-91F8-EBB3ED09C0BA}" dt="2026-04-27T22:24:41.555" v="288"/>
        <pc:sldMkLst>
          <pc:docMk/>
          <pc:sldMk cId="0" sldId="264"/>
        </pc:sldMkLst>
        <pc:spChg chg="mod">
          <ac:chgData name="Michal Dimitrov" userId="38f9263f699255cd" providerId="LiveId" clId="{4119002E-68FA-40CC-91F8-EBB3ED09C0BA}" dt="2026-04-27T22:02:53.968" v="39" actId="20577"/>
          <ac:spMkLst>
            <pc:docMk/>
            <pc:sldMk cId="0" sldId="264"/>
            <ac:spMk id="3074" creationId="{00000000-0000-0000-0000-000000000000}"/>
          </ac:spMkLst>
        </pc:spChg>
      </pc:sldChg>
      <pc:sldChg chg="del">
        <pc:chgData name="Michal Dimitrov" userId="38f9263f699255cd" providerId="LiveId" clId="{4119002E-68FA-40CC-91F8-EBB3ED09C0BA}" dt="2026-04-27T22:22:09.266" v="256" actId="47"/>
        <pc:sldMkLst>
          <pc:docMk/>
          <pc:sldMk cId="0" sldId="450"/>
        </pc:sldMkLst>
      </pc:sldChg>
      <pc:sldChg chg="del">
        <pc:chgData name="Michal Dimitrov" userId="38f9263f699255cd" providerId="LiveId" clId="{4119002E-68FA-40CC-91F8-EBB3ED09C0BA}" dt="2026-04-27T22:22:09.266" v="256" actId="47"/>
        <pc:sldMkLst>
          <pc:docMk/>
          <pc:sldMk cId="0" sldId="451"/>
        </pc:sldMkLst>
      </pc:sldChg>
      <pc:sldChg chg="del">
        <pc:chgData name="Michal Dimitrov" userId="38f9263f699255cd" providerId="LiveId" clId="{4119002E-68FA-40CC-91F8-EBB3ED09C0BA}" dt="2026-04-27T22:22:09.266" v="256" actId="47"/>
        <pc:sldMkLst>
          <pc:docMk/>
          <pc:sldMk cId="0" sldId="452"/>
        </pc:sldMkLst>
      </pc:sldChg>
      <pc:sldChg chg="modSp mod">
        <pc:chgData name="Michal Dimitrov" userId="38f9263f699255cd" providerId="LiveId" clId="{4119002E-68FA-40CC-91F8-EBB3ED09C0BA}" dt="2026-04-27T22:23:11.392" v="285" actId="6549"/>
        <pc:sldMkLst>
          <pc:docMk/>
          <pc:sldMk cId="0" sldId="469"/>
        </pc:sldMkLst>
        <pc:spChg chg="mod">
          <ac:chgData name="Michal Dimitrov" userId="38f9263f699255cd" providerId="LiveId" clId="{4119002E-68FA-40CC-91F8-EBB3ED09C0BA}" dt="2026-04-27T22:23:02.310" v="267" actId="20577"/>
          <ac:spMkLst>
            <pc:docMk/>
            <pc:sldMk cId="0" sldId="469"/>
            <ac:spMk id="5122" creationId="{00000000-0000-0000-0000-000000000000}"/>
          </ac:spMkLst>
        </pc:spChg>
        <pc:spChg chg="mod">
          <ac:chgData name="Michal Dimitrov" userId="38f9263f699255cd" providerId="LiveId" clId="{4119002E-68FA-40CC-91F8-EBB3ED09C0BA}" dt="2026-04-27T22:23:11.392" v="285" actId="6549"/>
          <ac:spMkLst>
            <pc:docMk/>
            <pc:sldMk cId="0" sldId="469"/>
            <ac:spMk id="5123" creationId="{00000000-0000-0000-0000-000000000000}"/>
          </ac:spMkLst>
        </pc:spChg>
      </pc:sldChg>
      <pc:sldChg chg="ord">
        <pc:chgData name="Michal Dimitrov" userId="38f9263f699255cd" providerId="LiveId" clId="{4119002E-68FA-40CC-91F8-EBB3ED09C0BA}" dt="2026-04-27T22:22:32.899" v="260"/>
        <pc:sldMkLst>
          <pc:docMk/>
          <pc:sldMk cId="0" sldId="473"/>
        </pc:sldMkLst>
      </pc:sldChg>
      <pc:sldChg chg="modSp mod">
        <pc:chgData name="Michal Dimitrov" userId="38f9263f699255cd" providerId="LiveId" clId="{4119002E-68FA-40CC-91F8-EBB3ED09C0BA}" dt="2026-04-27T22:02:09.607" v="31" actId="20577"/>
        <pc:sldMkLst>
          <pc:docMk/>
          <pc:sldMk cId="0" sldId="475"/>
        </pc:sldMkLst>
        <pc:spChg chg="mod">
          <ac:chgData name="Michal Dimitrov" userId="38f9263f699255cd" providerId="LiveId" clId="{4119002E-68FA-40CC-91F8-EBB3ED09C0BA}" dt="2026-04-27T22:02:01.684" v="21" actId="20577"/>
          <ac:spMkLst>
            <pc:docMk/>
            <pc:sldMk cId="0" sldId="475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4-27T22:02:09.607" v="31" actId="20577"/>
          <ac:spMkLst>
            <pc:docMk/>
            <pc:sldMk cId="0" sldId="475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4-27T22:22:16.422" v="258" actId="20577"/>
        <pc:sldMkLst>
          <pc:docMk/>
          <pc:sldMk cId="0" sldId="479"/>
        </pc:sldMkLst>
        <pc:spChg chg="mod">
          <ac:chgData name="Michal Dimitrov" userId="38f9263f699255cd" providerId="LiveId" clId="{4119002E-68FA-40CC-91F8-EBB3ED09C0BA}" dt="2026-04-27T22:22:16.422" v="258" actId="20577"/>
          <ac:spMkLst>
            <pc:docMk/>
            <pc:sldMk cId="0" sldId="479"/>
            <ac:spMk id="3" creationId="{00000000-0000-0000-0000-000000000000}"/>
          </ac:spMkLst>
        </pc:spChg>
      </pc:sldChg>
      <pc:sldChg chg="ord">
        <pc:chgData name="Michal Dimitrov" userId="38f9263f699255cd" providerId="LiveId" clId="{4119002E-68FA-40CC-91F8-EBB3ED09C0BA}" dt="2026-04-27T22:22:32.899" v="260"/>
        <pc:sldMkLst>
          <pc:docMk/>
          <pc:sldMk cId="2442184163" sldId="490"/>
        </pc:sldMkLst>
      </pc:sldChg>
      <pc:sldChg chg="ord">
        <pc:chgData name="Michal Dimitrov" userId="38f9263f699255cd" providerId="LiveId" clId="{4119002E-68FA-40CC-91F8-EBB3ED09C0BA}" dt="2026-04-27T22:08:18.544" v="45"/>
        <pc:sldMkLst>
          <pc:docMk/>
          <pc:sldMk cId="2644671263" sldId="494"/>
        </pc:sldMkLst>
      </pc:sldChg>
      <pc:sldChg chg="del">
        <pc:chgData name="Michal Dimitrov" userId="38f9263f699255cd" providerId="LiveId" clId="{4119002E-68FA-40CC-91F8-EBB3ED09C0BA}" dt="2026-04-27T22:02:12.898" v="32" actId="47"/>
        <pc:sldMkLst>
          <pc:docMk/>
          <pc:sldMk cId="3170794260" sldId="540"/>
        </pc:sldMkLst>
      </pc:sldChg>
      <pc:sldChg chg="add ord">
        <pc:chgData name="Michal Dimitrov" userId="38f9263f699255cd" providerId="LiveId" clId="{4119002E-68FA-40CC-91F8-EBB3ED09C0BA}" dt="2026-04-27T22:02:46.332" v="35"/>
        <pc:sldMkLst>
          <pc:docMk/>
          <pc:sldMk cId="2349203630" sldId="551"/>
        </pc:sldMkLst>
      </pc:sldChg>
      <pc:sldChg chg="addSp delSp modSp new mod">
        <pc:chgData name="Michal Dimitrov" userId="38f9263f699255cd" providerId="LiveId" clId="{4119002E-68FA-40CC-91F8-EBB3ED09C0BA}" dt="2026-04-27T22:13:37.257" v="120" actId="14100"/>
        <pc:sldMkLst>
          <pc:docMk/>
          <pc:sldMk cId="1346171864" sldId="552"/>
        </pc:sldMkLst>
        <pc:spChg chg="mod">
          <ac:chgData name="Michal Dimitrov" userId="38f9263f699255cd" providerId="LiveId" clId="{4119002E-68FA-40CC-91F8-EBB3ED09C0BA}" dt="2026-04-27T22:12:21.960" v="104" actId="20577"/>
          <ac:spMkLst>
            <pc:docMk/>
            <pc:sldMk cId="1346171864" sldId="552"/>
            <ac:spMk id="2" creationId="{735B158C-09AF-A7BB-A11D-1EDD781F4697}"/>
          </ac:spMkLst>
        </pc:spChg>
        <pc:spChg chg="del">
          <ac:chgData name="Michal Dimitrov" userId="38f9263f699255cd" providerId="LiveId" clId="{4119002E-68FA-40CC-91F8-EBB3ED09C0BA}" dt="2026-04-27T22:12:24.755" v="105"/>
          <ac:spMkLst>
            <pc:docMk/>
            <pc:sldMk cId="1346171864" sldId="552"/>
            <ac:spMk id="3" creationId="{0975730C-9E1F-2F4B-82C6-50E818632A24}"/>
          </ac:spMkLst>
        </pc:spChg>
        <pc:picChg chg="add mod">
          <ac:chgData name="Michal Dimitrov" userId="38f9263f699255cd" providerId="LiveId" clId="{4119002E-68FA-40CC-91F8-EBB3ED09C0BA}" dt="2026-04-27T22:13:20.381" v="114" actId="1076"/>
          <ac:picMkLst>
            <pc:docMk/>
            <pc:sldMk cId="1346171864" sldId="552"/>
            <ac:picMk id="1026" creationId="{851E1C2D-04F6-3F3A-A057-B08566A857D7}"/>
          </ac:picMkLst>
        </pc:picChg>
        <pc:picChg chg="add mod">
          <ac:chgData name="Michal Dimitrov" userId="38f9263f699255cd" providerId="LiveId" clId="{4119002E-68FA-40CC-91F8-EBB3ED09C0BA}" dt="2026-04-27T22:13:37.257" v="120" actId="14100"/>
          <ac:picMkLst>
            <pc:docMk/>
            <pc:sldMk cId="1346171864" sldId="552"/>
            <ac:picMk id="1028" creationId="{72102BC6-A799-DE1B-4573-7FA00426A5D9}"/>
          </ac:picMkLst>
        </pc:picChg>
        <pc:picChg chg="add mod">
          <ac:chgData name="Michal Dimitrov" userId="38f9263f699255cd" providerId="LiveId" clId="{4119002E-68FA-40CC-91F8-EBB3ED09C0BA}" dt="2026-04-27T22:13:25.576" v="116" actId="14100"/>
          <ac:picMkLst>
            <pc:docMk/>
            <pc:sldMk cId="1346171864" sldId="552"/>
            <ac:picMk id="1030" creationId="{6D41AA4F-0CD9-23DF-FAFC-6C48E25660A8}"/>
          </ac:picMkLst>
        </pc:picChg>
      </pc:sldChg>
      <pc:sldChg chg="addSp delSp modSp new mod">
        <pc:chgData name="Michal Dimitrov" userId="38f9263f699255cd" providerId="LiveId" clId="{4119002E-68FA-40CC-91F8-EBB3ED09C0BA}" dt="2026-04-27T22:19:03.175" v="169" actId="20577"/>
        <pc:sldMkLst>
          <pc:docMk/>
          <pc:sldMk cId="2850783038" sldId="553"/>
        </pc:sldMkLst>
        <pc:spChg chg="mod">
          <ac:chgData name="Michal Dimitrov" userId="38f9263f699255cd" providerId="LiveId" clId="{4119002E-68FA-40CC-91F8-EBB3ED09C0BA}" dt="2026-04-27T22:19:03.175" v="169" actId="20577"/>
          <ac:spMkLst>
            <pc:docMk/>
            <pc:sldMk cId="2850783038" sldId="553"/>
            <ac:spMk id="2" creationId="{116B1697-110A-326D-BC05-48C8DC361365}"/>
          </ac:spMkLst>
        </pc:spChg>
        <pc:spChg chg="del">
          <ac:chgData name="Michal Dimitrov" userId="38f9263f699255cd" providerId="LiveId" clId="{4119002E-68FA-40CC-91F8-EBB3ED09C0BA}" dt="2026-04-27T22:18:34.467" v="126" actId="22"/>
          <ac:spMkLst>
            <pc:docMk/>
            <pc:sldMk cId="2850783038" sldId="553"/>
            <ac:spMk id="3" creationId="{8C41E3A5-525C-7F1E-3986-BD926D577245}"/>
          </ac:spMkLst>
        </pc:spChg>
        <pc:picChg chg="add del mod">
          <ac:chgData name="Michal Dimitrov" userId="38f9263f699255cd" providerId="LiveId" clId="{4119002E-68FA-40CC-91F8-EBB3ED09C0BA}" dt="2026-04-27T22:17:15.875" v="125" actId="22"/>
          <ac:picMkLst>
            <pc:docMk/>
            <pc:sldMk cId="2850783038" sldId="553"/>
            <ac:picMk id="5" creationId="{11FE3FE8-068C-DBFA-98CF-AC59964FBBDD}"/>
          </ac:picMkLst>
        </pc:picChg>
        <pc:picChg chg="add mod ord">
          <ac:chgData name="Michal Dimitrov" userId="38f9263f699255cd" providerId="LiveId" clId="{4119002E-68FA-40CC-91F8-EBB3ED09C0BA}" dt="2026-04-27T22:18:43.181" v="129" actId="1076"/>
          <ac:picMkLst>
            <pc:docMk/>
            <pc:sldMk cId="2850783038" sldId="553"/>
            <ac:picMk id="7" creationId="{0AFA67E0-ED69-4BBF-01F5-C870BE21EF2F}"/>
          </ac:picMkLst>
        </pc:picChg>
      </pc:sldChg>
      <pc:sldChg chg="addSp delSp modSp new mod">
        <pc:chgData name="Michal Dimitrov" userId="38f9263f699255cd" providerId="LiveId" clId="{4119002E-68FA-40CC-91F8-EBB3ED09C0BA}" dt="2026-04-27T22:20:30.145" v="179" actId="1076"/>
        <pc:sldMkLst>
          <pc:docMk/>
          <pc:sldMk cId="1949606582" sldId="554"/>
        </pc:sldMkLst>
        <pc:spChg chg="mod">
          <ac:chgData name="Michal Dimitrov" userId="38f9263f699255cd" providerId="LiveId" clId="{4119002E-68FA-40CC-91F8-EBB3ED09C0BA}" dt="2026-04-27T22:19:15.418" v="171"/>
          <ac:spMkLst>
            <pc:docMk/>
            <pc:sldMk cId="1949606582" sldId="554"/>
            <ac:spMk id="2" creationId="{CF17E64B-332C-ACC8-5B34-68F734C9FFAD}"/>
          </ac:spMkLst>
        </pc:spChg>
        <pc:spChg chg="del">
          <ac:chgData name="Michal Dimitrov" userId="38f9263f699255cd" providerId="LiveId" clId="{4119002E-68FA-40CC-91F8-EBB3ED09C0BA}" dt="2026-04-27T22:19:51.166" v="172" actId="22"/>
          <ac:spMkLst>
            <pc:docMk/>
            <pc:sldMk cId="1949606582" sldId="554"/>
            <ac:spMk id="3" creationId="{AB66385F-317E-08FD-B82E-66F727CEF5F4}"/>
          </ac:spMkLst>
        </pc:spChg>
        <pc:picChg chg="add mod ord">
          <ac:chgData name="Michal Dimitrov" userId="38f9263f699255cd" providerId="LiveId" clId="{4119002E-68FA-40CC-91F8-EBB3ED09C0BA}" dt="2026-04-27T22:20:27.328" v="178" actId="14100"/>
          <ac:picMkLst>
            <pc:docMk/>
            <pc:sldMk cId="1949606582" sldId="554"/>
            <ac:picMk id="5" creationId="{E2757F76-D863-B175-2D35-0ED1DEB416A8}"/>
          </ac:picMkLst>
        </pc:picChg>
        <pc:picChg chg="add mod">
          <ac:chgData name="Michal Dimitrov" userId="38f9263f699255cd" providerId="LiveId" clId="{4119002E-68FA-40CC-91F8-EBB3ED09C0BA}" dt="2026-04-27T22:20:30.145" v="179" actId="1076"/>
          <ac:picMkLst>
            <pc:docMk/>
            <pc:sldMk cId="1949606582" sldId="554"/>
            <ac:picMk id="7" creationId="{CB023E6F-B57D-DFC7-8D57-9C3E1F1518D4}"/>
          </ac:picMkLst>
        </pc:picChg>
      </pc:sldChg>
      <pc:sldChg chg="add">
        <pc:chgData name="Michal Dimitrov" userId="38f9263f699255cd" providerId="LiveId" clId="{4119002E-68FA-40CC-91F8-EBB3ED09C0BA}" dt="2026-04-27T22:24:33.582" v="286"/>
        <pc:sldMkLst>
          <pc:docMk/>
          <pc:sldMk cId="0" sldId="555"/>
        </pc:sldMkLst>
      </pc:sldChg>
      <pc:sldChg chg="add">
        <pc:chgData name="Michal Dimitrov" userId="38f9263f699255cd" providerId="LiveId" clId="{4119002E-68FA-40CC-91F8-EBB3ED09C0BA}" dt="2026-04-27T22:24:33.582" v="286"/>
        <pc:sldMkLst>
          <pc:docMk/>
          <pc:sldMk cId="0" sldId="5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81223A-CF50-40E0-9770-C5C6B5FB1281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72FEDF-BF3B-4019-8FDB-3E4622968C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879EDD-FAAD-4979-BA01-38B8D5BF6EE4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F11BA5-A886-4ACA-85AD-0F1145FCFD3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UaZwf1owf0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https://de.wikipedia.org/wiki/28._Nationalratswahl_in_%C3%96sterreich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147585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https://de.wikipedia.org/wiki/</a:t>
            </a:r>
            <a:r>
              <a:rPr lang="cs-CZ" dirty="0" err="1"/>
              <a:t>Wiener_Blut</a:t>
            </a:r>
            <a:r>
              <a:rPr lang="cs-CZ" dirty="0"/>
              <a:t>_(Begriffskl%C3%A4rung)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45542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://www.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youtube.com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watch</a:t>
            </a:r>
            <a:r>
              <a:rPr lang="cs-CZ" sz="12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?v=</a:t>
            </a:r>
            <a:r>
              <a:rPr lang="cs-CZ" sz="1200" b="0" i="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qUaZwf1owf0</a:t>
            </a:r>
            <a:endParaRPr lang="cs-CZ" b="0" u="none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0590-4BC5-404D-872B-47896B031C9B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4B85D-F83C-479E-8679-28BD07B323D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F67FA-1FB1-4BD9-9380-53E5C6D6637D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035FA-7139-43CE-9C08-4ED0C5F1C10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BC2AF-4E31-4780-8909-0FC8E66F3EE3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EDD4A-26BB-4217-8643-44403527E6B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4195-2B39-4DC0-9C50-6FB5790EA02D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BCB2B-A5F5-464F-A939-20BC59A0E6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BBC21-FD19-4D1C-927D-4DCF250E0220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7229C-4D72-4F76-BBCE-E91F5C8CA27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B6A20-8E17-4F2D-B9FE-2F1B3929A741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C0B5-E716-4F87-B3CF-5EE705E3C5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B6AEC-C1D7-4A8B-8728-7747B03FB420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9D2E-0F73-4AC1-A7C4-09F03FEEC46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496F-7CEB-494D-9860-3AF71C3A9AAC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64D70-6301-4766-9656-2F23C0D61B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ACE6D-2F83-4B71-828E-95186707451C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81C5D-EECD-48E8-B3D0-F7B449E53E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FD32E-E389-4F2D-8222-2DAA08AC4DE9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7B970-E86C-4B94-98D1-9B825DADBF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C8938-02F7-4486-868E-75CEDB076AD5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C660F-928B-4D15-AD79-176ABC080D6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FFAD2E-CB89-43B8-BAE3-E33B2D3D6E73}" type="datetimeFigureOut">
              <a:rPr lang="cs-CZ"/>
              <a:pPr>
                <a:defRPr/>
              </a:pPr>
              <a:t>28.04.2026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7B0C47-1455-4443-9FD6-C1A75FD0E26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e.wikipedia.org/wiki/Wiener_Blut_(1942)" TargetMode="External"/><Relationship Id="rId3" Type="http://schemas.openxmlformats.org/officeDocument/2006/relationships/hyperlink" Target="https://de.wikipedia.org/wiki/Wiener_Blut_(Walzer)" TargetMode="External"/><Relationship Id="rId7" Type="http://schemas.openxmlformats.org/officeDocument/2006/relationships/hyperlink" Target="https://de.wikipedia.org/wiki/Liebe_ist_f%C3%BCr_alle_da" TargetMode="External"/><Relationship Id="rId12" Type="http://schemas.openxmlformats.org/officeDocument/2006/relationships/hyperlink" Target="https://de.wikipedia.org/wiki/Christian_Michelid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.wikipedia.org/wiki/Wiener_Blut_(Album)" TargetMode="External"/><Relationship Id="rId11" Type="http://schemas.openxmlformats.org/officeDocument/2006/relationships/hyperlink" Target="https://de.wikipedia.org/wiki/Robert_Geher" TargetMode="External"/><Relationship Id="rId5" Type="http://schemas.openxmlformats.org/officeDocument/2006/relationships/hyperlink" Target="https://de.wikipedia.org/wiki/Wiener_Blut" TargetMode="External"/><Relationship Id="rId10" Type="http://schemas.openxmlformats.org/officeDocument/2006/relationships/hyperlink" Target="https://de.wikipedia.org/wiki/Wiener_Blut_(2019)" TargetMode="External"/><Relationship Id="rId4" Type="http://schemas.openxmlformats.org/officeDocument/2006/relationships/hyperlink" Target="https://de.wikipedia.org/wiki/Johann_Strauss_(Sohn)" TargetMode="External"/><Relationship Id="rId9" Type="http://schemas.openxmlformats.org/officeDocument/2006/relationships/hyperlink" Target="https://de.wikipedia.org/wiki/Wiener_Blut_%E2%80%93_Die_3_von_14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</a:t>
            </a:r>
            <a:br>
              <a:rPr lang="cs-CZ" dirty="0"/>
            </a:br>
            <a:r>
              <a:rPr lang="cs-CZ" dirty="0"/>
              <a:t>soudobých sociálních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JTB026 Seminář k dějinám NMZ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1C781-0A93-FDE0-35B1-7CFB44396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9ED105E-0306-5BC2-18E2-5AE10D18F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493" y="980728"/>
            <a:ext cx="8228915" cy="4896544"/>
          </a:xfrm>
        </p:spPr>
      </p:pic>
    </p:spTree>
    <p:extLst>
      <p:ext uri="{BB962C8B-B14F-4D97-AF65-F5344CB8AC3E}">
        <p14:creationId xmlns:p14="http://schemas.microsoft.com/office/powerpoint/2010/main" val="42142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5B158C-09AF-A7BB-A11D-1EDD781F4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Spolková vláda Christiana </a:t>
            </a:r>
            <a:r>
              <a:rPr lang="cs-CZ" dirty="0" err="1"/>
              <a:t>Stockera</a:t>
            </a:r>
            <a:endParaRPr lang="cs-CZ" dirty="0"/>
          </a:p>
        </p:txBody>
      </p:sp>
      <p:pic>
        <p:nvPicPr>
          <p:cNvPr id="1026" name="Picture 2" descr="BKA Fotoservice - BKA Fotoservice">
            <a:extLst>
              <a:ext uri="{FF2B5EF4-FFF2-40B4-BE49-F238E27FC236}">
                <a16:creationId xmlns:a16="http://schemas.microsoft.com/office/drawing/2014/main" id="{851E1C2D-04F6-3F3A-A057-B08566A857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3622"/>
            <a:ext cx="6848233" cy="330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Österreich: Kanzler Stocker kündigt Volksbefragung über längeren Wehrdienst  an - TRT Deutsch">
            <a:extLst>
              <a:ext uri="{FF2B5EF4-FFF2-40B4-BE49-F238E27FC236}">
                <a16:creationId xmlns:a16="http://schemas.microsoft.com/office/drawing/2014/main" id="{72102BC6-A799-DE1B-4573-7FA00426A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3467"/>
            <a:ext cx="3312368" cy="239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ndesregierung Stocker – Wikipedia">
            <a:extLst>
              <a:ext uri="{FF2B5EF4-FFF2-40B4-BE49-F238E27FC236}">
                <a16:creationId xmlns:a16="http://schemas.microsoft.com/office/drawing/2014/main" id="{6D41AA4F-0CD9-23DF-FAFC-6C48E2566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87459"/>
            <a:ext cx="3600400" cy="239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17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6B1697-110A-326D-BC05-48C8DC361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Sonntagsfrage</a:t>
            </a:r>
            <a:r>
              <a:rPr lang="cs-CZ" dirty="0"/>
              <a:t> </a:t>
            </a:r>
            <a:r>
              <a:rPr lang="cs-CZ" dirty="0" err="1"/>
              <a:t>Nationalratswahl</a:t>
            </a:r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0AFA67E0-ED69-4BBF-01F5-C870BE21E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2841" y="2060848"/>
            <a:ext cx="864059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783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7E64B-332C-ACC8-5B34-68F734C9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Sonntagsfrage</a:t>
            </a:r>
            <a:r>
              <a:rPr lang="cs-CZ" dirty="0"/>
              <a:t> </a:t>
            </a:r>
            <a:r>
              <a:rPr lang="cs-CZ" dirty="0" err="1"/>
              <a:t>Nationalratswahl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2757F76-D863-B175-2D35-0ED1DEB41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59632" y="1218490"/>
            <a:ext cx="6840760" cy="546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B023E6F-B57D-DFC7-8D57-9C3E1F151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365104"/>
            <a:ext cx="2524477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06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29. 4.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Rakouský populismus – FPÖ mezi </a:t>
            </a:r>
            <a:r>
              <a:rPr lang="cs-CZ" dirty="0" err="1"/>
              <a:t>Jörgem</a:t>
            </a:r>
            <a:r>
              <a:rPr lang="cs-CZ" dirty="0"/>
              <a:t> </a:t>
            </a:r>
            <a:r>
              <a:rPr lang="cs-CZ" dirty="0" err="1"/>
              <a:t>Haiderem</a:t>
            </a:r>
            <a:r>
              <a:rPr lang="cs-CZ" dirty="0"/>
              <a:t>, Heinzem-Christianem Strachem a </a:t>
            </a:r>
            <a:r>
              <a:rPr lang="cs-CZ" dirty="0" err="1"/>
              <a:t>Herbetem</a:t>
            </a:r>
            <a:r>
              <a:rPr lang="cs-CZ" dirty="0"/>
              <a:t> </a:t>
            </a:r>
            <a:r>
              <a:rPr lang="cs-CZ" dirty="0" err="1"/>
              <a:t>Kicklem</a:t>
            </a:r>
            <a:endParaRPr lang="cs-CZ" dirty="0"/>
          </a:p>
          <a:p>
            <a:pPr lvl="1" indent="-342900" eaLnBrk="1" hangingPunct="1">
              <a:buFont typeface="Arial" panose="020B0604020202020204" pitchFamily="34" charset="0"/>
              <a:buChar char="•"/>
            </a:pPr>
            <a:r>
              <a:rPr lang="cs-CZ" dirty="0"/>
              <a:t>prezentace: </a:t>
            </a:r>
            <a:r>
              <a:rPr lang="cs-CZ" b="1" dirty="0">
                <a:solidFill>
                  <a:srgbClr val="FF0000"/>
                </a:solidFill>
              </a:rPr>
              <a:t>Natálie Kapičková</a:t>
            </a:r>
          </a:p>
          <a:p>
            <a:pPr marL="0" indent="0" eaLnBrk="1" hangingPunct="1">
              <a:buNone/>
            </a:pPr>
            <a:r>
              <a:rPr lang="cs-CZ" dirty="0"/>
              <a:t>3) Diskuse k textu Reinharda </a:t>
            </a:r>
            <a:r>
              <a:rPr lang="cs-CZ" dirty="0" err="1"/>
              <a:t>Heinische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b="1" dirty="0"/>
              <a:t>Téma: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/>
              <a:t>Populismus v Rakousku:</a:t>
            </a:r>
          </a:p>
          <a:p>
            <a:pPr algn="ctr">
              <a:buNone/>
            </a:pPr>
            <a:r>
              <a:rPr lang="cs-CZ" dirty="0"/>
              <a:t>FPÖ mezi </a:t>
            </a:r>
            <a:r>
              <a:rPr lang="cs-CZ" dirty="0" err="1"/>
              <a:t>Haiderem</a:t>
            </a:r>
            <a:r>
              <a:rPr lang="cs-CZ" dirty="0"/>
              <a:t>, Strachem a </a:t>
            </a:r>
            <a:r>
              <a:rPr lang="cs-CZ" dirty="0" err="1"/>
              <a:t>Kicklem</a:t>
            </a:r>
            <a:endParaRPr lang="cs-CZ" dirty="0"/>
          </a:p>
          <a:p>
            <a:pPr algn="ctr">
              <a:buNone/>
            </a:pPr>
            <a:endParaRPr lang="cs-CZ" b="1" dirty="0"/>
          </a:p>
          <a:p>
            <a:pPr algn="ctr">
              <a:buNone/>
            </a:pPr>
            <a:r>
              <a:rPr lang="cs-CZ" b="1" dirty="0"/>
              <a:t>Referentka:</a:t>
            </a:r>
          </a:p>
          <a:p>
            <a:pPr algn="ctr">
              <a:buNone/>
            </a:pPr>
            <a:r>
              <a:rPr lang="cs-CZ" b="1" dirty="0">
                <a:solidFill>
                  <a:srgbClr val="FF0000"/>
                </a:solidFill>
              </a:rPr>
              <a:t>Natálie Kapičková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/>
          <a:lstStyle/>
          <a:p>
            <a:r>
              <a:rPr lang="cs-CZ" sz="4000" dirty="0"/>
              <a:t>Potřebuje „Vídeňská krev“ více odvahy?</a:t>
            </a:r>
          </a:p>
        </p:txBody>
      </p:sp>
      <p:pic>
        <p:nvPicPr>
          <p:cNvPr id="27651" name="Zástupný symbol pro obsah 3" descr="FPO-Plakat_Mehr_Mut_fur_unser_Wi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8350" y="1600200"/>
            <a:ext cx="7607300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FCAE6A-BAB3-0EB7-5A31-8D659E8D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cs-CZ" dirty="0"/>
              <a:t>„Intertextualita“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56DF7-CCA9-8F02-F89B-63B7EB103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5400600"/>
          </a:xfrm>
        </p:spPr>
        <p:txBody>
          <a:bodyPr/>
          <a:lstStyle/>
          <a:p>
            <a:pPr algn="l"/>
            <a:r>
              <a:rPr lang="cs-CZ" sz="20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Wiener</a:t>
            </a:r>
            <a:r>
              <a:rPr lang="cs-CZ" sz="20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20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Blut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steht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für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cs-CZ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de.wikipedia</a:t>
            </a:r>
            <a:r>
              <a:rPr lang="cs-C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indent="0" algn="l">
              <a:buNone/>
            </a:pPr>
            <a:r>
              <a:rPr lang="cs-CZ" sz="2000" b="1" i="0" dirty="0" err="1">
                <a:effectLst/>
                <a:latin typeface="Arial" panose="020B0604020202020204" pitchFamily="34" charset="0"/>
              </a:rPr>
              <a:t>Musik</a:t>
            </a:r>
            <a:endParaRPr lang="cs-CZ" sz="20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Walzer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3" tooltip="Wiener Blut (Walzer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ein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Walzer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von 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4" tooltip="Johann Strauss (Sohn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Johann Strauss (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4" tooltip="Johann Strauss (Sohn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Sohn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4" tooltip="Johann Strauss (Sohn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(1873)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dirty="0" err="1">
                <a:effectLst/>
                <a:latin typeface="Arial" panose="020B0604020202020204" pitchFamily="34" charset="0"/>
              </a:rPr>
              <a:t>die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Operette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5" tooltip="Wiener Blu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5" tooltip="Wiener Blu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5" tooltip="Wiener Blu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(1899)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6" tooltip="Wiener Blut (Albu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6" tooltip="Wiener Blut (Albu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6" tooltip="Wiener Blut (Albu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6" tooltip="Wiener Blut (Albu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(Album)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Album von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Falco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mit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dem Song 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Blut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(1988)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dirty="0" err="1">
                <a:effectLst/>
                <a:latin typeface="Arial" panose="020B0604020202020204" pitchFamily="34" charset="0"/>
              </a:rPr>
              <a:t>ein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Lied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der Band Rammstein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aus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dem Album 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Liebe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für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alle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7" tooltip="Liebe ist für alle d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(2009)</a:t>
            </a:r>
          </a:p>
          <a:p>
            <a:pPr marL="0" indent="0" algn="l">
              <a:buNone/>
            </a:pPr>
            <a:r>
              <a:rPr lang="cs-CZ" sz="1700" b="1" i="0" dirty="0">
                <a:effectLst/>
                <a:latin typeface="Arial" panose="020B0604020202020204" pitchFamily="34" charset="0"/>
              </a:rPr>
              <a:t>Filme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8" tooltip="Wiener Blut (1942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8" tooltip="Wiener Blut (1942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8" tooltip="Wiener Blut (1942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8" tooltip="Wiener Blut (1942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(1942)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deutsch-österreichischer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Film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Blut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(1972)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9" tooltip="Wiener Blut – Die 3 von 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9" tooltip="Wiener Blut – Die 3 von 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9" tooltip="Wiener Blut – Die 3 von 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9" tooltip="Wiener Blut – Die 3 von 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 Die 3 von 144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Dokumentationsreihe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im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ORF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über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die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Berufsrettung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(2008)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10" tooltip="Wiener Blut (2019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Wiener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10" tooltip="Wiener Blut (2019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10" tooltip="Wiener Blut (2019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Blut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10" tooltip="Wiener Blut (2019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(2019)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österreichischer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Spielfilm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von Barbara Eder</a:t>
            </a:r>
          </a:p>
          <a:p>
            <a:pPr marL="0" indent="0" algn="l">
              <a:buNone/>
            </a:pPr>
            <a:r>
              <a:rPr lang="cs-CZ" sz="1700" b="1" i="0" dirty="0" err="1">
                <a:effectLst/>
                <a:latin typeface="Arial" panose="020B0604020202020204" pitchFamily="34" charset="0"/>
              </a:rPr>
              <a:t>Bücher</a:t>
            </a:r>
            <a:endParaRPr lang="cs-CZ" sz="17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1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Blut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oder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die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Ehre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des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Strizzis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ein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Sachbuch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von 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11" tooltip="Robert Geh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Robert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11" tooltip="Robert Geh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Geher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(1993)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1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Blut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ein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Kriminalroman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von Andrew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Matthews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(1999)</a:t>
            </a:r>
          </a:p>
          <a:p>
            <a:pPr algn="l"/>
            <a:r>
              <a:rPr lang="cs-CZ" sz="1700" b="0" i="0" dirty="0" err="1">
                <a:effectLst/>
                <a:latin typeface="Arial" panose="020B0604020202020204" pitchFamily="34" charset="0"/>
              </a:rPr>
              <a:t>Ausstellung</a:t>
            </a:r>
            <a:endParaRPr lang="cs-CZ" sz="1700" b="0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700" b="0" i="1" dirty="0" err="1">
                <a:effectLst/>
                <a:latin typeface="Arial" panose="020B0604020202020204" pitchFamily="34" charset="0"/>
              </a:rPr>
              <a:t>Wiener</a:t>
            </a:r>
            <a:r>
              <a:rPr lang="cs-CZ" sz="1700" b="0" i="1" dirty="0">
                <a:effectLst/>
                <a:latin typeface="Arial" panose="020B0604020202020204" pitchFamily="34" charset="0"/>
              </a:rPr>
              <a:t> </a:t>
            </a:r>
            <a:r>
              <a:rPr lang="cs-CZ" sz="1700" b="0" i="1" dirty="0" err="1">
                <a:effectLst/>
                <a:latin typeface="Arial" panose="020B0604020202020204" pitchFamily="34" charset="0"/>
              </a:rPr>
              <a:t>Blut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, </a:t>
            </a:r>
            <a:r>
              <a:rPr lang="cs-CZ" sz="1700" b="0" i="0" dirty="0" err="1">
                <a:effectLst/>
                <a:latin typeface="Arial" panose="020B0604020202020204" pitchFamily="34" charset="0"/>
              </a:rPr>
              <a:t>Ausstellung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 von </a:t>
            </a:r>
            <a:r>
              <a:rPr lang="cs-CZ" sz="1700" b="0" i="0" strike="noStrike" dirty="0">
                <a:effectLst/>
                <a:latin typeface="Arial" panose="020B0604020202020204" pitchFamily="34" charset="0"/>
                <a:hlinkClick r:id="rId12" tooltip="Christian Michelid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Christian </a:t>
            </a:r>
            <a:r>
              <a:rPr lang="cs-CZ" sz="1700" b="0" i="0" strike="noStrike" dirty="0" err="1">
                <a:effectLst/>
                <a:latin typeface="Arial" panose="020B0604020202020204" pitchFamily="34" charset="0"/>
                <a:hlinkClick r:id="rId12" tooltip="Christian Michelid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Michelides</a:t>
            </a:r>
            <a:r>
              <a:rPr lang="cs-CZ" sz="1700" b="0" i="0" dirty="0">
                <a:effectLst/>
                <a:latin typeface="Arial" panose="020B0604020202020204" pitchFamily="34" charset="0"/>
              </a:rPr>
              <a:t> (1983)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184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Populismus v Rakousku - 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sz="2400" b="1" dirty="0"/>
          </a:p>
          <a:p>
            <a:pPr algn="ctr">
              <a:buNone/>
            </a:pPr>
            <a:r>
              <a:rPr lang="cs-CZ" sz="2400" b="1" dirty="0"/>
              <a:t>TEXT: </a:t>
            </a:r>
          </a:p>
          <a:p>
            <a:pPr algn="ctr">
              <a:buNone/>
            </a:pPr>
            <a:endParaRPr lang="cs-CZ" sz="2400" b="1" dirty="0"/>
          </a:p>
          <a:p>
            <a:pPr algn="ctr">
              <a:buNone/>
            </a:pPr>
            <a:r>
              <a:rPr lang="cs-CZ" sz="2400" b="1" dirty="0" err="1"/>
              <a:t>Reinhard</a:t>
            </a:r>
            <a:r>
              <a:rPr lang="cs-CZ" sz="2400" b="1" dirty="0"/>
              <a:t> </a:t>
            </a:r>
            <a:r>
              <a:rPr lang="cs-CZ" sz="2400" b="1" dirty="0" err="1"/>
              <a:t>Heinisch</a:t>
            </a:r>
            <a:r>
              <a:rPr lang="cs-CZ" sz="2400" b="1" dirty="0"/>
              <a:t>, „</a:t>
            </a:r>
            <a:r>
              <a:rPr lang="cs-CZ" sz="2400" b="1" dirty="0" err="1"/>
              <a:t>Austria</a:t>
            </a:r>
            <a:r>
              <a:rPr lang="cs-CZ" sz="2400" b="1" dirty="0"/>
              <a:t>: </a:t>
            </a:r>
            <a:r>
              <a:rPr lang="cs-CZ" sz="2400" b="1" dirty="0" err="1"/>
              <a:t>The</a:t>
            </a:r>
            <a:r>
              <a:rPr lang="cs-CZ" sz="2400" b="1" dirty="0"/>
              <a:t> </a:t>
            </a:r>
            <a:r>
              <a:rPr lang="cs-CZ" sz="2400" b="1" dirty="0" err="1"/>
              <a:t>Structure</a:t>
            </a:r>
            <a:r>
              <a:rPr lang="cs-CZ" sz="2400" b="1" dirty="0"/>
              <a:t> </a:t>
            </a:r>
            <a:r>
              <a:rPr lang="cs-CZ" sz="2400" b="1" dirty="0" err="1"/>
              <a:t>and</a:t>
            </a:r>
            <a:r>
              <a:rPr lang="cs-CZ" sz="2400" b="1" dirty="0"/>
              <a:t> </a:t>
            </a:r>
            <a:r>
              <a:rPr lang="cs-CZ" sz="2400" b="1" dirty="0" err="1"/>
              <a:t>Agency</a:t>
            </a:r>
            <a:r>
              <a:rPr lang="cs-CZ" sz="2400" b="1" dirty="0"/>
              <a:t> </a:t>
            </a:r>
            <a:r>
              <a:rPr lang="cs-CZ" sz="2400" b="1" dirty="0" err="1"/>
              <a:t>of</a:t>
            </a:r>
            <a:r>
              <a:rPr lang="cs-CZ" sz="2400" b="1" dirty="0"/>
              <a:t> </a:t>
            </a:r>
            <a:r>
              <a:rPr lang="cs-CZ" sz="2400" b="1" dirty="0" err="1"/>
              <a:t>Austrian</a:t>
            </a:r>
            <a:r>
              <a:rPr lang="cs-CZ" sz="2400" b="1" dirty="0"/>
              <a:t> </a:t>
            </a:r>
            <a:r>
              <a:rPr lang="cs-CZ" sz="2400" b="1" dirty="0" err="1"/>
              <a:t>Populism</a:t>
            </a:r>
            <a:r>
              <a:rPr lang="cs-CZ" sz="2400" b="1" dirty="0"/>
              <a:t>“, in Daniele </a:t>
            </a:r>
            <a:r>
              <a:rPr lang="cs-CZ" sz="2400" b="1" dirty="0" err="1"/>
              <a:t>Albertazzi</a:t>
            </a:r>
            <a:r>
              <a:rPr lang="cs-CZ" sz="2400" b="1" dirty="0"/>
              <a:t> a </a:t>
            </a:r>
            <a:r>
              <a:rPr lang="cs-CZ" sz="2400" b="1" dirty="0" err="1"/>
              <a:t>Duncan</a:t>
            </a:r>
            <a:r>
              <a:rPr lang="cs-CZ" sz="2400" b="1" dirty="0"/>
              <a:t> </a:t>
            </a:r>
            <a:r>
              <a:rPr lang="cs-CZ" sz="2400" b="1" dirty="0" err="1"/>
              <a:t>McDonell</a:t>
            </a:r>
            <a:r>
              <a:rPr lang="cs-CZ" sz="2400" b="1" dirty="0"/>
              <a:t> (</a:t>
            </a:r>
            <a:r>
              <a:rPr lang="cs-CZ" sz="2400" b="1" dirty="0" err="1"/>
              <a:t>eds</a:t>
            </a:r>
            <a:r>
              <a:rPr lang="cs-CZ" sz="2400" b="1" dirty="0"/>
              <a:t>.), </a:t>
            </a:r>
            <a:r>
              <a:rPr lang="cs-CZ" sz="2400" b="1" dirty="0" err="1"/>
              <a:t>Twenty</a:t>
            </a:r>
            <a:r>
              <a:rPr lang="cs-CZ" sz="2400" b="1" dirty="0"/>
              <a:t>-</a:t>
            </a:r>
            <a:r>
              <a:rPr lang="cs-CZ" sz="2400" b="1" dirty="0" err="1"/>
              <a:t>First</a:t>
            </a:r>
            <a:r>
              <a:rPr lang="cs-CZ" sz="2400" b="1" dirty="0"/>
              <a:t> </a:t>
            </a:r>
            <a:r>
              <a:rPr lang="cs-CZ" sz="2400" b="1" dirty="0" err="1"/>
              <a:t>Century</a:t>
            </a:r>
            <a:r>
              <a:rPr lang="cs-CZ" sz="2400" b="1" dirty="0"/>
              <a:t> </a:t>
            </a:r>
            <a:r>
              <a:rPr lang="cs-CZ" sz="2400" b="1" dirty="0" err="1"/>
              <a:t>Populism</a:t>
            </a:r>
            <a:r>
              <a:rPr lang="cs-CZ" sz="2400" b="1" dirty="0"/>
              <a:t>. </a:t>
            </a:r>
            <a:r>
              <a:rPr lang="cs-CZ" sz="2400" b="1" dirty="0" err="1"/>
              <a:t>The</a:t>
            </a:r>
            <a:r>
              <a:rPr lang="cs-CZ" sz="2400" b="1" dirty="0"/>
              <a:t> </a:t>
            </a:r>
            <a:r>
              <a:rPr lang="cs-CZ" sz="2400" b="1" dirty="0" err="1"/>
              <a:t>Spectre</a:t>
            </a:r>
            <a:r>
              <a:rPr lang="cs-CZ" sz="2400" b="1" dirty="0"/>
              <a:t> </a:t>
            </a:r>
            <a:r>
              <a:rPr lang="cs-CZ" sz="2400" b="1" dirty="0" err="1"/>
              <a:t>of</a:t>
            </a:r>
            <a:r>
              <a:rPr lang="cs-CZ" sz="2400" b="1" dirty="0"/>
              <a:t> Western </a:t>
            </a:r>
            <a:r>
              <a:rPr lang="cs-CZ" sz="2400" b="1" dirty="0" err="1"/>
              <a:t>EuropeanDemocracy</a:t>
            </a:r>
            <a:r>
              <a:rPr lang="cs-CZ" sz="2400" b="1" dirty="0"/>
              <a:t> (</a:t>
            </a:r>
            <a:r>
              <a:rPr lang="cs-CZ" sz="2400" b="1" dirty="0" err="1"/>
              <a:t>Hampshire</a:t>
            </a:r>
            <a:r>
              <a:rPr lang="cs-CZ" sz="2400" b="1" dirty="0"/>
              <a:t>/New York: </a:t>
            </a:r>
            <a:r>
              <a:rPr lang="cs-CZ" sz="2400" b="1" dirty="0" err="1"/>
              <a:t>Palgrave</a:t>
            </a:r>
            <a:r>
              <a:rPr lang="cs-CZ" sz="2400" b="1" dirty="0"/>
              <a:t> </a:t>
            </a:r>
            <a:r>
              <a:rPr lang="cs-CZ" sz="2400" b="1" dirty="0" err="1"/>
              <a:t>Macmillan</a:t>
            </a:r>
            <a:r>
              <a:rPr lang="cs-CZ" sz="2400" b="1" dirty="0"/>
              <a:t>, 2008), 67–84.</a:t>
            </a:r>
            <a:endParaRPr lang="cs-CZ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Populismus v Rakousku - 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1.</a:t>
            </a:r>
            <a:r>
              <a:rPr lang="cs-CZ" sz="2000" dirty="0"/>
              <a:t> </a:t>
            </a:r>
            <a:r>
              <a:rPr lang="cs-CZ" sz="2400" dirty="0"/>
              <a:t>Jak </a:t>
            </a:r>
            <a:r>
              <a:rPr lang="cs-CZ" sz="2400" dirty="0" err="1"/>
              <a:t>Heinisch</a:t>
            </a:r>
            <a:r>
              <a:rPr lang="cs-CZ" sz="2400" dirty="0"/>
              <a:t> definuje pojem "populismus"?</a:t>
            </a:r>
          </a:p>
          <a:p>
            <a:pPr>
              <a:buNone/>
            </a:pPr>
            <a:r>
              <a:rPr lang="cs-CZ" sz="2400" dirty="0"/>
              <a:t>2. Vysvětlete koncept "</a:t>
            </a:r>
            <a:r>
              <a:rPr lang="cs-CZ" sz="2400" dirty="0" err="1"/>
              <a:t>opportunity</a:t>
            </a:r>
            <a:r>
              <a:rPr lang="cs-CZ" sz="2400" dirty="0"/>
              <a:t> </a:t>
            </a:r>
            <a:r>
              <a:rPr lang="cs-CZ" sz="2400" dirty="0" err="1"/>
              <a:t>structures</a:t>
            </a:r>
            <a:r>
              <a:rPr lang="cs-CZ" sz="2400" dirty="0"/>
              <a:t>".</a:t>
            </a:r>
          </a:p>
          <a:p>
            <a:pPr>
              <a:buNone/>
            </a:pPr>
            <a:r>
              <a:rPr lang="cs-CZ" sz="2400" dirty="0"/>
              <a:t>3. Jaké "</a:t>
            </a:r>
            <a:r>
              <a:rPr lang="cs-CZ" sz="2400" dirty="0" err="1"/>
              <a:t>opportunity</a:t>
            </a:r>
            <a:r>
              <a:rPr lang="cs-CZ" sz="2400" dirty="0"/>
              <a:t> </a:t>
            </a:r>
            <a:r>
              <a:rPr lang="cs-CZ" sz="2400" dirty="0" err="1"/>
              <a:t>structures</a:t>
            </a:r>
            <a:r>
              <a:rPr lang="cs-CZ" sz="2400" dirty="0"/>
              <a:t>" </a:t>
            </a:r>
            <a:r>
              <a:rPr lang="cs-CZ" sz="2400" dirty="0" err="1"/>
              <a:t>Heinisch</a:t>
            </a:r>
            <a:r>
              <a:rPr lang="cs-CZ" sz="2400" dirty="0"/>
              <a:t> tematizuje? Vysvětlete jejich podíl na vzestupu populismu v Rakousku.</a:t>
            </a:r>
          </a:p>
          <a:p>
            <a:pPr>
              <a:buNone/>
            </a:pPr>
            <a:r>
              <a:rPr lang="cs-CZ" sz="2400" dirty="0"/>
              <a:t>4. Co je to tzv. </a:t>
            </a:r>
            <a:r>
              <a:rPr lang="cs-CZ" sz="2400" dirty="0" err="1"/>
              <a:t>Proporzdemokratie</a:t>
            </a:r>
            <a:r>
              <a:rPr lang="cs-CZ" sz="2400" dirty="0"/>
              <a:t> a jakou roli sehrává ve vzestupu FPÖ od druhé poloviny 80. let 20. století?</a:t>
            </a:r>
          </a:p>
          <a:p>
            <a:pPr>
              <a:buNone/>
            </a:pPr>
            <a:r>
              <a:rPr lang="cs-CZ" sz="2400" dirty="0"/>
              <a:t>5. Co </a:t>
            </a:r>
            <a:r>
              <a:rPr lang="cs-CZ" sz="2400" dirty="0" err="1"/>
              <a:t>Heinisch</a:t>
            </a:r>
            <a:r>
              <a:rPr lang="cs-CZ" sz="2400" dirty="0"/>
              <a:t> označuje za "</a:t>
            </a:r>
            <a:r>
              <a:rPr lang="cs-CZ" sz="2400" dirty="0" err="1"/>
              <a:t>external</a:t>
            </a:r>
            <a:r>
              <a:rPr lang="cs-CZ" sz="2400" dirty="0"/>
              <a:t> </a:t>
            </a:r>
            <a:r>
              <a:rPr lang="cs-CZ" sz="2400" dirty="0" err="1"/>
              <a:t>factors</a:t>
            </a:r>
            <a:r>
              <a:rPr lang="cs-CZ" sz="2400" dirty="0"/>
              <a:t>"? Neměly by být samostatně?</a:t>
            </a:r>
          </a:p>
          <a:p>
            <a:pPr>
              <a:buNone/>
            </a:pPr>
            <a:r>
              <a:rPr lang="cs-CZ" sz="2400" dirty="0"/>
              <a:t>6. Jaké znáte v historii (posledních 100 let) populistické vůdce v Rakousku?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10. seminář – 29. 4. 2026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sz="4400" b="1" dirty="0"/>
              <a:t>Populismus v Rakousku: </a:t>
            </a:r>
          </a:p>
          <a:p>
            <a:pPr algn="ctr" eaLnBrk="1" hangingPunct="1">
              <a:buFont typeface="Arial" charset="0"/>
              <a:buNone/>
            </a:pPr>
            <a:r>
              <a:rPr lang="cs-CZ" sz="3600" b="1" dirty="0"/>
              <a:t>od </a:t>
            </a:r>
            <a:r>
              <a:rPr lang="cs-CZ" sz="3600" b="1" dirty="0" err="1"/>
              <a:t>Jögra</a:t>
            </a:r>
            <a:r>
              <a:rPr lang="cs-CZ" sz="3600" b="1" dirty="0"/>
              <a:t> </a:t>
            </a:r>
            <a:r>
              <a:rPr lang="cs-CZ" sz="3600" b="1" dirty="0" err="1"/>
              <a:t>Haidera</a:t>
            </a:r>
            <a:r>
              <a:rPr lang="cs-CZ" sz="3600" b="1" dirty="0"/>
              <a:t> přes HC </a:t>
            </a:r>
            <a:r>
              <a:rPr lang="cs-CZ" sz="3600" b="1" dirty="0" err="1"/>
              <a:t>Stracheho</a:t>
            </a:r>
            <a:r>
              <a:rPr lang="cs-CZ" sz="3600" b="1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3600" b="1" dirty="0"/>
              <a:t>k Herbertu </a:t>
            </a:r>
            <a:r>
              <a:rPr lang="cs-CZ" sz="3600" b="1" dirty="0" err="1"/>
              <a:t>Kicklovi</a:t>
            </a:r>
            <a:endParaRPr lang="cs-CZ" sz="3600" b="1" dirty="0"/>
          </a:p>
          <a:p>
            <a:pPr algn="ctr" eaLnBrk="1" hangingPunct="1">
              <a:buFont typeface="Arial" charset="0"/>
              <a:buNone/>
            </a:pPr>
            <a:endParaRPr lang="cs-CZ" sz="3600" dirty="0"/>
          </a:p>
          <a:p>
            <a:pPr algn="ctr" eaLnBrk="1" hangingPunct="1">
              <a:buFont typeface="Arial" charset="0"/>
              <a:buNone/>
            </a:pPr>
            <a:endParaRPr lang="cs-CZ" sz="6000" dirty="0"/>
          </a:p>
          <a:p>
            <a:pPr algn="ctr" eaLnBrk="1" hangingPunct="1">
              <a:buFont typeface="Arial" charset="0"/>
              <a:buNone/>
            </a:pPr>
            <a:r>
              <a:rPr lang="cs-CZ" sz="6000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4000" dirty="0"/>
              <a:t>  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BE6352-4365-E51B-643F-25A3B2A76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821" y="3637814"/>
            <a:ext cx="2961607" cy="28993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DE0E37C-5CAD-574E-1C56-493EE5B91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33" y="3654515"/>
            <a:ext cx="4788660" cy="28826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Populismus v Rakousku - 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7. Jakou roli sehrávají v otázce populismu rakouská média? Čím jsou ve srovnání s jinými zeměmi specifická?</a:t>
            </a:r>
          </a:p>
          <a:p>
            <a:pPr>
              <a:buNone/>
            </a:pPr>
            <a:r>
              <a:rPr lang="cs-CZ" sz="2400" dirty="0"/>
              <a:t>8. Jakou roli sehrávala před rokem 1986 strana FPÖ v rakouském politickém systému, jaká byla její ideologická báze, kdo ji volil?</a:t>
            </a:r>
          </a:p>
          <a:p>
            <a:pPr>
              <a:buNone/>
            </a:pPr>
            <a:r>
              <a:rPr lang="cs-CZ" sz="2400" dirty="0"/>
              <a:t>9. V čem spočíval úspěch </a:t>
            </a:r>
            <a:r>
              <a:rPr lang="cs-CZ" sz="2400" dirty="0" err="1"/>
              <a:t>Jörga</a:t>
            </a:r>
            <a:r>
              <a:rPr lang="cs-CZ" sz="2400" dirty="0"/>
              <a:t> </a:t>
            </a:r>
            <a:r>
              <a:rPr lang="cs-CZ" sz="2400" dirty="0" err="1"/>
              <a:t>Haidera</a:t>
            </a:r>
            <a:r>
              <a:rPr lang="cs-CZ" sz="2400" dirty="0"/>
              <a:t> uvnitř FPÖ i v celé rakouské politické scéně?</a:t>
            </a:r>
          </a:p>
          <a:p>
            <a:pPr>
              <a:buNone/>
            </a:pPr>
            <a:r>
              <a:rPr lang="cs-CZ" sz="2400" dirty="0"/>
              <a:t>10. Proč FPÖ po vstupu do vlády v roce 2000 v následujících volbách neuspěla?</a:t>
            </a:r>
          </a:p>
          <a:p>
            <a:pPr>
              <a:buNone/>
            </a:pPr>
            <a:r>
              <a:rPr lang="cs-CZ" sz="2400" dirty="0"/>
              <a:t>11. Co je to </a:t>
            </a:r>
            <a:r>
              <a:rPr lang="cs-CZ" sz="2400" dirty="0" err="1"/>
              <a:t>BZÖ</a:t>
            </a:r>
            <a:r>
              <a:rPr lang="cs-CZ" sz="2400" dirty="0"/>
              <a:t>? A kde je mu konec?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Koncept </a:t>
            </a:r>
            <a:r>
              <a:rPr lang="cs-CZ" dirty="0" err="1"/>
              <a:t>Structure</a:t>
            </a:r>
            <a:r>
              <a:rPr lang="cs-CZ" dirty="0"/>
              <a:t>-</a:t>
            </a:r>
            <a:r>
              <a:rPr lang="cs-CZ" dirty="0" err="1"/>
              <a:t>Agency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sz="2400" b="1" dirty="0"/>
              <a:t>Agent</a:t>
            </a:r>
            <a:r>
              <a:rPr lang="cs-CZ" sz="2400" dirty="0"/>
              <a:t>em (</a:t>
            </a:r>
            <a:r>
              <a:rPr lang="cs-CZ" sz="2400" i="1" dirty="0" err="1"/>
              <a:t>agency</a:t>
            </a:r>
            <a:r>
              <a:rPr lang="cs-CZ" sz="2400" dirty="0"/>
              <a:t>), resp. aktérem, se rozumí schopnost jedince samostatně učinit svoji vlastní svobodnou volbu a na základě ní jednat. </a:t>
            </a:r>
          </a:p>
          <a:p>
            <a:r>
              <a:rPr lang="cs-CZ" sz="2400" b="1" dirty="0"/>
              <a:t>Struktura</a:t>
            </a:r>
            <a:r>
              <a:rPr lang="cs-CZ" sz="2400" dirty="0"/>
              <a:t> (</a:t>
            </a:r>
            <a:r>
              <a:rPr lang="cs-CZ" sz="2400" i="1" dirty="0" err="1"/>
              <a:t>structure</a:t>
            </a:r>
            <a:r>
              <a:rPr lang="cs-CZ" sz="2400" dirty="0"/>
              <a:t>) odkazuje na opakující se vzory uspořádání myšlení a chování, které představují limit voleb a příležitostí, které mají jedinci k dispozici</a:t>
            </a:r>
          </a:p>
          <a:p>
            <a:r>
              <a:rPr lang="cs-CZ" sz="2400" dirty="0"/>
              <a:t>Proces </a:t>
            </a:r>
            <a:r>
              <a:rPr lang="cs-CZ" sz="2400" b="1" dirty="0"/>
              <a:t>strukturace</a:t>
            </a:r>
            <a:r>
              <a:rPr lang="cs-CZ" sz="2400" dirty="0"/>
              <a:t> s sebou nese poznání, že sociální, často institucionalizované (kulturní, ekonomické, politické atd.) bariéry mají moc zabraňovat či usnadňovat různým plánům agentů (subjektů) a současně, že agenti (subjekty) ovlivňují – prostřednictvím lidské reflexivní schopnosti strategicky reagovat na bariéry – strukturální možnosti a zmírňují jejich vliv v dialektickém procesu, který konstituuje vztah jednoho s druhým.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0CB14-31DA-CFFC-30E2-3AF88D478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Vienna´s</a:t>
            </a:r>
            <a:r>
              <a:rPr lang="cs-CZ" dirty="0"/>
              <a:t> Far-</a:t>
            </a:r>
            <a:r>
              <a:rPr lang="cs-CZ" dirty="0" err="1"/>
              <a:t>Right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ED97F2-FBE4-8915-AC78-6D725575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1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/>
              <a:t>https://www.youtube.com/watch?v=qUaZwf1owf0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9A49BDA-7637-EACA-577A-BD5F801C3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44" y="1268760"/>
            <a:ext cx="5905912" cy="455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35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Druhá generace populismu FPÖ</a:t>
            </a:r>
            <a:endParaRPr lang="de-DE" sz="4000" dirty="0"/>
          </a:p>
        </p:txBody>
      </p:sp>
      <p:pic>
        <p:nvPicPr>
          <p:cNvPr id="26627" name="Zástupný symbol pro obsah 3" descr="ÖsterreichZuerst_Haider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6269038" cy="2951162"/>
          </a:xfrm>
        </p:spPr>
      </p:pic>
      <p:pic>
        <p:nvPicPr>
          <p:cNvPr id="26628" name="Zástupný symbol pro obsah 3" descr="ÖsterreichZuerst_Strach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644900"/>
            <a:ext cx="4176712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risante SMS geschickt - Ibiza-Affäre: Ministerium zieht Soko-Ermittler ab!  | krone.at">
            <a:extLst>
              <a:ext uri="{FF2B5EF4-FFF2-40B4-BE49-F238E27FC236}">
                <a16:creationId xmlns:a16="http://schemas.microsoft.com/office/drawing/2014/main" id="{C25432C3-325C-3F33-076E-627330D8A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523" y="1268760"/>
            <a:ext cx="4982573" cy="28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F6817E8-0FF1-7C06-467E-239D3C4F8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Ibiza (Ibiza-</a:t>
            </a:r>
            <a:r>
              <a:rPr lang="cs-CZ" dirty="0" err="1"/>
              <a:t>Affäre</a:t>
            </a:r>
            <a:r>
              <a:rPr lang="cs-CZ" dirty="0"/>
              <a:t>, 2019)</a:t>
            </a:r>
          </a:p>
        </p:txBody>
      </p:sp>
      <p:pic>
        <p:nvPicPr>
          <p:cNvPr id="5122" name="Picture 2" descr="Wegen Ibiza-Affäre: &quot;Kronen Zeitung&quot; sagt &quot;Sorry&quot; zur FPÖ nach schlechtem  Wahlergebnis | MEEDIA">
            <a:extLst>
              <a:ext uri="{FF2B5EF4-FFF2-40B4-BE49-F238E27FC236}">
                <a16:creationId xmlns:a16="http://schemas.microsoft.com/office/drawing/2014/main" id="{680F9038-6B6D-0299-BB3F-2EC199EBB6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98466"/>
            <a:ext cx="5075972" cy="28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457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2F3110-D4AA-AA28-EBE8-56C5EBDA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Aféra Ibiza (Ibiza-</a:t>
            </a:r>
            <a:r>
              <a:rPr lang="cs-CZ" dirty="0" err="1"/>
              <a:t>Affäre</a:t>
            </a:r>
            <a:r>
              <a:rPr lang="cs-CZ" dirty="0"/>
              <a:t>, 2019)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7BF991-3584-10C1-74B1-467FE7456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„</a:t>
            </a:r>
            <a:r>
              <a:rPr lang="cs-CZ" sz="2000" dirty="0" err="1"/>
              <a:t>Strache-Affäre</a:t>
            </a:r>
            <a:r>
              <a:rPr lang="cs-CZ" sz="2000" dirty="0"/>
              <a:t>“; „</a:t>
            </a:r>
            <a:r>
              <a:rPr lang="cs-CZ" sz="2000" dirty="0" err="1"/>
              <a:t>Ibizagate</a:t>
            </a:r>
            <a:r>
              <a:rPr lang="cs-CZ" sz="2000" dirty="0"/>
              <a:t>“, květen 2019</a:t>
            </a:r>
          </a:p>
          <a:p>
            <a:r>
              <a:rPr lang="cs-CZ" sz="2000" dirty="0"/>
              <a:t>anonymní video redakcím </a:t>
            </a:r>
            <a:r>
              <a:rPr lang="cs-CZ" sz="2000" dirty="0" err="1"/>
              <a:t>Süddeutsche</a:t>
            </a:r>
            <a:r>
              <a:rPr lang="cs-CZ" sz="2000" dirty="0"/>
              <a:t> </a:t>
            </a:r>
            <a:r>
              <a:rPr lang="cs-CZ" sz="2000" dirty="0" err="1"/>
              <a:t>Zeitung</a:t>
            </a:r>
            <a:r>
              <a:rPr lang="cs-CZ" sz="2000" dirty="0"/>
              <a:t> a Der Spiegel</a:t>
            </a:r>
          </a:p>
          <a:p>
            <a:r>
              <a:rPr lang="cs-CZ" sz="2000" dirty="0"/>
              <a:t>setkání předsedy FPÖ a vicekancléře Heinze-Christiana </a:t>
            </a:r>
            <a:r>
              <a:rPr lang="cs-CZ" sz="2000" dirty="0" err="1"/>
              <a:t>Stracheho</a:t>
            </a:r>
            <a:r>
              <a:rPr lang="cs-CZ" sz="2000" dirty="0"/>
              <a:t> a důvěrníka </a:t>
            </a:r>
            <a:r>
              <a:rPr lang="cs-CZ" sz="2000" dirty="0" err="1"/>
              <a:t>Johanesse</a:t>
            </a:r>
            <a:r>
              <a:rPr lang="cs-CZ" sz="2000" dirty="0"/>
              <a:t> </a:t>
            </a:r>
            <a:r>
              <a:rPr lang="cs-CZ" sz="2000" dirty="0" err="1"/>
              <a:t>Gudenuse</a:t>
            </a:r>
            <a:r>
              <a:rPr lang="cs-CZ" sz="2000" dirty="0"/>
              <a:t> s údajnou neteří jistého ruského oligarchy v červenci 2017 na ostrově Ibiza</a:t>
            </a:r>
          </a:p>
          <a:p>
            <a:r>
              <a:rPr lang="cs-CZ" sz="2000" dirty="0" err="1"/>
              <a:t>Strache</a:t>
            </a:r>
            <a:r>
              <a:rPr lang="cs-CZ" sz="2000" dirty="0"/>
              <a:t> nabízel veřejné zakázky za pomoc k úspěchu ve volbách + zprostředkování nákupu </a:t>
            </a:r>
            <a:r>
              <a:rPr lang="cs-CZ" sz="2000" dirty="0" err="1"/>
              <a:t>Neue</a:t>
            </a:r>
            <a:r>
              <a:rPr lang="cs-CZ" sz="2000" dirty="0"/>
              <a:t> </a:t>
            </a:r>
            <a:r>
              <a:rPr lang="cs-CZ" sz="2000" dirty="0" err="1"/>
              <a:t>Kronen</a:t>
            </a:r>
            <a:r>
              <a:rPr lang="cs-CZ" sz="2000" dirty="0"/>
              <a:t> </a:t>
            </a:r>
            <a:r>
              <a:rPr lang="cs-CZ" sz="2000" dirty="0" err="1"/>
              <a:t>Zeitung</a:t>
            </a:r>
            <a:endParaRPr lang="cs-CZ" sz="2000" dirty="0"/>
          </a:p>
          <a:p>
            <a:r>
              <a:rPr lang="cs-CZ" sz="2000" dirty="0" err="1"/>
              <a:t>Strache</a:t>
            </a:r>
            <a:r>
              <a:rPr lang="cs-CZ" sz="2000" dirty="0"/>
              <a:t>: „čistě soukromé“ setkání v „uvolněné, nenucené, dovolenkové náladě ovlivněné alkoholem“</a:t>
            </a:r>
          </a:p>
          <a:p>
            <a:r>
              <a:rPr lang="cs-CZ" sz="2000" dirty="0" err="1"/>
              <a:t>Strache</a:t>
            </a:r>
            <a:r>
              <a:rPr lang="cs-CZ" sz="2000" dirty="0"/>
              <a:t> rezignoval na funkci předsedy FPÖ, kancléř Kurz vypověděl koaliční smlouvu, odvolán ministr vnitra </a:t>
            </a:r>
            <a:r>
              <a:rPr lang="cs-CZ" sz="2000" dirty="0" err="1"/>
              <a:t>Kickl</a:t>
            </a:r>
            <a:r>
              <a:rPr lang="cs-CZ" sz="2000" dirty="0"/>
              <a:t> (FPÖ) kvůli možnému střetu zájmů</a:t>
            </a:r>
          </a:p>
          <a:p>
            <a:r>
              <a:rPr lang="cs-CZ" sz="2000" dirty="0"/>
              <a:t>k nahrávce se přihlásil vídeňský právník </a:t>
            </a:r>
            <a:r>
              <a:rPr lang="cs-CZ" sz="2000" dirty="0" err="1"/>
              <a:t>Ramin</a:t>
            </a:r>
            <a:r>
              <a:rPr lang="cs-CZ" sz="2000" dirty="0"/>
              <a:t> </a:t>
            </a:r>
            <a:r>
              <a:rPr lang="cs-CZ" sz="2000" dirty="0" err="1"/>
              <a:t>Mirfakhrai</a:t>
            </a:r>
            <a:r>
              <a:rPr lang="cs-CZ" sz="2000" dirty="0"/>
              <a:t>, skandál odhalili investigativní novináři Bastian </a:t>
            </a:r>
            <a:r>
              <a:rPr lang="cs-CZ" sz="2000" dirty="0" err="1"/>
              <a:t>Obermayer</a:t>
            </a:r>
            <a:r>
              <a:rPr lang="cs-CZ" sz="2000" dirty="0"/>
              <a:t> a Frederik </a:t>
            </a:r>
            <a:r>
              <a:rPr lang="cs-CZ" sz="2000" dirty="0" err="1"/>
              <a:t>Obermaier</a:t>
            </a:r>
            <a:endParaRPr lang="cs-CZ" sz="2000" dirty="0"/>
          </a:p>
          <a:p>
            <a:r>
              <a:rPr lang="cs-CZ" sz="2000" dirty="0"/>
              <a:t>úřednická vláda; předčasné volby září 2019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rozpad vládní koalice ÖVP-FPÖ</a:t>
            </a:r>
          </a:p>
        </p:txBody>
      </p:sp>
    </p:spTree>
    <p:extLst>
      <p:ext uri="{BB962C8B-B14F-4D97-AF65-F5344CB8AC3E}">
        <p14:creationId xmlns:p14="http://schemas.microsoft.com/office/powerpoint/2010/main" val="1356261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15BAD4-B9FC-C4E2-FABA-DD57DFA9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Strache</a:t>
            </a:r>
            <a:r>
              <a:rPr lang="cs-CZ" dirty="0"/>
              <a:t> „v pasti“</a:t>
            </a:r>
          </a:p>
        </p:txBody>
      </p:sp>
      <p:pic>
        <p:nvPicPr>
          <p:cNvPr id="4098" name="Picture 2" descr="Ibiza-Affäre - &quot;Da muss jeder Satz, jedes Wort sitzen&quot; | deutschlandfunk.de">
            <a:extLst>
              <a:ext uri="{FF2B5EF4-FFF2-40B4-BE49-F238E27FC236}">
                <a16:creationId xmlns:a16="http://schemas.microsoft.com/office/drawing/2014/main" id="{7E9672A7-F725-7D3B-2A81-FF4EF29CED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2008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901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7598DA-02D9-5047-6C40-B67CB0BCD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364902"/>
          </a:xfrm>
        </p:spPr>
        <p:txBody>
          <a:bodyPr/>
          <a:lstStyle/>
          <a:p>
            <a:r>
              <a:rPr lang="cs-CZ" dirty="0"/>
              <a:t>Die Ibiza-</a:t>
            </a:r>
            <a:r>
              <a:rPr lang="cs-CZ" dirty="0" err="1"/>
              <a:t>Affäre</a:t>
            </a:r>
            <a:r>
              <a:rPr lang="cs-CZ" dirty="0"/>
              <a:t> (2019) </a:t>
            </a:r>
            <a:br>
              <a:rPr lang="cs-CZ" dirty="0"/>
            </a:br>
            <a:r>
              <a:rPr lang="cs-CZ" dirty="0"/>
              <a:t>vs. HC </a:t>
            </a:r>
            <a:r>
              <a:rPr lang="cs-CZ" dirty="0" err="1"/>
              <a:t>Strache</a:t>
            </a:r>
            <a:r>
              <a:rPr lang="cs-CZ" dirty="0"/>
              <a:t> (2021)</a:t>
            </a:r>
            <a:br>
              <a:rPr lang="cs-CZ" dirty="0"/>
            </a:br>
            <a:endParaRPr lang="cs-CZ" dirty="0"/>
          </a:p>
        </p:txBody>
      </p:sp>
      <p:pic>
        <p:nvPicPr>
          <p:cNvPr id="2052" name="Picture 4" descr="Die Ibiza-Affäre">
            <a:extLst>
              <a:ext uri="{FF2B5EF4-FFF2-40B4-BE49-F238E27FC236}">
                <a16:creationId xmlns:a16="http://schemas.microsoft.com/office/drawing/2014/main" id="{01CE384E-2D76-A369-2FF7-DBD5B16CA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52649"/>
            <a:ext cx="2764673" cy="42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as Ibiza Attentat">
            <a:extLst>
              <a:ext uri="{FF2B5EF4-FFF2-40B4-BE49-F238E27FC236}">
                <a16:creationId xmlns:a16="http://schemas.microsoft.com/office/drawing/2014/main" id="{D180B91A-B8C2-EFE1-D5DE-F439BE514C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61" y="1719257"/>
            <a:ext cx="2977996" cy="422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487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5DBCE-E725-391E-F718-3C59DC5C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cs-CZ" dirty="0"/>
              <a:t>Die Ibiza </a:t>
            </a:r>
            <a:r>
              <a:rPr lang="cs-CZ" dirty="0" err="1"/>
              <a:t>Affäre</a:t>
            </a:r>
            <a:r>
              <a:rPr lang="cs-CZ" dirty="0"/>
              <a:t> (TV minisérie,2021)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FCF85D-CB7E-5FF1-2B54-D2AD32D1B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73982"/>
            <a:ext cx="8229600" cy="4525963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2000" b="0" i="0" dirty="0">
              <a:effectLst/>
            </a:endParaRPr>
          </a:p>
          <a:p>
            <a:r>
              <a:rPr lang="cs-CZ" sz="2000" b="0" i="0" dirty="0">
                <a:effectLst/>
              </a:rPr>
              <a:t>Hrají: Nicholas </a:t>
            </a:r>
            <a:r>
              <a:rPr lang="cs-CZ" sz="2000" b="0" i="0" dirty="0" err="1">
                <a:effectLst/>
              </a:rPr>
              <a:t>Ofczarek</a:t>
            </a:r>
            <a:r>
              <a:rPr lang="cs-CZ" sz="2000" b="0" i="0" dirty="0">
                <a:effectLst/>
              </a:rPr>
              <a:t>, Anna </a:t>
            </a:r>
            <a:r>
              <a:rPr lang="cs-CZ" sz="2000" b="0" i="0" dirty="0" err="1">
                <a:effectLst/>
              </a:rPr>
              <a:t>Gorshkova</a:t>
            </a:r>
            <a:r>
              <a:rPr lang="cs-CZ" sz="2000" b="0" i="0" dirty="0">
                <a:effectLst/>
              </a:rPr>
              <a:t>, Andreas </a:t>
            </a:r>
            <a:r>
              <a:rPr lang="cs-CZ" sz="2000" b="0" i="0" dirty="0" err="1">
                <a:effectLst/>
              </a:rPr>
              <a:t>Lust</a:t>
            </a:r>
            <a:r>
              <a:rPr lang="cs-CZ" sz="2000" b="0" i="0" dirty="0">
                <a:effectLst/>
              </a:rPr>
              <a:t> </a:t>
            </a:r>
            <a:r>
              <a:rPr lang="cs-CZ" sz="2000" b="0" i="0" dirty="0" err="1">
                <a:effectLst/>
              </a:rPr>
              <a:t>und</a:t>
            </a:r>
            <a:r>
              <a:rPr lang="cs-CZ" sz="2000" b="0" i="0" dirty="0">
                <a:effectLst/>
              </a:rPr>
              <a:t> Julian </a:t>
            </a:r>
            <a:r>
              <a:rPr lang="cs-CZ" sz="2000" b="0" i="0" dirty="0" err="1">
                <a:effectLst/>
              </a:rPr>
              <a:t>Looman</a:t>
            </a:r>
            <a:endParaRPr lang="cs-CZ" sz="2000" b="0" i="0" dirty="0">
              <a:effectLst/>
            </a:endParaRPr>
          </a:p>
          <a:p>
            <a:r>
              <a:rPr lang="cs-CZ" sz="2000" dirty="0"/>
              <a:t>Režie: Christopher </a:t>
            </a:r>
            <a:r>
              <a:rPr lang="cs-CZ" sz="2000" dirty="0" err="1"/>
              <a:t>Schier</a:t>
            </a:r>
            <a:endParaRPr lang="cs-CZ" sz="2000" b="0" i="0" dirty="0">
              <a:effectLst/>
            </a:endParaRPr>
          </a:p>
          <a:p>
            <a:endParaRPr lang="cs-CZ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0E3573-EF31-C2C7-FEAE-1F68247EE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916832"/>
            <a:ext cx="71247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619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080CA2-8F6D-8987-13F2-DCDC0AD0C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Das</a:t>
            </a:r>
            <a:r>
              <a:rPr lang="cs-CZ" dirty="0"/>
              <a:t> Ibiza-Video (</a:t>
            </a:r>
            <a:r>
              <a:rPr lang="cs-CZ" dirty="0" err="1"/>
              <a:t>Dokufilm</a:t>
            </a:r>
            <a:r>
              <a:rPr lang="cs-CZ" dirty="0"/>
              <a:t>, 2021)</a:t>
            </a:r>
          </a:p>
        </p:txBody>
      </p:sp>
      <p:pic>
        <p:nvPicPr>
          <p:cNvPr id="3074" name="Picture 2" descr="Das Ibiza-Video: Ein journalistischer Krimi | Sky Doku | Sky">
            <a:extLst>
              <a:ext uri="{FF2B5EF4-FFF2-40B4-BE49-F238E27FC236}">
                <a16:creationId xmlns:a16="http://schemas.microsoft.com/office/drawing/2014/main" id="{C999C380-2318-BEE8-9FF4-EDF95EFD68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308617" cy="353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7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Rozdělení prezentací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B5037-ADAB-44DF-DDB5-FF340E2E3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</a:t>
            </a:r>
            <a:r>
              <a:rPr lang="cs-CZ" dirty="0"/>
              <a:t> are </a:t>
            </a:r>
            <a:r>
              <a:rPr lang="cs-CZ" dirty="0" err="1"/>
              <a:t>going</a:t>
            </a:r>
            <a:r>
              <a:rPr lang="cs-CZ" dirty="0"/>
              <a:t> to Ibiza!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710288-8C66-5E7E-5BDF-2FA312990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cs-CZ" sz="2400" dirty="0"/>
              <a:t>oživení hitu skupiny </a:t>
            </a:r>
            <a:r>
              <a:rPr lang="cs-CZ" sz="2400" dirty="0" err="1"/>
              <a:t>Vengaboys</a:t>
            </a:r>
            <a:r>
              <a:rPr lang="cs-CZ" sz="2400" dirty="0"/>
              <a:t> (1999)</a:t>
            </a:r>
          </a:p>
          <a:p>
            <a:r>
              <a:rPr lang="cs-CZ" sz="2400" dirty="0"/>
              <a:t>neplánovaná reklama pro </a:t>
            </a:r>
            <a:r>
              <a:rPr lang="cs-CZ" sz="2400" dirty="0" err="1"/>
              <a:t>Red</a:t>
            </a:r>
            <a:r>
              <a:rPr lang="cs-CZ" sz="2400" dirty="0"/>
              <a:t> Bull s vodkou (hodnota cca 1,32 milionů eur)</a:t>
            </a:r>
          </a:p>
          <a:p>
            <a:r>
              <a:rPr lang="cs-CZ" sz="2400" dirty="0"/>
              <a:t>Ibiza-</a:t>
            </a:r>
            <a:r>
              <a:rPr lang="cs-CZ" sz="2400" dirty="0" err="1"/>
              <a:t>Affäre</a:t>
            </a:r>
            <a:r>
              <a:rPr lang="cs-CZ" sz="2400" dirty="0"/>
              <a:t> (2019) – hraný film satirika Jana </a:t>
            </a:r>
            <a:r>
              <a:rPr lang="cs-CZ" sz="2400" dirty="0" err="1"/>
              <a:t>Böhmermanna</a:t>
            </a:r>
            <a:r>
              <a:rPr lang="cs-CZ" sz="2400" dirty="0"/>
              <a:t> a režiséra Davida </a:t>
            </a:r>
            <a:r>
              <a:rPr lang="cs-CZ" sz="2400" dirty="0" err="1"/>
              <a:t>Schalka</a:t>
            </a:r>
            <a:endParaRPr lang="cs-CZ" sz="2400" dirty="0"/>
          </a:p>
          <a:p>
            <a:r>
              <a:rPr lang="cs-CZ" sz="2400" dirty="0"/>
              <a:t>„</a:t>
            </a:r>
            <a:r>
              <a:rPr lang="cs-CZ" sz="2400" dirty="0" err="1"/>
              <a:t>Schwarzwasser</a:t>
            </a:r>
            <a:r>
              <a:rPr lang="cs-CZ" sz="2400" dirty="0"/>
              <a:t>“ – divadelní hra </a:t>
            </a:r>
            <a:r>
              <a:rPr lang="cs-CZ" sz="2400" dirty="0" err="1"/>
              <a:t>Wiener</a:t>
            </a:r>
            <a:r>
              <a:rPr lang="cs-CZ" sz="2400" dirty="0"/>
              <a:t> </a:t>
            </a:r>
            <a:r>
              <a:rPr lang="cs-CZ" sz="2400" dirty="0" err="1"/>
              <a:t>Akademietheater</a:t>
            </a:r>
            <a:r>
              <a:rPr lang="cs-CZ" sz="2400" dirty="0"/>
              <a:t>, spoluautorkou Elfriede </a:t>
            </a:r>
            <a:r>
              <a:rPr lang="cs-CZ" sz="2400" dirty="0" err="1"/>
              <a:t>Jelinek</a:t>
            </a:r>
            <a:endParaRPr lang="cs-CZ" sz="2400" dirty="0"/>
          </a:p>
          <a:p>
            <a:r>
              <a:rPr lang="cs-CZ" sz="2400" dirty="0"/>
              <a:t>slovo roku 2019 v Rakousku: „Ibiza“</a:t>
            </a:r>
          </a:p>
          <a:p>
            <a:r>
              <a:rPr lang="cs-CZ" sz="2400" dirty="0" err="1"/>
              <a:t>Strache</a:t>
            </a:r>
            <a:r>
              <a:rPr lang="cs-CZ" sz="2400" dirty="0"/>
              <a:t> vyloučen z FPÖ, pokus o návrat s vlastní kandidátkou Team HC </a:t>
            </a:r>
            <a:r>
              <a:rPr lang="cs-CZ" sz="2400" dirty="0" err="1"/>
              <a:t>Strache</a:t>
            </a:r>
            <a:r>
              <a:rPr lang="cs-CZ" sz="2400" dirty="0"/>
              <a:t>: 3,27 % ve volbách ve Vídni 2020; FPÖ 7,11 % (2015: 30,79 %)</a:t>
            </a:r>
          </a:p>
          <a:p>
            <a:r>
              <a:rPr lang="cs-CZ" sz="2400" dirty="0"/>
              <a:t>soudní řízení v jiné kauze: </a:t>
            </a:r>
            <a:r>
              <a:rPr lang="cs-CZ" sz="2400" dirty="0" err="1"/>
              <a:t>Strache</a:t>
            </a:r>
            <a:r>
              <a:rPr lang="cs-CZ" sz="2400" dirty="0"/>
              <a:t> dostal podmíněný trest 15 měsíců za korupční jednání (</a:t>
            </a:r>
            <a:r>
              <a:rPr lang="cs-CZ" sz="2400" i="1" dirty="0" err="1"/>
              <a:t>Bestechlichkeit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0637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literatura k populismu:</a:t>
            </a:r>
          </a:p>
        </p:txBody>
      </p:sp>
      <p:pic>
        <p:nvPicPr>
          <p:cNvPr id="4" name="Zástupný symbol pro obsah 3" descr="Populismus_v_časech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1707536"/>
            <a:ext cx="3312368" cy="4721887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Seminář 5. 5. 2026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b="1" dirty="0"/>
              <a:t>Téma:</a:t>
            </a:r>
          </a:p>
          <a:p>
            <a:pPr algn="ctr">
              <a:buFont typeface="Arial" charset="0"/>
              <a:buNone/>
            </a:pPr>
            <a:r>
              <a:rPr lang="cs-CZ" dirty="0" err="1"/>
              <a:t>Wir</a:t>
            </a:r>
            <a:r>
              <a:rPr lang="cs-CZ" dirty="0"/>
              <a:t> </a:t>
            </a:r>
            <a:r>
              <a:rPr lang="cs-CZ" dirty="0" err="1"/>
              <a:t>schaffen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!???</a:t>
            </a:r>
          </a:p>
          <a:p>
            <a:pPr algn="ctr">
              <a:buFont typeface="Arial" charset="0"/>
              <a:buNone/>
            </a:pPr>
            <a:r>
              <a:rPr lang="cs-CZ" dirty="0"/>
              <a:t>Německo, Angela </a:t>
            </a:r>
            <a:r>
              <a:rPr lang="cs-CZ" dirty="0" err="1"/>
              <a:t>Merkelová</a:t>
            </a:r>
            <a:r>
              <a:rPr lang="cs-CZ" dirty="0"/>
              <a:t> a migrační krize</a:t>
            </a:r>
          </a:p>
          <a:p>
            <a:pPr algn="ctr">
              <a:buFont typeface="Arial" charset="0"/>
              <a:buNone/>
            </a:pPr>
            <a:r>
              <a:rPr lang="cs-CZ" sz="2400" b="1" dirty="0"/>
              <a:t>Text k přípravě:</a:t>
            </a:r>
          </a:p>
          <a:p>
            <a:pPr algn="ctr">
              <a:buNone/>
            </a:pP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Inken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Rommel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Crisis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Drag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Habitus“, in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Historische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Sozialforschung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42 (4) 2017, 133-154.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charset="0"/>
              <a:buNone/>
            </a:pPr>
            <a:r>
              <a:rPr lang="cs-CZ" sz="2400" b="1" dirty="0"/>
              <a:t>Prezentace: </a:t>
            </a:r>
            <a:r>
              <a:rPr lang="cs-CZ" sz="2400" b="1" dirty="0">
                <a:solidFill>
                  <a:srgbClr val="FF0000"/>
                </a:solidFill>
              </a:rPr>
              <a:t>Jan Nil Bedrník</a:t>
            </a:r>
          </a:p>
          <a:p>
            <a:pPr algn="ctr">
              <a:buFont typeface="Arial" charset="0"/>
              <a:buNone/>
            </a:pPr>
            <a:endParaRPr lang="cs-CZ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„Případ Berlín“ - 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 err="1"/>
              <a:t>Stephan</a:t>
            </a:r>
            <a:r>
              <a:rPr lang="cs-CZ" dirty="0"/>
              <a:t> </a:t>
            </a:r>
            <a:r>
              <a:rPr lang="cs-CZ" dirty="0" err="1"/>
              <a:t>Lanz</a:t>
            </a:r>
            <a:r>
              <a:rPr lang="cs-CZ" dirty="0"/>
              <a:t>, 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German</a:t>
            </a:r>
            <a:r>
              <a:rPr lang="cs-CZ" dirty="0"/>
              <a:t> </a:t>
            </a:r>
            <a:r>
              <a:rPr lang="cs-CZ" dirty="0" err="1"/>
              <a:t>Sonderweg</a:t>
            </a:r>
            <a:r>
              <a:rPr lang="cs-CZ" dirty="0"/>
              <a:t>: </a:t>
            </a:r>
            <a:r>
              <a:rPr lang="cs-CZ" dirty="0" err="1"/>
              <a:t>multiculturalism</a:t>
            </a:r>
            <a:r>
              <a:rPr lang="cs-CZ" dirty="0"/>
              <a:t> as ,</a:t>
            </a:r>
            <a:r>
              <a:rPr lang="cs-CZ" dirty="0" err="1"/>
              <a:t>racism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distanceʻ</a:t>
            </a:r>
            <a:r>
              <a:rPr lang="cs-CZ" dirty="0"/>
              <a:t>“, in </a:t>
            </a:r>
            <a:r>
              <a:rPr lang="cs-CZ" i="1" dirty="0" err="1"/>
              <a:t>European</a:t>
            </a:r>
            <a:r>
              <a:rPr lang="cs-CZ" i="1" dirty="0"/>
              <a:t> </a:t>
            </a:r>
            <a:r>
              <a:rPr lang="cs-CZ" i="1" dirty="0" err="1"/>
              <a:t>Multiculturalism</a:t>
            </a:r>
            <a:r>
              <a:rPr lang="cs-CZ" i="1" dirty="0"/>
              <a:t> </a:t>
            </a:r>
            <a:r>
              <a:rPr lang="cs-CZ" i="1" dirty="0" err="1"/>
              <a:t>revisited</a:t>
            </a:r>
            <a:r>
              <a:rPr lang="cs-CZ" i="1" dirty="0"/>
              <a:t>, </a:t>
            </a:r>
            <a:r>
              <a:rPr lang="cs-CZ" i="1" dirty="0" err="1"/>
              <a:t>ed</a:t>
            </a:r>
            <a:r>
              <a:rPr lang="cs-CZ" i="1" dirty="0"/>
              <a:t>. Alessandro </a:t>
            </a:r>
            <a:r>
              <a:rPr lang="cs-CZ" i="1" dirty="0" err="1"/>
              <a:t>Silj</a:t>
            </a:r>
            <a:r>
              <a:rPr lang="cs-CZ" i="1" dirty="0"/>
              <a:t> (</a:t>
            </a:r>
            <a:r>
              <a:rPr lang="cs-CZ" i="1" dirty="0" err="1"/>
              <a:t>London</a:t>
            </a:r>
            <a:r>
              <a:rPr lang="cs-CZ" i="1" dirty="0"/>
              <a:t>/New York: </a:t>
            </a:r>
            <a:r>
              <a:rPr lang="cs-CZ" i="1" dirty="0" err="1"/>
              <a:t>Zed</a:t>
            </a:r>
            <a:r>
              <a:rPr lang="cs-CZ" i="1" dirty="0"/>
              <a:t> </a:t>
            </a:r>
            <a:r>
              <a:rPr lang="cs-CZ" i="1" dirty="0" err="1"/>
              <a:t>Books</a:t>
            </a:r>
            <a:r>
              <a:rPr lang="cs-CZ" i="1" dirty="0"/>
              <a:t>, 2010), 105–146. 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„Případ Berlín“ - diskuse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114300" indent="0">
              <a:buNone/>
            </a:pPr>
            <a:r>
              <a:rPr lang="cs-CZ" sz="2000" i="0" dirty="0">
                <a:effectLst/>
              </a:rPr>
              <a:t>1) Vysvětlete pojmy multikulturalismus a asimilace a jejich vztah k pojmu integrace (Dohledejte základní </a:t>
            </a:r>
            <a:r>
              <a:rPr lang="cs-CZ" sz="2000" i="0" dirty="0" err="1">
                <a:effectLst/>
              </a:rPr>
              <a:t>subkoncepty</a:t>
            </a:r>
            <a:r>
              <a:rPr lang="cs-CZ" sz="2000" i="0" dirty="0">
                <a:effectLst/>
              </a:rPr>
              <a:t> v rámci teorie multikulturalismu.)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2) Jak Stephan </a:t>
            </a:r>
            <a:r>
              <a:rPr lang="cs-CZ" sz="2000" i="0" dirty="0" err="1">
                <a:effectLst/>
              </a:rPr>
              <a:t>Lanz</a:t>
            </a:r>
            <a:r>
              <a:rPr lang="cs-CZ" sz="2000" i="0" dirty="0">
                <a:effectLst/>
              </a:rPr>
              <a:t> charakterizuje cizinecký zákon z roku 1965 – jak se projevoval v praxi a jak se jeho aplikace odrážela na integraci imigrantů?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3) Jak přistupoval Západní Berlín k integraci před rokem 1973?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4) Jak se podle </a:t>
            </a:r>
            <a:r>
              <a:rPr lang="cs-CZ" sz="2000" i="0" dirty="0" err="1">
                <a:effectLst/>
              </a:rPr>
              <a:t>Lanze</a:t>
            </a:r>
            <a:r>
              <a:rPr lang="cs-CZ" sz="2000" i="0" dirty="0">
                <a:effectLst/>
              </a:rPr>
              <a:t> po roce 1973 mění obsah pojmu „</a:t>
            </a:r>
            <a:r>
              <a:rPr lang="cs-CZ" sz="2000" i="0" dirty="0" err="1">
                <a:effectLst/>
              </a:rPr>
              <a:t>Ausländer</a:t>
            </a:r>
            <a:r>
              <a:rPr lang="cs-CZ" sz="2000" i="0" dirty="0">
                <a:effectLst/>
              </a:rPr>
              <a:t>“ (</a:t>
            </a:r>
            <a:r>
              <a:rPr lang="cs-CZ" sz="2000" i="0" dirty="0" err="1">
                <a:effectLst/>
              </a:rPr>
              <a:t>alien</a:t>
            </a:r>
            <a:r>
              <a:rPr lang="cs-CZ" sz="2000" i="0" dirty="0">
                <a:effectLst/>
              </a:rPr>
              <a:t>) 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5)</a:t>
            </a:r>
            <a:r>
              <a:rPr lang="cs-CZ" sz="2000" dirty="0"/>
              <a:t> </a:t>
            </a:r>
            <a:r>
              <a:rPr lang="cs-CZ" sz="2000" i="0" dirty="0">
                <a:effectLst/>
              </a:rPr>
              <a:t>Charakterizujte „reálně existující multikulturalismus“ západoberlínské vlády v 80. letech 20. století na pozadí konzervativního/liberálního boje o „integraci“.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6) Vysvětlete </a:t>
            </a:r>
            <a:r>
              <a:rPr lang="cs-CZ" sz="2000" i="0" dirty="0" err="1">
                <a:effectLst/>
              </a:rPr>
              <a:t>Žižekovu</a:t>
            </a:r>
            <a:r>
              <a:rPr lang="cs-CZ" sz="2000" i="0" dirty="0">
                <a:effectLst/>
              </a:rPr>
              <a:t> definici německého multikulturalismu jako „</a:t>
            </a:r>
            <a:r>
              <a:rPr lang="cs-CZ" sz="2000" i="0" dirty="0" err="1">
                <a:effectLst/>
              </a:rPr>
              <a:t>racism</a:t>
            </a:r>
            <a:r>
              <a:rPr lang="cs-CZ" sz="2000" i="0" dirty="0">
                <a:effectLst/>
              </a:rPr>
              <a:t> </a:t>
            </a:r>
            <a:r>
              <a:rPr lang="cs-CZ" sz="2000" i="0" dirty="0" err="1">
                <a:effectLst/>
              </a:rPr>
              <a:t>with</a:t>
            </a:r>
            <a:r>
              <a:rPr lang="cs-CZ" sz="2000" i="0" dirty="0">
                <a:effectLst/>
              </a:rPr>
              <a:t> a distance“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7)  Vysvětlete termíny „</a:t>
            </a:r>
            <a:r>
              <a:rPr lang="cs-CZ" sz="2000" i="0" dirty="0" err="1">
                <a:effectLst/>
              </a:rPr>
              <a:t>Leitkultur</a:t>
            </a:r>
            <a:r>
              <a:rPr lang="cs-CZ" sz="2000" i="0" dirty="0">
                <a:effectLst/>
              </a:rPr>
              <a:t>" a „diversity“ ("diversity </a:t>
            </a:r>
            <a:r>
              <a:rPr lang="cs-CZ" sz="2000" i="0" dirty="0" err="1">
                <a:effectLst/>
              </a:rPr>
              <a:t>policy</a:t>
            </a:r>
            <a:r>
              <a:rPr lang="cs-CZ" sz="2000" i="0" dirty="0">
                <a:effectLst/>
              </a:rPr>
              <a:t>")  </a:t>
            </a:r>
          </a:p>
          <a:p>
            <a:pPr marL="114300" indent="0">
              <a:buNone/>
            </a:pPr>
            <a:r>
              <a:rPr lang="cs-CZ" sz="2000" i="0" dirty="0">
                <a:effectLst/>
              </a:rPr>
              <a:t>8) Do jakého "ideologického spektra" byste zařadili autora textu Stephan </a:t>
            </a:r>
            <a:r>
              <a:rPr lang="cs-CZ" sz="2000" i="0" dirty="0" err="1">
                <a:effectLst/>
              </a:rPr>
              <a:t>Lanz</a:t>
            </a:r>
            <a:endParaRPr lang="cs-CZ" sz="2000" i="0" dirty="0">
              <a:effectLst/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EB87C1-A441-9474-1ED6-4B0B6046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Das Ergebnis der NR-Wahl 2019 ist komplett - Nationalratswahl vol -- VOL.AT">
            <a:extLst>
              <a:ext uri="{FF2B5EF4-FFF2-40B4-BE49-F238E27FC236}">
                <a16:creationId xmlns:a16="http://schemas.microsoft.com/office/drawing/2014/main" id="{A05979CE-8484-FF31-FDD6-7C5088F239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468121"/>
            <a:ext cx="6108443" cy="584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61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2FACB1-DDAE-A20B-07A6-AB641341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9" y="980728"/>
            <a:ext cx="9113301" cy="436910"/>
          </a:xfrm>
        </p:spPr>
        <p:txBody>
          <a:bodyPr/>
          <a:lstStyle/>
          <a:p>
            <a:r>
              <a:rPr lang="cs-CZ" sz="3200" b="1" dirty="0" err="1"/>
              <a:t>Sonntagsfrage</a:t>
            </a:r>
            <a:r>
              <a:rPr lang="cs-CZ" sz="3200" b="1" dirty="0"/>
              <a:t> </a:t>
            </a:r>
            <a:r>
              <a:rPr lang="cs-CZ" sz="3200" b="1" dirty="0" err="1"/>
              <a:t>Nationalratswahl</a:t>
            </a:r>
            <a:r>
              <a:rPr lang="cs-CZ" sz="3200" b="1" dirty="0"/>
              <a:t>: </a:t>
            </a:r>
            <a:br>
              <a:rPr lang="cs-CZ" sz="3200" dirty="0"/>
            </a:br>
            <a:r>
              <a:rPr lang="cs-CZ" sz="3200" dirty="0"/>
              <a:t>Kterou stranu byste volili, pokud by příští neděly byly volby do Národní rady? (21. 3. 2024)	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31DE5F-8DFD-1078-5109-38D4701D2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6DC7092-44C3-8C0F-A18B-F26609DD6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5" y="1986027"/>
            <a:ext cx="8981009" cy="391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37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CEA09-7F50-112B-9F94-64C1E2210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/>
          <a:lstStyle/>
          <a:p>
            <a:r>
              <a:rPr lang="cs-CZ" dirty="0"/>
              <a:t>Vrátí se komunisté a bude se pít pivo?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20344CF-6F27-A0F4-7158-575848B3B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772816"/>
            <a:ext cx="7769260" cy="4176464"/>
          </a:xfrm>
        </p:spPr>
      </p:pic>
    </p:spTree>
    <p:extLst>
      <p:ext uri="{BB962C8B-B14F-4D97-AF65-F5344CB8AC3E}">
        <p14:creationId xmlns:p14="http://schemas.microsoft.com/office/powerpoint/2010/main" val="15357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C33F5-D359-5218-CDE5-05A86EF5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/>
              <a:t>Strana pro „</a:t>
            </a:r>
            <a:r>
              <a:rPr lang="cs-CZ" dirty="0" err="1"/>
              <a:t>beerokracii</a:t>
            </a:r>
            <a:r>
              <a:rPr lang="cs-CZ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D5CEA1-8E9E-D1FF-A801-C438A0A69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4B8652A-8EE6-2175-57EF-51A9ECB1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04" y="980728"/>
            <a:ext cx="6228184" cy="28420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7E5CE2-D52E-213E-BD7C-F6B1B455B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504" y="3429000"/>
            <a:ext cx="6300192" cy="324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12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10442</TotalTime>
  <Words>1484</Words>
  <Application>Microsoft Office PowerPoint</Application>
  <PresentationFormat>Předvádění na obrazovce (4:3)</PresentationFormat>
  <Paragraphs>157</Paragraphs>
  <Slides>32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Motiv sady Office</vt:lpstr>
      <vt:lpstr>Vybraná témata  soudobých sociálních dějin německy mluvících zemí  po roce 1945</vt:lpstr>
      <vt:lpstr>10. seminář – 29. 4. 2026</vt:lpstr>
      <vt:lpstr>Rozdělení prezentací (2):</vt:lpstr>
      <vt:lpstr>„Případ Berlín“ - diskuse</vt:lpstr>
      <vt:lpstr>„Případ Berlín“ - diskuse</vt:lpstr>
      <vt:lpstr>Prezentace aplikace PowerPoint</vt:lpstr>
      <vt:lpstr>Sonntagsfrage Nationalratswahl:  Kterou stranu byste volili, pokud by příští neděly byly volby do Národní rady? (21. 3. 2024) </vt:lpstr>
      <vt:lpstr>Vrátí se komunisté a bude se pít pivo?</vt:lpstr>
      <vt:lpstr>Strana pro „beerokracii“</vt:lpstr>
      <vt:lpstr>Prezentace aplikace PowerPoint</vt:lpstr>
      <vt:lpstr>Spolková vláda Christiana Stockera</vt:lpstr>
      <vt:lpstr>Sonntagsfrage Nationalratswahl</vt:lpstr>
      <vt:lpstr>Sonntagsfrage Nationalratswahl</vt:lpstr>
      <vt:lpstr>Program semináře 29. 4. 2026</vt:lpstr>
      <vt:lpstr>Prezentace</vt:lpstr>
      <vt:lpstr>Potřebuje „Vídeňská krev“ více odvahy?</vt:lpstr>
      <vt:lpstr>„Intertextualita“</vt:lpstr>
      <vt:lpstr>Populismus v Rakousku - diskuse</vt:lpstr>
      <vt:lpstr>Populismus v Rakousku - diskuse</vt:lpstr>
      <vt:lpstr>Populismus v Rakousku - diskuse</vt:lpstr>
      <vt:lpstr>Koncept Structure-Agency</vt:lpstr>
      <vt:lpstr>The Rise of the Vienna´s Far-Right</vt:lpstr>
      <vt:lpstr>Druhá generace populismu FPÖ</vt:lpstr>
      <vt:lpstr>Aféra Ibiza (Ibiza-Affäre, 2019)</vt:lpstr>
      <vt:lpstr>Aféra Ibiza (Ibiza-Affäre, 2019)</vt:lpstr>
      <vt:lpstr>Strache „v pasti“</vt:lpstr>
      <vt:lpstr>Die Ibiza-Affäre (2019)  vs. HC Strache (2021) </vt:lpstr>
      <vt:lpstr>Die Ibiza Affäre (TV minisérie,2021)</vt:lpstr>
      <vt:lpstr>Das Ibiza-Video (Dokufilm, 2021)</vt:lpstr>
      <vt:lpstr>We are going to Ibiza!</vt:lpstr>
      <vt:lpstr>Další literatura k populismu:</vt:lpstr>
      <vt:lpstr>Seminář 5. 5.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549</cp:revision>
  <dcterms:created xsi:type="dcterms:W3CDTF">2010-02-10T22:09:25Z</dcterms:created>
  <dcterms:modified xsi:type="dcterms:W3CDTF">2026-04-27T22:24:42Z</dcterms:modified>
</cp:coreProperties>
</file>