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86"/>
  </p:notesMasterIdLst>
  <p:sldIdLst>
    <p:sldId id="2147470516" r:id="rId2"/>
    <p:sldId id="256" r:id="rId3"/>
    <p:sldId id="257" r:id="rId4"/>
    <p:sldId id="258" r:id="rId5"/>
    <p:sldId id="2147470549" r:id="rId6"/>
    <p:sldId id="261" r:id="rId7"/>
    <p:sldId id="262" r:id="rId8"/>
    <p:sldId id="259" r:id="rId9"/>
    <p:sldId id="260" r:id="rId10"/>
    <p:sldId id="264" r:id="rId11"/>
    <p:sldId id="263" r:id="rId12"/>
    <p:sldId id="266" r:id="rId13"/>
    <p:sldId id="265" r:id="rId14"/>
    <p:sldId id="268" r:id="rId15"/>
    <p:sldId id="26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147470519" r:id="rId30"/>
    <p:sldId id="282" r:id="rId31"/>
    <p:sldId id="2147470517" r:id="rId32"/>
    <p:sldId id="2147470518" r:id="rId33"/>
    <p:sldId id="2147470520" r:id="rId34"/>
    <p:sldId id="2147470521" r:id="rId35"/>
    <p:sldId id="2147470522" r:id="rId36"/>
    <p:sldId id="2147470523" r:id="rId37"/>
    <p:sldId id="2147470524" r:id="rId38"/>
    <p:sldId id="2147470525" r:id="rId39"/>
    <p:sldId id="2147470526" r:id="rId40"/>
    <p:sldId id="2147470527" r:id="rId41"/>
    <p:sldId id="2147470528" r:id="rId42"/>
    <p:sldId id="2147470529" r:id="rId43"/>
    <p:sldId id="2147470530" r:id="rId44"/>
    <p:sldId id="2147470531" r:id="rId45"/>
    <p:sldId id="2147470532" r:id="rId46"/>
    <p:sldId id="2147470533" r:id="rId47"/>
    <p:sldId id="2147470534" r:id="rId48"/>
    <p:sldId id="2147470535" r:id="rId49"/>
    <p:sldId id="2147470536" r:id="rId50"/>
    <p:sldId id="2147470537" r:id="rId51"/>
    <p:sldId id="2147470538" r:id="rId52"/>
    <p:sldId id="2147470539" r:id="rId53"/>
    <p:sldId id="289" r:id="rId54"/>
    <p:sldId id="2147470540" r:id="rId55"/>
    <p:sldId id="2147470542" r:id="rId56"/>
    <p:sldId id="2147470545" r:id="rId57"/>
    <p:sldId id="2147470548" r:id="rId58"/>
    <p:sldId id="290" r:id="rId59"/>
    <p:sldId id="291" r:id="rId60"/>
    <p:sldId id="309" r:id="rId61"/>
    <p:sldId id="307" r:id="rId62"/>
    <p:sldId id="308" r:id="rId63"/>
    <p:sldId id="517" r:id="rId64"/>
    <p:sldId id="518" r:id="rId65"/>
    <p:sldId id="519" r:id="rId66"/>
    <p:sldId id="520" r:id="rId67"/>
    <p:sldId id="521" r:id="rId68"/>
    <p:sldId id="522" r:id="rId69"/>
    <p:sldId id="523" r:id="rId70"/>
    <p:sldId id="524" r:id="rId71"/>
    <p:sldId id="525" r:id="rId72"/>
    <p:sldId id="526" r:id="rId73"/>
    <p:sldId id="527" r:id="rId74"/>
    <p:sldId id="528" r:id="rId75"/>
    <p:sldId id="529" r:id="rId76"/>
    <p:sldId id="530" r:id="rId77"/>
    <p:sldId id="531" r:id="rId78"/>
    <p:sldId id="532" r:id="rId79"/>
    <p:sldId id="533" r:id="rId80"/>
    <p:sldId id="534" r:id="rId81"/>
    <p:sldId id="535" r:id="rId82"/>
    <p:sldId id="536" r:id="rId83"/>
    <p:sldId id="537" r:id="rId84"/>
    <p:sldId id="538" r:id="rId8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howGuides="1">
      <p:cViewPr>
        <p:scale>
          <a:sx n="109" d="100"/>
          <a:sy n="109" d="100"/>
        </p:scale>
        <p:origin x="144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martinavnukova/Downloads/812016231x1g029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martinavnukova/Downloads/812016231x1g029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martinavnukova/Downloads/812016231x1g109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martinavnukova/Downloads/812016231x1g109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Zo&#353;it7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tinavnukova/Desktop/Faculty%20Assignments_MPS_Internship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602193956524698E-2"/>
          <c:y val="0.19142247981465699"/>
          <c:w val="0.82852210781344604"/>
          <c:h val="0.75806128339529399"/>
        </c:manualLayout>
      </c:layout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87C5-8640-A542-B0F55D29E70A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87C5-8640-A542-B0F55D29E70A}"/>
              </c:ext>
            </c:extLst>
          </c:dPt>
          <c:dPt>
            <c:idx val="2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87C5-8640-A542-B0F55D29E70A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87C5-8640-A542-B0F55D29E70A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87C5-8640-A542-B0F55D29E7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chemeClr val="bg1"/>
                    </a:solidFill>
                    <a:latin typeface="Arial"/>
                    <a:ea typeface="Arial"/>
                    <a:cs typeface="Arial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Data3.6!$A$10:$A$14</c:f>
              <c:strCache>
                <c:ptCount val="5"/>
                <c:pt idx="0">
                  <c:v>Circulatory diseases</c:v>
                </c:pt>
                <c:pt idx="1">
                  <c:v>Cancer</c:v>
                </c:pt>
                <c:pt idx="2">
                  <c:v>Respiratory diseases</c:v>
                </c:pt>
                <c:pt idx="3">
                  <c:v>External causes</c:v>
                </c:pt>
                <c:pt idx="4">
                  <c:v>Other causes</c:v>
                </c:pt>
              </c:strCache>
            </c:strRef>
          </c:cat>
          <c:val>
            <c:numRef>
              <c:f>Data3.6!$B$10:$B$14</c:f>
              <c:numCache>
                <c:formatCode>General</c:formatCode>
                <c:ptCount val="5"/>
                <c:pt idx="0">
                  <c:v>852470</c:v>
                </c:pt>
                <c:pt idx="1">
                  <c:v>747899</c:v>
                </c:pt>
                <c:pt idx="2">
                  <c:v>212036</c:v>
                </c:pt>
                <c:pt idx="3">
                  <c:v>148443</c:v>
                </c:pt>
                <c:pt idx="4">
                  <c:v>519007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7C5-8640-A542-B0F55D29E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8.54700854700855E-2"/>
          <c:y val="3.1687834686298898E-2"/>
          <c:w val="0.83760683760683796"/>
          <c:h val="0.119566400949107"/>
        </c:manualLayout>
      </c:layout>
      <c:overlay val="0"/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defRPr>
          </a:pPr>
          <a:endParaRPr lang="sk-SK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602193956524698E-2"/>
          <c:y val="0.19142247981465699"/>
          <c:w val="0.82852210781344604"/>
          <c:h val="0.75806128339529399"/>
        </c:manualLayout>
      </c:layout>
      <c:pie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chemeClr val="tx2"/>
              </a:solidFill>
            </c:spPr>
            <c:extLst>
              <c:ext xmlns:c16="http://schemas.microsoft.com/office/drawing/2014/chart" uri="{C3380CC4-5D6E-409C-BE32-E72D297353CC}">
                <c16:uniqueId val="{00000001-3E9D-8448-8304-E35F61DE338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3E9D-8448-8304-E35F61DE3384}"/>
              </c:ext>
            </c:extLst>
          </c:dPt>
          <c:dPt>
            <c:idx val="2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E9D-8448-8304-E35F61DE3384}"/>
              </c:ext>
            </c:extLst>
          </c:dPt>
          <c:dPt>
            <c:idx val="3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3E9D-8448-8304-E35F61DE3384}"/>
              </c:ext>
            </c:extLst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3E9D-8448-8304-E35F61DE338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sk-SK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E9D-8448-8304-E35F61DE338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sk-SK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E9D-8448-8304-E35F61DE338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sk-SK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E9D-8448-8304-E35F61DE3384}"/>
                </c:ext>
              </c:extLst>
            </c:dLbl>
            <c:dLbl>
              <c:idx val="3"/>
              <c:layout>
                <c:manualLayout>
                  <c:x val="9.9738737538341601E-2"/>
                  <c:y val="-3.893208715439209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sk-SK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E9D-8448-8304-E35F61DE338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chemeClr val="bg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sk-SK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3E9D-8448-8304-E35F61DE33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sk-S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Data3.6!$A$10:$A$14</c:f>
              <c:strCache>
                <c:ptCount val="5"/>
                <c:pt idx="0">
                  <c:v>Circulatory diseases</c:v>
                </c:pt>
                <c:pt idx="1">
                  <c:v>Cancer</c:v>
                </c:pt>
                <c:pt idx="2">
                  <c:v>Respiratory diseases</c:v>
                </c:pt>
                <c:pt idx="3">
                  <c:v>External causes</c:v>
                </c:pt>
                <c:pt idx="4">
                  <c:v>Other causes</c:v>
                </c:pt>
              </c:strCache>
            </c:strRef>
          </c:cat>
          <c:val>
            <c:numRef>
              <c:f>Data3.6!$C$10:$C$14</c:f>
              <c:numCache>
                <c:formatCode>General</c:formatCode>
                <c:ptCount val="5"/>
                <c:pt idx="0">
                  <c:v>1018386</c:v>
                </c:pt>
                <c:pt idx="1">
                  <c:v>591055</c:v>
                </c:pt>
                <c:pt idx="2">
                  <c:v>189754</c:v>
                </c:pt>
                <c:pt idx="3">
                  <c:v>82582</c:v>
                </c:pt>
                <c:pt idx="4">
                  <c:v>633115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9D-8448-8304-E35F61DE33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7.3118279569892503E-2"/>
          <c:y val="3.1687778158165002E-2"/>
          <c:w val="0.83442248751164205"/>
          <c:h val="0.119630589654554"/>
        </c:manualLayout>
      </c:layout>
      <c:overlay val="0"/>
      <c:txPr>
        <a:bodyPr/>
        <a:lstStyle/>
        <a:p>
          <a:pPr>
            <a:defRPr sz="12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sk-SK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386024239133102"/>
          <c:y val="3.2714592217555002E-2"/>
          <c:w val="0.63226322415027303"/>
          <c:h val="0.877328265001356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dPt>
            <c:idx val="14"/>
            <c:invertIfNegative val="0"/>
            <c:bubble3D val="0"/>
            <c:spPr>
              <a:solidFill>
                <a:srgbClr val="CC0000"/>
              </a:solidFill>
            </c:spPr>
            <c:extLst>
              <c:ext xmlns:c16="http://schemas.microsoft.com/office/drawing/2014/chart" uri="{C3380CC4-5D6E-409C-BE32-E72D297353CC}">
                <c16:uniqueId val="{00000001-B780-CA4C-A7E3-3933F65BF7EF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780-CA4C-A7E3-3933F65BF7EF}"/>
              </c:ext>
            </c:extLst>
          </c:dPt>
          <c:dLbls>
            <c:dLbl>
              <c:idx val="14"/>
              <c:spPr/>
              <c:txPr>
                <a:bodyPr/>
                <a:lstStyle/>
                <a:p>
                  <a:pPr>
                    <a:defRPr sz="800" b="1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sk-S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780-CA4C-A7E3-3933F65BF7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Data6.2!$A$9:$A$42</c:f>
              <c:strCache>
                <c:ptCount val="34"/>
                <c:pt idx="0">
                  <c:v>Italy</c:v>
                </c:pt>
                <c:pt idx="1">
                  <c:v>Cyprus</c:v>
                </c:pt>
                <c:pt idx="2">
                  <c:v>Spain</c:v>
                </c:pt>
                <c:pt idx="3">
                  <c:v>Greece</c:v>
                </c:pt>
                <c:pt idx="4">
                  <c:v>Sweden</c:v>
                </c:pt>
                <c:pt idx="5">
                  <c:v>Portugal</c:v>
                </c:pt>
                <c:pt idx="6">
                  <c:v>Malta</c:v>
                </c:pt>
                <c:pt idx="7">
                  <c:v>France </c:v>
                </c:pt>
                <c:pt idx="8">
                  <c:v>Netherlands</c:v>
                </c:pt>
                <c:pt idx="9">
                  <c:v>Ireland</c:v>
                </c:pt>
                <c:pt idx="10">
                  <c:v>United Kingdom</c:v>
                </c:pt>
                <c:pt idx="11">
                  <c:v>Luxembourg</c:v>
                </c:pt>
                <c:pt idx="12">
                  <c:v>Germany</c:v>
                </c:pt>
                <c:pt idx="13">
                  <c:v>Denmark</c:v>
                </c:pt>
                <c:pt idx="14">
                  <c:v>EU28</c:v>
                </c:pt>
                <c:pt idx="15">
                  <c:v>Austria</c:v>
                </c:pt>
                <c:pt idx="16">
                  <c:v>Belgium</c:v>
                </c:pt>
                <c:pt idx="17">
                  <c:v>Finland</c:v>
                </c:pt>
                <c:pt idx="18">
                  <c:v>Bulgaria</c:v>
                </c:pt>
                <c:pt idx="19">
                  <c:v>Slovenia</c:v>
                </c:pt>
                <c:pt idx="20">
                  <c:v>Poland</c:v>
                </c:pt>
                <c:pt idx="21">
                  <c:v>Czech Rep.</c:v>
                </c:pt>
                <c:pt idx="22">
                  <c:v>Croatia</c:v>
                </c:pt>
                <c:pt idx="23">
                  <c:v>Estonia</c:v>
                </c:pt>
                <c:pt idx="24">
                  <c:v>Romania</c:v>
                </c:pt>
                <c:pt idx="25">
                  <c:v>Slovak Rep.</c:v>
                </c:pt>
                <c:pt idx="26">
                  <c:v>Hungary</c:v>
                </c:pt>
                <c:pt idx="27">
                  <c:v>Latvia</c:v>
                </c:pt>
                <c:pt idx="28">
                  <c:v>Lithuania</c:v>
                </c:pt>
                <c:pt idx="30">
                  <c:v>Switzerland</c:v>
                </c:pt>
                <c:pt idx="31">
                  <c:v>Norway</c:v>
                </c:pt>
                <c:pt idx="32">
                  <c:v>Turkey</c:v>
                </c:pt>
                <c:pt idx="33">
                  <c:v>Serbia</c:v>
                </c:pt>
              </c:strCache>
            </c:strRef>
          </c:cat>
          <c:val>
            <c:numRef>
              <c:f>Data6.2!$C$9:$C$42</c:f>
              <c:numCache>
                <c:formatCode>0</c:formatCode>
                <c:ptCount val="34"/>
                <c:pt idx="0">
                  <c:v>143.47999999999999</c:v>
                </c:pt>
                <c:pt idx="1">
                  <c:v>147.785</c:v>
                </c:pt>
                <c:pt idx="2">
                  <c:v>151.30000000000001</c:v>
                </c:pt>
                <c:pt idx="3">
                  <c:v>162.97</c:v>
                </c:pt>
                <c:pt idx="4">
                  <c:v>167.17</c:v>
                </c:pt>
                <c:pt idx="5">
                  <c:v>168.18</c:v>
                </c:pt>
                <c:pt idx="6">
                  <c:v>171.95</c:v>
                </c:pt>
                <c:pt idx="7">
                  <c:v>174.14</c:v>
                </c:pt>
                <c:pt idx="8">
                  <c:v>174.49</c:v>
                </c:pt>
                <c:pt idx="9">
                  <c:v>189.06</c:v>
                </c:pt>
                <c:pt idx="10">
                  <c:v>195.43</c:v>
                </c:pt>
                <c:pt idx="11">
                  <c:v>199.2</c:v>
                </c:pt>
                <c:pt idx="12">
                  <c:v>199.21</c:v>
                </c:pt>
                <c:pt idx="13">
                  <c:v>201.56</c:v>
                </c:pt>
                <c:pt idx="14">
                  <c:v>204.14</c:v>
                </c:pt>
                <c:pt idx="15">
                  <c:v>205.87</c:v>
                </c:pt>
                <c:pt idx="16">
                  <c:v>211.44</c:v>
                </c:pt>
                <c:pt idx="17">
                  <c:v>217.37</c:v>
                </c:pt>
                <c:pt idx="18">
                  <c:v>245.63</c:v>
                </c:pt>
                <c:pt idx="19">
                  <c:v>252.7</c:v>
                </c:pt>
                <c:pt idx="20">
                  <c:v>270.07</c:v>
                </c:pt>
                <c:pt idx="21">
                  <c:v>276.87</c:v>
                </c:pt>
                <c:pt idx="22">
                  <c:v>295.20999999999998</c:v>
                </c:pt>
                <c:pt idx="23">
                  <c:v>301.69</c:v>
                </c:pt>
                <c:pt idx="24">
                  <c:v>331.62</c:v>
                </c:pt>
                <c:pt idx="25">
                  <c:v>339.46</c:v>
                </c:pt>
                <c:pt idx="26">
                  <c:v>384.91</c:v>
                </c:pt>
                <c:pt idx="27">
                  <c:v>407.14</c:v>
                </c:pt>
                <c:pt idx="28">
                  <c:v>431.31</c:v>
                </c:pt>
                <c:pt idx="30">
                  <c:v>159.21</c:v>
                </c:pt>
                <c:pt idx="31">
                  <c:v>182.06</c:v>
                </c:pt>
                <c:pt idx="32">
                  <c:v>209.6</c:v>
                </c:pt>
                <c:pt idx="33">
                  <c:v>255.02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80-CA4C-A7E3-3933F65BF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1603367152"/>
        <c:axId val="-1604069904"/>
      </c:barChart>
      <c:catAx>
        <c:axId val="-160336715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defRPr>
            </a:pPr>
            <a:endParaRPr lang="sk-SK"/>
          </a:p>
        </c:txPr>
        <c:crossAx val="-1604069904"/>
        <c:crosses val="autoZero"/>
        <c:auto val="1"/>
        <c:lblAlgn val="ctr"/>
        <c:lblOffset val="100"/>
        <c:noMultiLvlLbl val="0"/>
      </c:catAx>
      <c:valAx>
        <c:axId val="-1604069904"/>
        <c:scaling>
          <c:orientation val="minMax"/>
          <c:max val="500"/>
          <c:min val="0"/>
        </c:scaling>
        <c:delete val="0"/>
        <c:axPos val="t"/>
        <c:majorGridlines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cs-CZ" noProof="0" dirty="0"/>
                  <a:t>Age-sex </a:t>
                </a:r>
                <a:r>
                  <a:rPr lang="cs-CZ" noProof="0" dirty="0" err="1"/>
                  <a:t>standardised</a:t>
                </a:r>
                <a:r>
                  <a:rPr lang="cs-CZ" noProof="0" dirty="0"/>
                  <a:t> </a:t>
                </a:r>
                <a:r>
                  <a:rPr lang="cs-CZ" noProof="0" dirty="0" err="1"/>
                  <a:t>rates</a:t>
                </a:r>
                <a:r>
                  <a:rPr lang="cs-CZ" noProof="0" dirty="0"/>
                  <a:t> per 100 000 </a:t>
                </a:r>
                <a:r>
                  <a:rPr lang="cs-CZ" noProof="0" dirty="0" err="1"/>
                  <a:t>population</a:t>
                </a:r>
                <a:endParaRPr lang="cs-CZ" noProof="0" dirty="0"/>
              </a:p>
            </c:rich>
          </c:tx>
          <c:layout>
            <c:manualLayout>
              <c:xMode val="edge"/>
              <c:yMode val="edge"/>
              <c:x val="0.28776813154765901"/>
              <c:y val="0.95740365111561898"/>
            </c:manualLayout>
          </c:layout>
          <c:overlay val="0"/>
        </c:title>
        <c:numFmt formatCode="0" sourceLinked="0"/>
        <c:majorTickMark val="out"/>
        <c:minorTickMark val="none"/>
        <c:tickLblPos val="high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-1603367152"/>
        <c:crosses val="autoZero"/>
        <c:crossBetween val="between"/>
        <c:majorUnit val="100"/>
      </c:valAx>
      <c:spPr>
        <a:ln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355584283307902E-2"/>
          <c:y val="2.7115985501812299E-2"/>
          <c:w val="0.95219676860505698"/>
          <c:h val="0.996405136857893"/>
        </c:manualLayout>
      </c:layout>
      <c:pieChart>
        <c:varyColors val="1"/>
        <c:ser>
          <c:idx val="0"/>
          <c:order val="0"/>
          <c:explosion val="18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FD7-694F-9619-17BE1E917134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EFD7-694F-9619-17BE1E917134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EFD7-694F-9619-17BE1E917134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EFD7-694F-9619-17BE1E917134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EFD7-694F-9619-17BE1E917134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EFD7-694F-9619-17BE1E917134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EFD7-694F-9619-17BE1E917134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EFD7-694F-9619-17BE1E917134}"/>
              </c:ext>
            </c:extLst>
          </c:dPt>
          <c:dLbls>
            <c:dLbl>
              <c:idx val="0"/>
              <c:layout>
                <c:manualLayout>
                  <c:x val="-0.160789037347669"/>
                  <c:y val="0.13985689288838901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Ischemic heart disease</a:t>
                    </a:r>
                  </a:p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 19%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FD7-694F-9619-17BE1E917134}"/>
                </c:ext>
              </c:extLst>
            </c:dLbl>
            <c:dLbl>
              <c:idx val="1"/>
              <c:layout>
                <c:manualLayout>
                  <c:x val="-7.8158714579941002E-2"/>
                  <c:y val="-2.498375203099599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Lung cancer 17%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FD7-694F-9619-17BE1E917134}"/>
                </c:ext>
              </c:extLst>
            </c:dLbl>
            <c:dLbl>
              <c:idx val="2"/>
              <c:layout>
                <c:manualLayout>
                  <c:x val="-0.14956391782471901"/>
                  <c:y val="-0.118492063492064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Accidents</a:t>
                    </a:r>
                  </a:p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12%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FD7-694F-9619-17BE1E917134}"/>
                </c:ext>
              </c:extLst>
            </c:dLbl>
            <c:dLbl>
              <c:idx val="3"/>
              <c:layout>
                <c:manualLayout>
                  <c:x val="1.4884938249574301E-2"/>
                  <c:y val="-3.813492063492059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Alcohol </a:t>
                    </a:r>
                  </a:p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FD7-694F-9619-17BE1E917134}"/>
                </c:ext>
              </c:extLst>
            </c:dLbl>
            <c:dLbl>
              <c:idx val="4"/>
              <c:layout>
                <c:manualLayout>
                  <c:x val="0.10621430111604301"/>
                  <c:y val="-8.7738095238095198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Suicide </a:t>
                    </a:r>
                  </a:p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EFD7-694F-9619-17BE1E917134}"/>
                </c:ext>
              </c:extLst>
            </c:dLbl>
            <c:dLbl>
              <c:idx val="5"/>
              <c:layout>
                <c:manualLayout>
                  <c:x val="0.107869703255932"/>
                  <c:y val="-9.8466441694788104E-2"/>
                </c:manualLayout>
              </c:layout>
              <c:tx>
                <c:rich>
                  <a:bodyPr/>
                  <a:lstStyle/>
                  <a:p>
                    <a:r>
                      <a: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Colorectal cancer 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FD7-694F-9619-17BE1E917134}"/>
                </c:ext>
              </c:extLst>
            </c:dLbl>
            <c:dLbl>
              <c:idx val="6"/>
              <c:layout>
                <c:manualLayout>
                  <c:x val="5.1907534221111898E-2"/>
                  <c:y val="-4.3752343457067903E-2"/>
                </c:manualLayout>
              </c:layout>
              <c:tx>
                <c:rich>
                  <a:bodyPr/>
                  <a:lstStyle/>
                  <a:p>
                    <a:r>
                      <a:rPr lang="en-US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Breast cancer 5%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FD7-694F-9619-17BE1E917134}"/>
                </c:ext>
              </c:extLst>
            </c:dLbl>
            <c:dLbl>
              <c:idx val="7"/>
              <c:layout>
                <c:manualLayout>
                  <c:x val="0.16942829738350701"/>
                  <c:y val="0.13377109111361099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Others </a:t>
                    </a:r>
                  </a:p>
                  <a:p>
                    <a:r>
                      <a:rPr lang="en-US" sz="1400" b="1" i="0" u="none" strike="noStrike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charset="0"/>
                        <a:ea typeface="Times New Roman" charset="0"/>
                        <a:cs typeface="Times New Roman" charset="0"/>
                      </a:rPr>
                      <a:t>27%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FD7-694F-9619-17BE1E917134}"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Times New Roman" charset="0"/>
                    <a:ea typeface="Times New Roman" charset="0"/>
                    <a:cs typeface="Times New Roman" charset="0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Data6.3!$A$19:$A$26</c:f>
              <c:strCache>
                <c:ptCount val="8"/>
                <c:pt idx="0">
                  <c:v>Ischaemic heart diseases (19%)</c:v>
                </c:pt>
                <c:pt idx="1">
                  <c:v>Lung cancer (17%)</c:v>
                </c:pt>
                <c:pt idx="2">
                  <c:v>Other accidental injury (12%)</c:v>
                </c:pt>
                <c:pt idx="3">
                  <c:v>Alcohol related diseases (7%)</c:v>
                </c:pt>
                <c:pt idx="4">
                  <c:v>Suicide (7%)</c:v>
                </c:pt>
                <c:pt idx="5">
                  <c:v>Colorectal cancer (7%)</c:v>
                </c:pt>
                <c:pt idx="6">
                  <c:v>Breast cancer (5%)</c:v>
                </c:pt>
                <c:pt idx="7">
                  <c:v>Other causes (27%)</c:v>
                </c:pt>
              </c:strCache>
            </c:strRef>
          </c:cat>
          <c:val>
            <c:numRef>
              <c:f>Data6.3!$B$19:$B$26</c:f>
              <c:numCache>
                <c:formatCode>0.0</c:formatCode>
                <c:ptCount val="8"/>
                <c:pt idx="0">
                  <c:v>18.541516796044519</c:v>
                </c:pt>
                <c:pt idx="1">
                  <c:v>16.789823947795359</c:v>
                </c:pt>
                <c:pt idx="2">
                  <c:v>11.899752481456179</c:v>
                </c:pt>
                <c:pt idx="3">
                  <c:v>7.3960587663402846</c:v>
                </c:pt>
                <c:pt idx="4">
                  <c:v>6.8881792086429794</c:v>
                </c:pt>
                <c:pt idx="5">
                  <c:v>6.720524775432354</c:v>
                </c:pt>
                <c:pt idx="6">
                  <c:v>5.1005675769770598</c:v>
                </c:pt>
                <c:pt idx="7">
                  <c:v>26.663576447311261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FD7-694F-9619-17BE1E917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'export-2024-11-24T15_24_44.766Z.csv'!$B$1:$B$3</c:f>
              <c:strCache>
                <c:ptCount val="3"/>
                <c:pt idx="0">
                  <c:v>Daily smokers</c:v>
                </c:pt>
                <c:pt idx="1">
                  <c:v>% of population aged 15+, 2021</c:v>
                </c:pt>
                <c:pt idx="2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'[10]export-2024-11-24T15_24_44.766Z'!$A$4:$A$21</c:f>
              <c:strCache>
                <c:ptCount val="18"/>
                <c:pt idx="0">
                  <c:v>France</c:v>
                </c:pt>
                <c:pt idx="1">
                  <c:v>Luxembourg</c:v>
                </c:pt>
                <c:pt idx="2">
                  <c:v>Italy</c:v>
                </c:pt>
                <c:pt idx="3">
                  <c:v>Czechia</c:v>
                </c:pt>
                <c:pt idx="4">
                  <c:v>Ireland</c:v>
                </c:pt>
                <c:pt idx="5">
                  <c:v>Korea</c:v>
                </c:pt>
                <c:pt idx="6">
                  <c:v>Netherlands</c:v>
                </c:pt>
                <c:pt idx="7">
                  <c:v>Germany</c:v>
                </c:pt>
                <c:pt idx="8">
                  <c:v>Denmark</c:v>
                </c:pt>
                <c:pt idx="9">
                  <c:v>United Kingdom</c:v>
                </c:pt>
                <c:pt idx="10">
                  <c:v>Sweden</c:v>
                </c:pt>
                <c:pt idx="11">
                  <c:v>New Zealand</c:v>
                </c:pt>
                <c:pt idx="12">
                  <c:v>United States</c:v>
                </c:pt>
                <c:pt idx="13">
                  <c:v>Canada</c:v>
                </c:pt>
                <c:pt idx="14">
                  <c:v>Mexico</c:v>
                </c:pt>
                <c:pt idx="15">
                  <c:v>Norway</c:v>
                </c:pt>
                <c:pt idx="16">
                  <c:v>Costa Rica</c:v>
                </c:pt>
                <c:pt idx="17">
                  <c:v>Iceland</c:v>
                </c:pt>
              </c:strCache>
            </c:strRef>
          </c:cat>
          <c:val>
            <c:numRef>
              <c:f>'[10]export-2024-11-24T15_24_44.766Z'!$B$4:$B$21</c:f>
              <c:numCache>
                <c:formatCode>General</c:formatCode>
                <c:ptCount val="18"/>
                <c:pt idx="0">
                  <c:v>25.3</c:v>
                </c:pt>
                <c:pt idx="1">
                  <c:v>19.2</c:v>
                </c:pt>
                <c:pt idx="2">
                  <c:v>19.100000000000001</c:v>
                </c:pt>
                <c:pt idx="3">
                  <c:v>17.600000000000001</c:v>
                </c:pt>
                <c:pt idx="4">
                  <c:v>16</c:v>
                </c:pt>
                <c:pt idx="5">
                  <c:v>15.4</c:v>
                </c:pt>
                <c:pt idx="6">
                  <c:v>14.7</c:v>
                </c:pt>
                <c:pt idx="7">
                  <c:v>14.6</c:v>
                </c:pt>
                <c:pt idx="8">
                  <c:v>13.9</c:v>
                </c:pt>
                <c:pt idx="9">
                  <c:v>12.7</c:v>
                </c:pt>
                <c:pt idx="10">
                  <c:v>9.6999999999999993</c:v>
                </c:pt>
                <c:pt idx="11">
                  <c:v>9.4</c:v>
                </c:pt>
                <c:pt idx="12">
                  <c:v>8.8000000000000007</c:v>
                </c:pt>
                <c:pt idx="13">
                  <c:v>8.6999999999999993</c:v>
                </c:pt>
                <c:pt idx="14">
                  <c:v>8.6</c:v>
                </c:pt>
                <c:pt idx="15">
                  <c:v>8</c:v>
                </c:pt>
                <c:pt idx="16">
                  <c:v>7.8</c:v>
                </c:pt>
                <c:pt idx="17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BD-FD4B-9B1A-71CEABD86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67701520"/>
        <c:axId val="1124872432"/>
      </c:barChart>
      <c:catAx>
        <c:axId val="1067701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124872432"/>
        <c:crosses val="autoZero"/>
        <c:auto val="1"/>
        <c:lblAlgn val="ctr"/>
        <c:lblOffset val="100"/>
        <c:noMultiLvlLbl val="0"/>
      </c:catAx>
      <c:valAx>
        <c:axId val="1124872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067701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2"/>
          <c:order val="0"/>
          <c:tx>
            <c:strRef>
              <c:f>Hárok1!$D$13</c:f>
              <c:strCache>
                <c:ptCount val="1"/>
                <c:pt idx="0">
                  <c:v>Life years gained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Hárok1!$C$14:$C$17</c:f>
              <c:numCache>
                <c:formatCode>General</c:formatCode>
                <c:ptCount val="4"/>
                <c:pt idx="0">
                  <c:v>30</c:v>
                </c:pt>
                <c:pt idx="1">
                  <c:v>40</c:v>
                </c:pt>
                <c:pt idx="2">
                  <c:v>50</c:v>
                </c:pt>
                <c:pt idx="3">
                  <c:v>60</c:v>
                </c:pt>
              </c:numCache>
            </c:numRef>
          </c:cat>
          <c:val>
            <c:numRef>
              <c:f>Hárok1!$D$14:$D$17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85-AE4F-BF19-497AEDB4C94C}"/>
            </c:ext>
          </c:extLst>
        </c:ser>
        <c:ser>
          <c:idx val="3"/>
          <c:order val="1"/>
          <c:tx>
            <c:strRef>
              <c:f>Hárok1!$D$13</c:f>
              <c:strCache>
                <c:ptCount val="1"/>
                <c:pt idx="0">
                  <c:v>Life years gained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Hárok1!$C$14:$C$17</c:f>
              <c:numCache>
                <c:formatCode>General</c:formatCode>
                <c:ptCount val="4"/>
                <c:pt idx="0">
                  <c:v>30</c:v>
                </c:pt>
                <c:pt idx="1">
                  <c:v>40</c:v>
                </c:pt>
                <c:pt idx="2">
                  <c:v>50</c:v>
                </c:pt>
                <c:pt idx="3">
                  <c:v>60</c:v>
                </c:pt>
              </c:numCache>
            </c:numRef>
          </c:cat>
          <c:val>
            <c:numRef>
              <c:f>Hárok1!$D$14:$D$17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85-AE4F-BF19-497AEDB4C94C}"/>
            </c:ext>
          </c:extLst>
        </c:ser>
        <c:ser>
          <c:idx val="1"/>
          <c:order val="2"/>
          <c:tx>
            <c:strRef>
              <c:f>Hárok1!$D$13</c:f>
              <c:strCache>
                <c:ptCount val="1"/>
                <c:pt idx="0">
                  <c:v>Life years gained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Hárok1!$C$14:$C$17</c:f>
              <c:numCache>
                <c:formatCode>General</c:formatCode>
                <c:ptCount val="4"/>
                <c:pt idx="0">
                  <c:v>30</c:v>
                </c:pt>
                <c:pt idx="1">
                  <c:v>40</c:v>
                </c:pt>
                <c:pt idx="2">
                  <c:v>50</c:v>
                </c:pt>
                <c:pt idx="3">
                  <c:v>60</c:v>
                </c:pt>
              </c:numCache>
            </c:numRef>
          </c:cat>
          <c:val>
            <c:numRef>
              <c:f>Hárok1!$D$14:$D$17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485-AE4F-BF19-497AEDB4C94C}"/>
            </c:ext>
          </c:extLst>
        </c:ser>
        <c:ser>
          <c:idx val="0"/>
          <c:order val="3"/>
          <c:tx>
            <c:strRef>
              <c:f>Hárok1!$D$13</c:f>
              <c:strCache>
                <c:ptCount val="1"/>
                <c:pt idx="0">
                  <c:v>Life years gained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Hárok1!$C$14:$C$17</c:f>
              <c:numCache>
                <c:formatCode>General</c:formatCode>
                <c:ptCount val="4"/>
                <c:pt idx="0">
                  <c:v>30</c:v>
                </c:pt>
                <c:pt idx="1">
                  <c:v>40</c:v>
                </c:pt>
                <c:pt idx="2">
                  <c:v>50</c:v>
                </c:pt>
                <c:pt idx="3">
                  <c:v>60</c:v>
                </c:pt>
              </c:numCache>
            </c:numRef>
          </c:cat>
          <c:val>
            <c:numRef>
              <c:f>Hárok1!$D$14:$D$17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6</c:v>
                </c:pt>
                <c:pt idx="3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485-AE4F-BF19-497AEDB4C9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4207200"/>
        <c:axId val="2034209760"/>
      </c:lineChart>
      <c:catAx>
        <c:axId val="203420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34209760"/>
        <c:crosses val="autoZero"/>
        <c:auto val="1"/>
        <c:lblAlgn val="ctr"/>
        <c:lblOffset val="100"/>
        <c:noMultiLvlLbl val="0"/>
      </c:catAx>
      <c:valAx>
        <c:axId val="2034209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203420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587C1F-874C-455E-9662-9E9DC6E1DB67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9AA73F-04B0-400C-9989-B549909D5785}">
      <dgm:prSet custT="1"/>
      <dgm:spPr/>
      <dgm:t>
        <a:bodyPr/>
        <a:lstStyle/>
        <a:p>
          <a:r>
            <a:rPr lang="cs-CZ" sz="1800" b="1" noProof="0" dirty="0"/>
            <a:t>LÉČBA TĚLESNÝCH ONEMOCNĚNÍ</a:t>
          </a:r>
          <a:endParaRPr lang="cs-CZ" sz="1800" noProof="0" dirty="0"/>
        </a:p>
      </dgm:t>
    </dgm:pt>
    <dgm:pt modelId="{655465B3-128A-4FE6-9BAF-28A9B0751235}" type="parTrans" cxnId="{DFB75AA5-BCC0-48DC-BCA8-5F43BED3FEA6}">
      <dgm:prSet/>
      <dgm:spPr/>
      <dgm:t>
        <a:bodyPr/>
        <a:lstStyle/>
        <a:p>
          <a:endParaRPr lang="en-US"/>
        </a:p>
      </dgm:t>
    </dgm:pt>
    <dgm:pt modelId="{688B049A-16E4-410A-B1A9-9306CC86BDD7}" type="sibTrans" cxnId="{DFB75AA5-BCC0-48DC-BCA8-5F43BED3FEA6}">
      <dgm:prSet/>
      <dgm:spPr/>
      <dgm:t>
        <a:bodyPr/>
        <a:lstStyle/>
        <a:p>
          <a:endParaRPr lang="en-US"/>
        </a:p>
      </dgm:t>
    </dgm:pt>
    <dgm:pt modelId="{2088C6D4-5C09-4F2A-8945-02C07D6B2A25}">
      <dgm:prSet custT="1"/>
      <dgm:spPr/>
      <dgm:t>
        <a:bodyPr/>
        <a:lstStyle/>
        <a:p>
          <a:r>
            <a:rPr lang="cs-CZ" sz="2800" b="1" noProof="0" dirty="0"/>
            <a:t>SVĚTLO</a:t>
          </a:r>
          <a:endParaRPr lang="cs-CZ" sz="2800" noProof="0" dirty="0"/>
        </a:p>
      </dgm:t>
    </dgm:pt>
    <dgm:pt modelId="{9A8D5529-3C6A-4E9E-8BFE-E6F330311582}" type="parTrans" cxnId="{3293E92C-3D23-45D2-9659-128FC223D56C}">
      <dgm:prSet/>
      <dgm:spPr/>
      <dgm:t>
        <a:bodyPr/>
        <a:lstStyle/>
        <a:p>
          <a:endParaRPr lang="en-US"/>
        </a:p>
      </dgm:t>
    </dgm:pt>
    <dgm:pt modelId="{56BBA6D9-D52C-4EC5-AE88-41BA8BF2FB35}" type="sibTrans" cxnId="{3293E92C-3D23-45D2-9659-128FC223D56C}">
      <dgm:prSet/>
      <dgm:spPr/>
      <dgm:t>
        <a:bodyPr/>
        <a:lstStyle/>
        <a:p>
          <a:endParaRPr lang="en-US"/>
        </a:p>
      </dgm:t>
    </dgm:pt>
    <dgm:pt modelId="{D170234C-649F-4FD1-8DE1-7183EC083CB5}">
      <dgm:prSet custT="1"/>
      <dgm:spPr/>
      <dgm:t>
        <a:bodyPr/>
        <a:lstStyle/>
        <a:p>
          <a:r>
            <a:rPr lang="cs-CZ" sz="2400" b="1" noProof="0" dirty="0"/>
            <a:t>FYZICKÁ AKTIVITA</a:t>
          </a:r>
          <a:endParaRPr lang="cs-CZ" sz="2400" noProof="0" dirty="0"/>
        </a:p>
      </dgm:t>
    </dgm:pt>
    <dgm:pt modelId="{708E4D5D-1DC2-4455-BED1-279BB13F093E}" type="parTrans" cxnId="{FC412F24-BB32-4BCC-9C80-D5803DC1FE4D}">
      <dgm:prSet/>
      <dgm:spPr/>
      <dgm:t>
        <a:bodyPr/>
        <a:lstStyle/>
        <a:p>
          <a:endParaRPr lang="en-US"/>
        </a:p>
      </dgm:t>
    </dgm:pt>
    <dgm:pt modelId="{DE43F3A5-2CBB-4F19-B99D-2FB18B490419}" type="sibTrans" cxnId="{FC412F24-BB32-4BCC-9C80-D5803DC1FE4D}">
      <dgm:prSet/>
      <dgm:spPr/>
      <dgm:t>
        <a:bodyPr/>
        <a:lstStyle/>
        <a:p>
          <a:endParaRPr lang="en-US"/>
        </a:p>
      </dgm:t>
    </dgm:pt>
    <dgm:pt modelId="{164A3543-6C7E-427C-A947-A3409110F36C}">
      <dgm:prSet custT="1"/>
      <dgm:spPr/>
      <dgm:t>
        <a:bodyPr/>
        <a:lstStyle/>
        <a:p>
          <a:r>
            <a:rPr lang="cs-CZ" sz="2800" b="1" noProof="0" dirty="0"/>
            <a:t>STRAVA</a:t>
          </a:r>
          <a:endParaRPr lang="cs-CZ" sz="2800" noProof="0" dirty="0"/>
        </a:p>
      </dgm:t>
    </dgm:pt>
    <dgm:pt modelId="{731D0AD6-0135-416F-9DEF-A52752043793}" type="parTrans" cxnId="{17C32EE4-C6F7-4F40-8807-97D6BD194C3A}">
      <dgm:prSet/>
      <dgm:spPr/>
      <dgm:t>
        <a:bodyPr/>
        <a:lstStyle/>
        <a:p>
          <a:endParaRPr lang="en-US"/>
        </a:p>
      </dgm:t>
    </dgm:pt>
    <dgm:pt modelId="{46C6BBCE-FFBE-44D8-B5BA-B8ED69F220D5}" type="sibTrans" cxnId="{17C32EE4-C6F7-4F40-8807-97D6BD194C3A}">
      <dgm:prSet/>
      <dgm:spPr/>
      <dgm:t>
        <a:bodyPr/>
        <a:lstStyle/>
        <a:p>
          <a:endParaRPr lang="en-US"/>
        </a:p>
      </dgm:t>
    </dgm:pt>
    <dgm:pt modelId="{E8EBE854-5029-DF4C-8ED9-40DF7738C8CC}" type="pres">
      <dgm:prSet presAssocID="{38587C1F-874C-455E-9662-9E9DC6E1DB67}" presName="matrix" presStyleCnt="0">
        <dgm:presLayoutVars>
          <dgm:chMax val="1"/>
          <dgm:dir/>
          <dgm:resizeHandles val="exact"/>
        </dgm:presLayoutVars>
      </dgm:prSet>
      <dgm:spPr/>
    </dgm:pt>
    <dgm:pt modelId="{298B1DE1-9D09-3043-8EE7-4800BA444D1E}" type="pres">
      <dgm:prSet presAssocID="{38587C1F-874C-455E-9662-9E9DC6E1DB67}" presName="diamond" presStyleLbl="bgShp" presStyleIdx="0" presStyleCnt="1"/>
      <dgm:spPr/>
    </dgm:pt>
    <dgm:pt modelId="{704331B3-C84B-2040-806E-9A6F7A8F9144}" type="pres">
      <dgm:prSet presAssocID="{38587C1F-874C-455E-9662-9E9DC6E1DB6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86E031B-511F-EF4C-8DEB-3EDC2CE04648}" type="pres">
      <dgm:prSet presAssocID="{38587C1F-874C-455E-9662-9E9DC6E1DB6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0A171DF-049E-7D49-A1F9-7D3AB512FAD4}" type="pres">
      <dgm:prSet presAssocID="{38587C1F-874C-455E-9662-9E9DC6E1DB6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86C0BF6-732E-D146-8D33-409CD4A4F0A8}" type="pres">
      <dgm:prSet presAssocID="{38587C1F-874C-455E-9662-9E9DC6E1DB6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C412F24-BB32-4BCC-9C80-D5803DC1FE4D}" srcId="{38587C1F-874C-455E-9662-9E9DC6E1DB67}" destId="{D170234C-649F-4FD1-8DE1-7183EC083CB5}" srcOrd="2" destOrd="0" parTransId="{708E4D5D-1DC2-4455-BED1-279BB13F093E}" sibTransId="{DE43F3A5-2CBB-4F19-B99D-2FB18B490419}"/>
    <dgm:cxn modelId="{3293E92C-3D23-45D2-9659-128FC223D56C}" srcId="{38587C1F-874C-455E-9662-9E9DC6E1DB67}" destId="{2088C6D4-5C09-4F2A-8945-02C07D6B2A25}" srcOrd="1" destOrd="0" parTransId="{9A8D5529-3C6A-4E9E-8BFE-E6F330311582}" sibTransId="{56BBA6D9-D52C-4EC5-AE88-41BA8BF2FB35}"/>
    <dgm:cxn modelId="{B778EB34-18EE-FE44-8EEA-CD006EBF9AEB}" type="presOf" srcId="{38587C1F-874C-455E-9662-9E9DC6E1DB67}" destId="{E8EBE854-5029-DF4C-8ED9-40DF7738C8CC}" srcOrd="0" destOrd="0" presId="urn:microsoft.com/office/officeart/2005/8/layout/matrix3"/>
    <dgm:cxn modelId="{66B4E48B-9F8B-344D-B5A9-2BEB534DEA1B}" type="presOf" srcId="{2088C6D4-5C09-4F2A-8945-02C07D6B2A25}" destId="{C86E031B-511F-EF4C-8DEB-3EDC2CE04648}" srcOrd="0" destOrd="0" presId="urn:microsoft.com/office/officeart/2005/8/layout/matrix3"/>
    <dgm:cxn modelId="{DA42028E-14AD-3641-BD18-C4AB5332098E}" type="presOf" srcId="{164A3543-6C7E-427C-A947-A3409110F36C}" destId="{086C0BF6-732E-D146-8D33-409CD4A4F0A8}" srcOrd="0" destOrd="0" presId="urn:microsoft.com/office/officeart/2005/8/layout/matrix3"/>
    <dgm:cxn modelId="{B2464997-A88E-0347-95EB-A641509AA38F}" type="presOf" srcId="{EC9AA73F-04B0-400C-9989-B549909D5785}" destId="{704331B3-C84B-2040-806E-9A6F7A8F9144}" srcOrd="0" destOrd="0" presId="urn:microsoft.com/office/officeart/2005/8/layout/matrix3"/>
    <dgm:cxn modelId="{DFB75AA5-BCC0-48DC-BCA8-5F43BED3FEA6}" srcId="{38587C1F-874C-455E-9662-9E9DC6E1DB67}" destId="{EC9AA73F-04B0-400C-9989-B549909D5785}" srcOrd="0" destOrd="0" parTransId="{655465B3-128A-4FE6-9BAF-28A9B0751235}" sibTransId="{688B049A-16E4-410A-B1A9-9306CC86BDD7}"/>
    <dgm:cxn modelId="{5298F5BE-3BED-9449-990B-6C1EBA5B9D9A}" type="presOf" srcId="{D170234C-649F-4FD1-8DE1-7183EC083CB5}" destId="{50A171DF-049E-7D49-A1F9-7D3AB512FAD4}" srcOrd="0" destOrd="0" presId="urn:microsoft.com/office/officeart/2005/8/layout/matrix3"/>
    <dgm:cxn modelId="{17C32EE4-C6F7-4F40-8807-97D6BD194C3A}" srcId="{38587C1F-874C-455E-9662-9E9DC6E1DB67}" destId="{164A3543-6C7E-427C-A947-A3409110F36C}" srcOrd="3" destOrd="0" parTransId="{731D0AD6-0135-416F-9DEF-A52752043793}" sibTransId="{46C6BBCE-FFBE-44D8-B5BA-B8ED69F220D5}"/>
    <dgm:cxn modelId="{816FDC66-B5B0-FA4E-AEAB-4CD8D7AD566C}" type="presParOf" srcId="{E8EBE854-5029-DF4C-8ED9-40DF7738C8CC}" destId="{298B1DE1-9D09-3043-8EE7-4800BA444D1E}" srcOrd="0" destOrd="0" presId="urn:microsoft.com/office/officeart/2005/8/layout/matrix3"/>
    <dgm:cxn modelId="{4AA0E109-3E5C-2A45-BB27-A58E3BB06D8A}" type="presParOf" srcId="{E8EBE854-5029-DF4C-8ED9-40DF7738C8CC}" destId="{704331B3-C84B-2040-806E-9A6F7A8F9144}" srcOrd="1" destOrd="0" presId="urn:microsoft.com/office/officeart/2005/8/layout/matrix3"/>
    <dgm:cxn modelId="{8A675E0F-7C53-7340-A92C-A5BB9615D50B}" type="presParOf" srcId="{E8EBE854-5029-DF4C-8ED9-40DF7738C8CC}" destId="{C86E031B-511F-EF4C-8DEB-3EDC2CE04648}" srcOrd="2" destOrd="0" presId="urn:microsoft.com/office/officeart/2005/8/layout/matrix3"/>
    <dgm:cxn modelId="{B1640F1D-EE07-204F-BBB4-30280322E728}" type="presParOf" srcId="{E8EBE854-5029-DF4C-8ED9-40DF7738C8CC}" destId="{50A171DF-049E-7D49-A1F9-7D3AB512FAD4}" srcOrd="3" destOrd="0" presId="urn:microsoft.com/office/officeart/2005/8/layout/matrix3"/>
    <dgm:cxn modelId="{2B7FBB9B-46A2-EB49-B2A7-B30044ABFD28}" type="presParOf" srcId="{E8EBE854-5029-DF4C-8ED9-40DF7738C8CC}" destId="{086C0BF6-732E-D146-8D33-409CD4A4F0A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28FD3C-CFAF-489C-B339-65F0C9C81C0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AC64AB8-101E-47DD-ADFC-B9580654622C}">
      <dgm:prSet/>
      <dgm:spPr/>
      <dgm:t>
        <a:bodyPr/>
        <a:lstStyle/>
        <a:p>
          <a:r>
            <a:rPr lang="cs-CZ" noProof="0" dirty="0"/>
            <a:t>Vyšší míra zdanění </a:t>
          </a:r>
        </a:p>
      </dgm:t>
    </dgm:pt>
    <dgm:pt modelId="{2FB00A3C-FDE4-42E3-B4F1-DE92AC373EC0}" type="parTrans" cxnId="{7DA45C56-5C53-4CE6-84B0-FD449E2833AB}">
      <dgm:prSet/>
      <dgm:spPr/>
      <dgm:t>
        <a:bodyPr/>
        <a:lstStyle/>
        <a:p>
          <a:endParaRPr lang="en-US"/>
        </a:p>
      </dgm:t>
    </dgm:pt>
    <dgm:pt modelId="{4FDF6FF0-B403-4B21-9859-39C71F160927}" type="sibTrans" cxnId="{7DA45C56-5C53-4CE6-84B0-FD449E2833AB}">
      <dgm:prSet/>
      <dgm:spPr/>
      <dgm:t>
        <a:bodyPr/>
        <a:lstStyle/>
        <a:p>
          <a:endParaRPr lang="en-US"/>
        </a:p>
      </dgm:t>
    </dgm:pt>
    <dgm:pt modelId="{F8D873FB-A7DA-424F-A35D-FA192EA294DC}">
      <dgm:prSet/>
      <dgm:spPr/>
      <dgm:t>
        <a:bodyPr/>
        <a:lstStyle/>
        <a:p>
          <a:r>
            <a:rPr lang="cs-CZ" noProof="0" dirty="0"/>
            <a:t>Zákaz kouření ve veřejných prostorech </a:t>
          </a:r>
        </a:p>
      </dgm:t>
    </dgm:pt>
    <dgm:pt modelId="{1CD52CF8-970A-46A5-809B-9F6BA1D00797}" type="parTrans" cxnId="{0D78697E-2AAB-4DF6-A05E-015D130B111A}">
      <dgm:prSet/>
      <dgm:spPr/>
      <dgm:t>
        <a:bodyPr/>
        <a:lstStyle/>
        <a:p>
          <a:endParaRPr lang="en-US"/>
        </a:p>
      </dgm:t>
    </dgm:pt>
    <dgm:pt modelId="{FACC871A-F87E-49FA-9BDE-49C73B63F16E}" type="sibTrans" cxnId="{0D78697E-2AAB-4DF6-A05E-015D130B111A}">
      <dgm:prSet/>
      <dgm:spPr/>
      <dgm:t>
        <a:bodyPr/>
        <a:lstStyle/>
        <a:p>
          <a:endParaRPr lang="en-US"/>
        </a:p>
      </dgm:t>
    </dgm:pt>
    <dgm:pt modelId="{2CBE0AD4-416F-4EC5-AA03-528AB808EF8F}">
      <dgm:prSet/>
      <dgm:spPr/>
      <dgm:t>
        <a:bodyPr/>
        <a:lstStyle/>
        <a:p>
          <a:r>
            <a:rPr lang="cs-CZ" noProof="0" dirty="0"/>
            <a:t>Zákaz reklamy </a:t>
          </a:r>
        </a:p>
      </dgm:t>
    </dgm:pt>
    <dgm:pt modelId="{68CC172D-5C28-49FB-BC0F-4017B385B6D1}" type="parTrans" cxnId="{A87D791B-99E9-4CD4-8144-8E757F7F4A65}">
      <dgm:prSet/>
      <dgm:spPr/>
      <dgm:t>
        <a:bodyPr/>
        <a:lstStyle/>
        <a:p>
          <a:endParaRPr lang="en-US"/>
        </a:p>
      </dgm:t>
    </dgm:pt>
    <dgm:pt modelId="{C6FA0095-D3F0-4255-9D50-67368D723DFF}" type="sibTrans" cxnId="{A87D791B-99E9-4CD4-8144-8E757F7F4A65}">
      <dgm:prSet/>
      <dgm:spPr/>
      <dgm:t>
        <a:bodyPr/>
        <a:lstStyle/>
        <a:p>
          <a:endParaRPr lang="en-US"/>
        </a:p>
      </dgm:t>
    </dgm:pt>
    <dgm:pt modelId="{18270723-0CD0-432D-98A6-6DAFFDF09239}">
      <dgm:prSet/>
      <dgm:spPr/>
      <dgm:t>
        <a:bodyPr/>
        <a:lstStyle/>
        <a:p>
          <a:r>
            <a:rPr lang="cs-CZ" noProof="0" dirty="0"/>
            <a:t>Informování o zdravotních rizicích</a:t>
          </a:r>
        </a:p>
      </dgm:t>
    </dgm:pt>
    <dgm:pt modelId="{69331E7F-4B96-4444-8484-E80ECB163610}" type="parTrans" cxnId="{632E0758-2749-4F8C-8CF4-AC86626ED1D9}">
      <dgm:prSet/>
      <dgm:spPr/>
      <dgm:t>
        <a:bodyPr/>
        <a:lstStyle/>
        <a:p>
          <a:endParaRPr lang="en-US"/>
        </a:p>
      </dgm:t>
    </dgm:pt>
    <dgm:pt modelId="{6ECC3AEE-1185-4C8C-AC1D-9D2C8282161B}" type="sibTrans" cxnId="{632E0758-2749-4F8C-8CF4-AC86626ED1D9}">
      <dgm:prSet/>
      <dgm:spPr/>
      <dgm:t>
        <a:bodyPr/>
        <a:lstStyle/>
        <a:p>
          <a:endParaRPr lang="en-US"/>
        </a:p>
      </dgm:t>
    </dgm:pt>
    <dgm:pt modelId="{A0C487AC-2DC8-7949-8C2A-8145D0CFBF99}" type="pres">
      <dgm:prSet presAssocID="{1B28FD3C-CFAF-489C-B339-65F0C9C81C0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C9D6B7-766D-7F46-A8DF-EBD511C5826E}" type="pres">
      <dgm:prSet presAssocID="{8AC64AB8-101E-47DD-ADFC-B9580654622C}" presName="hierRoot1" presStyleCnt="0"/>
      <dgm:spPr/>
    </dgm:pt>
    <dgm:pt modelId="{4D559978-61BE-9346-BF34-E782370F1629}" type="pres">
      <dgm:prSet presAssocID="{8AC64AB8-101E-47DD-ADFC-B9580654622C}" presName="composite" presStyleCnt="0"/>
      <dgm:spPr/>
    </dgm:pt>
    <dgm:pt modelId="{9B6CBB36-9089-D947-87BD-8E7BBA2D5F17}" type="pres">
      <dgm:prSet presAssocID="{8AC64AB8-101E-47DD-ADFC-B9580654622C}" presName="background" presStyleLbl="node0" presStyleIdx="0" presStyleCnt="4"/>
      <dgm:spPr/>
    </dgm:pt>
    <dgm:pt modelId="{7F4FA793-A711-F047-B6E3-95FF2C87B93A}" type="pres">
      <dgm:prSet presAssocID="{8AC64AB8-101E-47DD-ADFC-B9580654622C}" presName="text" presStyleLbl="fgAcc0" presStyleIdx="0" presStyleCnt="4">
        <dgm:presLayoutVars>
          <dgm:chPref val="3"/>
        </dgm:presLayoutVars>
      </dgm:prSet>
      <dgm:spPr/>
    </dgm:pt>
    <dgm:pt modelId="{80C1DB4E-2BB6-DC4B-A395-8C80D519188A}" type="pres">
      <dgm:prSet presAssocID="{8AC64AB8-101E-47DD-ADFC-B9580654622C}" presName="hierChild2" presStyleCnt="0"/>
      <dgm:spPr/>
    </dgm:pt>
    <dgm:pt modelId="{480FCD5A-B681-D745-9E60-3C5C13FB5C7B}" type="pres">
      <dgm:prSet presAssocID="{F8D873FB-A7DA-424F-A35D-FA192EA294DC}" presName="hierRoot1" presStyleCnt="0"/>
      <dgm:spPr/>
    </dgm:pt>
    <dgm:pt modelId="{E536427D-C088-164A-A9C0-44518EC6C978}" type="pres">
      <dgm:prSet presAssocID="{F8D873FB-A7DA-424F-A35D-FA192EA294DC}" presName="composite" presStyleCnt="0"/>
      <dgm:spPr/>
    </dgm:pt>
    <dgm:pt modelId="{43C2B1D7-B5D0-4848-BD00-5A91794C585A}" type="pres">
      <dgm:prSet presAssocID="{F8D873FB-A7DA-424F-A35D-FA192EA294DC}" presName="background" presStyleLbl="node0" presStyleIdx="1" presStyleCnt="4"/>
      <dgm:spPr/>
    </dgm:pt>
    <dgm:pt modelId="{EB052A78-851A-1A42-A75C-CA1A59723F65}" type="pres">
      <dgm:prSet presAssocID="{F8D873FB-A7DA-424F-A35D-FA192EA294DC}" presName="text" presStyleLbl="fgAcc0" presStyleIdx="1" presStyleCnt="4">
        <dgm:presLayoutVars>
          <dgm:chPref val="3"/>
        </dgm:presLayoutVars>
      </dgm:prSet>
      <dgm:spPr/>
    </dgm:pt>
    <dgm:pt modelId="{E87826D6-6711-B249-B15C-99349648B233}" type="pres">
      <dgm:prSet presAssocID="{F8D873FB-A7DA-424F-A35D-FA192EA294DC}" presName="hierChild2" presStyleCnt="0"/>
      <dgm:spPr/>
    </dgm:pt>
    <dgm:pt modelId="{C4598EFD-9E42-F94A-B4F2-8241A54217AB}" type="pres">
      <dgm:prSet presAssocID="{2CBE0AD4-416F-4EC5-AA03-528AB808EF8F}" presName="hierRoot1" presStyleCnt="0"/>
      <dgm:spPr/>
    </dgm:pt>
    <dgm:pt modelId="{916C7589-BB3E-7F4E-9949-EBFD79DBC0B4}" type="pres">
      <dgm:prSet presAssocID="{2CBE0AD4-416F-4EC5-AA03-528AB808EF8F}" presName="composite" presStyleCnt="0"/>
      <dgm:spPr/>
    </dgm:pt>
    <dgm:pt modelId="{69073089-23CB-9A42-935B-78702A1BECBA}" type="pres">
      <dgm:prSet presAssocID="{2CBE0AD4-416F-4EC5-AA03-528AB808EF8F}" presName="background" presStyleLbl="node0" presStyleIdx="2" presStyleCnt="4"/>
      <dgm:spPr/>
    </dgm:pt>
    <dgm:pt modelId="{308E19A8-3B90-D942-B7C3-651517813256}" type="pres">
      <dgm:prSet presAssocID="{2CBE0AD4-416F-4EC5-AA03-528AB808EF8F}" presName="text" presStyleLbl="fgAcc0" presStyleIdx="2" presStyleCnt="4">
        <dgm:presLayoutVars>
          <dgm:chPref val="3"/>
        </dgm:presLayoutVars>
      </dgm:prSet>
      <dgm:spPr/>
    </dgm:pt>
    <dgm:pt modelId="{5B026F66-90C5-8C44-85D9-60E5CF5517AA}" type="pres">
      <dgm:prSet presAssocID="{2CBE0AD4-416F-4EC5-AA03-528AB808EF8F}" presName="hierChild2" presStyleCnt="0"/>
      <dgm:spPr/>
    </dgm:pt>
    <dgm:pt modelId="{3456B599-8915-AD4D-82D6-B166EAA9F3F7}" type="pres">
      <dgm:prSet presAssocID="{18270723-0CD0-432D-98A6-6DAFFDF09239}" presName="hierRoot1" presStyleCnt="0"/>
      <dgm:spPr/>
    </dgm:pt>
    <dgm:pt modelId="{B0FC22F5-028D-D847-83AE-2F252CBC6D5E}" type="pres">
      <dgm:prSet presAssocID="{18270723-0CD0-432D-98A6-6DAFFDF09239}" presName="composite" presStyleCnt="0"/>
      <dgm:spPr/>
    </dgm:pt>
    <dgm:pt modelId="{7B735804-4AF1-B349-951E-2E897131736C}" type="pres">
      <dgm:prSet presAssocID="{18270723-0CD0-432D-98A6-6DAFFDF09239}" presName="background" presStyleLbl="node0" presStyleIdx="3" presStyleCnt="4"/>
      <dgm:spPr/>
    </dgm:pt>
    <dgm:pt modelId="{BDFF73EF-294A-9244-96AC-E20E11F3F2E0}" type="pres">
      <dgm:prSet presAssocID="{18270723-0CD0-432D-98A6-6DAFFDF09239}" presName="text" presStyleLbl="fgAcc0" presStyleIdx="3" presStyleCnt="4">
        <dgm:presLayoutVars>
          <dgm:chPref val="3"/>
        </dgm:presLayoutVars>
      </dgm:prSet>
      <dgm:spPr/>
    </dgm:pt>
    <dgm:pt modelId="{2A2C1975-5BA8-F741-B287-861784E53FF8}" type="pres">
      <dgm:prSet presAssocID="{18270723-0CD0-432D-98A6-6DAFFDF09239}" presName="hierChild2" presStyleCnt="0"/>
      <dgm:spPr/>
    </dgm:pt>
  </dgm:ptLst>
  <dgm:cxnLst>
    <dgm:cxn modelId="{066D6906-6768-9546-A780-06A0A13F41C2}" type="presOf" srcId="{18270723-0CD0-432D-98A6-6DAFFDF09239}" destId="{BDFF73EF-294A-9244-96AC-E20E11F3F2E0}" srcOrd="0" destOrd="0" presId="urn:microsoft.com/office/officeart/2005/8/layout/hierarchy1"/>
    <dgm:cxn modelId="{A87D791B-99E9-4CD4-8144-8E757F7F4A65}" srcId="{1B28FD3C-CFAF-489C-B339-65F0C9C81C0F}" destId="{2CBE0AD4-416F-4EC5-AA03-528AB808EF8F}" srcOrd="2" destOrd="0" parTransId="{68CC172D-5C28-49FB-BC0F-4017B385B6D1}" sibTransId="{C6FA0095-D3F0-4255-9D50-67368D723DFF}"/>
    <dgm:cxn modelId="{B955413C-9A02-354F-B573-29C404D7607C}" type="presOf" srcId="{1B28FD3C-CFAF-489C-B339-65F0C9C81C0F}" destId="{A0C487AC-2DC8-7949-8C2A-8145D0CFBF99}" srcOrd="0" destOrd="0" presId="urn:microsoft.com/office/officeart/2005/8/layout/hierarchy1"/>
    <dgm:cxn modelId="{7DA45C56-5C53-4CE6-84B0-FD449E2833AB}" srcId="{1B28FD3C-CFAF-489C-B339-65F0C9C81C0F}" destId="{8AC64AB8-101E-47DD-ADFC-B9580654622C}" srcOrd="0" destOrd="0" parTransId="{2FB00A3C-FDE4-42E3-B4F1-DE92AC373EC0}" sibTransId="{4FDF6FF0-B403-4B21-9859-39C71F160927}"/>
    <dgm:cxn modelId="{632E0758-2749-4F8C-8CF4-AC86626ED1D9}" srcId="{1B28FD3C-CFAF-489C-B339-65F0C9C81C0F}" destId="{18270723-0CD0-432D-98A6-6DAFFDF09239}" srcOrd="3" destOrd="0" parTransId="{69331E7F-4B96-4444-8484-E80ECB163610}" sibTransId="{6ECC3AEE-1185-4C8C-AC1D-9D2C8282161B}"/>
    <dgm:cxn modelId="{C692B864-70D4-1546-A546-3E4519AF9A00}" type="presOf" srcId="{2CBE0AD4-416F-4EC5-AA03-528AB808EF8F}" destId="{308E19A8-3B90-D942-B7C3-651517813256}" srcOrd="0" destOrd="0" presId="urn:microsoft.com/office/officeart/2005/8/layout/hierarchy1"/>
    <dgm:cxn modelId="{0D78697E-2AAB-4DF6-A05E-015D130B111A}" srcId="{1B28FD3C-CFAF-489C-B339-65F0C9C81C0F}" destId="{F8D873FB-A7DA-424F-A35D-FA192EA294DC}" srcOrd="1" destOrd="0" parTransId="{1CD52CF8-970A-46A5-809B-9F6BA1D00797}" sibTransId="{FACC871A-F87E-49FA-9BDE-49C73B63F16E}"/>
    <dgm:cxn modelId="{AE09DAB5-876E-5240-8C83-8ADB6BF2AE64}" type="presOf" srcId="{8AC64AB8-101E-47DD-ADFC-B9580654622C}" destId="{7F4FA793-A711-F047-B6E3-95FF2C87B93A}" srcOrd="0" destOrd="0" presId="urn:microsoft.com/office/officeart/2005/8/layout/hierarchy1"/>
    <dgm:cxn modelId="{4419A2DD-074E-3F45-9DC6-921C0F4B5C07}" type="presOf" srcId="{F8D873FB-A7DA-424F-A35D-FA192EA294DC}" destId="{EB052A78-851A-1A42-A75C-CA1A59723F65}" srcOrd="0" destOrd="0" presId="urn:microsoft.com/office/officeart/2005/8/layout/hierarchy1"/>
    <dgm:cxn modelId="{0D6BDB50-BADD-C247-86DF-40C83569A215}" type="presParOf" srcId="{A0C487AC-2DC8-7949-8C2A-8145D0CFBF99}" destId="{7EC9D6B7-766D-7F46-A8DF-EBD511C5826E}" srcOrd="0" destOrd="0" presId="urn:microsoft.com/office/officeart/2005/8/layout/hierarchy1"/>
    <dgm:cxn modelId="{C6C58E48-DC5E-D14B-8CA8-2715105506E2}" type="presParOf" srcId="{7EC9D6B7-766D-7F46-A8DF-EBD511C5826E}" destId="{4D559978-61BE-9346-BF34-E782370F1629}" srcOrd="0" destOrd="0" presId="urn:microsoft.com/office/officeart/2005/8/layout/hierarchy1"/>
    <dgm:cxn modelId="{ADC1E1E9-95A0-C943-9462-3456FBA637A1}" type="presParOf" srcId="{4D559978-61BE-9346-BF34-E782370F1629}" destId="{9B6CBB36-9089-D947-87BD-8E7BBA2D5F17}" srcOrd="0" destOrd="0" presId="urn:microsoft.com/office/officeart/2005/8/layout/hierarchy1"/>
    <dgm:cxn modelId="{A9DD0901-FA2A-BA46-A155-DA4BCC7D6AF4}" type="presParOf" srcId="{4D559978-61BE-9346-BF34-E782370F1629}" destId="{7F4FA793-A711-F047-B6E3-95FF2C87B93A}" srcOrd="1" destOrd="0" presId="urn:microsoft.com/office/officeart/2005/8/layout/hierarchy1"/>
    <dgm:cxn modelId="{23ABD968-94CB-EB45-91A9-FADC1E4CE8AB}" type="presParOf" srcId="{7EC9D6B7-766D-7F46-A8DF-EBD511C5826E}" destId="{80C1DB4E-2BB6-DC4B-A395-8C80D519188A}" srcOrd="1" destOrd="0" presId="urn:microsoft.com/office/officeart/2005/8/layout/hierarchy1"/>
    <dgm:cxn modelId="{E5187E4B-9D1A-A647-8055-92D24987FFA9}" type="presParOf" srcId="{A0C487AC-2DC8-7949-8C2A-8145D0CFBF99}" destId="{480FCD5A-B681-D745-9E60-3C5C13FB5C7B}" srcOrd="1" destOrd="0" presId="urn:microsoft.com/office/officeart/2005/8/layout/hierarchy1"/>
    <dgm:cxn modelId="{B91A7C7F-6D16-0D49-9DF8-A196D043C559}" type="presParOf" srcId="{480FCD5A-B681-D745-9E60-3C5C13FB5C7B}" destId="{E536427D-C088-164A-A9C0-44518EC6C978}" srcOrd="0" destOrd="0" presId="urn:microsoft.com/office/officeart/2005/8/layout/hierarchy1"/>
    <dgm:cxn modelId="{1F30EBD9-43CB-7741-A0A1-3D1D9E04E620}" type="presParOf" srcId="{E536427D-C088-164A-A9C0-44518EC6C978}" destId="{43C2B1D7-B5D0-4848-BD00-5A91794C585A}" srcOrd="0" destOrd="0" presId="urn:microsoft.com/office/officeart/2005/8/layout/hierarchy1"/>
    <dgm:cxn modelId="{9EC7A0CE-ACE1-8F40-BE48-A0A399FDEC3B}" type="presParOf" srcId="{E536427D-C088-164A-A9C0-44518EC6C978}" destId="{EB052A78-851A-1A42-A75C-CA1A59723F65}" srcOrd="1" destOrd="0" presId="urn:microsoft.com/office/officeart/2005/8/layout/hierarchy1"/>
    <dgm:cxn modelId="{B212EC02-F073-6F4E-92A1-239E22276177}" type="presParOf" srcId="{480FCD5A-B681-D745-9E60-3C5C13FB5C7B}" destId="{E87826D6-6711-B249-B15C-99349648B233}" srcOrd="1" destOrd="0" presId="urn:microsoft.com/office/officeart/2005/8/layout/hierarchy1"/>
    <dgm:cxn modelId="{9886CD4B-3905-AE4C-A3AB-6D9439EC2601}" type="presParOf" srcId="{A0C487AC-2DC8-7949-8C2A-8145D0CFBF99}" destId="{C4598EFD-9E42-F94A-B4F2-8241A54217AB}" srcOrd="2" destOrd="0" presId="urn:microsoft.com/office/officeart/2005/8/layout/hierarchy1"/>
    <dgm:cxn modelId="{924DBE2A-86AF-D14E-A179-7AAD6B29A34C}" type="presParOf" srcId="{C4598EFD-9E42-F94A-B4F2-8241A54217AB}" destId="{916C7589-BB3E-7F4E-9949-EBFD79DBC0B4}" srcOrd="0" destOrd="0" presId="urn:microsoft.com/office/officeart/2005/8/layout/hierarchy1"/>
    <dgm:cxn modelId="{C7CC0535-3455-414F-BA1C-E7D6D168A3C4}" type="presParOf" srcId="{916C7589-BB3E-7F4E-9949-EBFD79DBC0B4}" destId="{69073089-23CB-9A42-935B-78702A1BECBA}" srcOrd="0" destOrd="0" presId="urn:microsoft.com/office/officeart/2005/8/layout/hierarchy1"/>
    <dgm:cxn modelId="{547CDA42-360F-9441-8DBB-E1B690F51B7A}" type="presParOf" srcId="{916C7589-BB3E-7F4E-9949-EBFD79DBC0B4}" destId="{308E19A8-3B90-D942-B7C3-651517813256}" srcOrd="1" destOrd="0" presId="urn:microsoft.com/office/officeart/2005/8/layout/hierarchy1"/>
    <dgm:cxn modelId="{1D3393EA-2326-6643-93E9-ED3FDF0F2C8E}" type="presParOf" srcId="{C4598EFD-9E42-F94A-B4F2-8241A54217AB}" destId="{5B026F66-90C5-8C44-85D9-60E5CF5517AA}" srcOrd="1" destOrd="0" presId="urn:microsoft.com/office/officeart/2005/8/layout/hierarchy1"/>
    <dgm:cxn modelId="{3B1EF7D6-D565-2C42-B5D3-13AB36D6B70C}" type="presParOf" srcId="{A0C487AC-2DC8-7949-8C2A-8145D0CFBF99}" destId="{3456B599-8915-AD4D-82D6-B166EAA9F3F7}" srcOrd="3" destOrd="0" presId="urn:microsoft.com/office/officeart/2005/8/layout/hierarchy1"/>
    <dgm:cxn modelId="{315416F2-805E-344E-9A88-B40D15C791BD}" type="presParOf" srcId="{3456B599-8915-AD4D-82D6-B166EAA9F3F7}" destId="{B0FC22F5-028D-D847-83AE-2F252CBC6D5E}" srcOrd="0" destOrd="0" presId="urn:microsoft.com/office/officeart/2005/8/layout/hierarchy1"/>
    <dgm:cxn modelId="{9787F304-6E1B-7846-A1B8-04E142B80FF4}" type="presParOf" srcId="{B0FC22F5-028D-D847-83AE-2F252CBC6D5E}" destId="{7B735804-4AF1-B349-951E-2E897131736C}" srcOrd="0" destOrd="0" presId="urn:microsoft.com/office/officeart/2005/8/layout/hierarchy1"/>
    <dgm:cxn modelId="{7118B3A2-E767-E248-A01B-00FDB6C10882}" type="presParOf" srcId="{B0FC22F5-028D-D847-83AE-2F252CBC6D5E}" destId="{BDFF73EF-294A-9244-96AC-E20E11F3F2E0}" srcOrd="1" destOrd="0" presId="urn:microsoft.com/office/officeart/2005/8/layout/hierarchy1"/>
    <dgm:cxn modelId="{32625339-A6C7-6644-A27A-F448F3C4F830}" type="presParOf" srcId="{3456B599-8915-AD4D-82D6-B166EAA9F3F7}" destId="{2A2C1975-5BA8-F741-B287-861784E53FF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B1DE1-9D09-3043-8EE7-4800BA444D1E}">
      <dsp:nvSpPr>
        <dsp:cNvPr id="0" name=""/>
        <dsp:cNvSpPr/>
      </dsp:nvSpPr>
      <dsp:spPr>
        <a:xfrm>
          <a:off x="133349" y="0"/>
          <a:ext cx="5410200" cy="54102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331B3-C84B-2040-806E-9A6F7A8F9144}">
      <dsp:nvSpPr>
        <dsp:cNvPr id="0" name=""/>
        <dsp:cNvSpPr/>
      </dsp:nvSpPr>
      <dsp:spPr>
        <a:xfrm>
          <a:off x="647318" y="513968"/>
          <a:ext cx="2109978" cy="21099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noProof="0" dirty="0"/>
            <a:t>LÉČBA TĚLESNÝCH ONEMOCNĚNÍ</a:t>
          </a:r>
          <a:endParaRPr lang="cs-CZ" sz="1800" kern="1200" noProof="0" dirty="0"/>
        </a:p>
      </dsp:txBody>
      <dsp:txXfrm>
        <a:off x="750319" y="616969"/>
        <a:ext cx="1903976" cy="1903976"/>
      </dsp:txXfrm>
    </dsp:sp>
    <dsp:sp modelId="{C86E031B-511F-EF4C-8DEB-3EDC2CE04648}">
      <dsp:nvSpPr>
        <dsp:cNvPr id="0" name=""/>
        <dsp:cNvSpPr/>
      </dsp:nvSpPr>
      <dsp:spPr>
        <a:xfrm>
          <a:off x="2919603" y="513968"/>
          <a:ext cx="2109978" cy="21099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noProof="0" dirty="0"/>
            <a:t>SVĚTLO</a:t>
          </a:r>
          <a:endParaRPr lang="cs-CZ" sz="2800" kern="1200" noProof="0" dirty="0"/>
        </a:p>
      </dsp:txBody>
      <dsp:txXfrm>
        <a:off x="3022604" y="616969"/>
        <a:ext cx="1903976" cy="1903976"/>
      </dsp:txXfrm>
    </dsp:sp>
    <dsp:sp modelId="{50A171DF-049E-7D49-A1F9-7D3AB512FAD4}">
      <dsp:nvSpPr>
        <dsp:cNvPr id="0" name=""/>
        <dsp:cNvSpPr/>
      </dsp:nvSpPr>
      <dsp:spPr>
        <a:xfrm>
          <a:off x="647318" y="2786253"/>
          <a:ext cx="2109978" cy="21099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noProof="0" dirty="0"/>
            <a:t>FYZICKÁ AKTIVITA</a:t>
          </a:r>
          <a:endParaRPr lang="cs-CZ" sz="2400" kern="1200" noProof="0" dirty="0"/>
        </a:p>
      </dsp:txBody>
      <dsp:txXfrm>
        <a:off x="750319" y="2889254"/>
        <a:ext cx="1903976" cy="1903976"/>
      </dsp:txXfrm>
    </dsp:sp>
    <dsp:sp modelId="{086C0BF6-732E-D146-8D33-409CD4A4F0A8}">
      <dsp:nvSpPr>
        <dsp:cNvPr id="0" name=""/>
        <dsp:cNvSpPr/>
      </dsp:nvSpPr>
      <dsp:spPr>
        <a:xfrm>
          <a:off x="2919603" y="2786253"/>
          <a:ext cx="2109978" cy="21099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noProof="0" dirty="0"/>
            <a:t>STRAVA</a:t>
          </a:r>
          <a:endParaRPr lang="cs-CZ" sz="2800" kern="1200" noProof="0" dirty="0"/>
        </a:p>
      </dsp:txBody>
      <dsp:txXfrm>
        <a:off x="3022604" y="2889254"/>
        <a:ext cx="1903976" cy="19039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CBB36-9089-D947-87BD-8E7BBA2D5F17}">
      <dsp:nvSpPr>
        <dsp:cNvPr id="0" name=""/>
        <dsp:cNvSpPr/>
      </dsp:nvSpPr>
      <dsp:spPr>
        <a:xfrm>
          <a:off x="1748" y="711780"/>
          <a:ext cx="1248131" cy="792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FA793-A711-F047-B6E3-95FF2C87B93A}">
      <dsp:nvSpPr>
        <dsp:cNvPr id="0" name=""/>
        <dsp:cNvSpPr/>
      </dsp:nvSpPr>
      <dsp:spPr>
        <a:xfrm>
          <a:off x="140429" y="843528"/>
          <a:ext cx="1248131" cy="792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noProof="0" dirty="0"/>
            <a:t>Vyšší míra zdanění </a:t>
          </a:r>
        </a:p>
      </dsp:txBody>
      <dsp:txXfrm>
        <a:off x="163642" y="866741"/>
        <a:ext cx="1201705" cy="746137"/>
      </dsp:txXfrm>
    </dsp:sp>
    <dsp:sp modelId="{43C2B1D7-B5D0-4848-BD00-5A91794C585A}">
      <dsp:nvSpPr>
        <dsp:cNvPr id="0" name=""/>
        <dsp:cNvSpPr/>
      </dsp:nvSpPr>
      <dsp:spPr>
        <a:xfrm>
          <a:off x="1527242" y="711780"/>
          <a:ext cx="1248131" cy="792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52A78-851A-1A42-A75C-CA1A59723F65}">
      <dsp:nvSpPr>
        <dsp:cNvPr id="0" name=""/>
        <dsp:cNvSpPr/>
      </dsp:nvSpPr>
      <dsp:spPr>
        <a:xfrm>
          <a:off x="1665923" y="843528"/>
          <a:ext cx="1248131" cy="792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noProof="0" dirty="0"/>
            <a:t>Zákaz kouření ve veřejných prostorech </a:t>
          </a:r>
        </a:p>
      </dsp:txBody>
      <dsp:txXfrm>
        <a:off x="1689136" y="866741"/>
        <a:ext cx="1201705" cy="746137"/>
      </dsp:txXfrm>
    </dsp:sp>
    <dsp:sp modelId="{69073089-23CB-9A42-935B-78702A1BECBA}">
      <dsp:nvSpPr>
        <dsp:cNvPr id="0" name=""/>
        <dsp:cNvSpPr/>
      </dsp:nvSpPr>
      <dsp:spPr>
        <a:xfrm>
          <a:off x="3052737" y="711780"/>
          <a:ext cx="1248131" cy="792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8E19A8-3B90-D942-B7C3-651517813256}">
      <dsp:nvSpPr>
        <dsp:cNvPr id="0" name=""/>
        <dsp:cNvSpPr/>
      </dsp:nvSpPr>
      <dsp:spPr>
        <a:xfrm>
          <a:off x="3191418" y="843528"/>
          <a:ext cx="1248131" cy="792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noProof="0" dirty="0"/>
            <a:t>Zákaz reklamy </a:t>
          </a:r>
        </a:p>
      </dsp:txBody>
      <dsp:txXfrm>
        <a:off x="3214631" y="866741"/>
        <a:ext cx="1201705" cy="746137"/>
      </dsp:txXfrm>
    </dsp:sp>
    <dsp:sp modelId="{7B735804-4AF1-B349-951E-2E897131736C}">
      <dsp:nvSpPr>
        <dsp:cNvPr id="0" name=""/>
        <dsp:cNvSpPr/>
      </dsp:nvSpPr>
      <dsp:spPr>
        <a:xfrm>
          <a:off x="4578231" y="711780"/>
          <a:ext cx="1248131" cy="7925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F73EF-294A-9244-96AC-E20E11F3F2E0}">
      <dsp:nvSpPr>
        <dsp:cNvPr id="0" name=""/>
        <dsp:cNvSpPr/>
      </dsp:nvSpPr>
      <dsp:spPr>
        <a:xfrm>
          <a:off x="4716913" y="843528"/>
          <a:ext cx="1248131" cy="792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noProof="0" dirty="0"/>
            <a:t>Informování o zdravotních rizicích</a:t>
          </a:r>
        </a:p>
      </dsp:txBody>
      <dsp:txXfrm>
        <a:off x="4740126" y="866741"/>
        <a:ext cx="1201705" cy="7461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766F2-AACD-C841-B06A-E9AB98858A72}" type="datetimeFigureOut">
              <a:rPr lang="cs-CZ" smtClean="0"/>
              <a:t>11.03.2025</a:t>
            </a:fld>
            <a:endParaRPr lang="cs-CZ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1148E-AAAC-AF42-8E32-681E3780FA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29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5D876-9C95-B046-AF0C-F3A18FBCCAC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342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048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773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4855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684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1992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255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6433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661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88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0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Statistiky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zůstávají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jedním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nejdostupnějších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srovnatelných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zdrojů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zdraví.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je povinná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evropských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údaje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shromážděné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tímto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registračním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procesem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použít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sledování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nemocí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zdravotního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stavu a k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plánování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zdravotnických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služeb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Aby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možné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porovnat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úrovně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zeměmi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 čase, 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třeba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údaje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standardizovat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aby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odstranil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vliv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věkové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struktuře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existovaly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evropskými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zeměmi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věkově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standardizované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 na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smrti.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Úmrtnost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nejnižší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Španělsku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Francii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kde činila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přibližně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900 úmrtí nebo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100 000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obyvatel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(obr. 3.5).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nejvyšší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Bulharsku, Lotyšsku, Rumunsku,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Litvě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Maďarsku a Slovenské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republice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přičemž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standardizovaná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věku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než 50 % vyšší než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nejnižšími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hodnotami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přibližně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1 400 nebo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na 100 000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obyvatel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existuje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míře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 výrazný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genderový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(obr. 3.5).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členských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státech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úmrtnost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mužů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průměru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75 % vyšší než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některých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však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existují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Estonsku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Litvě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Lotyšsku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úmrtnost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mužů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téměř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dvakrát vyšší než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mužů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ženami.</a:t>
            </a: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Nižší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promítá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vyšší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délky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života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indikátor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Naděje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dožití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naděje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dožití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narození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této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kapitole).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délce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života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zeměmi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nejnižší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nejvyšší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než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let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Španělskem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Bulharskem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téměř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let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mužů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Lotyšskem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Přestože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úmrtnost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pobaltských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střední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východní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stále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vysoká,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řadě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těchto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zemí došlo od roku 2000 k významnému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snížení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Například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Estonsku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klesla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úmrtnost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 až 2013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přibližně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30 %,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což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výraznější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snížení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než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Evropské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celku (21 %).</a:t>
            </a:r>
          </a:p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Obrázek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3.6 ukazuje, že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kardiovaskulární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choroby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včetně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ischemických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chorob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srdeční,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mrtvice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onemocnění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oběhového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systému)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 hlavní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Evropě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představovaly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34 %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mužů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40 %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indikátor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Úmrtnost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srdeční choroby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mrtvici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této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kapitole).</a:t>
            </a: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Rakovina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 druhou hlavní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přičemž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představovala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30 %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mužů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24 %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Rakovina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plic</a:t>
            </a:r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rakovina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tlustého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střeva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rakovina prostaty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příčinami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na rakovinu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mužů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zatímco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rakovina prsu, rakovina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tlustého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střeva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rakovina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plic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třemi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příčinami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na rakovinu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indikátor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Úmrtnost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rakovinu“).</a:t>
            </a: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kardiovaskulárních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onemocněních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rakovině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onemocnění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dýchacích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třetí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nejčastější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a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představovala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9 %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mužů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8 %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Nejčastější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chronická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obstrukční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plicní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nemoc (CHOPN).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úmrtnost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respirační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onemocnění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následovaná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pneumonií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indikátor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Úmrtnost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respirační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onemocnění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“).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Naprostá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většina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na respirační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onemocnění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staršími 65 let.</a:t>
            </a:r>
          </a:p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Vnější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smrti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zahrnují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nehody,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sebevraždy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smrti)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odpovědné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přibližně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6 %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mužů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3 % úmrtí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žen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viz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ukazatel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Sebevražda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“).</a:t>
            </a:r>
          </a:p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Většina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(kolem 80 %)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nastává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dosažení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věku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65 let.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Zatímco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hlavní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starších 65 let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nemoci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oběhové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soustavy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hlavní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osob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mladších 65 let je rakovina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Eurostat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2016).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5D876-9C95-B046-AF0C-F3A18FBCCAC8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57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725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401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8460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397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349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83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281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84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126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Zlepšení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veřejného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zdraví a výkonnosti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systémů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zdravotní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klíčovou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prioritou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Jedním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přístupů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hodnocení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obecné účinnosti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veřejného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zdraví a politik zdravotní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dosahování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jejich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cíle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zlepšení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zdravotních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výsledků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měření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potenciálně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odvrátitelné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úmrtnosti. Tento termín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vztahuje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úmrtí,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buď pomocí účinných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preventivních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nebo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poskytováním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vysoce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kvalitní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Lepší politika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zdravotní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měla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odrazit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nižším počtu úmrtí,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 úmrtí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přístupných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zdravotní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Celkový počet úmrtí,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možné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28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což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zodpovídá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skutečnost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že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některé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smrti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jsou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považovány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ovlivnit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zdravotní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2013 1,2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milionu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Eurostat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2016). To zahrnuje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téměř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milion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možné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prostřednictvím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účinnějších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politik v oblasti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veřejného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zdraví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(úmrtnosti,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než 0,6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milionu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úmrtí,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možné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poskytováním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včasné a účinné zdravotní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(úmrtí,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kterým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Obrázek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6.1 ukazuje, že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zeměmi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existují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velké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míře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 trojnásobným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rozdílem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nejnižší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(143 na 100 000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obyvatel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 Litvou s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nejvyšší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(431 na 100 000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obyvatel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Kypr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Španělsko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také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vykázaly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nízké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míry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zatímco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Lotyšsko a Maďarsko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nejvyšší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Litvě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Průměr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mezi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zeměmi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204 úmrtí na 100 000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obyvatel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což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téměř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dvakrát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než 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přijatelné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úmrtnosti.</a:t>
            </a:r>
          </a:p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Obrázek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6.3 ukazuje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podíl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odstranit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všech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zemích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EU.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Nejvyšší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podíl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ukazatelů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tvořila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ischemická choroba srdeční,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která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představovala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32 %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amenovatelné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 a 19 %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preventabilní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úmrtnosti.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Cerebrovaskulární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onemocnění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(16 %) 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kolorektální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karcinom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(12 %)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dalšími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významnými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příčinami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přijatelné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zatímco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rakovina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plic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(17 %) a úrazy (12 %)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byly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hlavními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příčinami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bylo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možno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Vzhledem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 tomu, že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tyto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ukazatele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zahrnují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širokou škálu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příčin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smrti,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snížení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znamená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implementaci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široce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zasahujících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zahrnujících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jak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veřejné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zdraví, tak politiku zdravotní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péče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když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zlepšení v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politice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mohou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být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účinná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snižování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jejich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účinky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pravděpodobně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neprojeví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okamžitě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je často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případ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úmrtnosti,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které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lze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předejít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protože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intervence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oblasti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veřejného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zdraví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mohou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vykazovat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výsledky až roky po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jejich</a:t>
            </a:r>
            <a:r>
              <a:rPr lang="sk-S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k-S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provedení</a:t>
            </a:r>
            <a:endParaRPr lang="en-GB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5D876-9C95-B046-AF0C-F3A18FBCCAC8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480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5D876-9C95-B046-AF0C-F3A18FBCCAC8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03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5D876-9C95-B046-AF0C-F3A18FBCCAC8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345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814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053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9721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16865-355C-BC4A-9671-05E75263E212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36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6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05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5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9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8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0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3/11/25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0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7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3/11/25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3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5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1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0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8" r:id="rId6"/>
    <p:sldLayoutId id="2147483703" r:id="rId7"/>
    <p:sldLayoutId id="2147483704" r:id="rId8"/>
    <p:sldLayoutId id="2147483705" r:id="rId9"/>
    <p:sldLayoutId id="2147483707" r:id="rId10"/>
    <p:sldLayoutId id="214748370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7.png"/><Relationship Id="rId9" Type="http://schemas.microsoft.com/office/2007/relationships/diagramDrawing" Target="../diagrams/drawing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68B2C62-7648-4430-90D5-AE0F252AF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04516-F583-413C-8C0B-E7944F332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"/>
            <a:ext cx="4876800" cy="68579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BFD5B9F-5FB6-467D-83D5-DF82F1907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5240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D1223327-3443-C78A-332A-062BA8253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24528" cy="3670298"/>
          </a:xfrm>
        </p:spPr>
        <p:txBody>
          <a:bodyPr>
            <a:normAutofit/>
          </a:bodyPr>
          <a:lstStyle/>
          <a:p>
            <a:r>
              <a:rPr lang="cs-CZ" noProof="0" dirty="0">
                <a:solidFill>
                  <a:schemeClr val="bg1"/>
                </a:solidFill>
              </a:rPr>
              <a:t>4 pilíře odolnosti</a:t>
            </a: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962F80B0-6315-6A61-F27F-25903B986C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505413"/>
              </p:ext>
            </p:extLst>
          </p:nvPr>
        </p:nvGraphicFramePr>
        <p:xfrm>
          <a:off x="5715000" y="723901"/>
          <a:ext cx="56769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0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4E2FA-A7C9-8D03-AF11-1719A64F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Illusory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581F2453-AEF1-EAED-279C-DD6B88A0CA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2567" y="2203450"/>
            <a:ext cx="4986866" cy="3740150"/>
          </a:xfrm>
        </p:spPr>
      </p:pic>
    </p:spTree>
    <p:extLst>
      <p:ext uri="{BB962C8B-B14F-4D97-AF65-F5344CB8AC3E}">
        <p14:creationId xmlns:p14="http://schemas.microsoft.com/office/powerpoint/2010/main" val="1481934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021A36-B674-4626-8496-6F7A5D689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cs-CZ" sz="36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Iluzorní korelace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9B6D24-EA98-CCF6-FB34-7C7C2ADB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Vnímání vztahu mezi dvěma nesouvisejícími událostmi, protože k nim dochází v čase blízko sebe.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Člověk onemocní po jídle z rychlého občerstvení a předpokládá, že rychlé občerstvení „oslabilo jeho imunitní systém“, i když byl již dříve vystaven viru.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Úplňky a hospitalizace: Lidé si během úplňků všímají zvláštního chování, ale zapomínají, když se neděje nic neobvyklého, čímž se posiluje falešné spojení.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Povzbuzuje lidové přesvědčení a pověry o zdraví.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2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F54F4-71D7-2E31-CCDC-30793A2D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Heuristika dostupnosti</a:t>
            </a:r>
            <a:endParaRPr lang="cs-CZ" noProof="0" dirty="0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781A264-BDF7-D0E0-8DFE-FE43061BF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1747" y="1975094"/>
            <a:ext cx="3968506" cy="3968506"/>
          </a:xfrm>
        </p:spPr>
      </p:pic>
    </p:spTree>
    <p:extLst>
      <p:ext uri="{BB962C8B-B14F-4D97-AF65-F5344CB8AC3E}">
        <p14:creationId xmlns:p14="http://schemas.microsoft.com/office/powerpoint/2010/main" val="398691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2D6B98-9AC2-4D81-D5F7-5BF77987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cs-CZ" sz="33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Heuristika dostupnosti</a:t>
            </a:r>
            <a:endParaRPr lang="cs-CZ" sz="3300" noProof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B15738-7B68-9E33-09D7-36B164BB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Tendence posuzovat pravděpodobnost události na základě toho, jak snadno vás napadnou příklady.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Lidé si myslí, že útoky žraloků jsou běžné, protože je vidí ve zprávách, i když komáři zabíjejí mnohem více lidí.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Lidé přeceňují riziko vedlejších účinků vakcín, protože slyší jeden virový příběh, ale ignorují miliony lidí, kteří neměli žádný problém.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Vede k přeceňování vzácných rizik při ignorování každodenních zdravotních hrozeb.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2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DB27FA-0A37-33C9-39E3-05BAC0C4F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Dunning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kruger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 descr="Obrázok, na ktorom je text, mapa, diagram&#10;&#10;Obsah vygenerovaný umelou inteligenciou môže byť nesprávny.">
            <a:extLst>
              <a:ext uri="{FF2B5EF4-FFF2-40B4-BE49-F238E27FC236}">
                <a16:creationId xmlns:a16="http://schemas.microsoft.com/office/drawing/2014/main" id="{E371728B-2EC3-127D-BCBB-BA205AE49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6142" y="1741853"/>
            <a:ext cx="5219715" cy="3922959"/>
          </a:xfrm>
        </p:spPr>
      </p:pic>
    </p:spTree>
    <p:extLst>
      <p:ext uri="{BB962C8B-B14F-4D97-AF65-F5344CB8AC3E}">
        <p14:creationId xmlns:p14="http://schemas.microsoft.com/office/powerpoint/2010/main" val="3658644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71E16A-B452-9676-861D-36ACCD1B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cs-CZ" sz="36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Dunning-Krugerův efekt</a:t>
            </a:r>
            <a:br>
              <a:rPr lang="cs-CZ" sz="3600" noProof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600" noProof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7956616-5047-F9C3-1F94-55B1E2040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Lidé s nízkou znalostí tématu přeceňují svou odbornost, zatímco odborníci bývají opatrnější.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Fitness 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influencer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bez lékařského vzdělání sebevědomě šíří dezinformace o metabolismu a hubnutí.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Člověk, který sleduje jeden dokument o „big 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pharma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“, věří, že ví víc než lékaři.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Způsobuje rozsáhlé šíření dezinformací o zdraví, protože příliš sebevědomí jednotlivci ovlivňují ostatní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40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694FF8-727F-F1D3-3544-3F993D8DD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Dezinformace a sociální sítě</a:t>
            </a:r>
          </a:p>
        </p:txBody>
      </p:sp>
      <p:pic>
        <p:nvPicPr>
          <p:cNvPr id="7" name="Obrázok 6" descr="Obrázok, na ktorom je animák, dizajn&#10;&#10;Obsah vygenerovaný umelou inteligenciou môže byť nesprávny.">
            <a:extLst>
              <a:ext uri="{FF2B5EF4-FFF2-40B4-BE49-F238E27FC236}">
                <a16:creationId xmlns:a16="http://schemas.microsoft.com/office/drawing/2014/main" id="{CE8715CE-B7ED-5BA6-6B1D-CF1A8E28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8885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4" descr="Obrázok, na ktorom je text, písmo, číslo, softvér&#10;&#10;Obsah vygenerovaný umelou inteligenciou môže byť nesprávny.">
            <a:extLst>
              <a:ext uri="{FF2B5EF4-FFF2-40B4-BE49-F238E27FC236}">
                <a16:creationId xmlns:a16="http://schemas.microsoft.com/office/drawing/2014/main" id="{BB315A3A-DBEE-910F-AD22-C0267B1DD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083" y="1017609"/>
            <a:ext cx="8573834" cy="4822782"/>
          </a:xfrm>
        </p:spPr>
      </p:pic>
    </p:spTree>
    <p:extLst>
      <p:ext uri="{BB962C8B-B14F-4D97-AF65-F5344CB8AC3E}">
        <p14:creationId xmlns:p14="http://schemas.microsoft.com/office/powerpoint/2010/main" val="1055136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počítač, computer, snímka obrazovky, operačný systém&#10;&#10;Obsah vygenerovaný umelou inteligenciou môže byť nesprávny.">
            <a:extLst>
              <a:ext uri="{FF2B5EF4-FFF2-40B4-BE49-F238E27FC236}">
                <a16:creationId xmlns:a16="http://schemas.microsoft.com/office/drawing/2014/main" id="{EB6BD887-0B73-E0BA-A92C-C317CFBD9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251" b="2"/>
          <a:stretch/>
        </p:blipFill>
        <p:spPr>
          <a:xfrm>
            <a:off x="6529508" y="1428581"/>
            <a:ext cx="4794709" cy="400083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9335097-AA94-6ECE-A11D-E11114B4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r>
              <a:rPr lang="cs-CZ" sz="36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Virality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A736D57-4FC8-EE69-68F3-0642164A9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1793631"/>
            <a:ext cx="3799763" cy="43612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Chytlavý, emocionální a senzační obsah se šíří rychleji než přesné a jemné informace.</a:t>
            </a:r>
          </a:p>
          <a:p>
            <a:pPr>
              <a:lnSpc>
                <a:spcPct val="100000"/>
              </a:lnSpc>
            </a:pPr>
            <a:r>
              <a:rPr lang="cs-CZ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Videa „Zázračný nápoj na hubnutí“ mají miliony sdílení, zatímco vědecká vysvětlení metabolismu jsou ignorována.</a:t>
            </a:r>
          </a:p>
          <a:p>
            <a:pPr>
              <a:lnSpc>
                <a:spcPct val="100000"/>
              </a:lnSpc>
            </a:pPr>
            <a:r>
              <a:rPr lang="cs-CZ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„Vakcíny způsobují neplodnost“ se rychle šíří, i když neexistuje žádný vědecký základ.</a:t>
            </a:r>
          </a:p>
          <a:p>
            <a:pPr>
              <a:lnSpc>
                <a:spcPct val="100000"/>
              </a:lnSpc>
            </a:pPr>
            <a:r>
              <a:rPr lang="cs-CZ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Nepravdivá tvrzení se mohou stát kulturními přesvědčeními dříve, než mají odborníci čas je vyvrátit.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490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4ACD37-7A03-7DC5-9051-BA6CC67E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6001512" cy="13075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Anekdotický důkaz</a:t>
            </a:r>
            <a:br>
              <a:rPr lang="cs-CZ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50A842-B586-25B2-6046-7CA78EEDB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31136"/>
            <a:ext cx="6001512" cy="3931920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věřit osobním příběhům před vědeckými důkazy.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Někdo říká: "Užil jsem si tento doplněk a cítím se skvěle!" i když nemá žádné prokázané výhody.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Někdo tvrdí, že půst vyléčil jejich rakovinu, navzdory nedostatku lékařských důkazů.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Povzbuzuje neověřené léčby před osvědčenými léky.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83FD9E-C5A7-96F7-951D-7D292013C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kresba, náčrt, obrysy, kreslený obrázok&#10;&#10;Obsah vygenerovaný umelou inteligenciou môže byť nesprávny.">
            <a:extLst>
              <a:ext uri="{FF2B5EF4-FFF2-40B4-BE49-F238E27FC236}">
                <a16:creationId xmlns:a16="http://schemas.microsoft.com/office/drawing/2014/main" id="{A45F67AA-23B8-706B-A39A-C2AAB6FF2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560" y="1951854"/>
            <a:ext cx="4202057" cy="420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3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1C7684D-2AAA-9F02-E913-DE73690609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1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BAAD93-7DE6-47D1-3609-446AE138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201C9AD-2485-9A78-C244-DD450DE0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5736" y="908651"/>
            <a:ext cx="4754880" cy="4171779"/>
          </a:xfrm>
        </p:spPr>
        <p:txBody>
          <a:bodyPr anchor="t">
            <a:normAutofit/>
          </a:bodyPr>
          <a:lstStyle/>
          <a:p>
            <a:r>
              <a:rPr lang="cs-CZ" sz="6000" noProof="0" dirty="0"/>
              <a:t>Mýty a hoaxy o zdraví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FC455CF-4774-BFE0-6D46-D3CD81530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5736" y="5216955"/>
            <a:ext cx="4754880" cy="1003638"/>
          </a:xfrm>
        </p:spPr>
        <p:txBody>
          <a:bodyPr anchor="b">
            <a:normAutofit/>
          </a:bodyPr>
          <a:lstStyle/>
          <a:p>
            <a:r>
              <a:rPr lang="cs-CZ" sz="2200" noProof="0" dirty="0"/>
              <a:t>Co říká věda?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236859-7780-1451-40B8-74A77E271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62326" y="727509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340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animák, umenie, ošatenie, kresba&#10;&#10;Obsah vygenerovaný umelou inteligenciou môže byť nesprávny.">
            <a:extLst>
              <a:ext uri="{FF2B5EF4-FFF2-40B4-BE49-F238E27FC236}">
                <a16:creationId xmlns:a16="http://schemas.microsoft.com/office/drawing/2014/main" id="{198395FC-9691-8F7E-86F2-70EAEEC0EB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0" r="3" b="3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7553FFF-A42D-33E7-0339-66AEF6FEB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r>
              <a:rPr lang="cs-CZ" sz="33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Algorithmic Echo Chambers</a:t>
            </a:r>
            <a:endParaRPr lang="cs-CZ" sz="3300" noProof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A79F4A5-D0D8-CDEF-4D4D-DA6B7B072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387600"/>
            <a:ext cx="3799763" cy="37673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6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Platformy sociálních médií zobrazují uživatelům obsah, se kterým již souhlasí, a posilují tak jejich předsudky.</a:t>
            </a:r>
          </a:p>
          <a:p>
            <a:pPr>
              <a:lnSpc>
                <a:spcPct val="100000"/>
              </a:lnSpc>
            </a:pPr>
            <a:r>
              <a:rPr lang="cs-CZ" sz="16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Člověk, který je skeptický k vakcínám, dostává doporučený pouze obsah proti očkování, čímž se dostává hlouběji do dezinformací.</a:t>
            </a:r>
          </a:p>
          <a:p>
            <a:pPr>
              <a:lnSpc>
                <a:spcPct val="100000"/>
              </a:lnSpc>
            </a:pPr>
            <a:r>
              <a:rPr lang="cs-CZ" sz="16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Někdo, kdo se zajímá o wellness, začne místo zdravotních rad založených na důkazech dostávat videa o detoxikačních očistách a homeopatii.</a:t>
            </a:r>
          </a:p>
          <a:p>
            <a:pPr>
              <a:lnSpc>
                <a:spcPct val="100000"/>
              </a:lnSpc>
            </a:pPr>
            <a:r>
              <a:rPr lang="cs-CZ" sz="16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Snižuje vystavení korekčním informacím a zvyšuje mýty o zdraví.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774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E323B-AA03-FAC8-93C9-9610E5943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Kulturní a tradiční vlivy</a:t>
            </a:r>
            <a:endParaRPr lang="cs-CZ" noProof="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0F25A2-4DB5-6C38-0536-3A6D642A3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Mnoho mýtů o zdraví přetrvává, protože jsou hluboce zakořeněny v kulturních přesvědčeních a tradicích.</a:t>
            </a:r>
          </a:p>
        </p:txBody>
      </p:sp>
    </p:spTree>
    <p:extLst>
      <p:ext uri="{BB962C8B-B14F-4D97-AF65-F5344CB8AC3E}">
        <p14:creationId xmlns:p14="http://schemas.microsoft.com/office/powerpoint/2010/main" val="2295909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44E01A-10E6-BBC7-F602-8E06F003E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„NÁVRAT K PŘÍRODĚ“</a:t>
            </a:r>
            <a:endParaRPr lang="cs-CZ" noProof="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91C0E49-FE7C-03A3-9B5F-7D91FF68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9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Předpoklad, že „přírodní“ znamená zdravější a „syntetické“ znamená škodlivé.</a:t>
            </a:r>
          </a:p>
          <a:p>
            <a:pPr>
              <a:lnSpc>
                <a:spcPct val="100000"/>
              </a:lnSpc>
            </a:pPr>
            <a:r>
              <a:rPr lang="cs-CZ" sz="19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"Bylinná medicína je vždy lepší než léčiva." (Některé bylinky jsou prospěšné, ale jiné jsou škodlivé nebo neúčinné.)</a:t>
            </a:r>
          </a:p>
          <a:p>
            <a:pPr>
              <a:lnSpc>
                <a:spcPct val="100000"/>
              </a:lnSpc>
            </a:pPr>
            <a:r>
              <a:rPr lang="cs-CZ" sz="19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"Bio potraviny brání rakovině." (Na zdravém stravování záleží, ale „bio“ nemusí vždy znamenat zdravější.)</a:t>
            </a:r>
          </a:p>
          <a:p>
            <a:pPr>
              <a:lnSpc>
                <a:spcPct val="100000"/>
              </a:lnSpc>
            </a:pPr>
            <a:r>
              <a:rPr lang="cs-CZ" sz="19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Implikace: Vede k nedůvěře v moderní medicínu a preferenci neověřených léčebných postupů.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exteriér, krajina, lesnatý kraj, rastlina&#10;&#10;Obsah vygenerovaný umelou inteligenciou môže byť nesprávny.">
            <a:extLst>
              <a:ext uri="{FF2B5EF4-FFF2-40B4-BE49-F238E27FC236}">
                <a16:creationId xmlns:a16="http://schemas.microsoft.com/office/drawing/2014/main" id="{0A5960BA-E629-0F58-7929-48F67F8B9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74" y="2423365"/>
            <a:ext cx="5549902" cy="304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29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1FCF5B-4E50-81BA-692D-1C27911C5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687812" cy="798194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Odvolání se k tradici</a:t>
            </a:r>
            <a:endParaRPr lang="cs-CZ" noProof="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85BB25-B8EF-2DF9-CA42-6FBD04014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0" y="1849121"/>
            <a:ext cx="4191001" cy="4139626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Věřit něčemu je pravdivé jen proto, že se to praktikovalo dlouhou dobu.</a:t>
            </a:r>
            <a:endParaRPr lang="cs-CZ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Detoxikační koupele nebo konzumace konkrétních potravin podle znamení zvěrokruhu.</a:t>
            </a:r>
            <a:endParaRPr lang="cs-CZ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Víra, že chladné počasí způsobuje nachlazení, i když nachlazení způsobují viry.</a:t>
            </a:r>
            <a:endParaRPr lang="cs-CZ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tradiční postupy jsou neškodné nebo prospěšné, ale jiné mohou být nebezpečné nebo zavádějící.</a:t>
            </a:r>
            <a:endParaRPr lang="cs-CZ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text, slon, strom, rastlina&#10;&#10;Obsah vygenerovaný umelou inteligenciou môže byť nesprávny.">
            <a:extLst>
              <a:ext uri="{FF2B5EF4-FFF2-40B4-BE49-F238E27FC236}">
                <a16:creationId xmlns:a16="http://schemas.microsoft.com/office/drawing/2014/main" id="{DA10A245-CA9E-A4BB-78C4-0CF96FDB6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640109"/>
            <a:ext cx="6072188" cy="33689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960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B73ABB-E902-4BA5-631C-09C9D3F62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687812" cy="7981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4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Fatalistické myšlení („To běží v rodině“)</a:t>
            </a:r>
            <a:endParaRPr lang="cs-CZ" sz="3400" noProof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B0FABC6-126D-0088-8331-828061501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900" y="1849121"/>
            <a:ext cx="4191001" cy="4139626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7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Víra, že zdraví je předurčeno genetikou, takže na změnách životního stylu nezáleží.</a:t>
            </a:r>
          </a:p>
          <a:p>
            <a:pPr>
              <a:lnSpc>
                <a:spcPct val="100000"/>
              </a:lnSpc>
            </a:pPr>
            <a:r>
              <a:rPr lang="cs-CZ" sz="17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"Moji rodiče měli cukrovku, takže ji dostanu taky." (Ignorování vlivu stravy a cvičení.)</a:t>
            </a:r>
          </a:p>
          <a:p>
            <a:pPr>
              <a:lnSpc>
                <a:spcPct val="100000"/>
              </a:lnSpc>
            </a:pPr>
            <a:r>
              <a:rPr lang="cs-CZ" sz="17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"Alzheimer se vyskytuje v mé rodině, takže jsem odsouzen k záhubě." (Změny životního stylu mohou výrazně snížit riziko.)</a:t>
            </a:r>
          </a:p>
          <a:p>
            <a:pPr>
              <a:lnSpc>
                <a:spcPct val="100000"/>
              </a:lnSpc>
            </a:pPr>
            <a:r>
              <a:rPr lang="cs-CZ" sz="17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Snižuje zdravotní motivaci a může vést k nezdravému životnímu stylu.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kresba, animák, kreslený obrázok, ilustrácia&#10;&#10;Obsah vygenerovaný umelou inteligenciou môže byť nesprávny.">
            <a:extLst>
              <a:ext uri="{FF2B5EF4-FFF2-40B4-BE49-F238E27FC236}">
                <a16:creationId xmlns:a16="http://schemas.microsoft.com/office/drawing/2014/main" id="{4DB77E74-5208-7BA8-FFDF-5D1888222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2597267"/>
            <a:ext cx="6072188" cy="3411797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148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E92F2-6FC3-B1D2-D7CD-9DDC63EAA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Psychologické účinky, které posilují mýty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8AC8DD6-A86F-60FC-02AC-302BDFB13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Některé skutečné psychologické jevy mohou způsobit, že se mýty zdají pravdivé, i když nejsou.</a:t>
            </a:r>
          </a:p>
        </p:txBody>
      </p:sp>
    </p:spTree>
    <p:extLst>
      <p:ext uri="{BB962C8B-B14F-4D97-AF65-F5344CB8AC3E}">
        <p14:creationId xmlns:p14="http://schemas.microsoft.com/office/powerpoint/2010/main" val="2214766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obuv, snímka obrazovky, animák&#10;&#10;Obsah vygenerovaný umelou inteligenciou môže byť nesprávny.">
            <a:extLst>
              <a:ext uri="{FF2B5EF4-FFF2-40B4-BE49-F238E27FC236}">
                <a16:creationId xmlns:a16="http://schemas.microsoft.com/office/drawing/2014/main" id="{EF943AFC-C9F4-D275-7CA0-D69B4D1DCF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1545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A942D05-7230-C1DF-292A-D0BD60E17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3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Nocebo efekt (opak placeba efektu)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3E4C2E-0EBA-7996-4019-F419B180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387600"/>
            <a:ext cx="3799763" cy="37673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4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Očekávání, že léčba nebo zážitek bude škodlivý, může ve skutečnosti způsobit příznaky.</a:t>
            </a:r>
          </a:p>
          <a:p>
            <a:pPr>
              <a:lnSpc>
                <a:spcPct val="100000"/>
              </a:lnSpc>
            </a:pPr>
            <a:r>
              <a:rPr lang="cs-CZ" sz="14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Někdo, kdo věří, že </a:t>
            </a:r>
            <a:r>
              <a:rPr lang="cs-CZ" sz="1400" noProof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cs-CZ" sz="14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 způsobuje bolesti hlavy, může ve skutečnosti vyvinout bolesti hlavy, když je vystaven signálům </a:t>
            </a:r>
            <a:r>
              <a:rPr lang="cs-CZ" sz="1400" noProof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WiFi</a:t>
            </a:r>
            <a:r>
              <a:rPr lang="cs-CZ" sz="14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 – i když neexistuje žádný biologický účinek.</a:t>
            </a:r>
          </a:p>
          <a:p>
            <a:pPr>
              <a:lnSpc>
                <a:spcPct val="100000"/>
              </a:lnSpc>
            </a:pPr>
            <a:r>
              <a:rPr lang="cs-CZ" sz="14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Lidé, kteří si myslí, že umělá sladidla způsobují rakovinu, se po jejich konzumaci mohou cítit nevolně, i když studie ukazují, že v normálním množství jsou bezpečná.</a:t>
            </a:r>
          </a:p>
          <a:p>
            <a:pPr>
              <a:lnSpc>
                <a:spcPct val="100000"/>
              </a:lnSpc>
            </a:pPr>
            <a:r>
              <a:rPr lang="cs-CZ" sz="14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Dezinformace založené na strachu mohou způsobit skutečný strach, i když je zdravotní tvrzení nepravdivé.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28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diagram, snímka obrazovky, animák&#10;&#10;Obsah vygenerovaný umelou inteligenciou môže byť nesprávny.">
            <a:extLst>
              <a:ext uri="{FF2B5EF4-FFF2-40B4-BE49-F238E27FC236}">
                <a16:creationId xmlns:a16="http://schemas.microsoft.com/office/drawing/2014/main" id="{10540E82-A9F9-C466-C177-ED704349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3452"/>
          <a:stretch/>
        </p:blipFill>
        <p:spPr>
          <a:xfrm>
            <a:off x="6420752" y="-1"/>
            <a:ext cx="5771248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A5224A4-8437-A190-A0DC-921B66ACB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5195889" cy="1316736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Sebenaplňující se proroctví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33943D-0533-2E14-9D8B-D155AE4DA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231136"/>
            <a:ext cx="5195889" cy="3931920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přesvědčení ovlivňuje chování, naplňuje přesvědčení.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Někdo, kdo věří, že má pomalý metabolismus, může cvičit méně, což způsobí skutečný přírůstek hmotnosti.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Člověk přesvědčený o tom, že stres je vždy škodlivý, může zažít horší symptomy stresu, díky čemuž je toto přesvědčení pravdivé.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Negativní přesvědčení o zdraví může vést k horším výsledkům.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B951FD-94F7-E138-3EC2-A66A551D9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68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B1DCE2-4C1C-02D6-AA54-AB52DF18B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Kognitivní předsudky utvářejí přesvědčení o zdraví</a:t>
            </a:r>
            <a:br>
              <a:rPr lang="cs-CZ" sz="3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32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CB28FB-973F-9F87-AB6E-33860640F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média a dezinformace šíří mýty o zdraví rychleji, než je věda dokáže opravit.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Kulturní přesvědčení a fatalistické myšlení ztěžují vyvracení mýtů.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Psychologické efekty (např. 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nocebo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efekt, sebenaplňující se proroctví) mohou způsobit, že mýty budou skutečné, a tím je posílit.</a:t>
            </a:r>
          </a:p>
        </p:txBody>
      </p:sp>
    </p:spTree>
    <p:extLst>
      <p:ext uri="{BB962C8B-B14F-4D97-AF65-F5344CB8AC3E}">
        <p14:creationId xmlns:p14="http://schemas.microsoft.com/office/powerpoint/2010/main" val="3456212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17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9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1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986619-77F1-31F5-17A3-27CE5E3D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00" y="899025"/>
            <a:ext cx="4917754" cy="37929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500" noProof="0"/>
              <a:t>Čemu jsme schopni věřit? </a:t>
            </a:r>
          </a:p>
        </p:txBody>
      </p:sp>
      <p:cxnSp>
        <p:nvCxnSpPr>
          <p:cNvPr id="30" name="Straight Connector 2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4768136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BF2B36B-4D1C-9E0A-B17B-23D805AEC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476813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text, písmo, grafika, logo&#10;&#10;Obsah vygenerovaný umelou inteligenciou môže byť nesprávny.">
            <a:extLst>
              <a:ext uri="{FF2B5EF4-FFF2-40B4-BE49-F238E27FC236}">
                <a16:creationId xmlns:a16="http://schemas.microsoft.com/office/drawing/2014/main" id="{34EB6618-C19F-4AB5-FD20-8EDFC8A6FA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6" r="16767" b="1"/>
          <a:stretch/>
        </p:blipFill>
        <p:spPr>
          <a:xfrm>
            <a:off x="6217920" y="723901"/>
            <a:ext cx="5244454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6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D9E4A-CBE6-A958-4A0D-A01FF35F5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67" y="896113"/>
            <a:ext cx="10691265" cy="1307592"/>
          </a:xfrm>
        </p:spPr>
        <p:txBody>
          <a:bodyPr>
            <a:normAutofit fontScale="90000"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Proč lidi věří mýtům? </a:t>
            </a:r>
            <a:b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proč je těžké je vyvrátit?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432F7E0-424D-8970-08CE-10B3A1BF5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3036276"/>
            <a:ext cx="10691265" cy="2925611"/>
          </a:xfrm>
        </p:spPr>
        <p:txBody>
          <a:bodyPr/>
          <a:lstStyle/>
          <a:p>
            <a:pPr marL="0" indent="0">
              <a:buNone/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KOGNITIVNÍ ZKRESLENÍ </a:t>
            </a:r>
          </a:p>
          <a:p>
            <a:pPr lvl="1"/>
            <a:r>
              <a:rPr lang="cs-CZ" b="0" i="0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systematická, opakovaná chyba v myšlení , rozhodování, odhadech, vzpomínkách, zapamatování</a:t>
            </a:r>
          </a:p>
          <a:p>
            <a:pPr lvl="1"/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ejde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záměrnou chybu, ale o výsledek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chybného myšlenkového procesu</a:t>
            </a:r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2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43AA4-57A2-55A0-844D-58DE1F2CF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Tělo potřebuje detoxikační doplňky k odstranění toxinů</a:t>
            </a:r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B805F6-B220-2E79-B9F0-12BB2D965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Toxiny jsou biologicky aktivní látky, které mohou mít škodlivé účinky na živé organismy. Jsou produkovány bakteriemi, houbami, rostlinami, zvířaty nebo jinými živými organismy.</a:t>
            </a:r>
          </a:p>
          <a:p>
            <a:pPr marL="0" indent="0">
              <a:buNone/>
            </a:pPr>
            <a:endParaRPr lang="cs-CZ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 se chránit před toxiny?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Nejíst podezřelé houby, plody nebo ryby, pokud nevíte, zda nejsou jedovaté.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Vyvarovat se konzumace plesnivých potravin, které mohou obsahovat mykotoxiny.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Opatrnost při manipulaci s exotickými zvířaty (hadi, pavouci, žáby).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Dodržovat hygienické standardy u potravin.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1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snímka obrazovky, diagram&#10;&#10;Obsah vygenerovaný umelou inteligenciou môže byť nesprávny.">
            <a:extLst>
              <a:ext uri="{FF2B5EF4-FFF2-40B4-BE49-F238E27FC236}">
                <a16:creationId xmlns:a16="http://schemas.microsoft.com/office/drawing/2014/main" id="{30D9F052-1270-C7D2-BEAF-25256DF0D4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4" r="3925" b="12821"/>
          <a:stretch/>
        </p:blipFill>
        <p:spPr>
          <a:xfrm>
            <a:off x="6943687" y="0"/>
            <a:ext cx="4608576" cy="5978763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81CF0F8-B79C-A4E8-FCC1-2DB042A79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973014"/>
            <a:ext cx="6239599" cy="5509845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 tělo skutečně odbourává toxiny?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Játra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neutralizují toxické látky a přeměňují je na neškodné nebo </a:t>
            </a:r>
            <a:r>
              <a:rPr lang="cs-CZ" sz="1400" b="0" i="0" u="none" strike="noStrike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vylučovatelné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sloučeniny.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Ledviny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filtrují krev a vylučují škodlivé látky močí.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Plíce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odstraňují těkavé toxiny (např. alkoholové metabolity, oxid uhličitý).</a:t>
            </a:r>
          </a:p>
          <a:p>
            <a:pPr>
              <a:lnSpc>
                <a:spcPct val="100000"/>
              </a:lnSpc>
            </a:pP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Další roli hraje </a:t>
            </a: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kůže (pocení)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 </a:t>
            </a: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střeva (vylučování nestravitelných látek a metabolitů).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400" b="0" i="0" u="none" strike="noStrike" noProof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Tělo se „nezanáší toxiny“.</a:t>
            </a:r>
            <a:endParaRPr lang="cs-CZ" sz="1400" b="0" i="0" u="none" strike="noStrike" noProof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0000"/>
              </a:lnSpc>
              <a:buFont typeface="+mj-lt"/>
              <a:buAutoNum type="arabicPeriod"/>
            </a:pP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„Toxiny“ jsou běžně odbourávány játry a ledvinami, není třeba je „čistit“.</a:t>
            </a:r>
          </a:p>
          <a:p>
            <a:pPr marL="742950" lvl="1" indent="-285750">
              <a:lnSpc>
                <a:spcPct val="100000"/>
              </a:lnSpc>
              <a:buFont typeface="+mj-lt"/>
              <a:buAutoNum type="arabicPeriod"/>
            </a:pP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Neexistuje důkaz, že by detoxikační diety pomohly zbavit tělo „hromaděných toxinů“.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Neexistuje žádný „zázračný detox“.</a:t>
            </a:r>
            <a:endParaRPr lang="cs-CZ" sz="1400" b="0" i="0" u="none" strike="noStrike" noProof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0000"/>
              </a:lnSpc>
              <a:buFont typeface="+mj-lt"/>
              <a:buAutoNum type="arabicPeriod"/>
            </a:pP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Pití citronové vody, zelených šťáv nebo speciálních čajů </a:t>
            </a: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nezlepší detoxikaci těla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0000"/>
              </a:lnSpc>
              <a:buFont typeface="+mj-lt"/>
              <a:buAutoNum type="arabicPeriod"/>
            </a:pP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„Detoxikační“ doplňky obvykle </a:t>
            </a: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jen podporují odvodnění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(diuretika), což může dát falešný pocit „očisty“.</a:t>
            </a:r>
          </a:p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Některé detoxikační metody jsou dokonce škodlivé.</a:t>
            </a:r>
            <a:endParaRPr lang="cs-CZ" sz="1400" b="0" i="0" u="none" strike="noStrike" noProof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0000"/>
              </a:lnSpc>
              <a:buFont typeface="+mj-lt"/>
              <a:buAutoNum type="arabicPeriod"/>
            </a:pP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Půst a drastické diety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mohou způsobit </a:t>
            </a: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nedostatek živin a zpomalit metabolismus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0000"/>
              </a:lnSpc>
              <a:buFont typeface="+mj-lt"/>
              <a:buAutoNum type="arabicPeriod"/>
            </a:pPr>
            <a:r>
              <a:rPr lang="cs-CZ" sz="1400" b="1" i="0" u="none" strike="noStrike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Colon</a:t>
            </a: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i="0" u="none" strike="noStrike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cleanse</a:t>
            </a:r>
            <a:r>
              <a:rPr lang="cs-CZ" sz="1400" b="1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(„čistění střev“) a detoxikační klystýry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mohou narušit </a:t>
            </a:r>
            <a:r>
              <a:rPr lang="cs-CZ" sz="1400" b="0" i="0" u="none" strike="noStrike" noProof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mikrobiom</a:t>
            </a:r>
            <a:r>
              <a:rPr lang="cs-CZ" sz="1400" b="0" i="0" u="none" strike="noStrike" noProof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způsobit dehydrataci.</a:t>
            </a:r>
          </a:p>
          <a:p>
            <a:pPr>
              <a:lnSpc>
                <a:spcPct val="100000"/>
              </a:lnSpc>
            </a:pPr>
            <a:endParaRPr lang="cs-CZ" sz="900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15BE95-1337-20E2-B2EF-5DA486F72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49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AF62C-CD08-BC59-E536-E0E9F62B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Existují vůbec smysluplné způsoby, jak podpořit přirozenou detoxikaci?</a:t>
            </a:r>
            <a:b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0D5C376-F998-D94F-FE32-0D2279B81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Ano, ale nejsou to žádné „zázračné kúry“, nýbrž zdravý životní styl:</a:t>
            </a:r>
          </a:p>
          <a:p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Dostatek vody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podporuje činnost ledvin a vylučování odpadních látek.</a:t>
            </a:r>
          </a:p>
          <a:p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Vyvážená strava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vláknina, bílkoviny, vitamíny a minerály pomáhají játrům.</a:t>
            </a:r>
          </a:p>
          <a:p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Pravidelný pohyb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zlepšuje cirkulaci krve a podporuje metabolismus.</a:t>
            </a:r>
          </a:p>
          <a:p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Omezení alkoholu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chrání játra před přetížením.</a:t>
            </a:r>
          </a:p>
          <a:p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Dostatek spánku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tělo během spánku regeneruje a odbourává toxiny v mozku (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glymfatický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systém).</a:t>
            </a: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2365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zem, osoba, ľudská tvár, exteriér&#10;&#10;Obsah vygenerovaný umelou inteligenciou môže byť nesprávny.">
            <a:extLst>
              <a:ext uri="{FF2B5EF4-FFF2-40B4-BE49-F238E27FC236}">
                <a16:creationId xmlns:a16="http://schemas.microsoft.com/office/drawing/2014/main" id="{F109AC26-DD56-E8E4-FE8E-72FA01B3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48" r="8601"/>
          <a:stretch/>
        </p:blipFill>
        <p:spPr>
          <a:xfrm>
            <a:off x="6854506" y="1520732"/>
            <a:ext cx="4106295" cy="342640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F1191EC-4716-A5D3-3991-225ACDB9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Nadměrná čistota oslabuje imunitní systém</a:t>
            </a:r>
            <a:endParaRPr lang="cs-CZ" sz="2800" noProof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235B46E-F0EC-3605-CABD-866271B93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387600"/>
            <a:ext cx="3799763" cy="3767328"/>
          </a:xfrm>
        </p:spPr>
        <p:txBody>
          <a:bodyPr>
            <a:normAutofit/>
          </a:bodyPr>
          <a:lstStyle/>
          <a:p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Tento názor vychází z tzv.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hygienické hypotézy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která tvrdí, že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život v příliš sterilním prostředí může vést k oslabení imunitního systému a zvýšenému riziku alergií a autoimunitních onemocnění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Ale realita je složitější.</a:t>
            </a:r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74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C14AD-C4C2-0D67-5438-0BB7A9D3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 to funguje?</a:t>
            </a:r>
            <a:endParaRPr lang="cs-CZ" noProof="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16CADC-B8CB-12B8-604C-F794AFB04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Imunitní systém potřebuje stimulaci, ale ne infekce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Dětský imunitní systém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 učí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tím, že přichází do kontaktu s běžnými mikroorganismy.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Pokud dítě vyrůstá v extrémně sterilním prostředí,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jeho imunita nemusí být dostatečně „vycvičená“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což může vést k vyššímu riziku alergií a autoimunitních nemocí.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 pozor! To neznamená, že se máme záměrně vystavovat špíně nebo infekcím!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253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E7D904-DDEA-DBC5-AE4E-6865F294C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949569"/>
            <a:ext cx="10691265" cy="501231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 říká věda? Hygienická hypotéza vs. Imunologická teorie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Původní hygienická hypotéza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Strachan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1989) tvrdila, že menší expozice bakteriím a virům v dětství zvyšuje riziko alergií a astmatu.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Novější výzkumy (2012, 2016)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ukazují, že spíše než „čistota“ je problémem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nedostatek kontaktu s přírodními mikroorganismy (např. půdními bakteriemi, mikroby ze zvířat a rostlin).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Důležitý koncept: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„Staří přátelé“ hypotéza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Hypothesis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 naše imunita se vyvíjela v prostředí plném mikroorganismů, a některé z nich pomáhají regulovat náš imunitní systém.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Problémem tedy není čistota jako taková, ale moderní životní styl, který nás izoluje od přirozené mikrobiální rozmanitosti.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222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D59485-530C-AAA5-E15C-3862EF631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113692"/>
            <a:ext cx="10691265" cy="4848196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 tedy opravdu oslabuje imunitní systém?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Přílišná sterilizace všeho v domácnosti (antibakteriální mánie)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běžné bakterie nejsou nebezpečné a přehnaná dezinfekce může narušit přirozený 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mikrobiom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Nízký kontakt s přírodou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děti, které tráví méně času venku (např. v lese, na zahradě), mají méně příležitostí „trénovat“ imunitu.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Nedostatek kontaktu s ostatními lidmi v raném věku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děti ve velkých rodinách nebo školkách mají nižší riziko alergií než ty, které vyrůstají izolovaně.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Zbytečné užívání antibiotik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ničí nejen patogenní bakterie, ale i prospěšné mikroby, které regulují imunitu.</a:t>
            </a:r>
          </a:p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Pozor! To ale neznamená, že hygiena je špatná!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Mytí rukou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 WC, před jídlem a po kontaktu s nemocnými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je stále důležité.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Dezinfekce má smysl v nemocnicích nebo při epidemiích.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05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F38FCE-B8AB-3EC6-DC8E-369E5A63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961292"/>
            <a:ext cx="10691265" cy="5000596"/>
          </a:xfrm>
        </p:spPr>
        <p:txBody>
          <a:bodyPr/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 tedy najít rovnováhu?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Dostatečný kontakt s přírodou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prospěšné mikroby v půdě a na rostlinách pomáhají imunitnímu systému.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Kontakt se zvířaty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děti vyrůstající s domácími mazlíčky mají nižší riziko alergií.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Zdravá strava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pestrá strava bohatá na vlákninu a fermentované potraviny podporuje 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mikrobiom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Nemyjte a nedezinfikujte vše přehnaně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běžné bakterie nejsou nepřítel.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Hygiena ano, sterilita ne!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není nutné dezinfikovat každý povrch, ale základní hygienické návyky jsou důležité.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78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888F9F-69B0-8FC2-A3F1-805BE5D7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50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Pomalu fungující metabolismus způsobuje přibírání na váze?</a:t>
            </a:r>
            <a:br>
              <a:rPr lang="cs-CZ" sz="250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500" noProof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FCC9CED-7F07-925D-21A3-3CDFA1788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/>
          </a:bodyPr>
          <a:lstStyle/>
          <a:p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Lidé často obviňují „pomalý metabolismus“ z přibírání na váze, ale realita je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složitější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Ve skutečnosti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většina lidí s nadváhou nemá výrazně pomalejší metabolismus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než lidé štíhlí. Hlavním faktorem přibírání je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energetická nerovnováha – když přijímáme více kalorií, než vydáváme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meradlo, kruh, symbol, písmo&#10;&#10;Obsah vygenerovaný umelou inteligenciou môže byť nesprávny.">
            <a:extLst>
              <a:ext uri="{FF2B5EF4-FFF2-40B4-BE49-F238E27FC236}">
                <a16:creationId xmlns:a16="http://schemas.microsoft.com/office/drawing/2014/main" id="{CEBC0F41-46AF-F952-6726-EB3117D16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8" y="2527869"/>
            <a:ext cx="5549902" cy="363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1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8B6D41-75AF-523A-254F-6504C7382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219200"/>
            <a:ext cx="10691265" cy="4742688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 je to metabolismus?</a:t>
            </a:r>
          </a:p>
          <a:p>
            <a:pPr marL="0" indent="0" algn="l">
              <a:buNone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Metabolismus zahrnuje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veškeré chemické procesy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které udržují tělo v chodu. 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Bazální metabolismus (BMR,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Basal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Metabolic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Energie, kterou tělo spálí v klidu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na základní funkce (dýchání, srdeční činnost, mozková aktivita).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Představuje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60–75 % celkového energetického výdeje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 individuální, ale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rozdíly mezi lidmi nejsou tak velké, aby vysvětlily obezitu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Termický efekt potravy (TEF,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Thermic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Food)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Energie potřebná k trávení potravy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(cca 10 % celkového výdeje).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Bílkoviny vyžadují více energie k trávení než tuky a sacharidy.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Fyzická aktivita (NEAT + EAT)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NEAT (Non-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Thermogenesis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spontánní pohyb (chůze, gestikulace, postoj vs. sezení).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EAT (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Thermogenesis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cílené cvičení.</a:t>
            </a:r>
          </a:p>
          <a:p>
            <a:pPr marL="457200" lvl="1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Největší variabilní složka metabolismu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která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může dramaticky ovlivnit spálené kalorie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84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text, snímka obrazovky, animák, kostra&#10;&#10;Obsah vygenerovaný umelou inteligenciou môže byť nesprávny.">
            <a:extLst>
              <a:ext uri="{FF2B5EF4-FFF2-40B4-BE49-F238E27FC236}">
                <a16:creationId xmlns:a16="http://schemas.microsoft.com/office/drawing/2014/main" id="{21BD78B4-02FC-2AD4-6DF1-24022C88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70" r="5075"/>
          <a:stretch/>
        </p:blipFill>
        <p:spPr>
          <a:xfrm>
            <a:off x="2308401" y="344038"/>
            <a:ext cx="7575197" cy="61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861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904682-43BC-9912-ED84-D255FDF94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055077"/>
            <a:ext cx="10691265" cy="4906811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Může pomalý metabolismus způsobit přibírání?</a:t>
            </a:r>
          </a:p>
          <a:p>
            <a:pPr algn="l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 většině případů ne.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Většina lidí s nadváhou má normální nebo dokonce vyšší bazální metabolismus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protože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větší tělesná hmota vyžaduje více energie na udržení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Výjimky, kdy může být metabolismus opravdu pomalejší: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Hypotyreóza (snížená funkce štítné žlázy)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zpomaluje metabolismus, ale obvykle jen o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5–10 %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což nestačí k dramatickému přibírání.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Cushingův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syndrom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hormonální porucha vedoucí k ukládání tuku.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Ztráta svalové hmoty (stárnutí, dlouhodobá neaktivita)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svaly spalují více kalorií než tuk.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Extrémní diety a jojo efekt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tělo se přizpůsobí sníženému kalorickému příjmu tím, že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sníží energetický výdej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Většina lidí přibírá kvůli nadměrnému příjmu kalorií a nedostatku pohybu, ne kvůli „pomalejšímu metabolismu“.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21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67370FD-9E8A-994C-0291-1BC8BEB59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617785"/>
            <a:ext cx="10691265" cy="4344103"/>
          </a:xfrm>
        </p:spPr>
        <p:txBody>
          <a:bodyPr/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 si metabolismus opravdu zrychlit?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Budujte svalovou hmotu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každý kg svalů spálí cca 13 kcal denně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 v klidu.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Zvyšte NEAT (přirozený pohyb během dne)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více chůze, schody místo výtahu.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Dostatečně jezte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extrémní diety metabolismus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zpomaluji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 vedou k jojo efektu.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Jezte dostatek bílkovin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mají nejvyšší termický efekt (TEF) ze všech makroživin.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Dostatek spánku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nedostatek spánku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narušuje hormonální regulaci hladu a metabolismu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HIIT trénink a silový trénink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zvyšují metabolismus i po cvičení.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34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animák, plagát, dizajn&#10;&#10;Obsah vygenerovaný umelou inteligenciou môže byť nesprávny.">
            <a:extLst>
              <a:ext uri="{FF2B5EF4-FFF2-40B4-BE49-F238E27FC236}">
                <a16:creationId xmlns:a16="http://schemas.microsoft.com/office/drawing/2014/main" id="{54362F16-34FB-4649-A8BE-70408C5F8A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2" r="2857" b="2"/>
          <a:stretch/>
        </p:blipFill>
        <p:spPr>
          <a:xfrm>
            <a:off x="4981575" y="735286"/>
            <a:ext cx="6495042" cy="54196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9BEE49-F435-D03B-6D81-8AD03E10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3799763" cy="1473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 hodin spánku kdykoli během dne stačí?</a:t>
            </a:r>
            <a:endParaRPr lang="cs-CZ" sz="3100" noProof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6206A2-FB1F-3ACB-2EF3-5FC70C747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88" y="2387600"/>
            <a:ext cx="3799763" cy="3767328"/>
          </a:xfrm>
        </p:spPr>
        <p:txBody>
          <a:bodyPr>
            <a:normAutofit/>
          </a:bodyPr>
          <a:lstStyle/>
          <a:p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Není to jen o délce spánku, ale i o jeho načasování a kvalitě.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Spánek v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nesprávnou dobu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může mít negativní dopady na zdraví, i když spíte celkově 8 hodin.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92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E0E169A-9E2A-833A-D03C-F96220785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996462"/>
            <a:ext cx="10691265" cy="496542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Proč není spánek kdykoli během dne stejně kvalitní?</a:t>
            </a:r>
          </a:p>
          <a:p>
            <a:pPr algn="l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Lidské tělo funguje podle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cirkadiánního rytmu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biologických hodin řízených světlem a tmou.</a:t>
            </a:r>
          </a:p>
          <a:p>
            <a:pPr marL="0" indent="0" algn="l">
              <a:buNone/>
            </a:pP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Tento rytmus ovlivňuje: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Hladiny hormonů (melatonin, kortizol,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leptin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ghrelin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Tělesnou teplotu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Mozkovou aktivitu a metabolismus</a:t>
            </a:r>
          </a:p>
          <a:p>
            <a:pPr marL="0" indent="0" algn="l">
              <a:buNone/>
            </a:pP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Pokud spíte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mimo přirozený cyklus (v noci), spánek je méně kvalitní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méně regenerační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 když trvá 8 hodin.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Nejlepší spánek pro zdraví je mezi 22:00–07:00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protože se shoduje s přirozeným rytmem těla.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1096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42088C-B2A8-1769-4E96-303E376D0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984738"/>
            <a:ext cx="10691265" cy="4977150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Problém spánku během dne (např. u nočních směn)</a:t>
            </a:r>
          </a:p>
          <a:p>
            <a:pPr algn="l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Lidé, kteří pravidelně spí během dne (např. noční pracovníci), mají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vyšší riziko zdravotních problémů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jako jsou: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Zvýšené riziko obezity a diabetu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(díky narušení hormonální rovnováhy)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Vyšší riziko kardiovaskulárních onemocnění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Horší psychická pohoda, vyšší stres a deprese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Snížená kognitivní funkce (horší paměť, koncentrace)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Spánek během dne je často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přerušovaný, kratší a méně hluboký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protože: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Denní světlo potlačuje produkci melatoninu (hormonu spánku).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Hluk a běžné denní aktivity ruší spánek.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Výzkumy ukazují, že lidé pracující na noční směny mají vyšší úmrtnost a riziko chronických nemocí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ve srovnání s těmi, kteří spí v noci.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831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BBF445-07FB-9A99-D098-6B1B1E9E5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254369"/>
            <a:ext cx="10691265" cy="4707519"/>
          </a:xfrm>
        </p:spPr>
        <p:txBody>
          <a:bodyPr/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Výjimky: Kdy může spánek během dne fungovat?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Krátké zdřímnutí (nap)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20–30 minut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může zlepšit bdělost a soustředění.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Polyfázický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spánek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kombinace krátkých cyklů (praktikováno např. astronauty), ale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není ideální pro běžný život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Noční pracovníci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pokud nelze jinak,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je důležité minimalizovat negativní dopady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Tmavé prostředí během spánku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(zatemňovací závěsy, maska na oči)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Vyhnout se kofeinu před spaním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Udržovat pravidelný režim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i o volných dnech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45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87431D-FB4F-1537-251A-E70A03AF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Kolagenové doplňky zlepšují pokožku a klouby?</a:t>
            </a:r>
            <a:br>
              <a:rPr lang="cs-CZ" sz="280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800" noProof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F92351E-6ED4-A6A3-52F6-9153A3815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/>
          </a:bodyPr>
          <a:lstStyle/>
          <a:p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Částečně pravda, ale s určitými omezeními.</a:t>
            </a:r>
            <a:endParaRPr lang="cs-CZ" b="0" i="0" u="none" strike="noStrike" noProof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Kolagenové doplňky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mohou mít pozitivní účinky na pokožku a klouby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ale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není to zázračný elixír mládí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účinnost závisí na mnoha faktorech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jantár, fľaša, pomaranč&#10;&#10;Obsah vygenerovaný umelou inteligenciou môže byť nesprávny.">
            <a:extLst>
              <a:ext uri="{FF2B5EF4-FFF2-40B4-BE49-F238E27FC236}">
                <a16:creationId xmlns:a16="http://schemas.microsoft.com/office/drawing/2014/main" id="{D071BBF7-7901-00E0-C0D2-F43B64DD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98" y="2469847"/>
            <a:ext cx="5549902" cy="369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2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AB5BC1-ED4E-F27E-7C0B-D0606F689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160585"/>
            <a:ext cx="10691265" cy="4801303"/>
          </a:xfrm>
        </p:spPr>
        <p:txBody>
          <a:bodyPr/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 je kolagen a jak funguje?</a:t>
            </a:r>
          </a:p>
          <a:p>
            <a:pPr algn="l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Kolagen je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hlavní bílkovina v těle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která tvoří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kosti, kůži, chrupavky, šlachy a vazy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S věkem jeho produkce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klesá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což vede k: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Vzniku vrásek a ztrátě elasticity kůže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Slabším kloubům a vyššímu riziku osteoartrózy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cs-CZ" b="1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Problém? Tělo přijatý kolagen nerozpozná jako „kolagen“, ale rozkládá ho na aminokyseliny.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723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6F77C3-EFC6-00D4-24D8-30BD3361C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230923"/>
            <a:ext cx="10691265" cy="4730965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Pomáhají kolagenové doplňky? </a:t>
            </a:r>
          </a:p>
          <a:p>
            <a:pPr marL="0" indent="0" algn="l">
              <a:buNone/>
            </a:pP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Doplňky obvykle obsahují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hydrolyzovaný kolagen (kolagenové peptidy)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který se lépe vstřebává.</a:t>
            </a:r>
          </a:p>
          <a:p>
            <a:pPr algn="l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Účinky na pokožku: </a:t>
            </a:r>
          </a:p>
          <a:p>
            <a:pPr lvl="1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Ženy, které užívaly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2,5–10 g kolagenu denně po dobu 8–12 týdnů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měly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zlepšenou hydrataci a elasticitu kůže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Redukce vrásek byla mírná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ale měřitelná.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Funguje lépe v kombinaci s vitamínem C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který podporuje syntézu kolagenu.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Účinky na klouby:</a:t>
            </a:r>
          </a:p>
          <a:p>
            <a:pPr lvl="1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Sportovci užívající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 g kolagenových peptidů denně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měli po 6 měsících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méně bolesti kloubů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než kontrolní skupina.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Funguje hlavně u lidí s počáteční artrózou, ne u zdravých jedinců.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Účinky na kosti: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Zlepšení hustoty kostí u žen po menopauze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při dlouhodobém užívání kolagenu s vápníkem.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421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BC3F7-3D59-F1C1-45DE-60818325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 ovlivňuje účinnost kolagenových doplňků?</a:t>
            </a:r>
            <a:br>
              <a:rPr lang="cs-CZ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noProof="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AD1CEFF-2A53-61E0-B7F4-345D2FC2E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Dostatek vitamínu C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bez něj si tělo kolagen nesyntetizuje.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Pravidelné užívání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efekt se projeví po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2–3 měsících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Typ kolagenu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nejlépe funguje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hydrolyzovaný kolagen typu I a II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Strava a životní styl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kouření, alkohol a cukr ničí kolagen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takže doplňky nemusí mít smysl, pokud je celkový životní styl špatný.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32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4" descr="Obrázok, na ktorom je text, snímka obrazovky, animák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B3C93A0C-E3CD-6654-A1BC-E6E5E40F2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9421" y="386515"/>
            <a:ext cx="6640426" cy="6261489"/>
          </a:xfrm>
        </p:spPr>
      </p:pic>
    </p:spTree>
    <p:extLst>
      <p:ext uri="{BB962C8B-B14F-4D97-AF65-F5344CB8AC3E}">
        <p14:creationId xmlns:p14="http://schemas.microsoft.com/office/powerpoint/2010/main" val="1059608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36B003-B3F7-2C91-D785-129428AB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914400"/>
            <a:ext cx="10780776" cy="11802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Červené brýle blokují všechny poruchy spánku?</a:t>
            </a:r>
            <a:br>
              <a:rPr lang="cs-CZ" sz="280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800" noProof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EBCEDB-88F2-AB66-6A10-2BEC7D0F2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4960" y="2346960"/>
            <a:ext cx="4819903" cy="3775456"/>
          </a:xfrm>
        </p:spPr>
        <p:txBody>
          <a:bodyPr>
            <a:normAutofit/>
          </a:bodyPr>
          <a:lstStyle/>
          <a:p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Mýtus!</a:t>
            </a:r>
            <a:endParaRPr lang="cs-CZ" b="0" i="0" u="none" strike="noStrike" noProof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Červené nebo oranžové brýle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mohou pomoci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snížit negativní vliv modrého světla na spánek, ale </a:t>
            </a:r>
            <a:r>
              <a:rPr lang="cs-CZ" b="1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nejsou všemocné</a:t>
            </a:r>
            <a:r>
              <a:rPr lang="cs-CZ" b="0" i="0" u="none" strike="noStrike" noProof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 neřeší všechny poruchy spánku.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495065-8864-87FB-2BCC-254769963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2376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ok 4" descr="Obrázok, na ktorom je osoba, stena, vnútri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E71546AC-3BFD-00D8-D41B-CC77959AC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52" y="2286633"/>
            <a:ext cx="4947793" cy="38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3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C32E35E-778E-9FC5-B8FA-46B4C6184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961292"/>
            <a:ext cx="10691265" cy="500059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 modré světlo ovlivňuje spánek?</a:t>
            </a:r>
          </a:p>
          <a:p>
            <a:pPr lvl="1"/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Modré světlo (450–495 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z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displejů, LED světel a slunečního záření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Potlačuje produkci melatoninu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(hormon spánku), což 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oddaluje usínání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Snižuje kvalitu spánku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tím, že narušuje cirkadiánní rytmus.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Zvyšuje bdělost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což může vést k nespavosti.</a:t>
            </a:r>
          </a:p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Hlavní problém je expozice modrému světlu večer (po 21:00).</a:t>
            </a:r>
            <a:endParaRPr lang="cs-CZ" b="0" i="0" u="none" strike="noStrike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 dělají červené brýle?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Blokují modré světlo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čímž umožňují normální produkci melatoninu.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Mohou pomoci rychlejšímu usínání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pokud je člověk vystaven umělému osvětlení.</a:t>
            </a:r>
          </a:p>
          <a:p>
            <a:pPr lvl="1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Neřeší všechny poruchy spánku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neovlivní například stres, špatné spánkové návyky nebo poruchy spánku jako insomnie či spánková apnoe.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4593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1813EA3-3499-1729-0BD0-B49D3FD70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 opravdu zlepšit spánek?</a:t>
            </a: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Omezit modré světlo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(červené brýle, „noční režim“ na displejích, tlumené světlo večer).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Dodržovat pravidelný spánkový režim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usínat a vstávat ve stejnou dobu.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Omezit kofein a těžká jídla večer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Vystavit se přirozenému dennímu světlu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ráno (pomáhá cirkadiánnímu rytmu).</a:t>
            </a:r>
            <a:endParaRPr lang="cs-CZ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Udržovat chladnou a tmavou ložnici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(18–20 °C, blackout závěsy).</a:t>
            </a:r>
          </a:p>
          <a:p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679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357B4E-0791-12E4-5996-0E77AC5B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961292"/>
            <a:ext cx="10691265" cy="5000596"/>
          </a:xfrm>
        </p:spPr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"Více cvičení je vždy lepší"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Nadměrné cvičení může vést k přetrénování a hormonální nerovnováze.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"Musíme vypít 8 sklenic vody denně"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Hydratační potřeby závisí na individuálních faktorech.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"Snídaně je nejdůležitější jídlo dne"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Její vliv na metabolismus není univerzální.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"Silný imunitní systém zabrání všem nemocem"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Některé nemoci vyžadují očkování.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"Chlad způsobuje nachlazení"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Nemoc způsobují viry, nikoli samotný chlad.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"Tmavá čokoláda je </a:t>
            </a:r>
            <a:r>
              <a:rPr lang="cs-CZ" b="1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superpotravina</a:t>
            </a: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Obsah </a:t>
            </a:r>
            <a:r>
              <a:rPr lang="cs-CZ" b="0" i="0" u="none" strike="noStrike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flavonoidů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je příliš nízký na výrazné zdravotní účinky.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"Spánek o víkendu dožene spánkový deficit"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Částečně pomůže, ale dlouhodobě neřeší důsledky spánkového dluhu.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"Pokud nemám příznaky, jsem zdravý"</a:t>
            </a:r>
            <a:r>
              <a:rPr lang="cs-CZ" b="0" i="0" u="none" strike="noStrike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Mnoho nemocí (např. hypertenze) se rozvíjí bez viditelných symptomů.</a:t>
            </a:r>
          </a:p>
        </p:txBody>
      </p:sp>
    </p:spTree>
    <p:extLst>
      <p:ext uri="{BB962C8B-B14F-4D97-AF65-F5344CB8AC3E}">
        <p14:creationId xmlns:p14="http://schemas.microsoft.com/office/powerpoint/2010/main" val="18425400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B614EB-A0DD-5094-84BC-ADF48632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Desatero pro konzistentní a chytrý přístup ke zdravému životnímu stylu</a:t>
            </a:r>
            <a:br>
              <a:rPr lang="cs-CZ" sz="4000" kern="100" noProof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noProof="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F403B54-6AAE-26EC-9624-F014E799C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Žádné rychlé opravy, ale udržitelný režim, který funguje dlouhodobě!</a:t>
            </a:r>
            <a:endParaRPr lang="cs-CZ" sz="18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8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Nespoléhej na zázraky, ale na disciplínu a konzistenci</a:t>
            </a:r>
            <a:endParaRPr lang="cs-CZ" sz="18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Malé kroky každý den &gt; drastické změny</a:t>
            </a:r>
            <a:endParaRPr lang="cs-CZ" sz="1600" kern="100" noProof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Zapomeň na detoxy, zázračné pilulky a extrémní diety – </a:t>
            </a: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dlouhodobé návyky vyhrávají</a:t>
            </a:r>
            <a:endParaRPr lang="cs-CZ" sz="1600" b="1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cs-CZ" sz="1600" b="1" kern="0" noProof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Strava: Vyvážená, ne extrémní</a:t>
            </a:r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4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80/20 pravidlo</a:t>
            </a:r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80 % zdravé stravy, 20 % flexibilita</a:t>
            </a:r>
          </a:p>
          <a:p>
            <a:pPr lvl="1"/>
            <a:r>
              <a:rPr lang="cs-CZ" sz="14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Dostatek bílkovin (1,5–2 g/kg), vlákniny a zdravých tuků</a:t>
            </a:r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4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Méně </a:t>
            </a:r>
            <a:r>
              <a:rPr lang="cs-CZ" sz="1400" b="1" kern="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ultrazpracovaných</a:t>
            </a:r>
            <a:r>
              <a:rPr lang="cs-CZ" sz="14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potravin, méně cukru, ale žádné zbytečné zákazy</a:t>
            </a:r>
            <a:endParaRPr lang="cs-CZ" sz="1400" b="1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Žádné hladovky, keto/blbosti, přehnaná posedlost kaloriemi</a:t>
            </a:r>
            <a:endParaRPr lang="cs-CZ" sz="14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endParaRPr lang="cs-CZ" sz="1600" b="1" kern="0" noProof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37843E4-CFB8-78EE-E014-D657A8D2B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67" y="1002791"/>
            <a:ext cx="10691265" cy="50814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Hýbej se přirozeně během dne</a:t>
            </a:r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NEAT (non-</a:t>
            </a:r>
            <a:r>
              <a:rPr lang="cs-CZ" sz="1600" b="1" kern="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thermogenesis</a:t>
            </a: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je klíčový</a:t>
            </a:r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→ chození, schody, pohyb v práci </a:t>
            </a:r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Cvičení 3–5x týdně (silový trénink + </a:t>
            </a:r>
            <a:r>
              <a:rPr lang="cs-CZ" sz="1600" b="1" kern="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kardio</a:t>
            </a: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Najdi si sport, který tě baví</a:t>
            </a:r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pravidelnost &gt; dokonalý plán</a:t>
            </a:r>
          </a:p>
          <a:p>
            <a:pPr lvl="1"/>
            <a:endParaRPr lang="cs-CZ" sz="16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Spánek je základ</a:t>
            </a:r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7–9 hodin spánku, ideálně 22:00–7:00</a:t>
            </a:r>
            <a:endParaRPr lang="cs-CZ" sz="1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Vypnout modré světlo 1–2 hodiny před spaním</a:t>
            </a:r>
            <a:endParaRPr lang="cs-CZ" sz="1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Tma, chladná ložnice, žádné těžké jídlo před spaním</a:t>
            </a:r>
          </a:p>
          <a:p>
            <a:endParaRPr lang="cs-CZ" sz="1600" b="1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 Pitný režim bez nesmyslů</a:t>
            </a:r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4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2–3 litry vody denně (individuálně podle aktivity)</a:t>
            </a:r>
            <a:endParaRPr lang="cs-CZ" sz="14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cs-CZ" sz="14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Káva ano, ale ne jako náhrada vody</a:t>
            </a:r>
            <a:b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Žádné „detox čaje“, nesmyslné džusy a extrémy</a:t>
            </a:r>
            <a:endParaRPr lang="cs-CZ" sz="14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0832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B06532-DCCE-4F84-52D6-42B3496E8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055077"/>
            <a:ext cx="10691265" cy="49068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Žádný extrémní stres, ale kontrolovaná výzva</a:t>
            </a:r>
            <a:endParaRPr lang="cs-CZ" sz="18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Stres je normální, ale nauč se ho zvládat</a:t>
            </a:r>
            <a:endParaRPr lang="cs-CZ" sz="1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Dýchání, meditace, čas pro sebe, procházky</a:t>
            </a:r>
            <a:endParaRPr lang="cs-CZ" sz="16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Nauč se říkat NE a </a:t>
            </a:r>
            <a:r>
              <a:rPr lang="cs-CZ" sz="1600" kern="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prioritizovat</a:t>
            </a:r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Suplementy = podpora, ne základ</a:t>
            </a:r>
            <a:endParaRPr lang="cs-CZ" sz="20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Pokud nemáš deficit, nepotřebuješ doplňky</a:t>
            </a:r>
          </a:p>
          <a:p>
            <a:pPr lvl="1"/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Pokud </a:t>
            </a:r>
            <a:r>
              <a:rPr lang="cs-CZ" sz="1600" kern="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suplementovat</a:t>
            </a:r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→ vitamín D, omega-3, hořčík, kolagen (možná), kreatin (pro výkon)</a:t>
            </a:r>
          </a:p>
          <a:p>
            <a:pPr lvl="1"/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Žádné zázračné spalovače tuků nebo předražené „</a:t>
            </a:r>
            <a:r>
              <a:rPr lang="cs-CZ" sz="1600" kern="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superfoods</a:t>
            </a:r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0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 Dlouhodobá motivace místo krátkodobé diety</a:t>
            </a:r>
            <a:endParaRPr lang="cs-CZ" sz="20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Najdi si důvod, proč to děláš – zdraví, výkon, energie, dlouhověkost</a:t>
            </a:r>
          </a:p>
          <a:p>
            <a:pPr lvl="1"/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Neřeš kila, řeš sílu, vytrvalost, kondici</a:t>
            </a:r>
          </a:p>
          <a:p>
            <a:pPr lvl="1"/>
            <a:r>
              <a:rPr lang="cs-CZ" sz="14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Měj plán, ale buď flexibilní – život se děje</a:t>
            </a:r>
            <a:endParaRPr lang="cs-CZ" sz="14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00116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EF502BF-E04D-4F3A-ECEF-546AD4291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266092"/>
            <a:ext cx="10691265" cy="4695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 Nehledej dokonalost, ale lepší verzi sebe</a:t>
            </a:r>
            <a:endParaRPr lang="cs-CZ" sz="18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Občasná pizza, sklenka vína nebo líný den nejsou problém</a:t>
            </a:r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Nejde o </a:t>
            </a:r>
            <a:r>
              <a:rPr lang="cs-CZ" sz="1600" kern="0" noProof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perfekci</a:t>
            </a:r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ale o směr – 1 % zlepšení každý den</a:t>
            </a:r>
            <a:b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Vydrž, i když to nejde podle plánu</a:t>
            </a:r>
            <a:endParaRPr lang="cs-CZ" sz="16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noProof="0" dirty="0"/>
          </a:p>
          <a:p>
            <a:pPr marL="0" indent="0">
              <a:buNone/>
            </a:pPr>
            <a:r>
              <a:rPr lang="cs-CZ" sz="2000" b="1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Hlavní pravidlo: KVALITNÍ ŽIVOT, NE SEBETRÝZEŇ</a:t>
            </a:r>
            <a:endParaRPr lang="cs-CZ" sz="2000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Nejsi robot – zdravý životní styl musí být udržitelný a radostný</a:t>
            </a:r>
          </a:p>
          <a:p>
            <a:pPr lvl="1"/>
            <a:r>
              <a:rPr lang="cs-CZ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Pokud se do něčeho nutíš, hledáš špatnou cestu</a:t>
            </a:r>
            <a:endParaRPr lang="cs-CZ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kern="0" noProof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Chytrý přístup = zdraví + výkon + životní pohoda</a:t>
            </a:r>
            <a:endParaRPr lang="cs-CZ" kern="100" noProof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72103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064" y="510025"/>
            <a:ext cx="8217872" cy="5317338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9133780" y="6347975"/>
            <a:ext cx="2945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noProof="0" dirty="0" err="1"/>
              <a:t>Whitehead</a:t>
            </a:r>
            <a:r>
              <a:rPr lang="cs-CZ" noProof="0" dirty="0"/>
              <a:t> &amp; </a:t>
            </a:r>
            <a:r>
              <a:rPr lang="cs-CZ" noProof="0" dirty="0" err="1"/>
              <a:t>Dahlgren</a:t>
            </a:r>
            <a:r>
              <a:rPr lang="cs-CZ" noProof="0" dirty="0"/>
              <a:t>, 2006</a:t>
            </a:r>
          </a:p>
        </p:txBody>
      </p:sp>
    </p:spTree>
    <p:extLst>
      <p:ext uri="{BB962C8B-B14F-4D97-AF65-F5344CB8AC3E}">
        <p14:creationId xmlns:p14="http://schemas.microsoft.com/office/powerpoint/2010/main" val="1537548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9397" y="100208"/>
            <a:ext cx="10534403" cy="1538588"/>
          </a:xfrm>
        </p:spPr>
        <p:txBody>
          <a:bodyPr>
            <a:noAutofit/>
          </a:bodyPr>
          <a:lstStyle/>
          <a:p>
            <a:r>
              <a:rPr lang="cs-CZ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HLAVNÍ PŘÍČINY ÚMRTÍ MUŽŮ A ŽEN </a:t>
            </a:r>
            <a:br>
              <a:rPr lang="cs-CZ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cs-CZ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V ZEMÍCH EU, 2013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820934"/>
              </p:ext>
            </p:extLst>
          </p:nvPr>
        </p:nvGraphicFramePr>
        <p:xfrm>
          <a:off x="522516" y="1909947"/>
          <a:ext cx="4219965" cy="3762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0425874"/>
              </p:ext>
            </p:extLst>
          </p:nvPr>
        </p:nvGraphicFramePr>
        <p:xfrm>
          <a:off x="4289588" y="1913602"/>
          <a:ext cx="4420459" cy="3634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819397" y="5782166"/>
            <a:ext cx="948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0" dirty="0" err="1"/>
              <a:t>Males</a:t>
            </a:r>
            <a:endParaRPr lang="cs-CZ" noProof="0" dirty="0"/>
          </a:p>
        </p:txBody>
      </p:sp>
      <p:sp>
        <p:nvSpPr>
          <p:cNvPr id="7" name="BlokTextu 6"/>
          <p:cNvSpPr txBox="1"/>
          <p:nvPr/>
        </p:nvSpPr>
        <p:spPr>
          <a:xfrm>
            <a:off x="4834387" y="5849239"/>
            <a:ext cx="1945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0" dirty="0" err="1"/>
              <a:t>Females</a:t>
            </a:r>
            <a:endParaRPr lang="cs-CZ" noProof="0" dirty="0"/>
          </a:p>
        </p:txBody>
      </p:sp>
      <p:sp>
        <p:nvSpPr>
          <p:cNvPr id="8" name="Obdĺžnik 7"/>
          <p:cNvSpPr/>
          <p:nvPr/>
        </p:nvSpPr>
        <p:spPr>
          <a:xfrm>
            <a:off x="10821112" y="6581001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0" i="0" noProof="0" dirty="0">
                <a:solidFill>
                  <a:srgbClr val="4B4B4B"/>
                </a:solidFill>
                <a:effectLst/>
                <a:latin typeface="arial" charset="0"/>
              </a:rPr>
              <a:t>OECD/EU (2016)</a:t>
            </a:r>
            <a:endParaRPr lang="cs-CZ" sz="1200" noProof="0" dirty="0"/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2805677D-C8B4-78D6-83D3-579F786D4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411678"/>
              </p:ext>
            </p:extLst>
          </p:nvPr>
        </p:nvGraphicFramePr>
        <p:xfrm>
          <a:off x="8710047" y="1334491"/>
          <a:ext cx="2887380" cy="4699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3690">
                  <a:extLst>
                    <a:ext uri="{9D8B030D-6E8A-4147-A177-3AD203B41FA5}">
                      <a16:colId xmlns:a16="http://schemas.microsoft.com/office/drawing/2014/main" val="1241705354"/>
                    </a:ext>
                  </a:extLst>
                </a:gridCol>
                <a:gridCol w="1443690">
                  <a:extLst>
                    <a:ext uri="{9D8B030D-6E8A-4147-A177-3AD203B41FA5}">
                      <a16:colId xmlns:a16="http://schemas.microsoft.com/office/drawing/2014/main" val="1936242262"/>
                    </a:ext>
                  </a:extLst>
                </a:gridCol>
              </a:tblGrid>
              <a:tr h="1017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CIRCULATORY DISEASES</a:t>
                      </a:r>
                      <a:endParaRPr lang="cs-CZ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Srdeční infarkt (</a:t>
                      </a:r>
                      <a:r>
                        <a:rPr lang="cs-CZ" sz="1200" u="none" strike="noStrike" noProof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myokardální</a:t>
                      </a:r>
                      <a:r>
                        <a:rPr lang="cs-CZ" sz="1200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infarkt), mozková mrtvice, hypertenze, srdeční selhání, ateroskleróza.</a:t>
                      </a:r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b"/>
                </a:tc>
                <a:extLst>
                  <a:ext uri="{0D108BD9-81ED-4DB2-BD59-A6C34878D82A}">
                    <a16:rowId xmlns:a16="http://schemas.microsoft.com/office/drawing/2014/main" val="2486546183"/>
                  </a:ext>
                </a:extLst>
              </a:tr>
              <a:tr h="741367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RESPIRATORY DISEASES</a:t>
                      </a:r>
                      <a:endParaRPr lang="cs-CZ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Chronická obstrukční plicní nemoc (CHOPN), astma, pneumonie, chřipka, </a:t>
                      </a:r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b"/>
                </a:tc>
                <a:extLst>
                  <a:ext uri="{0D108BD9-81ED-4DB2-BD59-A6C34878D82A}">
                    <a16:rowId xmlns:a16="http://schemas.microsoft.com/office/drawing/2014/main" val="3036641375"/>
                  </a:ext>
                </a:extLst>
              </a:tr>
              <a:tr h="83343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CANCER</a:t>
                      </a:r>
                      <a:endParaRPr lang="cs-CZ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Rakovina prsu, rakovina plic, rakovina prostaty, rakovina tlustého střeva, leukémie.</a:t>
                      </a:r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b"/>
                </a:tc>
                <a:extLst>
                  <a:ext uri="{0D108BD9-81ED-4DB2-BD59-A6C34878D82A}">
                    <a16:rowId xmlns:a16="http://schemas.microsoft.com/office/drawing/2014/main" val="492330322"/>
                  </a:ext>
                </a:extLst>
              </a:tr>
              <a:tr h="833439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 CAUSES OF DEATHS</a:t>
                      </a:r>
                      <a:endParaRPr lang="cs-CZ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Dopravní nehody, pády, utopení, sebevraždy, násilí (např. vraždy), pracovní úrazy.</a:t>
                      </a:r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b"/>
                </a:tc>
                <a:extLst>
                  <a:ext uri="{0D108BD9-81ED-4DB2-BD59-A6C34878D82A}">
                    <a16:rowId xmlns:a16="http://schemas.microsoft.com/office/drawing/2014/main" val="751123136"/>
                  </a:ext>
                </a:extLst>
              </a:tr>
              <a:tr h="92551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CAUSES</a:t>
                      </a:r>
                      <a:endParaRPr lang="cs-CZ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u="none" strike="noStrike" noProof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Infekční nemoci (např. HIV/AIDS, tuberkulóza), neurologické poruchy (Alzheimerova nemoc), cukrovka.</a:t>
                      </a:r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5" marR="4795" marT="4795" marB="0" anchor="b"/>
                </a:tc>
                <a:extLst>
                  <a:ext uri="{0D108BD9-81ED-4DB2-BD59-A6C34878D82A}">
                    <a16:rowId xmlns:a16="http://schemas.microsoft.com/office/drawing/2014/main" val="3388858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612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12AEBF-2C0A-E21E-464B-EA64B280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Placebo efekt</a:t>
            </a:r>
          </a:p>
        </p:txBody>
      </p:sp>
      <p:pic>
        <p:nvPicPr>
          <p:cNvPr id="5" name="Zástupný objekt pre obsah 4" descr="Obrázok, na ktorom je text, snímka obrazovky, písmo, číslo&#10;&#10;Obsah vygenerovaný umelou inteligenciou môže byť nesprávny.">
            <a:extLst>
              <a:ext uri="{FF2B5EF4-FFF2-40B4-BE49-F238E27FC236}">
                <a16:creationId xmlns:a16="http://schemas.microsoft.com/office/drawing/2014/main" id="{03246F56-C210-FB4E-5114-A9277B787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369" y="2004646"/>
            <a:ext cx="8255261" cy="4075235"/>
          </a:xfrm>
        </p:spPr>
      </p:pic>
    </p:spTree>
    <p:extLst>
      <p:ext uri="{BB962C8B-B14F-4D97-AF65-F5344CB8AC3E}">
        <p14:creationId xmlns:p14="http://schemas.microsoft.com/office/powerpoint/2010/main" val="23857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94482"/>
              </p:ext>
            </p:extLst>
          </p:nvPr>
        </p:nvGraphicFramePr>
        <p:xfrm>
          <a:off x="453488" y="866899"/>
          <a:ext cx="5215792" cy="5849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bdĺžnik 4"/>
          <p:cNvSpPr/>
          <p:nvPr/>
        </p:nvSpPr>
        <p:spPr>
          <a:xfrm>
            <a:off x="102734" y="820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ÚMRTNOST KTERÉ LZE PŘEDEJÍT /</a:t>
            </a:r>
          </a:p>
          <a:p>
            <a:r>
              <a:rPr lang="cs-CZ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PREVENTABLE MORTALITY RATES </a:t>
            </a:r>
            <a:endParaRPr lang="cs-CZ" noProof="0" dirty="0"/>
          </a:p>
        </p:txBody>
      </p:sp>
      <p:graphicFrame>
        <p:nvGraphicFramePr>
          <p:cNvPr id="6" name="Chart 4"/>
          <p:cNvGraphicFramePr>
            <a:graphicFrameLocks/>
          </p:cNvGraphicFramePr>
          <p:nvPr/>
        </p:nvGraphicFramePr>
        <p:xfrm>
          <a:off x="6198734" y="1698171"/>
          <a:ext cx="4869069" cy="3764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Obdĺžnik 7"/>
          <p:cNvSpPr/>
          <p:nvPr/>
        </p:nvSpPr>
        <p:spPr>
          <a:xfrm>
            <a:off x="6352837" y="220568"/>
            <a:ext cx="5839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HLAVNÍ PŘÍČINY ÚMRTNOSTI, KTERÉ LZE PŘEDEJÍT</a:t>
            </a:r>
          </a:p>
        </p:txBody>
      </p:sp>
      <p:sp>
        <p:nvSpPr>
          <p:cNvPr id="9" name="Obdĺžnik 8"/>
          <p:cNvSpPr/>
          <p:nvPr/>
        </p:nvSpPr>
        <p:spPr>
          <a:xfrm>
            <a:off x="10821112" y="6581001"/>
            <a:ext cx="13708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b="0" i="0" noProof="0" dirty="0">
                <a:solidFill>
                  <a:srgbClr val="4B4B4B"/>
                </a:solidFill>
                <a:effectLst/>
                <a:latin typeface="arial" charset="0"/>
              </a:rPr>
              <a:t>OECD/EU (2016)</a:t>
            </a:r>
            <a:endParaRPr lang="cs-CZ" sz="1200" noProof="0" dirty="0"/>
          </a:p>
        </p:txBody>
      </p:sp>
    </p:spTree>
    <p:extLst>
      <p:ext uri="{BB962C8B-B14F-4D97-AF65-F5344CB8AC3E}">
        <p14:creationId xmlns:p14="http://schemas.microsoft.com/office/powerpoint/2010/main" val="19591036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rcRect b="12879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003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rcRect t="494" b="3046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88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576D93C9-5EA2-4140-8885-F5C532616F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014398"/>
              </p:ext>
            </p:extLst>
          </p:nvPr>
        </p:nvGraphicFramePr>
        <p:xfrm>
          <a:off x="838200" y="801666"/>
          <a:ext cx="10515600" cy="537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86530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34655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79663" y="1963269"/>
            <a:ext cx="1203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4000" b="1" noProof="0" dirty="0">
                <a:latin typeface="Times New Roman" charset="0"/>
                <a:ea typeface="Times New Roman" charset="0"/>
                <a:cs typeface="Times New Roman" charset="0"/>
              </a:rPr>
              <a:t>Protikuřácké reklamy a jejich dopad na kouření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528232" y="4159568"/>
            <a:ext cx="1062512" cy="124398"/>
            <a:chOff x="4941093" y="5102543"/>
            <a:chExt cx="1062512" cy="124398"/>
          </a:xfrm>
        </p:grpSpPr>
        <p:sp>
          <p:nvSpPr>
            <p:cNvPr id="6" name="Flowchart: Connector 5"/>
            <p:cNvSpPr/>
            <p:nvPr/>
          </p:nvSpPr>
          <p:spPr>
            <a:xfrm>
              <a:off x="4941093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7" name="Flowchart: Connector 6"/>
            <p:cNvSpPr/>
            <p:nvPr/>
          </p:nvSpPr>
          <p:spPr>
            <a:xfrm>
              <a:off x="5054070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5167047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5280024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5393001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1" name="Flowchart: Connector 10"/>
            <p:cNvSpPr/>
            <p:nvPr/>
          </p:nvSpPr>
          <p:spPr>
            <a:xfrm>
              <a:off x="5505978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2" name="Flowchart: Connector 11"/>
            <p:cNvSpPr/>
            <p:nvPr/>
          </p:nvSpPr>
          <p:spPr>
            <a:xfrm>
              <a:off x="5618955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3" name="Flowchart: Connector 12"/>
            <p:cNvSpPr/>
            <p:nvPr/>
          </p:nvSpPr>
          <p:spPr>
            <a:xfrm>
              <a:off x="5731932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5844909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5957886" y="5102543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6" name="Flowchart: Connector 15"/>
            <p:cNvSpPr/>
            <p:nvPr/>
          </p:nvSpPr>
          <p:spPr>
            <a:xfrm>
              <a:off x="4941093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5054070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5167047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19" name="Flowchart: Connector 18"/>
            <p:cNvSpPr/>
            <p:nvPr/>
          </p:nvSpPr>
          <p:spPr>
            <a:xfrm>
              <a:off x="5280024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5393001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5505978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5618955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731932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4" name="Flowchart: Connector 23"/>
            <p:cNvSpPr/>
            <p:nvPr/>
          </p:nvSpPr>
          <p:spPr>
            <a:xfrm>
              <a:off x="5844909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  <p:sp>
          <p:nvSpPr>
            <p:cNvPr id="25" name="Flowchart: Connector 24"/>
            <p:cNvSpPr/>
            <p:nvPr/>
          </p:nvSpPr>
          <p:spPr>
            <a:xfrm>
              <a:off x="5957886" y="5181222"/>
              <a:ext cx="45719" cy="45719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39018525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90" y="997527"/>
            <a:ext cx="4604428" cy="532155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783" y="997527"/>
            <a:ext cx="4604428" cy="5321558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4090554" y="149705"/>
            <a:ext cx="4010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noProof="0" dirty="0">
                <a:latin typeface="Times New Roman" charset="0"/>
                <a:ea typeface="Times New Roman" charset="0"/>
                <a:cs typeface="Times New Roman" charset="0"/>
              </a:rPr>
              <a:t>1935</a:t>
            </a:r>
          </a:p>
        </p:txBody>
      </p:sp>
    </p:spTree>
    <p:extLst>
      <p:ext uri="{BB962C8B-B14F-4D97-AF65-F5344CB8AC3E}">
        <p14:creationId xmlns:p14="http://schemas.microsoft.com/office/powerpoint/2010/main" val="929041225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27" y="955964"/>
            <a:ext cx="4565385" cy="5295065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035783" y="224796"/>
            <a:ext cx="403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noProof="0" dirty="0">
                <a:latin typeface="Times New Roman" charset="0"/>
                <a:ea typeface="Times New Roman" charset="0"/>
                <a:cs typeface="Times New Roman" charset="0"/>
              </a:rPr>
              <a:t>1956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082" y="955964"/>
            <a:ext cx="4445000" cy="529506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072746" y="224797"/>
            <a:ext cx="4031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noProof="0" dirty="0">
                <a:latin typeface="Times New Roman" charset="0"/>
                <a:ea typeface="Times New Roman" charset="0"/>
                <a:cs typeface="Times New Roman" charset="0"/>
              </a:rPr>
              <a:t>1954 - 1999</a:t>
            </a:r>
          </a:p>
        </p:txBody>
      </p:sp>
    </p:spTree>
    <p:extLst>
      <p:ext uri="{BB962C8B-B14F-4D97-AF65-F5344CB8AC3E}">
        <p14:creationId xmlns:p14="http://schemas.microsoft.com/office/powerpoint/2010/main" val="16666536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5507782" y="875778"/>
            <a:ext cx="1176436" cy="752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600" b="1" noProof="0" dirty="0"/>
              <a:t>2017</a:t>
            </a:r>
            <a:r>
              <a:rPr lang="cs-CZ" sz="2000" b="1" noProof="0" dirty="0"/>
              <a:t> 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rcRect t="24405" b="960"/>
          <a:stretch/>
        </p:blipFill>
        <p:spPr>
          <a:xfrm>
            <a:off x="20" y="2179529"/>
            <a:ext cx="12191980" cy="427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170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5825613" y="838200"/>
            <a:ext cx="1502113" cy="5020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3200" b="1" noProof="0" dirty="0"/>
              <a:t>2025 ? 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/>
          <a:srcRect t="29317"/>
          <a:stretch/>
        </p:blipFill>
        <p:spPr>
          <a:xfrm>
            <a:off x="20" y="1841326"/>
            <a:ext cx="12191980" cy="486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011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876693" y="741391"/>
            <a:ext cx="4597747" cy="16162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2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Výzkumy vedoucí k prvním zákazům 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876693" y="2533476"/>
            <a:ext cx="4597746" cy="34478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1930 - první studie zkoumající nárůst konzumace cigaret a incidenci rakoviny plic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1939 – Müller publikoval studii kde dokazuje, že lidé kteří kouří mají rakovinu plic častěji než nekuřáci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1950 –epidemiologická studie  dokazují, že kuřáci mají větší predispozici na rakovinu plic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1954 – </a:t>
            </a:r>
            <a:r>
              <a:rPr lang="cs-CZ" sz="17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Doll</a:t>
            </a:r>
            <a:r>
              <a:rPr lang="cs-CZ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17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Hill</a:t>
            </a:r>
            <a:r>
              <a:rPr lang="cs-CZ" sz="17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uvádí, že riziko rakoviny plic u kuřáků kouřících 35 cigaret denně je vyšší než u nekuřáků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396811"/>
            <a:ext cx="5319062" cy="39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1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507E59-1019-9074-7A34-1EAB8BEAB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cs-CZ" sz="36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PLACEBO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8BB45F-6491-20B5-E77E-EF0594DD7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Když člověk zažije skutečnou úlevu od symptomů jednoduše proto, že věří, že léčba bude fungovat, i když je léčba neaktivní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Někdo, kdo používá „energetické náramky“, tvrdí, že se cítí vyrovnaněji, i když studie neprokázaly žádný skutečný fyziologický účinek.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Detoxikační čaje způsobují, že se lidé cítí „lehčí“ díky placebo efektu, nikoli skutečnému odstranění toxinů.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Způsobuje, že neúčinná léčba vypadá jako reálná, což povzbuzuje zdravotní volby založené na pseudovědě.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37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466439" y="1825097"/>
            <a:ext cx="7186098" cy="1065856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charset="0"/>
                <a:ea typeface="Times New Roman" charset="0"/>
                <a:cs typeface="Times New Roman" charset="0"/>
              </a:rPr>
              <a:t>1965 – Velká Británie zakazuje televizní reklamu na cigarety</a:t>
            </a:r>
          </a:p>
          <a:p>
            <a:r>
              <a:rPr lang="cs-CZ" noProof="0" dirty="0">
                <a:latin typeface="Times New Roman" charset="0"/>
                <a:ea typeface="Times New Roman" charset="0"/>
                <a:cs typeface="Times New Roman" charset="0"/>
              </a:rPr>
              <a:t>1965 – USA zavádí varovný proužek na tabákových výrobcích 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5310060" y="3429000"/>
            <a:ext cx="119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latin typeface="Times New Roman" charset="0"/>
                <a:ea typeface="Times New Roman" charset="0"/>
                <a:cs typeface="Times New Roman" charset="0"/>
              </a:rPr>
              <a:t>V ČR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839244" y="4289600"/>
            <a:ext cx="105844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2000" noProof="0" dirty="0">
                <a:latin typeface="Times New Roman" charset="0"/>
                <a:ea typeface="Times New Roman" charset="0"/>
                <a:cs typeface="Times New Roman" charset="0"/>
              </a:rPr>
              <a:t>1992 - první pokus o omezení tabákové reklamy (zrušen po devíti měsících)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000" noProof="0" dirty="0">
                <a:latin typeface="Times New Roman" charset="0"/>
                <a:ea typeface="Times New Roman" charset="0"/>
                <a:cs typeface="Times New Roman" charset="0"/>
              </a:rPr>
              <a:t>1995 - zákon o provozování rozhlasového a televizního vysílání nejdříve zakázal reklamu na tabákové výrobky v televizi a později také v rozhlase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000" noProof="0" dirty="0">
                <a:latin typeface="Times New Roman" charset="0"/>
                <a:ea typeface="Times New Roman" charset="0"/>
                <a:cs typeface="Times New Roman" charset="0"/>
              </a:rPr>
              <a:t>2002 – zákaz tabákové reklamy  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4414782" y="994662"/>
            <a:ext cx="3433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latin typeface="Times New Roman" charset="0"/>
                <a:ea typeface="Times New Roman" charset="0"/>
                <a:cs typeface="Times New Roman" charset="0"/>
              </a:rPr>
              <a:t>PRVNÍ REAKCE </a:t>
            </a:r>
          </a:p>
        </p:txBody>
      </p:sp>
    </p:spTree>
    <p:extLst>
      <p:ext uri="{BB962C8B-B14F-4D97-AF65-F5344CB8AC3E}">
        <p14:creationId xmlns:p14="http://schemas.microsoft.com/office/powerpoint/2010/main" val="344806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7" t="10012" r="34252" b="15586"/>
          <a:stretch/>
        </p:blipFill>
        <p:spPr>
          <a:xfrm>
            <a:off x="172993" y="341179"/>
            <a:ext cx="1902942" cy="2754536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1" t="25160" r="11711" b="35528"/>
          <a:stretch/>
        </p:blipFill>
        <p:spPr>
          <a:xfrm>
            <a:off x="172993" y="3849825"/>
            <a:ext cx="5618207" cy="2471352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2382793" y="1391271"/>
            <a:ext cx="96362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2000" noProof="0" dirty="0">
                <a:latin typeface="Times New Roman" charset="0"/>
                <a:ea typeface="Times New Roman" charset="0"/>
                <a:cs typeface="Times New Roman" charset="0"/>
              </a:rPr>
              <a:t>v roce 2012 pouze 8 evropských krajin mělo národní protikuřáckou kampaň splňující WHO kritéria (v roce 2010 to bylo 14)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000" noProof="0" dirty="0">
                <a:latin typeface="Times New Roman" charset="0"/>
                <a:ea typeface="Times New Roman" charset="0"/>
                <a:cs typeface="Times New Roman" charset="0"/>
              </a:rPr>
              <a:t>42 % nemělo žádnou mediální kampaň proti kouření 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000" noProof="0" dirty="0">
                <a:latin typeface="Times New Roman" charset="0"/>
                <a:ea typeface="Times New Roman" charset="0"/>
                <a:cs typeface="Times New Roman" charset="0"/>
              </a:rPr>
              <a:t>ideálně by tyto kampaně měli být součástí komplexních programů na kontrolu tabáku a každá kampaň by měla být podložena výzkumem   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2382794" y="164114"/>
            <a:ext cx="7426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latin typeface="Times New Roman" charset="0"/>
                <a:ea typeface="Times New Roman" charset="0"/>
                <a:cs typeface="Times New Roman" charset="0"/>
              </a:rPr>
              <a:t>2013 Světová Zdravotnická Organizace : “Rámcová úmluva o kontrole tabáku“ </a:t>
            </a:r>
            <a:endParaRPr lang="cs-CZ" sz="3200" noProof="0" dirty="0"/>
          </a:p>
        </p:txBody>
      </p:sp>
      <p:sp>
        <p:nvSpPr>
          <p:cNvPr id="12" name="BlokTextu 11"/>
          <p:cNvSpPr txBox="1"/>
          <p:nvPr/>
        </p:nvSpPr>
        <p:spPr>
          <a:xfrm>
            <a:off x="6225207" y="3618992"/>
            <a:ext cx="615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noProof="0" dirty="0">
                <a:latin typeface="Times New Roman" charset="0"/>
                <a:ea typeface="Times New Roman" charset="0"/>
                <a:cs typeface="Times New Roman" charset="0"/>
              </a:rPr>
              <a:t>4 nejefektivnější strategie tabákové kontroly </a:t>
            </a:r>
          </a:p>
        </p:txBody>
      </p:sp>
      <p:graphicFrame>
        <p:nvGraphicFramePr>
          <p:cNvPr id="18" name="Zástupný objekt pre obsah 2">
            <a:extLst>
              <a:ext uri="{FF2B5EF4-FFF2-40B4-BE49-F238E27FC236}">
                <a16:creationId xmlns:a16="http://schemas.microsoft.com/office/drawing/2014/main" id="{CDF5EA88-156B-8CE5-6E1F-646DA81096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7394213"/>
              </p:ext>
            </p:extLst>
          </p:nvPr>
        </p:nvGraphicFramePr>
        <p:xfrm>
          <a:off x="6096000" y="4230596"/>
          <a:ext cx="5966793" cy="2347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795866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028700" y="176044"/>
            <a:ext cx="9205064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100" b="1" kern="1200" noProof="0" dirty="0">
                <a:latin typeface="+mj-lt"/>
                <a:ea typeface="+mj-ea"/>
                <a:cs typeface="+mj-cs"/>
              </a:rPr>
              <a:t>Dopad zákazu reklam na tabákové výrobky v Norsku 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24425" r="22400" b="21460"/>
          <a:stretch/>
        </p:blipFill>
        <p:spPr>
          <a:xfrm>
            <a:off x="1841326" y="2104371"/>
            <a:ext cx="8392438" cy="388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426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928512" y="162206"/>
            <a:ext cx="4187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noProof="0" dirty="0">
                <a:latin typeface="Times New Roman" charset="0"/>
                <a:ea typeface="Times New Roman" charset="0"/>
                <a:cs typeface="Times New Roman" charset="0"/>
              </a:rPr>
              <a:t>Protikuřácké reklamy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85261" y="2935360"/>
            <a:ext cx="4550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noProof="0" dirty="0">
                <a:latin typeface="Times New Roman" charset="0"/>
                <a:ea typeface="Times New Roman" charset="0"/>
                <a:cs typeface="Times New Roman" charset="0"/>
              </a:rPr>
              <a:t>Komu jsou určeny?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800" noProof="0" dirty="0">
                <a:latin typeface="Times New Roman" charset="0"/>
                <a:ea typeface="Times New Roman" charset="0"/>
                <a:cs typeface="Times New Roman" charset="0"/>
              </a:rPr>
              <a:t>kuřákům 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800" noProof="0" dirty="0">
                <a:latin typeface="Times New Roman" charset="0"/>
                <a:ea typeface="Times New Roman" charset="0"/>
                <a:cs typeface="Times New Roman" charset="0"/>
              </a:rPr>
              <a:t>mladistvým 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665152" y="889034"/>
            <a:ext cx="64865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noProof="0" dirty="0">
                <a:latin typeface="Times New Roman" charset="0"/>
                <a:ea typeface="Times New Roman" charset="0"/>
                <a:cs typeface="Times New Roman" charset="0"/>
              </a:rPr>
              <a:t>Se snaží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800" noProof="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zbavit kouření přitažlivosti 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800" noProof="0" dirty="0">
                <a:latin typeface="Times New Roman" charset="0"/>
                <a:ea typeface="Times New Roman" charset="0"/>
                <a:cs typeface="Times New Roman" charset="0"/>
              </a:rPr>
              <a:t>vystrašit/ vyděsit , informovat/upozornit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800" noProof="0" dirty="0"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cs-CZ" sz="2800" noProof="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pozornit na praktiky tabákových firem </a:t>
            </a:r>
          </a:p>
          <a:p>
            <a:pPr marL="285750" indent="-285750">
              <a:buFont typeface="Arial" charset="0"/>
              <a:buChar char="•"/>
            </a:pPr>
            <a:endParaRPr lang="cs-CZ" sz="2800" noProof="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594" y="936811"/>
            <a:ext cx="3796569" cy="5081075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685261" y="4583971"/>
            <a:ext cx="5374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noProof="0" dirty="0">
                <a:latin typeface="Times New Roman" charset="0"/>
                <a:ea typeface="Times New Roman" charset="0"/>
                <a:cs typeface="Times New Roman" charset="0"/>
              </a:rPr>
              <a:t>Na kom jsou testovány?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800" noProof="0" dirty="0">
                <a:latin typeface="Times New Roman" charset="0"/>
                <a:ea typeface="Times New Roman" charset="0"/>
                <a:cs typeface="Times New Roman" charset="0"/>
              </a:rPr>
              <a:t>kuřáci 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800" noProof="0" dirty="0">
                <a:latin typeface="Times New Roman" charset="0"/>
                <a:ea typeface="Times New Roman" charset="0"/>
                <a:cs typeface="Times New Roman" charset="0"/>
              </a:rPr>
              <a:t>i nekuřáci</a:t>
            </a:r>
          </a:p>
        </p:txBody>
      </p:sp>
    </p:spTree>
    <p:extLst>
      <p:ext uri="{BB962C8B-B14F-4D97-AF65-F5344CB8AC3E}">
        <p14:creationId xmlns:p14="http://schemas.microsoft.com/office/powerpoint/2010/main" val="13055601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762000" y="1453020"/>
            <a:ext cx="4085665" cy="468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status kuřáka snižuje účinnost jakýchkoliv reklam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protikuřácké reklamy nejsou schopny vynulovat efekty pro-kuřáckých reklam a propagace tabáku v televizi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nekuřácké prostředí (doma / v okolí školy) dalším klíčovým aspektem 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rcRect l="13406" r="38905"/>
          <a:stretch/>
        </p:blipFill>
        <p:spPr>
          <a:xfrm>
            <a:off x="6450904" y="1016897"/>
            <a:ext cx="4601227" cy="482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302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633542" y="1260598"/>
            <a:ext cx="10022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noProof="0" dirty="0">
                <a:latin typeface="Times New Roman" charset="0"/>
                <a:ea typeface="Times New Roman" charset="0"/>
                <a:cs typeface="Times New Roman" charset="0"/>
              </a:rPr>
              <a:t>Mladí lidé upřednostňují reklamy v </a:t>
            </a:r>
            <a:r>
              <a:rPr lang="cs-CZ" sz="2000" b="1" noProof="0" dirty="0">
                <a:latin typeface="Times New Roman" charset="0"/>
                <a:ea typeface="Times New Roman" charset="0"/>
                <a:cs typeface="Times New Roman" charset="0"/>
              </a:rPr>
              <a:t>televizi</a:t>
            </a:r>
            <a:r>
              <a:rPr lang="cs-CZ" sz="2000" noProof="0" dirty="0">
                <a:latin typeface="Times New Roman" charset="0"/>
                <a:ea typeface="Times New Roman" charset="0"/>
                <a:cs typeface="Times New Roman" charset="0"/>
              </a:rPr>
              <a:t>, na </a:t>
            </a:r>
            <a:r>
              <a:rPr lang="cs-CZ" sz="2000" b="1" noProof="0" dirty="0">
                <a:latin typeface="Times New Roman" charset="0"/>
                <a:ea typeface="Times New Roman" charset="0"/>
                <a:cs typeface="Times New Roman" charset="0"/>
              </a:rPr>
              <a:t>internetu</a:t>
            </a:r>
            <a:r>
              <a:rPr lang="cs-CZ" sz="2000" noProof="0" dirty="0">
                <a:latin typeface="Times New Roman" charset="0"/>
                <a:ea typeface="Times New Roman" charset="0"/>
                <a:cs typeface="Times New Roman" charset="0"/>
              </a:rPr>
              <a:t>, nebo od </a:t>
            </a:r>
            <a:r>
              <a:rPr lang="cs-CZ" sz="2000" b="1" noProof="0" dirty="0">
                <a:latin typeface="Times New Roman" charset="0"/>
                <a:ea typeface="Times New Roman" charset="0"/>
                <a:cs typeface="Times New Roman" charset="0"/>
              </a:rPr>
              <a:t>vrstevníků   </a:t>
            </a:r>
          </a:p>
        </p:txBody>
      </p:sp>
      <p:pic>
        <p:nvPicPr>
          <p:cNvPr id="6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23075" r="19176" b="31012"/>
          <a:stretch/>
        </p:blipFill>
        <p:spPr>
          <a:xfrm>
            <a:off x="1976019" y="1879441"/>
            <a:ext cx="8166937" cy="3860135"/>
          </a:xfrm>
        </p:spPr>
      </p:pic>
      <p:sp>
        <p:nvSpPr>
          <p:cNvPr id="7" name="Obdĺžnik 6"/>
          <p:cNvSpPr/>
          <p:nvPr/>
        </p:nvSpPr>
        <p:spPr>
          <a:xfrm>
            <a:off x="2966493" y="230858"/>
            <a:ext cx="61859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noProof="0" dirty="0">
                <a:latin typeface="Times New Roman" charset="0"/>
                <a:ea typeface="Times New Roman" charset="0"/>
                <a:cs typeface="Times New Roman" charset="0"/>
              </a:rPr>
              <a:t>Protikuřácké reklamy a mladiství </a:t>
            </a:r>
          </a:p>
        </p:txBody>
      </p:sp>
    </p:spTree>
    <p:extLst>
      <p:ext uri="{BB962C8B-B14F-4D97-AF65-F5344CB8AC3E}">
        <p14:creationId xmlns:p14="http://schemas.microsoft.com/office/powerpoint/2010/main" val="8138276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/>
          <p:cNvGraphicFramePr>
            <a:graphicFrameLocks/>
          </p:cNvGraphicFramePr>
          <p:nvPr/>
        </p:nvGraphicFramePr>
        <p:xfrm>
          <a:off x="3487738" y="2934501"/>
          <a:ext cx="5143500" cy="3201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BlokTextu 5"/>
          <p:cNvSpPr txBox="1"/>
          <p:nvPr/>
        </p:nvSpPr>
        <p:spPr>
          <a:xfrm>
            <a:off x="4873239" y="6252519"/>
            <a:ext cx="237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0" dirty="0"/>
              <a:t>Věk kdy přestali kouřit</a:t>
            </a:r>
          </a:p>
        </p:txBody>
      </p:sp>
      <p:sp>
        <p:nvSpPr>
          <p:cNvPr id="7" name="BlokTextu 6"/>
          <p:cNvSpPr txBox="1"/>
          <p:nvPr/>
        </p:nvSpPr>
        <p:spPr>
          <a:xfrm rot="16200000">
            <a:off x="1826619" y="4135049"/>
            <a:ext cx="237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noProof="0" dirty="0"/>
              <a:t>Počet získaných let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462729" y="1042658"/>
            <a:ext cx="11193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2400" noProof="0" dirty="0">
                <a:latin typeface="Times New Roman" charset="0"/>
                <a:ea typeface="Times New Roman" charset="0"/>
                <a:cs typeface="Times New Roman" charset="0"/>
              </a:rPr>
              <a:t>úspěšnost protikuřáckých reklam je limitována – zhruba 20 % mladistvých pokračuje 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400" noProof="0" dirty="0">
                <a:latin typeface="Times New Roman" charset="0"/>
                <a:ea typeface="Times New Roman" charset="0"/>
                <a:cs typeface="Times New Roman" charset="0"/>
              </a:rPr>
              <a:t>reklamy označeny za nudné a irelevantní 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400" noProof="0" dirty="0">
                <a:latin typeface="Times New Roman" charset="0"/>
                <a:ea typeface="Times New Roman" charset="0"/>
                <a:cs typeface="Times New Roman" charset="0"/>
              </a:rPr>
              <a:t>lépe působí zprávy, které zdůrazňují </a:t>
            </a:r>
            <a:r>
              <a:rPr lang="cs-CZ" sz="2400" b="1" noProof="0" dirty="0">
                <a:latin typeface="Times New Roman" charset="0"/>
                <a:ea typeface="Times New Roman" charset="0"/>
                <a:cs typeface="Times New Roman" charset="0"/>
              </a:rPr>
              <a:t>pozitivní</a:t>
            </a:r>
            <a:r>
              <a:rPr lang="cs-CZ" sz="2400" noProof="0" dirty="0">
                <a:latin typeface="Times New Roman" charset="0"/>
                <a:ea typeface="Times New Roman" charset="0"/>
                <a:cs typeface="Times New Roman" charset="0"/>
              </a:rPr>
              <a:t> aspekty </a:t>
            </a:r>
          </a:p>
          <a:p>
            <a:pPr marL="285750" indent="-285750">
              <a:buFont typeface="Arial" charset="0"/>
              <a:buChar char="•"/>
            </a:pPr>
            <a:r>
              <a:rPr lang="cs-CZ" sz="2400" noProof="0" dirty="0">
                <a:latin typeface="Times New Roman" charset="0"/>
                <a:ea typeface="Times New Roman" charset="0"/>
                <a:cs typeface="Times New Roman" charset="0"/>
              </a:rPr>
              <a:t>negativní kampaně = lidé jsou ochotni riskovat  </a:t>
            </a:r>
          </a:p>
        </p:txBody>
      </p:sp>
    </p:spTree>
    <p:extLst>
      <p:ext uri="{BB962C8B-B14F-4D97-AF65-F5344CB8AC3E}">
        <p14:creationId xmlns:p14="http://schemas.microsoft.com/office/powerpoint/2010/main" val="4386870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noProof="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rcRect l="12649" r="25358" b="2"/>
          <a:stretch/>
        </p:blipFill>
        <p:spPr>
          <a:xfrm>
            <a:off x="20" y="10"/>
            <a:ext cx="6044164" cy="685799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696186" y="2221992"/>
            <a:ext cx="4800600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preferují obrázky,  multimediální kampaně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interaktivita 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čím více médií tím lépe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zapojení sociálních médií – využití #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notobaccoday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#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whyIquit</a:t>
            </a:r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ukázat praktiky tabákových firem </a:t>
            </a:r>
          </a:p>
        </p:txBody>
      </p:sp>
      <p:cxnSp>
        <p:nvCxnSpPr>
          <p:cNvPr id="25" name="Straight Connector 20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723900"/>
            <a:ext cx="461007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1300" y="6142781"/>
            <a:ext cx="46100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1762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rcRect r="19530" b="-1"/>
          <a:stretch/>
        </p:blipFill>
        <p:spPr>
          <a:xfrm>
            <a:off x="-1" y="10"/>
            <a:ext cx="8056345" cy="685799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8652507" y="1358671"/>
            <a:ext cx="2843711" cy="149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300" b="1" cap="all" spc="30" noProof="0" dirty="0">
                <a:latin typeface="+mj-lt"/>
                <a:ea typeface="+mj-ea"/>
                <a:cs typeface="+mj-cs"/>
              </a:rPr>
              <a:t>Vyčlenění ze sociální skupiny 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8652509" y="3359338"/>
            <a:ext cx="2843711" cy="2862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mladí kouří kvůli vrstevníkům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pluralitní ignorace 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životní styl &lt; sociální začlenění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1172935"/>
            <a:ext cx="265331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3105667"/>
            <a:ext cx="265331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9105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Risk je zisk ? 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lidé změní své chování v případě přímého vnímání ohrožení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čím větší počet znepokojivých zpráv a odpudivých reklam, tím vyšší optimistické zkreslení (</a:t>
            </a:r>
            <a:r>
              <a:rPr lang="cs-CZ" sz="2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optimism</a:t>
            </a: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200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Obrázok 5" descr="Obrázok, na ktorom je mäso, červené mäso, hovädzie, steak&#10;&#10;Automaticky generovaný popi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296" y="1703070"/>
            <a:ext cx="690372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28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CF1BE4-8141-63FF-3EEE-AD32506D2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0" i="0" u="none" strike="noStrike" noProof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Konfirmační zkreslení </a:t>
            </a:r>
            <a:br>
              <a:rPr lang="cs-CZ" b="0" i="0" u="none" strike="noStrike" noProof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0" i="0" u="none" strike="noStrike" noProof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b="0" i="0" u="none" strike="noStrike" noProof="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Confirmation</a:t>
            </a:r>
            <a:r>
              <a:rPr lang="cs-CZ" b="0" i="0" u="none" strike="noStrike" noProof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0" i="0" u="none" strike="noStrike" noProof="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  <a:r>
              <a:rPr lang="cs-CZ" b="0" i="0" u="none" strike="noStrike" noProof="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C746271-8F3B-AA04-0266-E105BB01E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2561" y="2222500"/>
            <a:ext cx="4986866" cy="3740150"/>
          </a:xfrm>
        </p:spPr>
      </p:pic>
    </p:spTree>
    <p:extLst>
      <p:ext uri="{BB962C8B-B14F-4D97-AF65-F5344CB8AC3E}">
        <p14:creationId xmlns:p14="http://schemas.microsoft.com/office/powerpoint/2010/main" val="10581578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/>
          <a:srcRect l="8566" r="8321" b="-1"/>
          <a:stretch/>
        </p:blipFill>
        <p:spPr>
          <a:xfrm>
            <a:off x="-1" y="10"/>
            <a:ext cx="8056345" cy="685799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8652507" y="1358671"/>
            <a:ext cx="2843711" cy="1493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300" b="1" cap="all" spc="30" noProof="0" dirty="0">
                <a:latin typeface="+mj-lt"/>
                <a:ea typeface="+mj-ea"/>
                <a:cs typeface="+mj-cs"/>
              </a:rPr>
              <a:t>Jednotný recept neexistuje 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8217243" y="3359337"/>
            <a:ext cx="3768811" cy="3350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protikuřácké reklamy informující o nebezpečí pasivního kouření jsou hodnoceny jako nejmíň účinné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výhradně odpudivé reklamy nefungují, je potřeba aby vyvolaly silnou emocionální odezvu  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měly by se vyhýbat jazyku, který se snaží příjemce řídit či manipulovat 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ideální možností „reklama na míru“  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univerzální protikuřácké reklamy nefungují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1FC409-B3C2-4F68-865C-C5333D6F2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1172935"/>
            <a:ext cx="2653318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10270D-76A7-44B3-9746-7EDF57886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41170" y="3105667"/>
            <a:ext cx="265331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1218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838200" y="6038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5400" b="1" kern="1200" noProof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 co reklamy zapomínají? 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osobnostní rysy kuřáků (neuroticismus)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lidi z nižších sociálních vrstev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lidi jiných etnických skupin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lidi nižšího vzdělání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lidi s duševními poruchami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lidi trpící závislostí na jiných látkách </a:t>
            </a:r>
          </a:p>
        </p:txBody>
      </p:sp>
    </p:spTree>
    <p:extLst>
      <p:ext uri="{BB962C8B-B14F-4D97-AF65-F5344CB8AC3E}">
        <p14:creationId xmlns:p14="http://schemas.microsoft.com/office/powerpoint/2010/main" val="476971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64" y="279400"/>
            <a:ext cx="5080000" cy="65786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7" t="24036" r="23506" b="12442"/>
          <a:stretch/>
        </p:blipFill>
        <p:spPr>
          <a:xfrm>
            <a:off x="6544235" y="0"/>
            <a:ext cx="5245984" cy="332696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4" t="30747" r="23150" b="17955"/>
          <a:stretch/>
        </p:blipFill>
        <p:spPr>
          <a:xfrm>
            <a:off x="6544235" y="3633150"/>
            <a:ext cx="5245984" cy="32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989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8" y="1690254"/>
            <a:ext cx="5668954" cy="380641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108" y="1460725"/>
            <a:ext cx="5763491" cy="42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30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 t="31657" r="14795" b="26418"/>
          <a:stretch/>
        </p:blipFill>
        <p:spPr>
          <a:xfrm>
            <a:off x="3621087" y="161365"/>
            <a:ext cx="4876801" cy="288663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9696" r="11586" b="7594"/>
          <a:stretch/>
        </p:blipFill>
        <p:spPr>
          <a:xfrm>
            <a:off x="797205" y="3241964"/>
            <a:ext cx="10524564" cy="329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84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710FDB-0919-493E-8539-8240C23F1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49D33B-E9F4-1789-F3E7-626ED7150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559063"/>
            <a:ext cx="3306747" cy="5256025"/>
          </a:xfrm>
        </p:spPr>
        <p:txBody>
          <a:bodyPr>
            <a:normAutofit/>
          </a:bodyPr>
          <a:lstStyle/>
          <a:p>
            <a:r>
              <a:rPr lang="cs-CZ" sz="3300" noProof="0">
                <a:latin typeface="Times New Roman" panose="02020603050405020304" pitchFamily="18" charset="0"/>
                <a:cs typeface="Times New Roman" panose="02020603050405020304" pitchFamily="18" charset="0"/>
              </a:rPr>
              <a:t>Konfirmační zkreslení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671F0E0-26A0-3C3E-B51E-2D5E4AD91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022" y="622249"/>
            <a:ext cx="6844892" cy="5639712"/>
          </a:xfrm>
        </p:spPr>
        <p:txBody>
          <a:bodyPr>
            <a:normAutofit/>
          </a:bodyPr>
          <a:lstStyle/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Tendence vyhledávat a interpretovat informace, které potvrzují již existující přesvědčení, a přitom ignorovat protichůdné důkazy.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Někdo, kdo věří v detoxikační diety, se zaměří na názory od 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influencerů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zatímco ignoruje vědecké studie, které neprokazují žádný přínos.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Člověk přesvědčený o tom, že vakcíny způsobují autismus, může pouze číst blogy proti očkování, čímž si utvrzuje své přesvědčení.</a:t>
            </a:r>
          </a:p>
          <a:p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Důsledek: Vede k vytvoření ozvěnových komor („echo </a:t>
            </a:r>
            <a:r>
              <a:rPr lang="cs-CZ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chambers</a:t>
            </a:r>
            <a:r>
              <a:rPr lang="cs-CZ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“), kde se nekontrolovaně šíří dezinformace.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FF0B6C-73E2-4B40-9280-938C14922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223541" y="723900"/>
            <a:ext cx="15948" cy="545007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34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5542</Words>
  <Application>Microsoft Macintosh PowerPoint</Application>
  <PresentationFormat>Širokouhlá</PresentationFormat>
  <Paragraphs>456</Paragraphs>
  <Slides>84</Slides>
  <Notes>26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84</vt:i4>
      </vt:variant>
    </vt:vector>
  </HeadingPairs>
  <TitlesOfParts>
    <vt:vector size="94" baseType="lpstr">
      <vt:lpstr>Aptos</vt:lpstr>
      <vt:lpstr>Arial</vt:lpstr>
      <vt:lpstr>Arial</vt:lpstr>
      <vt:lpstr>Calibri</vt:lpstr>
      <vt:lpstr>Calisto MT</vt:lpstr>
      <vt:lpstr>Neue Haas Grotesk Text Pro</vt:lpstr>
      <vt:lpstr>Symbol</vt:lpstr>
      <vt:lpstr>Times New Roman</vt:lpstr>
      <vt:lpstr>Univers Condensed</vt:lpstr>
      <vt:lpstr>ChronicleVTI</vt:lpstr>
      <vt:lpstr>4 pilíře odolnosti</vt:lpstr>
      <vt:lpstr>Mýty a hoaxy o zdraví</vt:lpstr>
      <vt:lpstr>Proč lidi věří mýtům?  A proč je těžké je vyvrátit? </vt:lpstr>
      <vt:lpstr>Prezentácia programu PowerPoint</vt:lpstr>
      <vt:lpstr>Prezentácia programu PowerPoint</vt:lpstr>
      <vt:lpstr>Placebo efekt</vt:lpstr>
      <vt:lpstr>PLACEBO</vt:lpstr>
      <vt:lpstr>Konfirmační zkreslení  (Confirmation bias)</vt:lpstr>
      <vt:lpstr>Konfirmační zkreslení</vt:lpstr>
      <vt:lpstr>Illusory correlation </vt:lpstr>
      <vt:lpstr>Iluzorní korelace</vt:lpstr>
      <vt:lpstr>Heuristika dostupnosti</vt:lpstr>
      <vt:lpstr>Heuristika dostupnosti</vt:lpstr>
      <vt:lpstr>Dunning kruger effect</vt:lpstr>
      <vt:lpstr>Dunning-Krugerův efekt </vt:lpstr>
      <vt:lpstr>Dezinformace a sociální sítě</vt:lpstr>
      <vt:lpstr>Prezentácia programu PowerPoint</vt:lpstr>
      <vt:lpstr>Virality </vt:lpstr>
      <vt:lpstr>Anekdotický důkaz </vt:lpstr>
      <vt:lpstr>Algorithmic Echo Chambers</vt:lpstr>
      <vt:lpstr>Kulturní a tradiční vlivy</vt:lpstr>
      <vt:lpstr>„NÁVRAT K PŘÍRODĚ“</vt:lpstr>
      <vt:lpstr>Odvolání se k tradici</vt:lpstr>
      <vt:lpstr>Fatalistické myšlení („To běží v rodině“)</vt:lpstr>
      <vt:lpstr>Psychologické účinky, které posilují mýty</vt:lpstr>
      <vt:lpstr>Nocebo efekt (opak placeba efektu)</vt:lpstr>
      <vt:lpstr>Sebenaplňující se proroctví</vt:lpstr>
      <vt:lpstr>Kognitivní předsudky utvářejí přesvědčení o zdraví </vt:lpstr>
      <vt:lpstr>Čemu jsme schopni věřit? </vt:lpstr>
      <vt:lpstr>Tělo potřebuje detoxikační doplňky k odstranění toxinů</vt:lpstr>
      <vt:lpstr>Prezentácia programu PowerPoint</vt:lpstr>
      <vt:lpstr>Existují vůbec smysluplné způsoby, jak podpořit přirozenou detoxikaci? </vt:lpstr>
      <vt:lpstr>Nadměrná čistota oslabuje imunitní systém</vt:lpstr>
      <vt:lpstr>Jak to funguje?</vt:lpstr>
      <vt:lpstr>Prezentácia programu PowerPoint</vt:lpstr>
      <vt:lpstr>Prezentácia programu PowerPoint</vt:lpstr>
      <vt:lpstr>Prezentácia programu PowerPoint</vt:lpstr>
      <vt:lpstr>Pomalu fungující metabolismus způsobuje přibírání na váze? </vt:lpstr>
      <vt:lpstr>Prezentácia programu PowerPoint</vt:lpstr>
      <vt:lpstr>Prezentácia programu PowerPoint</vt:lpstr>
      <vt:lpstr>Prezentácia programu PowerPoint</vt:lpstr>
      <vt:lpstr>8 hodin spánku kdykoli během dne stačí?</vt:lpstr>
      <vt:lpstr>Prezentácia programu PowerPoint</vt:lpstr>
      <vt:lpstr>Prezentácia programu PowerPoint</vt:lpstr>
      <vt:lpstr>Prezentácia programu PowerPoint</vt:lpstr>
      <vt:lpstr>Kolagenové doplňky zlepšují pokožku a klouby? </vt:lpstr>
      <vt:lpstr>Prezentácia programu PowerPoint</vt:lpstr>
      <vt:lpstr>Prezentácia programu PowerPoint</vt:lpstr>
      <vt:lpstr>Co ovlivňuje účinnost kolagenových doplňků? </vt:lpstr>
      <vt:lpstr>Červené brýle blokují všechny poruchy spánku? </vt:lpstr>
      <vt:lpstr>Prezentácia programu PowerPoint</vt:lpstr>
      <vt:lpstr>Prezentácia programu PowerPoint</vt:lpstr>
      <vt:lpstr>Prezentácia programu PowerPoint</vt:lpstr>
      <vt:lpstr>Desatero pro konzistentní a chytrý přístup ke zdravému životnímu stylu </vt:lpstr>
      <vt:lpstr>Prezentácia programu PowerPoint</vt:lpstr>
      <vt:lpstr>Prezentácia programu PowerPoint</vt:lpstr>
      <vt:lpstr>Prezentácia programu PowerPoint</vt:lpstr>
      <vt:lpstr>Prezentácia programu PowerPoint</vt:lpstr>
      <vt:lpstr>HLAVNÍ PŘÍČINY ÚMRTÍ MUŽŮ A ŽEN  V ZEMÍCH EU, 2013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Martina Vnukova</dc:creator>
  <cp:lastModifiedBy>Martina Vnukova</cp:lastModifiedBy>
  <cp:revision>3</cp:revision>
  <dcterms:created xsi:type="dcterms:W3CDTF">2025-03-11T09:12:10Z</dcterms:created>
  <dcterms:modified xsi:type="dcterms:W3CDTF">2025-03-12T12:24:28Z</dcterms:modified>
</cp:coreProperties>
</file>