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306" r:id="rId2"/>
    <p:sldId id="257" r:id="rId3"/>
    <p:sldId id="317" r:id="rId4"/>
    <p:sldId id="321" r:id="rId5"/>
    <p:sldId id="311" r:id="rId6"/>
    <p:sldId id="322" r:id="rId7"/>
    <p:sldId id="318" r:id="rId8"/>
    <p:sldId id="312" r:id="rId9"/>
    <p:sldId id="319" r:id="rId10"/>
    <p:sldId id="323" r:id="rId11"/>
    <p:sldId id="325" r:id="rId12"/>
    <p:sldId id="326" r:id="rId13"/>
    <p:sldId id="327" r:id="rId14"/>
    <p:sldId id="328" r:id="rId15"/>
    <p:sldId id="329" r:id="rId16"/>
    <p:sldId id="343" r:id="rId17"/>
    <p:sldId id="33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40" r:id="rId27"/>
    <p:sldId id="338" r:id="rId28"/>
    <p:sldId id="341" r:id="rId29"/>
    <p:sldId id="324" r:id="rId30"/>
    <p:sldId id="342" r:id="rId31"/>
    <p:sldId id="344" r:id="rId32"/>
    <p:sldId id="345" r:id="rId33"/>
    <p:sldId id="346" r:id="rId34"/>
    <p:sldId id="347" r:id="rId35"/>
    <p:sldId id="349" r:id="rId36"/>
    <p:sldId id="348" r:id="rId37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/>
    <p:restoredTop sz="94733"/>
  </p:normalViewPr>
  <p:slideViewPr>
    <p:cSldViewPr snapToGrid="0" snapToObjects="1">
      <p:cViewPr varScale="1">
        <p:scale>
          <a:sx n="114" d="100"/>
          <a:sy n="114" d="100"/>
        </p:scale>
        <p:origin x="127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0CB00-2651-8947-B1AB-ED2433FC3D91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ADCA-05D6-6F4B-B188-596867C888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95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9D705E2B-A27C-DB41-8754-D6AE898B68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9898900-0FB9-054E-A7E8-C191035468A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BE93434-1146-FD49-884D-20885BD77F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11F0C5FB-0A3D-B740-B0F7-F7335ECDB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01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7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73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74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44B9-D7FE-8645-808D-F88278BD64D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136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68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14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4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104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92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04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3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3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4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nejwfnkO44" TargetMode="External"/><Relationship Id="rId2" Type="http://schemas.openxmlformats.org/officeDocument/2006/relationships/hyperlink" Target="https://postnauka.ru/video/9556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99F028B-EC8B-E449-B318-855A01C7D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921" y="677161"/>
            <a:ext cx="8226720" cy="1164960"/>
          </a:xfrm>
        </p:spPr>
        <p:txBody>
          <a:bodyPr vert="horz" wrap="square" lIns="90000" tIns="35264" rIns="90000" bIns="4680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>
              <a:buClrTx/>
              <a:tabLst>
                <a:tab pos="0" algn="l"/>
                <a:tab pos="404646" algn="l"/>
                <a:tab pos="812172" algn="l"/>
                <a:tab pos="1219698" algn="l"/>
                <a:tab pos="1625784" algn="l"/>
                <a:tab pos="2034750" algn="l"/>
                <a:tab pos="2442276" algn="l"/>
                <a:tab pos="2849803" algn="l"/>
                <a:tab pos="3255888" algn="l"/>
                <a:tab pos="3664855" algn="l"/>
                <a:tab pos="4072380" algn="l"/>
                <a:tab pos="4478466" algn="l"/>
                <a:tab pos="4885993" algn="l"/>
                <a:tab pos="5294959" algn="l"/>
                <a:tab pos="5702484" algn="l"/>
                <a:tab pos="6108570" algn="l"/>
                <a:tab pos="6517536" algn="l"/>
                <a:tab pos="6925063" algn="l"/>
                <a:tab pos="7331149" algn="l"/>
                <a:tab pos="7738674" algn="l"/>
                <a:tab pos="8147640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28F9510-BA61-F344-98AB-7CE66104F22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921" y="1604521"/>
            <a:ext cx="8226720" cy="4525920"/>
          </a:xfrm>
        </p:spPr>
        <p:txBody>
          <a:bodyPr anchor="ctr"/>
          <a:lstStyle/>
          <a:p>
            <a:pPr marL="0" indent="0" algn="ctr" eaLnBrk="1">
              <a:buClrTx/>
              <a:buNone/>
              <a:tabLst>
                <a:tab pos="0" algn="l"/>
                <a:tab pos="93602" algn="l"/>
                <a:tab pos="501127" algn="l"/>
                <a:tab pos="908654" algn="l"/>
                <a:tab pos="1314740" algn="l"/>
                <a:tab pos="1723706" algn="l"/>
                <a:tab pos="2131231" algn="l"/>
                <a:tab pos="2538758" algn="l"/>
                <a:tab pos="2944844" algn="l"/>
                <a:tab pos="3353810" algn="l"/>
                <a:tab pos="3761336" algn="l"/>
                <a:tab pos="4167421" algn="l"/>
                <a:tab pos="4574948" algn="l"/>
                <a:tab pos="4983914" algn="l"/>
                <a:tab pos="5391440" algn="l"/>
                <a:tab pos="5797526" algn="l"/>
                <a:tab pos="6205052" algn="l"/>
                <a:tab pos="6614018" algn="l"/>
                <a:tab pos="7020104" algn="l"/>
                <a:tab pos="7427630" algn="l"/>
                <a:tab pos="7836596" algn="l"/>
                <a:tab pos="7876916" algn="l"/>
              </a:tabLst>
            </a:pPr>
            <a:r>
              <a:rPr lang="de-CH" altLang="de-DE" dirty="0">
                <a:latin typeface="Times New Roman" panose="02020603050405020304" pitchFamily="18" charset="0"/>
              </a:rPr>
              <a:t>Markus Giger</a:t>
            </a:r>
          </a:p>
        </p:txBody>
      </p:sp>
    </p:spTree>
    <p:extLst>
      <p:ext uri="{BB962C8B-B14F-4D97-AF65-F5344CB8AC3E}">
        <p14:creationId xmlns:p14="http://schemas.microsoft.com/office/powerpoint/2010/main" val="39990113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Ближе к лингвистике как таковой: 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Материалом для реконструкции языковой картины мира служат только факты языка ([Апресян 1995: 349, 354], 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 под ними мы понимаем лексемы, грамматические формы, словообразовательные средства, просодии, синтаксические конструкции, фраземы, правила лексико-семантической сочетаемости и т. п. Этим наш подход отличается от установок ряда других направлений, для которых главным предметом исследования являются так называемые культурные концепты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 для реконструкции последних служат не только факты языка, но и любые тексты культуры в самом широком смысле этого слова; см., например, [Арутюнова 1988, 1998]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6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работы по «логическому анализу языка» как он понимается Н. Д. Арутюновой. «Культурные концепты» в каких-то аспектах отличаются от языковых, хотя в других отношениях могут сходствовать с 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Апресян 2006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«Картина мира, отражаемая в языке, во многих отношениях отличается от научной картины мира; ср. наивную физику пространства и времени [Апресян 1986б], образ человека по данным языка [Апресян 1995а: 348—388; Апресян, Апресян В. 1993], наивную картину эмоций 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Apresjan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V. 1997],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наивные представления о причинно-следственных отношениях [Богуславская,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Левонтина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2004], </a:t>
            </a:r>
          </a:p>
        </p:txBody>
      </p:sp>
    </p:spTree>
    <p:extLst>
      <p:ext uri="{BB962C8B-B14F-4D97-AF65-F5344CB8AC3E}">
        <p14:creationId xmlns:p14="http://schemas.microsoft.com/office/powerpoint/2010/main" val="2216049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D3D71404-503C-DA42-B814-996A7AEEF138}"/>
              </a:ext>
            </a:extLst>
          </p:cNvPr>
          <p:cNvSpPr txBox="1"/>
          <p:nvPr/>
        </p:nvSpPr>
        <p:spPr>
          <a:xfrm>
            <a:off x="5876544" y="6108192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Апресян Юрий </a:t>
            </a:r>
            <a:r>
              <a:rPr lang="ru-RU" b="1" dirty="0" err="1"/>
              <a:t>Дереникович</a:t>
            </a:r>
            <a:endParaRPr lang="de-CZ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DD9BA43-4A45-E64A-A5D5-D878B3794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96" y="202692"/>
            <a:ext cx="3784600" cy="5905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0193058-AA76-B741-B2BA-8AE7F9AF8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112" y="202692"/>
            <a:ext cx="4069092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56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наивную анатомию [Урысон 2003а], наивную этику и этикет [Крылова 20006; Санников А. 2004], идею иррационального понимания [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Иомдин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Б. 2004] и т. п.» (там же)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«Языковая картина мира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лингво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этноспецифична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 е. отражает особый способ мировидения, присущий данному языку, культурно значимый для него и отличающий его от каких-то других языков.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 «особый способ мировидения» проявляет себя в национально специфичном наборе ключевых идей — своего рода семантических лейтмотивов, каждый из которых выражается многими языковыми средствами самой разной природы — </a:t>
            </a:r>
          </a:p>
        </p:txBody>
      </p:sp>
    </p:spTree>
    <p:extLst>
      <p:ext uri="{BB962C8B-B14F-4D97-AF65-F5344CB8AC3E}">
        <p14:creationId xmlns:p14="http://schemas.microsoft.com/office/powerpoint/2010/main" val="2622490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морфологическими, словообразовательными, синтаксическими, лексическими и даже просодическими. Определенная ключевая идея имеет тем больше оснований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лингво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этноспецифичный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статус, чем больше арсенал средств ее выражения в данном языке по сравнению с другими языками, чем разнообразнее их природа (особенно показательны в этом отношении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грамматикализованные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значения) и чем больше число языков, в которых она не может быть выражена столь же простыми средствами» (там же)</a:t>
            </a:r>
          </a:p>
          <a:p>
            <a:pPr marL="457200" indent="-457200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Лингвоспецифична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конечно да,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этноспецифична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или даже «национально специфично» не подходит, это не категории языковые…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492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тоже: 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картина мира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совокупность зафиксированных в единицах языка представлений народа о действительности на определенном этапе развития народа, представление о действительности, отраженное в языковых знаках и их значениях – языковое членение мира, языковое упорядочение предметов и явлений, заложенная в системных значениях слов информация о мире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(Попова/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2007, с. 38)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говорить о носителях данного языка, чем о народе…</a:t>
            </a:r>
          </a:p>
        </p:txBody>
      </p:sp>
    </p:spTree>
    <p:extLst>
      <p:ext uri="{BB962C8B-B14F-4D97-AF65-F5344CB8AC3E}">
        <p14:creationId xmlns:p14="http://schemas.microsoft.com/office/powerpoint/2010/main" val="1017562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 Б.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Левонтина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Д. Шмелев</a:t>
            </a:r>
          </a:p>
        </p:txBody>
      </p:sp>
    </p:spTree>
    <p:extLst>
      <p:ext uri="{BB962C8B-B14F-4D97-AF65-F5344CB8AC3E}">
        <p14:creationId xmlns:p14="http://schemas.microsoft.com/office/powerpoint/2010/main" val="2859194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этноспецифичности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картины мира в языке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какого-то другого языка или языков можно говорить в двух случаях: а) когда в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простые по своей структуре языковые единицы с таким значением, которое в других языках может быть выражено только описательно, т. е. сложными единицами типа словосочетаний или предложений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этноспецифичность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сильном смысле); б) когда какое-то значение, в принципе выразимое простыми средствами и в других языках, имеет в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некий особый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грамматикализованный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полу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грамматикализованный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статус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этноспецифичность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слабом смысле). Рассмотрим по примеру на каждый из этих случаев»</a:t>
            </a:r>
          </a:p>
        </p:txBody>
      </p:sp>
    </p:spTree>
    <p:extLst>
      <p:ext uri="{BB962C8B-B14F-4D97-AF65-F5344CB8AC3E}">
        <p14:creationId xmlns:p14="http://schemas.microsoft.com/office/powerpoint/2010/main" val="118617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635776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«Так, Анна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Вежбицка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(см. 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Wierzbicka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1992])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 в русском языке в качестве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этноспецифичных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авось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(стр. 433— 435),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(443),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(48—63),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жребий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судьба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(65—82),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суждено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(112—113),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тоска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(169—174),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хочется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(428) и т. п., указывая на нетривиальные смысловые связи многих из них, в частности, слов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авось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повезло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судьба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[…]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из названных здесь слов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(авось, маяться, неприкаянность, рок, томиться, тоска, хочется)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разные исследователи усматривают, с точностью до синонимии формулировок, следующие характерные для русской языковой картины лейтмотивы: наличие чужой воли; ее неопределенность, непостижимость, таинственность для субъекта;</a:t>
            </a:r>
          </a:p>
        </p:txBody>
      </p:sp>
    </p:spTree>
    <p:extLst>
      <p:ext uri="{BB962C8B-B14F-4D97-AF65-F5344CB8AC3E}">
        <p14:creationId xmlns:p14="http://schemas.microsoft.com/office/powerpoint/2010/main" val="111009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«пассивность субъекта установки», когда все происходит как бы само собой; ощущение неподвластное™ человеку хода событий 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Wierzbicka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1992: 73, 395, 428—435;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Зализняк Анна,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Левонтина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1996: 239; Булыгина, Шмелев 1997: 491; Шмелев 2002б: 135]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Похожие лейтмотивы обнаруживаются и в некоторых безличных и неопределенно-личных конструкциях русского языка, основательно и тонко проанализированных с этой точки зрения в ряде работ А.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Вежбицкой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включая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упоминавшуюся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книгу 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Wierzbicka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1992].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особенно интересной для обсуждаемой темы нам представляется конструкция типа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сегодня работается (не работается, с трудом поется,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918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Когнитивная семантика и языковая картина мира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констатировали, что с когнитивной семантикой имеет связь изучение т. н. языковой картины мира. Это относительно актуальная тема в российской лингвистике.</a:t>
            </a:r>
          </a:p>
          <a:p>
            <a:pPr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Рахилина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(1998, с. 274) обращает внимание на то, что и формальные модели языка в советской лингвистике занимались семантикой (включая лексическую) в большей мере, чем формальные модели того же времени на западе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пишется)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известно, она формируется глаголами НЕСОВ на 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производными от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нетранзитивных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глаголов или абсолютивных употреблений транзитивных глаголов, обычно в сочетании с дательным падежом субъекта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перечислены следующие ее свойства: (а) она имеет значение «внутренней предрасположенности к действию», «успешности совершения действия» и отличается от соответствующих конструкций с невозвратными глаголами тем, что описывает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полуконтролируемую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демиактивную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ситуацию; (б) субъектом состояния обычно является человек; другие живые существа, а тем более неодушевленные предметы в этой роли допустимы лишь в случае персонификации; (в) при глаголе</a:t>
            </a:r>
          </a:p>
        </p:txBody>
      </p:sp>
    </p:spTree>
    <p:extLst>
      <p:ext uri="{BB962C8B-B14F-4D97-AF65-F5344CB8AC3E}">
        <p14:creationId xmlns:p14="http://schemas.microsoft.com/office/powerpoint/2010/main" val="1673618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невозможны целевые обстоятельства; (г) продуктивность конструкции ограничена, хотя неясно, как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характеристику следует дополнить несколькими существенными деталями. </a:t>
            </a:r>
          </a:p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свойство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несочетаемости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целевыми обстоятельствами на самом деле носит гораздо более общий характер. Поскольку безличные глаголы на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обозначают состояние, а не действие, они неохотно сочетаются не только с обстоятельствами цели, но и с некоторыми другими обстоятельствами, типичными для действий, такими, как быстро, напряженно, сосредоточенно, энергично и т. п.</a:t>
            </a:r>
          </a:p>
        </p:txBody>
      </p:sp>
    </p:spTree>
    <p:extLst>
      <p:ext uri="{BB962C8B-B14F-4D97-AF65-F5344CB8AC3E}">
        <p14:creationId xmlns:p14="http://schemas.microsoft.com/office/powerpoint/2010/main" val="411154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можно достаточно определенно указать факторы, ограничивающие продуктивность конструкции. Идеальным материалом для нее являются основы глаголов со значением занятий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(Мне сегодня отлично работается (поется, пишется), Нынче другу елось славно / И еще славнее пилось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(И. В.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Гете, Западно-восточный диван, пер. М. Кузмина)), процессов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здесь хорошо </a:t>
            </a:r>
            <a:r>
              <a:rPr lang="cs-CZ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легко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дышится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спится))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деятельностей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вам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путешествуется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воюется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?). Использование основ других типов, в том числе основ со значением действий, создает отчетливое ощущение нестандартности; ср.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хорошо думалось о предстоящей работе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действие)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хорошо думалось на даче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занятие), </a:t>
            </a:r>
          </a:p>
        </p:txBody>
      </p:sp>
    </p:spTree>
    <p:extLst>
      <p:ext uri="{BB962C8B-B14F-4D97-AF65-F5344CB8AC3E}">
        <p14:creationId xmlns:p14="http://schemas.microsoft.com/office/powerpoint/2010/main" val="3199651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хорошо бегалось за хлебом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действие)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в это утро хорошо бегалось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бегать — занятие). Ср. также ненормативное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несколько раз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[Иосиф Бродский]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говорил о том, что последнее время стихи ему не пишутся, а я рассказывал ему, как их любят в России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(А. Кушнер, Здесь, на земле).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Аномальность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возникает из-за того, что в присутствии объекта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стихи) у глагола восстанавливается значение действия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[…]</a:t>
            </a:r>
          </a:p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глагол, являющийся синтаксической вершиной конструкции, имеет сложную семантическую структуру, с разделением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пресуппозицию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ассерцию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Пресуппозицию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образует указание на действие или попытку его совершить, 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ассерцию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указание на состояние</a:t>
            </a:r>
          </a:p>
        </p:txBody>
      </p:sp>
    </p:spTree>
    <p:extLst>
      <p:ext uri="{BB962C8B-B14F-4D97-AF65-F5344CB8AC3E}">
        <p14:creationId xmlns:p14="http://schemas.microsoft.com/office/powerpoint/2010/main" val="506244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субъекта, т. е. его особую предрасположенность к действию. В подтверждение этого можно привести два аргумента: а) в отрицательных предложениях типа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Х-у не работалось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отрицается именно предрасположенность к действию, а не тот факт, что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 или по крайней мере пытался работать; б) в предложениях типа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Х-у хорошо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плохо) работалось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наречия тоже характеризуют внутреннее состояние Х-а, а не его работу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Ср., в отличие от этого,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орошо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плохо) работал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оценивается именно работа Х-а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[…]</a:t>
            </a:r>
          </a:p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По-видимому, рассмотренный семантический лейтмотив—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неподконтрольность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 субъекту и неопределенность той силы, которая является причиной наблюдаемого положения вещей</a:t>
            </a:r>
          </a:p>
        </p:txBody>
      </p:sp>
    </p:spTree>
    <p:extLst>
      <p:ext uri="{BB962C8B-B14F-4D97-AF65-F5344CB8AC3E}">
        <p14:creationId xmlns:p14="http://schemas.microsoft.com/office/powerpoint/2010/main" val="1093433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этноспецифичен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сильном смысле. Мы допускаем, что при переводе этой конструкции на другие языки можно отыскать описательные способы передачи похожего комплекса идей, но крайне маловероятно, что в других языках для этого найдутся столь же простые средства его выражения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Апресян 2006)</a:t>
            </a:r>
          </a:p>
          <a:p>
            <a:pPr fontAlgn="base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быть осторожным, чтобы избегать такой выбор материала, который в основном только подтверждает стереотипы, которые имеет лингвист до исследования. Важно держаться действительно только языковых знаков и их значений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382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1738616"/>
          </a:xfrm>
        </p:spPr>
        <p:txBody>
          <a:bodyPr>
            <a:noAutofit/>
          </a:bodyPr>
          <a:lstStyle/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имплицитную критику Ю. Д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Апресяна на адрес Н.Д.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Артутюновой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Арутюнова (1991, с. 3-4):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DE24F28-C715-8F4D-BB54-AED1E4F1E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208" y="1650854"/>
            <a:ext cx="9144000" cy="520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24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FAC6745-9488-524B-ADF2-11CE6B231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556"/>
            <a:ext cx="9144000" cy="236077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E23BAD0-C686-CD4E-A619-9E11A38FF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2658"/>
            <a:ext cx="9144000" cy="128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65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550432" cy="64971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CDE7F72-41C9-D647-B1DA-314434B18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556"/>
            <a:ext cx="9144000" cy="379926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8C02A8A-6052-8D43-8AD8-5CEECA059873}"/>
              </a:ext>
            </a:extLst>
          </p:cNvPr>
          <p:cNvSpPr txBox="1"/>
          <p:nvPr/>
        </p:nvSpPr>
        <p:spPr>
          <a:xfrm>
            <a:off x="85344" y="4374526"/>
            <a:ext cx="87820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характеристику исследований Н.Д. Арутюновой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Б.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Мечковской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«Между лингвистикой и философией познания: Н.Д. Арутюнова и группа "логический анализ языка»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Russian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20, 1996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71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Воротников Ю. Л. «Языковая картина мира»: трактовка понятия //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Гуманитарное знание: тенденции развития в XXI веке. В честь 70-летия Игоря Михайловича Ильинского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колл. моногр.; под общ. ред. Вал. А. Лукова. М.: Изд-во Нац. ин-та бизнеса, 2006. С. 316–320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картина мира и системная лексикография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Отв. ред. Ю. Д. Апресян. Москва 2006. (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philologica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(с. 34-39)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Попова, З.Д.,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И.А.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Когнитивная лингвистика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 2007.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Арутюнова, Н. Д. (ред.)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Логический анализ языка: Культурные концепты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 1991.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45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— практически единственная страна в мире, избежавшая в ту эпоху массового увлечения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генеративизмом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каком-то смысле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генеративизм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Хомского как глобальную модель языка у нас заменила модель «Смысл ⇔ Текст» И. А. Мельчука, А. К.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Жолковского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Ю. Д. Апресяна. В этой модели (в отличие от моделей Хомского) семантика с самого начала была важнейшим компонентом языкового представления; в дальнейшем этот компонент детально разрабатывался и совершенствовался – работы в этой области дают полное основание говорить о существовании самостоятельного направления в семантике, известного как Московская семантическая школа»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2294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WIERZBICKA, A.: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Primitives.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Frankfurt 1972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WIERZBICKA, A.: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Semantics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Primes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Universals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Oxford 1996. </a:t>
            </a:r>
          </a:p>
          <a:p>
            <a:pPr>
              <a:defRPr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 Б.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Левонтина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«Языковая картина мира»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https://postnauka.ru/video/9556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Д.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Шмелёв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«Русская языковая модель мира»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https://www.youtube.com/watch?v=WnejwfnkO44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814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Дело не только в том, существует ли понятие в определенном языке или нет, но тоже, является ли оно базовым или нет («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базовое, дети ему научатся в малом возрасте, мы обычно описываем собаку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млекопитающее, псовое/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канид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же самое, если увидим лису, она тоже просто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хотя она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млекопитающее, псовое/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канид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Млекопитающее, псовое/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канид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не понятия базового уровня, но отдельные породы 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шарпей,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стабихун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ирландский волкодав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мексиканская голая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конечно тоже не понятия базового уровня.</a:t>
            </a:r>
          </a:p>
        </p:txBody>
      </p:sp>
    </p:spTree>
    <p:extLst>
      <p:ext uri="{BB962C8B-B14F-4D97-AF65-F5344CB8AC3E}">
        <p14:creationId xmlns:p14="http://schemas.microsoft.com/office/powerpoint/2010/main" val="779608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что если А. Д. Шмелев говорит о русских концептах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потом о немецком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Indigo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обязательно разные вещи, потому что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по-видимому концептами базового уровня для носителей русского языка, а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Indigo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концепт базового уровня для носителей немецкого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примеры</a:t>
            </a:r>
          </a:p>
        </p:txBody>
      </p:sp>
    </p:spTree>
    <p:extLst>
      <p:ext uri="{BB962C8B-B14F-4D97-AF65-F5344CB8AC3E}">
        <p14:creationId xmlns:p14="http://schemas.microsoft.com/office/powerpoint/2010/main" val="37558989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71DB07E-4F04-D241-9261-F689DE3D0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431800"/>
            <a:ext cx="7124700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0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A239544-0654-C84E-9682-BC8617F7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" y="609600"/>
            <a:ext cx="77089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205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0C58BC3-DD2E-9744-9CC9-C6CA5C76D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50" y="361950"/>
            <a:ext cx="70231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9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тут, конечно, дискутировать на счет розового или фиолетового (который кроме того часть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немецкоговорящих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называет не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violett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какой мере они концепты базового уровня, но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ndigo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не входит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сравнить в примерах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blau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немецком и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modrá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чешском, то первое синее, а второе голубое, но это чисто случайно, просто тут нет двух концептов базового уровня в данных языках</a:t>
            </a:r>
          </a:p>
        </p:txBody>
      </p:sp>
    </p:spTree>
    <p:extLst>
      <p:ext uri="{BB962C8B-B14F-4D97-AF65-F5344CB8AC3E}">
        <p14:creationId xmlns:p14="http://schemas.microsoft.com/office/powerpoint/2010/main" val="3690536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иметь в виду, что модель «Смысл ⇔ Текст» в отличие от других формальных описаний языка включает не только семантический компонент, но и компонент прямо лексикографический, Толково-комбинаторный словарь (ТКС), так что занятие лексической семантикой для этой модели совсем неизбежно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исследование «языковой картины мира» не происходит оттуда.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 точки зрения теоретиков и практиков когнитивной семантики […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действительность «проецируется» в семантику естественного языка, и полученная языковая картина («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projected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Джэкендоффу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отличается от мира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93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действительности. Это объясняется, во-первых, специфическими особенностями человеческого ор-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ганизма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человек видит свет и цвет, и поэтому они есть в языковой картине мира, — но не видит рентгеновские лучи, и они в ней не отражены)» (там же, с. 282) Воротников (2006, с. 316) обращает внимание на то, что понятие «языковая картина мира» является в принципе метафорой: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«языковая картина мира» по сути своей до сего дня не терминологично, оно употребляется как пусть и удачная, но все же метафора, а давать определения метафорическому выражению — это, вообще-то говоря, дело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77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неблагодарное. В той же области, где слово «картина» употребляется терминологически (а именно в искусствознании), отношение к нему, конечно, совсем иное и баталии вокруг его понятийного содержания могут быть не менее жаркими, чем вокруг содержания термина «слово» в языкознании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Но все же автор не сомневается в том, что это понятие относится к важным проблемам в языке и тем самым в его описании: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 же сам факт обостренного интереса языковедов к проблемам, так или иначе связываемым с картиной мира, свидетельствует о том, что этим выражением обозначается нечто относящееся к основам, определяющее сущность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602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языка, а точнее — воспринимаемое как определяющее его сущность «сейчас», т. е. на современном этапе развития науки о языке (возможно, впрочем, что и «здесь», т. е. в науке «западного» ареала в широком понимании этого слова).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457200" indent="-457200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«Запад» здесь включает Россию, в отличие от текста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Рахилиной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Воротников обращает внимание на то, что понятие «картина мира» в связи с языком восходит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Хайдеггеру</a:t>
            </a:r>
          </a:p>
          <a:p>
            <a:pPr marL="457200" indent="-457200">
              <a:defRPr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325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мира — это не просто изображение мира, не нечто срисованное: «Картина мира, сущностно понятая, означает таким образом не картину, изображающую мир, а мир, понятый в смысле такой картины»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Heidegger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1950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Хайдеггеру, «Где мир становится картиной, там к сущему в целом приступают как к тому, на что человек нацелен и что он поэтому соответственно хочет преподнести себе, иметь перед собой и тем самым в решительном смысле представить перед собой», причем представить его во всем, что ему присуще и его составляет, как систему.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же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(Воротников 2006)</a:t>
            </a:r>
          </a:p>
        </p:txBody>
      </p:sp>
    </p:spTree>
    <p:extLst>
      <p:ext uri="{BB962C8B-B14F-4D97-AF65-F5344CB8AC3E}">
        <p14:creationId xmlns:p14="http://schemas.microsoft.com/office/powerpoint/2010/main" val="2535173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тут надо быть осторожным – Хайдеггер – философ, отнюдь не лингвист. Он любил игру с языком. Дело, из которого взята цитация, называется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Holzwege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буквально «деревянные дороги», но по словарю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Holzweg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sein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«быть на ложном пути». </a:t>
            </a:r>
            <a:r>
              <a:rPr lang="de-CH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Weltbild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буквально «картина мира», но по словарю «мировоззрение». Хайдеггер любил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ремотивации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CH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Geschichte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«история»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Schicht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«слой» и т.п. Но Х. имел большое влияние, эти без сомнений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мира представляет собой частный, исторически обусловленный способ того универсального явления, которое можно назвать моделированием мира в семиотическом понимании этого слова.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(Воротников 2006)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297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2828</Words>
  <Application>Microsoft Macintosh PowerPoint</Application>
  <PresentationFormat>Bildschirmpräsentation (4:3)</PresentationFormat>
  <Paragraphs>70</Paragraphs>
  <Slides>36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1" baseType="lpstr">
      <vt:lpstr>Arial Unicode MS</vt:lpstr>
      <vt:lpstr>Arial</vt:lpstr>
      <vt:lpstr>Calibri</vt:lpstr>
      <vt:lpstr>Times New Roman</vt:lpstr>
      <vt:lpstr>Office-Design</vt:lpstr>
      <vt:lpstr>Актуальные аспекты развития современного русского языка 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606</cp:revision>
  <dcterms:created xsi:type="dcterms:W3CDTF">2014-04-27T23:03:49Z</dcterms:created>
  <dcterms:modified xsi:type="dcterms:W3CDTF">2026-05-24T15:13:23Z</dcterms:modified>
</cp:coreProperties>
</file>