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58" r:id="rId9"/>
    <p:sldId id="266" r:id="rId10"/>
    <p:sldId id="268" r:id="rId11"/>
    <p:sldId id="267" r:id="rId12"/>
    <p:sldId id="259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268" y="-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kostky na sobě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12</c:v>
                </c:pt>
                <c:pt idx="1">
                  <c:v>18</c:v>
                </c:pt>
                <c:pt idx="2">
                  <c:v>36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2</c:v>
                </c:pt>
                <c:pt idx="1">
                  <c:v>6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0-4F4F-9613-1D84B591B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6656000"/>
        <c:axId val="1726642688"/>
      </c:barChart>
      <c:catAx>
        <c:axId val="17266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26642688"/>
        <c:crosses val="autoZero"/>
        <c:auto val="1"/>
        <c:lblAlgn val="ctr"/>
        <c:lblOffset val="100"/>
        <c:noMultiLvlLbl val="0"/>
      </c:catAx>
      <c:valAx>
        <c:axId val="17266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266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06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30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46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3441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471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468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142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037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62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28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03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531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04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7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85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553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1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1652A1B-9E8C-41B7-90F2-1A6772B9A095}" type="datetimeFigureOut">
              <a:rPr lang="cs-CZ" smtClean="0"/>
              <a:t>21.12.2020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0BB2EC-73C8-4721-A4EB-9C18F1F51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18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99855" y="2318327"/>
            <a:ext cx="9354126" cy="22206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Dílčí vývojová období </a:t>
            </a:r>
            <a:br>
              <a:rPr lang="cs-CZ" dirty="0" smtClean="0"/>
            </a:br>
            <a:r>
              <a:rPr lang="cs-CZ" b="1" dirty="0" smtClean="0"/>
              <a:t>vývoj batolete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600" dirty="0"/>
              <a:t>V</a:t>
            </a:r>
            <a:r>
              <a:rPr lang="cs-CZ" sz="3600" dirty="0" smtClean="0"/>
              <a:t>ývojová psychologie ZS 2020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79273" y="4856018"/>
            <a:ext cx="7503824" cy="1371599"/>
          </a:xfrm>
        </p:spPr>
        <p:txBody>
          <a:bodyPr/>
          <a:lstStyle/>
          <a:p>
            <a:r>
              <a:rPr lang="cs-CZ" dirty="0" smtClean="0"/>
              <a:t>Gabriela Seidlová Málková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1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Percepční schopnosti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cap="none" dirty="0" smtClean="0"/>
              <a:t>Rozvoj </a:t>
            </a:r>
            <a:r>
              <a:rPr lang="cs-CZ" cap="none" dirty="0" err="1" smtClean="0"/>
              <a:t>vizuomotorické</a:t>
            </a:r>
            <a:r>
              <a:rPr lang="cs-CZ" cap="none" dirty="0" smtClean="0"/>
              <a:t> koordinace</a:t>
            </a:r>
          </a:p>
          <a:p>
            <a:r>
              <a:rPr lang="cs-CZ" cap="none" dirty="0" smtClean="0"/>
              <a:t>Rozvoj multimodální (z více zdrojů) percepce umožňuje přesnější vnímání vjemů a bohatý </a:t>
            </a:r>
            <a:r>
              <a:rPr lang="cs-CZ" cap="none" dirty="0" err="1" smtClean="0"/>
              <a:t>zddroj</a:t>
            </a:r>
            <a:r>
              <a:rPr lang="cs-CZ" cap="none" dirty="0" smtClean="0"/>
              <a:t> stimulace a podnětů pro učení</a:t>
            </a:r>
          </a:p>
          <a:p>
            <a:r>
              <a:rPr lang="cs-CZ" cap="none" dirty="0" smtClean="0"/>
              <a:t>Zlepšuje se prostorová orientace (nahoře, dole…), vnímání zvuků mateřského jazyka (fonologická citlivost); Zlepšuje se pozornost, zejména </a:t>
            </a:r>
            <a:r>
              <a:rPr lang="cs-CZ" cap="none" dirty="0"/>
              <a:t>pozornost </a:t>
            </a:r>
            <a:r>
              <a:rPr lang="cs-CZ" cap="none" dirty="0" smtClean="0"/>
              <a:t>volní. </a:t>
            </a:r>
          </a:p>
          <a:p>
            <a:r>
              <a:rPr lang="cs-CZ" cap="none" dirty="0" smtClean="0"/>
              <a:t>Otevřenost nových chutím a vjemům ( senzitivita vůči jídelním návykům)</a:t>
            </a:r>
          </a:p>
          <a:p>
            <a:r>
              <a:rPr lang="cs-CZ" cap="none" dirty="0" smtClean="0"/>
              <a:t>??? </a:t>
            </a:r>
            <a:r>
              <a:rPr lang="cs-CZ" i="1" cap="none" dirty="0" smtClean="0"/>
              <a:t>Dominance vizuálních vjemů (moderní technologie)/ otázky strukturace aktivit v průběhu dne / problém </a:t>
            </a:r>
            <a:r>
              <a:rPr lang="cs-CZ" i="1" cap="none" dirty="0" err="1" smtClean="0"/>
              <a:t>přestimulovanosti</a:t>
            </a:r>
            <a:r>
              <a:rPr lang="cs-CZ" i="1" cap="none" dirty="0" smtClean="0"/>
              <a:t> /  prostor pro samostatnost a nezávislost v procesech učení a objevování</a:t>
            </a:r>
          </a:p>
        </p:txBody>
      </p:sp>
    </p:spTree>
    <p:extLst>
      <p:ext uri="{BB962C8B-B14F-4D97-AF65-F5344CB8AC3E}">
        <p14:creationId xmlns:p14="http://schemas.microsoft.com/office/powerpoint/2010/main" val="6553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Učení a hra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2011680"/>
            <a:ext cx="10363826" cy="4601556"/>
          </a:xfrm>
        </p:spPr>
        <p:txBody>
          <a:bodyPr>
            <a:noAutofit/>
          </a:bodyPr>
          <a:lstStyle/>
          <a:p>
            <a:r>
              <a:rPr lang="cs-CZ" sz="1400" cap="none" dirty="0" smtClean="0"/>
              <a:t>Batolata s oblibou napodobují dospělé v jejich činnostech, zacházení s předměty a v pohybových činnostech… „hlavně že se něco děje“.</a:t>
            </a:r>
          </a:p>
          <a:p>
            <a:r>
              <a:rPr lang="cs-CZ" sz="1400" cap="none" dirty="0" smtClean="0"/>
              <a:t>Postupně </a:t>
            </a:r>
            <a:r>
              <a:rPr lang="cs-CZ" sz="1400" cap="none" dirty="0"/>
              <a:t>narůstá zájem o </a:t>
            </a:r>
            <a:r>
              <a:rPr lang="cs-CZ" sz="1400" cap="none" dirty="0" smtClean="0"/>
              <a:t>vrstevníky. Hra s vrstevníky má nejprve podobu </a:t>
            </a:r>
            <a:r>
              <a:rPr lang="cs-CZ" sz="1400" b="1" cap="none" dirty="0" smtClean="0"/>
              <a:t>paralelní hry</a:t>
            </a:r>
            <a:r>
              <a:rPr lang="cs-CZ" sz="1400" cap="none" dirty="0" smtClean="0"/>
              <a:t>, kdy si děti hrají vedle sebe ne nutně se stejnou hračkou. Od tří let se objevuje </a:t>
            </a:r>
            <a:r>
              <a:rPr lang="cs-CZ" sz="1400" b="1" cap="none" dirty="0" smtClean="0"/>
              <a:t>asociativní hra </a:t>
            </a:r>
            <a:r>
              <a:rPr lang="cs-CZ" sz="1400" cap="none" dirty="0" smtClean="0"/>
              <a:t>– děti si hrají se stejnou hračkou a sledují stejný cíl, komunikují spolu a napodobují se, nedokáží ale spolupracovat ( kooperace až od cca 4 let).</a:t>
            </a:r>
          </a:p>
          <a:p>
            <a:r>
              <a:rPr lang="cs-CZ" sz="1400" cap="none" dirty="0" smtClean="0"/>
              <a:t>Hra v batolecím období  má charakter prozkoumávání mechanismu časové následnosti (obliba </a:t>
            </a:r>
            <a:r>
              <a:rPr lang="cs-CZ" sz="1400" cap="none" dirty="0"/>
              <a:t>v házení a bouchání s věcmi mezi 12 a 18 měsícem </a:t>
            </a:r>
            <a:r>
              <a:rPr lang="cs-CZ" sz="1400" cap="none" dirty="0" smtClean="0"/>
              <a:t>), vlastní účinnosti a prozkoumávání vztahu příčiny a následku – opakující se činnosti a tzv. </a:t>
            </a:r>
            <a:r>
              <a:rPr lang="cs-CZ" sz="1400" b="1" cap="none" dirty="0"/>
              <a:t>s</a:t>
            </a:r>
            <a:r>
              <a:rPr lang="cs-CZ" sz="1400" b="1" cap="none" dirty="0" smtClean="0"/>
              <a:t>třídavé hry </a:t>
            </a:r>
            <a:r>
              <a:rPr lang="cs-CZ" sz="1400" cap="none" dirty="0" smtClean="0"/>
              <a:t>( bere- dává, vokalizuje- poslouchá, schovává- hledá, koná-sleduje…) </a:t>
            </a:r>
          </a:p>
          <a:p>
            <a:r>
              <a:rPr lang="cs-CZ" sz="1400" cap="none" dirty="0" smtClean="0"/>
              <a:t>Senzorickou manipulativní činnost nahrazuje postupně </a:t>
            </a:r>
            <a:r>
              <a:rPr lang="cs-CZ" sz="1400" b="1" cap="none" dirty="0" smtClean="0"/>
              <a:t>symbolické uvažování </a:t>
            </a:r>
            <a:r>
              <a:rPr lang="cs-CZ" sz="1400" cap="none" dirty="0" smtClean="0"/>
              <a:t>18.-21. </a:t>
            </a:r>
            <a:r>
              <a:rPr lang="cs-CZ" sz="1400" cap="none" dirty="0" err="1" smtClean="0"/>
              <a:t>měs</a:t>
            </a:r>
            <a:r>
              <a:rPr lang="cs-CZ" sz="1400" cap="none" dirty="0" smtClean="0"/>
              <a:t>. – odpoutání se od </a:t>
            </a:r>
            <a:r>
              <a:rPr lang="cs-CZ" sz="1400" cap="none" dirty="0" err="1" smtClean="0"/>
              <a:t>vnimání</a:t>
            </a:r>
            <a:r>
              <a:rPr lang="cs-CZ" sz="1400" cap="none" dirty="0" smtClean="0"/>
              <a:t> a bezprostřední zkušenosti k představám… používá pro řešení situací představy v mysli. Postupně se objevuje symbolická a imitační hra ( dítě zachází s předměty a hračkami jako by šlo o živé předměty, na hračky mluví a pečuje o ně, dává je do odpozorovaných situací…)</a:t>
            </a:r>
          </a:p>
          <a:p>
            <a:r>
              <a:rPr lang="cs-CZ" sz="1400" cap="none" dirty="0" smtClean="0"/>
              <a:t>Starší batole rozumí konceptu celistvosti- rozlišuje chybějící části hraček a upozorňuje na ně, dokáže skládat stavebnice se „</a:t>
            </a:r>
            <a:r>
              <a:rPr lang="cs-CZ" sz="1400" cap="none" dirty="0" err="1" smtClean="0"/>
              <a:t>vkládačkami</a:t>
            </a:r>
            <a:r>
              <a:rPr lang="cs-CZ" sz="1400" cap="none" dirty="0" smtClean="0"/>
              <a:t>“.</a:t>
            </a:r>
          </a:p>
          <a:p>
            <a:r>
              <a:rPr lang="cs-CZ" sz="1400" cap="none" dirty="0" smtClean="0"/>
              <a:t>Batole je nadšený objevitel, oceňuje spolupráci a podporu, potřebuje provázení, dostupného rodiče připraveného zprostředkovat nové situace a podněty, připraveného sdílet a poskytovat pozitivní zpětnou vazbu. </a:t>
            </a:r>
            <a:endParaRPr lang="cs-CZ" sz="1400" cap="none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58" y="786010"/>
            <a:ext cx="1542807" cy="11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Emoce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cap="none" dirty="0" smtClean="0"/>
              <a:t>Batole nedokáže kontrolovat své emoce, neumí tlumit projevy nepříjemných pocitů- ty mohou přerůstat do intenzivního  afektivního stavu trvajícího až do vyčerpání dítěte  </a:t>
            </a:r>
          </a:p>
          <a:p>
            <a:r>
              <a:rPr lang="cs-CZ" cap="none" dirty="0" smtClean="0"/>
              <a:t>„</a:t>
            </a:r>
            <a:r>
              <a:rPr lang="cs-CZ" cap="none" dirty="0" err="1" smtClean="0"/>
              <a:t>vztekací</a:t>
            </a:r>
            <a:r>
              <a:rPr lang="cs-CZ" cap="none" dirty="0" smtClean="0"/>
              <a:t> období“ ( 1,5 – 3), období vzdoru : dítě pracuje s určitou představou nebo cílem, který ale není možné naplnit (chce sedět na rohu stolu, který je ale kulatý…)</a:t>
            </a:r>
          </a:p>
          <a:p>
            <a:r>
              <a:rPr lang="cs-CZ" cap="none" dirty="0" smtClean="0"/>
              <a:t>Schopnost sebeuvědomování vede ke snaze řídit své okolí a testovat jeho reakce, prosadit si svou…</a:t>
            </a:r>
          </a:p>
          <a:p>
            <a:r>
              <a:rPr lang="cs-CZ" cap="none" dirty="0" smtClean="0"/>
              <a:t>Sebeprosazování a negativní afektivní chování doprovází vytváření vlastní identity a vůle a je přirozenou součástí vývoje. Od 18 měsíce by ale rodičovský přístup měl začít nastavovat dítěti výchovné hranice.</a:t>
            </a:r>
          </a:p>
          <a:p>
            <a:r>
              <a:rPr lang="cs-CZ" cap="none" dirty="0" smtClean="0"/>
              <a:t>Co funguje při zvládání dětského vzdoru?</a:t>
            </a:r>
            <a:endParaRPr lang="cs-CZ" cap="none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47" y="466119"/>
            <a:ext cx="1330271" cy="17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 - jaké je batole?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cap="none" dirty="0" smtClean="0"/>
              <a:t>Charakteristickým projevem batolecího období je prudký rozvoj řeči a reciproční komunikace. </a:t>
            </a:r>
          </a:p>
          <a:p>
            <a:r>
              <a:rPr lang="cs-CZ" cap="none" dirty="0" smtClean="0"/>
              <a:t>Batole je zručné, živé, pohyblivé, pracuje s účelnými pohyby, zvládá komplexnější úkony sebeobsluhy, v oblasti </a:t>
            </a:r>
            <a:r>
              <a:rPr lang="cs-CZ" cap="none" dirty="0" err="1" smtClean="0"/>
              <a:t>grafomorotiky</a:t>
            </a:r>
            <a:r>
              <a:rPr lang="cs-CZ" cap="none" dirty="0" smtClean="0"/>
              <a:t> a z různých pracovních činností</a:t>
            </a:r>
          </a:p>
          <a:p>
            <a:r>
              <a:rPr lang="cs-CZ" cap="none" dirty="0" smtClean="0"/>
              <a:t>Dokáže ve své mysli vytvářet mentální představy (symbolické funkce) , chápe vztahy mezi předměty</a:t>
            </a:r>
          </a:p>
          <a:p>
            <a:r>
              <a:rPr lang="cs-CZ" cap="none" dirty="0" smtClean="0"/>
              <a:t>Ovládá imitaci, konstrukční i </a:t>
            </a:r>
            <a:r>
              <a:rPr lang="cs-CZ" cap="none" dirty="0" err="1" smtClean="0"/>
              <a:t>exporační</a:t>
            </a:r>
            <a:r>
              <a:rPr lang="cs-CZ" cap="none" dirty="0" smtClean="0"/>
              <a:t> hry</a:t>
            </a:r>
          </a:p>
          <a:p>
            <a:r>
              <a:rPr lang="cs-CZ" cap="none" dirty="0" smtClean="0"/>
              <a:t>Uvědomuje si svoji osobu, prozkoumává okolí a odpoutává se od rodičů</a:t>
            </a:r>
          </a:p>
          <a:p>
            <a:r>
              <a:rPr lang="cs-CZ" cap="none" dirty="0" smtClean="0"/>
              <a:t>Nedokáže kontrolovat své emoce a posoudit vhodně situaci, ve které se nachází</a:t>
            </a:r>
          </a:p>
          <a:p>
            <a:r>
              <a:rPr lang="cs-CZ" cap="none" dirty="0" smtClean="0"/>
              <a:t>Vyžaduje péči, trpělivost a psychickou odolnost rodičů; aktivitu, pozornost a sociální kontakt, empatii, opakování činností  </a:t>
            </a:r>
            <a:endParaRPr lang="cs-CZ" cap="none" dirty="0"/>
          </a:p>
        </p:txBody>
      </p:sp>
    </p:spTree>
    <p:extLst>
      <p:ext uri="{BB962C8B-B14F-4D97-AF65-F5344CB8AC3E}">
        <p14:creationId xmlns:p14="http://schemas.microsoft.com/office/powerpoint/2010/main" val="354289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Chronologicky a obecně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cap="none" dirty="0" smtClean="0"/>
              <a:t>Batolecí období začíná v 1. a končí ve 3. roce života, zpravidla nástupem do mateřské školy nebo jiné formy organizované výchovy a vzdělávání</a:t>
            </a:r>
          </a:p>
          <a:p>
            <a:r>
              <a:rPr lang="cs-CZ" cap="none" dirty="0" smtClean="0"/>
              <a:t>Bouřlivé období s rychle postupujícím vývojem viditelným „ze dne na den“. Batole chodí vzpřímeně a začíná mluvit</a:t>
            </a:r>
          </a:p>
          <a:p>
            <a:r>
              <a:rPr lang="cs-CZ" cap="none" dirty="0" err="1" smtClean="0"/>
              <a:t>Langmeir</a:t>
            </a:r>
            <a:r>
              <a:rPr lang="cs-CZ" cap="none" dirty="0" smtClean="0"/>
              <a:t> (1998, str. 69)„ …nikdy (jindy) patrně není dítě tak roztomilé, ale současně tak vzdorovité a náročné na čas a trpělivost rodičů….“  </a:t>
            </a:r>
            <a:endParaRPr lang="cs-CZ" cap="none" dirty="0"/>
          </a:p>
        </p:txBody>
      </p:sp>
    </p:spTree>
    <p:extLst>
      <p:ext uri="{BB962C8B-B14F-4D97-AF65-F5344CB8AC3E}">
        <p14:creationId xmlns:p14="http://schemas.microsoft.com/office/powerpoint/2010/main" val="7914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Vývoj hrubé motoriky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61417"/>
          </a:xfrm>
        </p:spPr>
        <p:txBody>
          <a:bodyPr>
            <a:normAutofit fontScale="92500" lnSpcReduction="20000"/>
          </a:bodyPr>
          <a:lstStyle/>
          <a:p>
            <a:r>
              <a:rPr lang="cs-CZ" cap="none" dirty="0" smtClean="0"/>
              <a:t>Vývoj hrubé motoriky je patrný na první pohled</a:t>
            </a:r>
          </a:p>
          <a:p>
            <a:pPr lvl="1"/>
            <a:r>
              <a:rPr lang="cs-CZ" cap="none" dirty="0" smtClean="0"/>
              <a:t>kolem 1. roku většina dětí začíná chodit, </a:t>
            </a:r>
          </a:p>
          <a:p>
            <a:pPr lvl="1"/>
            <a:r>
              <a:rPr lang="cs-CZ" cap="none" dirty="0" smtClean="0"/>
              <a:t>kolem 13. měsíce chodí samostatně, samo se rozejde a samo se dokáže zastavit aniž by se muselo něčeho přidržet.</a:t>
            </a:r>
          </a:p>
          <a:p>
            <a:pPr lvl="1"/>
            <a:r>
              <a:rPr lang="cs-CZ" cap="none" dirty="0" smtClean="0"/>
              <a:t>od cca 15 měsíce je chůze jistá, , dítě zřídka padá a dovede i „utíkat“ (strnule, na široké bázi“, zvládá dobře nerovnosti, překračuje práh. </a:t>
            </a:r>
          </a:p>
          <a:p>
            <a:r>
              <a:rPr lang="cs-CZ" cap="none" dirty="0" smtClean="0"/>
              <a:t>Náročné jsou batole schody, postupně je zdolává s pomocí, ve dvou letech dokáže jít do schodů samo bez přidržování s přisunováním nohou na každém schůdku, ve 2,5 letech dokáže chodit jako dospělí se střídáním nohou.</a:t>
            </a:r>
          </a:p>
          <a:p>
            <a:r>
              <a:rPr lang="cs-CZ" cap="none" dirty="0" smtClean="0"/>
              <a:t>Dvouleté děti rády </a:t>
            </a:r>
            <a:r>
              <a:rPr lang="cs-CZ" cap="none" dirty="0" err="1" smtClean="0"/>
              <a:t>skáčí</a:t>
            </a:r>
            <a:r>
              <a:rPr lang="cs-CZ" cap="none" dirty="0" smtClean="0"/>
              <a:t> z menší výšky (obrubník).</a:t>
            </a:r>
          </a:p>
          <a:p>
            <a:r>
              <a:rPr lang="cs-CZ" cap="none" dirty="0" smtClean="0"/>
              <a:t>Tříleté dítě už zpravidla jezdí na tříkolce, </a:t>
            </a:r>
            <a:r>
              <a:rPr lang="cs-CZ" cap="none" dirty="0" err="1" smtClean="0"/>
              <a:t>odrážedle</a:t>
            </a:r>
            <a:r>
              <a:rPr lang="cs-CZ" cap="none" dirty="0" smtClean="0"/>
              <a:t>, motorce, běhá, skáče, hraje si na písku , ve vodě….</a:t>
            </a:r>
            <a:endParaRPr lang="cs-CZ" cap="none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865" y="1736122"/>
            <a:ext cx="1956233" cy="13017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93" y="1736122"/>
            <a:ext cx="2024808" cy="12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Vývoj </a:t>
            </a:r>
            <a:r>
              <a:rPr lang="cs-CZ" dirty="0" smtClean="0"/>
              <a:t>jemné </a:t>
            </a:r>
            <a:r>
              <a:rPr lang="cs-CZ" dirty="0"/>
              <a:t>motoriky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2334448"/>
            <a:ext cx="10363826" cy="3424107"/>
          </a:xfrm>
        </p:spPr>
        <p:txBody>
          <a:bodyPr/>
          <a:lstStyle/>
          <a:p>
            <a:r>
              <a:rPr lang="cs-CZ" cap="none" dirty="0" smtClean="0"/>
              <a:t>Pohyby rukou, uchopování, pouštění a manipulování s předměty</a:t>
            </a:r>
          </a:p>
          <a:p>
            <a:r>
              <a:rPr lang="cs-CZ" cap="none" dirty="0" smtClean="0"/>
              <a:t>Roční batole se s oblibou věnuje manipulačním hrám. Místo vrhání a vyhazování věcí typického pro kojence, cíleně a načasovaně předměty pouští. Zlepšujeme se koordinace oka a ruky: vývoj stavění kostek – viz graf ( 2 kostky na sebe v prvním roce; v 18 měsících  staví věže z více kostek; 3 leté dítě postaví „komín“ z deseti kostek) </a:t>
            </a:r>
          </a:p>
          <a:p>
            <a:r>
              <a:rPr lang="cs-CZ" cap="none" dirty="0" err="1" smtClean="0"/>
              <a:t>Zlepšujem</a:t>
            </a:r>
            <a:r>
              <a:rPr lang="cs-CZ" cap="none" dirty="0" smtClean="0"/>
              <a:t> se manipulace s drobnými předměty: 15 měsíční děti nahází kuličky do hrníčku, ve 2 letech do hrdla úzké lahvičky a ve 3 letech navleče korálky na </a:t>
            </a:r>
            <a:r>
              <a:rPr lang="cs-CZ" cap="none" dirty="0" err="1" smtClean="0"/>
              <a:t>šnůrku</a:t>
            </a:r>
            <a:r>
              <a:rPr lang="cs-CZ" cap="none" dirty="0" smtClean="0"/>
              <a:t> leté dítě napodobivě řadí kostky </a:t>
            </a:r>
            <a:endParaRPr lang="cs-CZ" cap="none" dirty="0"/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3506453788"/>
              </p:ext>
            </p:extLst>
          </p:nvPr>
        </p:nvGraphicFramePr>
        <p:xfrm>
          <a:off x="7897091" y="498763"/>
          <a:ext cx="3380509" cy="2189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42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Jemná motorika (směrem ke kreslení a psaní)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38283" y="1759802"/>
            <a:ext cx="10363826" cy="3424107"/>
          </a:xfrm>
        </p:spPr>
        <p:txBody>
          <a:bodyPr>
            <a:normAutofit fontScale="92500"/>
          </a:bodyPr>
          <a:lstStyle/>
          <a:p>
            <a:r>
              <a:rPr lang="cs-CZ" cap="none" dirty="0" smtClean="0"/>
              <a:t>Už od prvních narozenin podporovaná aktivita- čmárání a experimentace s tužkou, fixou, pastelkou</a:t>
            </a:r>
          </a:p>
          <a:p>
            <a:r>
              <a:rPr lang="cs-CZ" cap="none" dirty="0" smtClean="0"/>
              <a:t>Dlaňový úchop a lineární čmárání kyvadlovým pohybem. Kruhové čmárání nebo bodové tlučení; zpočátku jde hlavně o to trefit se na papír (kovadlinový pohyb ramene nahoru a dolů) . </a:t>
            </a:r>
          </a:p>
          <a:p>
            <a:r>
              <a:rPr lang="cs-CZ" cap="none" dirty="0" smtClean="0"/>
              <a:t>Mezi 2. a 3. rokem se čmáranice stává produktem, který dostane jméno a nese nějaký význam: „ASOCIATIVNÍ ČMÁRÁNÍ“ , postupně přechází v ZÁMĚRNÉ ČMÁRÁNÍ : začne uspořádávat čáry vedle sebe ve vertikálním (ve 2 letech ) a později v horizontálním směru; pochopení vztahu mezi </a:t>
            </a:r>
            <a:r>
              <a:rPr lang="cs-CZ" cap="none" dirty="0" err="1" smtClean="0"/>
              <a:t>vetikální</a:t>
            </a:r>
            <a:r>
              <a:rPr lang="cs-CZ" cap="none" dirty="0" smtClean="0"/>
              <a:t> a horizontálním směrem je pro kreslení zásadní dovednost:  žebříky a sluníčka.</a:t>
            </a:r>
          </a:p>
          <a:p>
            <a:r>
              <a:rPr lang="cs-CZ" cap="none" dirty="0" smtClean="0"/>
              <a:t>Ve třech letech řada dětí už kreslí první obrázky - IDEOGRAFICKÉ STÁDIUM</a:t>
            </a:r>
            <a:endParaRPr lang="cs-CZ" cap="none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66" y="4253346"/>
            <a:ext cx="1619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16200000">
            <a:off x="2540801" y="504783"/>
            <a:ext cx="6116615" cy="56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ŘEČ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cap="none" dirty="0" smtClean="0"/>
              <a:t>Masivní rozvoj řeči a jazykových schopností, spurt ve vývoji slovní zásoby</a:t>
            </a:r>
          </a:p>
          <a:p>
            <a:r>
              <a:rPr lang="cs-CZ" cap="none" dirty="0" smtClean="0"/>
              <a:t>Od jednoslovných sdělení přes nesouhlas, souhlas až k </a:t>
            </a:r>
            <a:r>
              <a:rPr lang="cs-CZ" cap="none" dirty="0" err="1" smtClean="0"/>
              <a:t>idiomorfům</a:t>
            </a:r>
            <a:r>
              <a:rPr lang="cs-CZ" cap="none" dirty="0" smtClean="0"/>
              <a:t> (vlastní slova srozumitelná jen v nejbližším okolí dítěte), často také nejistota významu slova- </a:t>
            </a:r>
            <a:r>
              <a:rPr lang="cs-CZ" cap="none" dirty="0" err="1" smtClean="0"/>
              <a:t>předpojmy</a:t>
            </a:r>
            <a:r>
              <a:rPr lang="cs-CZ" cap="none" dirty="0" smtClean="0"/>
              <a:t>.</a:t>
            </a:r>
          </a:p>
          <a:p>
            <a:r>
              <a:rPr lang="cs-CZ" cap="none" dirty="0" smtClean="0"/>
              <a:t>Velká obliba čtení knížek a prohlížení obrázků (leporela, obrázkové knihy, říkanky s ilustracemi). „</a:t>
            </a:r>
            <a:r>
              <a:rPr lang="cs-CZ" cap="none" dirty="0" err="1" smtClean="0"/>
              <a:t>mraveneček</a:t>
            </a:r>
            <a:r>
              <a:rPr lang="cs-CZ" cap="none" dirty="0" smtClean="0"/>
              <a:t> v lese…“ skákal pes…“ </a:t>
            </a:r>
          </a:p>
          <a:p>
            <a:r>
              <a:rPr lang="cs-CZ" cap="none" dirty="0" smtClean="0"/>
              <a:t>Při označování předmětů vychází z konkrétních znaků, ne z obecných vlastností určité třídy znaků. V komunikaci nechápe rozdíl mezi konkrétní, někteří, všichni ; není schopné zobecnit na třídu předmětů (</a:t>
            </a:r>
            <a:r>
              <a:rPr lang="cs-CZ" cap="none" dirty="0" err="1" smtClean="0"/>
              <a:t>čiči</a:t>
            </a:r>
            <a:r>
              <a:rPr lang="cs-CZ" cap="none" dirty="0" smtClean="0"/>
              <a:t> je jen plyšová hračka a ne kočka na ulici) nebo naopak zobecňuje nadměrně (táta je každý muž na ulici)</a:t>
            </a:r>
            <a:endParaRPr lang="cs-CZ" cap="none" dirty="0"/>
          </a:p>
        </p:txBody>
      </p:sp>
    </p:spTree>
    <p:extLst>
      <p:ext uri="{BB962C8B-B14F-4D97-AF65-F5344CB8AC3E}">
        <p14:creationId xmlns:p14="http://schemas.microsoft.com/office/powerpoint/2010/main" val="36541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2482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516897" y="1043030"/>
            <a:ext cx="5456398" cy="4092298"/>
          </a:xfrm>
        </p:spPr>
      </p:pic>
    </p:spTree>
    <p:extLst>
      <p:ext uri="{BB962C8B-B14F-4D97-AF65-F5344CB8AC3E}">
        <p14:creationId xmlns:p14="http://schemas.microsoft.com/office/powerpoint/2010/main" val="12648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Kognitivní </a:t>
            </a:r>
            <a:r>
              <a:rPr lang="cs-CZ" dirty="0" smtClean="0"/>
              <a:t>schopnosti a sebepojetí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cap="none" dirty="0" smtClean="0"/>
              <a:t>Zásadní moment: </a:t>
            </a:r>
            <a:r>
              <a:rPr lang="cs-CZ" b="1" cap="none" dirty="0" smtClean="0"/>
              <a:t>schopnost uvědomit si vlastní osobu </a:t>
            </a:r>
            <a:r>
              <a:rPr lang="cs-CZ" cap="none" dirty="0" smtClean="0"/>
              <a:t>( 18.-24. </a:t>
            </a:r>
            <a:r>
              <a:rPr lang="cs-CZ" cap="none" dirty="0" err="1" smtClean="0"/>
              <a:t>měs</a:t>
            </a:r>
            <a:r>
              <a:rPr lang="cs-CZ" cap="none" dirty="0" smtClean="0"/>
              <a:t>.)</a:t>
            </a:r>
          </a:p>
          <a:p>
            <a:pPr lvl="1"/>
            <a:r>
              <a:rPr lang="cs-CZ" cap="none" dirty="0" smtClean="0"/>
              <a:t>Pozná se v zrcadle, mluví o sobě v </a:t>
            </a:r>
            <a:r>
              <a:rPr lang="cs-CZ" cap="none" dirty="0" err="1" smtClean="0"/>
              <a:t>prní</a:t>
            </a:r>
            <a:r>
              <a:rPr lang="cs-CZ" cap="none" dirty="0" smtClean="0"/>
              <a:t> osobě (já), označuje své věci ( moje), prosazuje samostatnost a touží po autonomii ( „ já sám“)</a:t>
            </a:r>
          </a:p>
          <a:p>
            <a:pPr lvl="1"/>
            <a:r>
              <a:rPr lang="cs-CZ" cap="none" dirty="0" smtClean="0"/>
              <a:t>S narůstající potřebou autonomie a prozkoumávání samostatně se více objevují rizika, snaha o samostatnost ostře kontrastuje se silnou potřebou bezpečí a jistoty (dodržování rituálů, fixace na osoby, fixace na předměty). Batolecí období je citlivé na změny, může přicházet  horší adaptace na nové situace či změny v prostředí a činnostech.</a:t>
            </a:r>
          </a:p>
          <a:p>
            <a:pPr lvl="1"/>
            <a:r>
              <a:rPr lang="cs-CZ" cap="none" dirty="0" smtClean="0"/>
              <a:t>Cca 15 </a:t>
            </a:r>
            <a:r>
              <a:rPr lang="cs-CZ" cap="none" dirty="0" err="1" smtClean="0"/>
              <a:t>měs</a:t>
            </a:r>
            <a:r>
              <a:rPr lang="cs-CZ" cap="none" dirty="0" smtClean="0"/>
              <a:t>. </a:t>
            </a:r>
            <a:r>
              <a:rPr lang="cs-CZ" cap="none" dirty="0"/>
              <a:t>k</a:t>
            </a:r>
            <a:r>
              <a:rPr lang="cs-CZ" cap="none" dirty="0" smtClean="0"/>
              <a:t>ulminuje  SEPARAČNÍ ÚZKOST, postupně od 2 let mohou zvládat kratší separaci od blízké osoby. </a:t>
            </a:r>
          </a:p>
          <a:p>
            <a:r>
              <a:rPr lang="cs-CZ" b="1" cap="none" dirty="0" smtClean="0"/>
              <a:t>Egocentrická perspektiva </a:t>
            </a:r>
            <a:r>
              <a:rPr lang="cs-CZ" cap="none" dirty="0" smtClean="0"/>
              <a:t>(subjektivita): svět nahlíží vlastní perspektivou ( vztahovačnost jako projev egocentrického způsobu uvažování) </a:t>
            </a:r>
            <a:endParaRPr lang="cs-CZ" cap="none" dirty="0"/>
          </a:p>
        </p:txBody>
      </p:sp>
    </p:spTree>
    <p:extLst>
      <p:ext uri="{BB962C8B-B14F-4D97-AF65-F5344CB8AC3E}">
        <p14:creationId xmlns:p14="http://schemas.microsoft.com/office/powerpoint/2010/main" val="41480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1037</TotalTime>
  <Words>1326</Words>
  <Application>Microsoft Office PowerPoint</Application>
  <PresentationFormat>Širokoúhlá obrazovka</PresentationFormat>
  <Paragraphs>62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Tw Cen MT</vt:lpstr>
      <vt:lpstr>Kapka</vt:lpstr>
      <vt:lpstr>Dílčí vývojová období  vývoj batolete  Vývojová psychologie ZS 2020</vt:lpstr>
      <vt:lpstr>Chronologicky a obecně</vt:lpstr>
      <vt:lpstr>Vývoj hrubé motoriky</vt:lpstr>
      <vt:lpstr>Vývoj jemné motoriky</vt:lpstr>
      <vt:lpstr>Jemná motorika (směrem ke kreslení a psaní)</vt:lpstr>
      <vt:lpstr>Prezentace aplikace PowerPoint</vt:lpstr>
      <vt:lpstr>ŘEČ</vt:lpstr>
      <vt:lpstr>Prezentace aplikace PowerPoint</vt:lpstr>
      <vt:lpstr>Kognitivní schopnosti a sebepojetí</vt:lpstr>
      <vt:lpstr>Percepční schopnosti</vt:lpstr>
      <vt:lpstr>Učení a hra</vt:lpstr>
      <vt:lpstr>Emoce</vt:lpstr>
      <vt:lpstr>Shrnutí - jaké je batole?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Dílčí vývojová období  vývoj batolete  Vývojová psychologie ZS 2020</dc:title>
  <dc:creator>Gabriela Seidlová Málková</dc:creator>
  <cp:lastModifiedBy>Gabriela Seidlová Málková</cp:lastModifiedBy>
  <cp:revision>32</cp:revision>
  <dcterms:created xsi:type="dcterms:W3CDTF">2020-12-21T19:45:27Z</dcterms:created>
  <dcterms:modified xsi:type="dcterms:W3CDTF">2020-12-22T13:03:02Z</dcterms:modified>
</cp:coreProperties>
</file>