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9" r:id="rId3"/>
    <p:sldId id="281" r:id="rId4"/>
    <p:sldId id="260" r:id="rId5"/>
    <p:sldId id="262" r:id="rId6"/>
    <p:sldId id="286" r:id="rId7"/>
    <p:sldId id="284" r:id="rId8"/>
    <p:sldId id="285" r:id="rId9"/>
    <p:sldId id="268" r:id="rId10"/>
    <p:sldId id="283" r:id="rId11"/>
    <p:sldId id="271" r:id="rId12"/>
    <p:sldId id="272" r:id="rId13"/>
    <p:sldId id="263" r:id="rId14"/>
    <p:sldId id="264" r:id="rId15"/>
    <p:sldId id="276" r:id="rId16"/>
    <p:sldId id="275" r:id="rId17"/>
    <p:sldId id="291" r:id="rId18"/>
    <p:sldId id="288" r:id="rId19"/>
    <p:sldId id="290" r:id="rId20"/>
    <p:sldId id="289" r:id="rId21"/>
    <p:sldId id="267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6364" autoAdjust="0"/>
  </p:normalViewPr>
  <p:slideViewPr>
    <p:cSldViewPr>
      <p:cViewPr varScale="1">
        <p:scale>
          <a:sx n="61" d="100"/>
          <a:sy n="61" d="100"/>
        </p:scale>
        <p:origin x="62" y="2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D004F-28AF-4BCB-8E46-48EFC4580EF5}" type="datetimeFigureOut">
              <a:rPr lang="cs-CZ" smtClean="0"/>
              <a:pPr/>
              <a:t>12.03.2024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71E6A-7F2B-4877-A9E7-F751FF53CC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82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76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/>
              <a:t>V různých zemích</a:t>
            </a:r>
            <a:r>
              <a:rPr lang="cs-CZ" baseline="0" dirty="0"/>
              <a:t> je to různě. Nelze říci, že nějaký systém je horší a jiný lepší. Jde o to, aby celý systém byl konzistentní.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63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19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Organizační</a:t>
            </a:r>
            <a:r>
              <a:rPr lang="cs-CZ" baseline="0" dirty="0"/>
              <a:t> složka státu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388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Centralisté</a:t>
            </a:r>
            <a:r>
              <a:rPr lang="cs-CZ" baseline="0" dirty="0"/>
              <a:t>: je potřeba zajistit kvalitu v celém systému … Je to efektivnější, ….</a:t>
            </a:r>
          </a:p>
          <a:p>
            <a:r>
              <a:rPr lang="cs-CZ" baseline="0" dirty="0"/>
              <a:t>Decentralisté: lokální potřeby,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74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12.03.2024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12.03.2024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12.03.2024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78F8-AB51-464B-A790-F9C8FFE8F52C}" type="datetimeFigureOut">
              <a:rPr lang="cs-CZ" smtClean="0"/>
              <a:pPr/>
              <a:t>12.03.2024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78F8-AB51-464B-A790-F9C8FFE8F52C}" type="datetimeFigureOut">
              <a:rPr lang="cs-CZ" smtClean="0"/>
              <a:pPr/>
              <a:t>12.03.2024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CF61A-2004-4845-9E0C-0687D407B4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noProof="0" dirty="0"/>
              <a:t>Jak řídit a měnit vzdělávání?</a:t>
            </a:r>
            <a:br>
              <a:rPr lang="cs-CZ" noProof="0" dirty="0"/>
            </a:br>
            <a:r>
              <a:rPr lang="cs-CZ" noProof="0" dirty="0"/>
              <a:t>Řízení školství v ČR</a:t>
            </a:r>
            <a:br>
              <a:rPr lang="cs-CZ" noProof="0" dirty="0"/>
            </a:br>
            <a:r>
              <a:rPr lang="cs-CZ" noProof="0" dirty="0"/>
              <a:t>Cíle a nástroje vzdělávací politiky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Magdalena Mouralová</a:t>
            </a:r>
            <a:endParaRPr lang="cs-CZ" noProof="0" dirty="0"/>
          </a:p>
          <a:p>
            <a:r>
              <a:rPr lang="cs-CZ" dirty="0"/>
              <a:t>13</a:t>
            </a:r>
            <a:r>
              <a:rPr lang="cs-CZ" noProof="0" dirty="0"/>
              <a:t>. 3.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2C972D6-51B4-A8D5-28A8-C5FA36A53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65" y="354063"/>
            <a:ext cx="10722269" cy="61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8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</a:t>
            </a:r>
            <a:r>
              <a:rPr lang="cs-CZ" baseline="0" dirty="0"/>
              <a:t> úroveň řízení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000">
              <a:spcBef>
                <a:spcPts val="0"/>
              </a:spcBef>
            </a:pPr>
            <a:r>
              <a:rPr lang="cs-CZ" dirty="0"/>
              <a:t>MŠMT</a:t>
            </a:r>
          </a:p>
          <a:p>
            <a:pPr marL="288000">
              <a:spcBef>
                <a:spcPts val="0"/>
              </a:spcBef>
            </a:pPr>
            <a:r>
              <a:rPr lang="cs-CZ" dirty="0"/>
              <a:t>ČŠI, krajské inspektoráty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Přímo řízené organizace MŠMT:</a:t>
            </a:r>
          </a:p>
          <a:p>
            <a:pPr marL="288000">
              <a:spcBef>
                <a:spcPts val="0"/>
              </a:spcBef>
            </a:pPr>
            <a:r>
              <a:rPr lang="cs-CZ" dirty="0"/>
              <a:t>Centrum pro zjišťování výsledků vzdělávání (CERMAT)</a:t>
            </a:r>
          </a:p>
          <a:p>
            <a:pPr marL="288000">
              <a:spcBef>
                <a:spcPts val="0"/>
              </a:spcBef>
            </a:pPr>
            <a:r>
              <a:rPr lang="cs-CZ" dirty="0"/>
              <a:t>Národní pedagogický institut (NPI)</a:t>
            </a:r>
          </a:p>
          <a:p>
            <a:pPr marL="288000">
              <a:spcBef>
                <a:spcPts val="0"/>
              </a:spcBef>
            </a:pPr>
            <a:r>
              <a:rPr lang="cs-CZ" dirty="0"/>
              <a:t>Dům zahraniční spolupráce (DZS)</a:t>
            </a:r>
          </a:p>
        </p:txBody>
      </p:sp>
    </p:spTree>
    <p:extLst>
      <p:ext uri="{BB962C8B-B14F-4D97-AF65-F5344CB8AC3E}">
        <p14:creationId xmlns:p14="http://schemas.microsoft.com/office/powerpoint/2010/main" val="2021613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MŠMT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dirty="0"/>
              <a:t>Centrální úřad</a:t>
            </a:r>
          </a:p>
          <a:p>
            <a:pPr>
              <a:spcBef>
                <a:spcPts val="0"/>
              </a:spcBef>
            </a:pPr>
            <a:r>
              <a:rPr lang="cs-CZ" dirty="0"/>
              <a:t>Méně než 200 lidí</a:t>
            </a:r>
          </a:p>
          <a:p>
            <a:pPr>
              <a:spcBef>
                <a:spcPts val="0"/>
              </a:spcBef>
            </a:pPr>
            <a:r>
              <a:rPr lang="cs-CZ" dirty="0"/>
              <a:t>Minimální přímé kompetence </a:t>
            </a:r>
          </a:p>
          <a:p>
            <a:pPr>
              <a:spcBef>
                <a:spcPts val="0"/>
              </a:spcBef>
            </a:pPr>
            <a:r>
              <a:rPr lang="cs-CZ" dirty="0"/>
              <a:t>Hlavní nástroje:</a:t>
            </a:r>
          </a:p>
          <a:p>
            <a:pPr lvl="1">
              <a:spcBef>
                <a:spcPts val="0"/>
              </a:spcBef>
            </a:pPr>
            <a:r>
              <a:rPr lang="cs-CZ" dirty="0"/>
              <a:t>Školský rejstřík </a:t>
            </a:r>
          </a:p>
          <a:p>
            <a:pPr lvl="1">
              <a:spcBef>
                <a:spcPts val="0"/>
              </a:spcBef>
            </a:pPr>
            <a:r>
              <a:rPr lang="cs-CZ" dirty="0"/>
              <a:t>Financování </a:t>
            </a:r>
          </a:p>
          <a:p>
            <a:pPr lvl="1">
              <a:spcBef>
                <a:spcPts val="0"/>
              </a:spcBef>
            </a:pPr>
            <a:r>
              <a:rPr lang="cs-CZ" dirty="0"/>
              <a:t>Česká školní inspekce </a:t>
            </a:r>
          </a:p>
          <a:p>
            <a:pPr lvl="1">
              <a:spcBef>
                <a:spcPts val="0"/>
              </a:spcBef>
            </a:pPr>
            <a:r>
              <a:rPr lang="cs-CZ" dirty="0"/>
              <a:t>Vzdělávací programy (RVP), dlouhodobé záměry, strategie</a:t>
            </a:r>
          </a:p>
          <a:p>
            <a:pPr lvl="1">
              <a:spcBef>
                <a:spcPts val="0"/>
              </a:spcBef>
            </a:pPr>
            <a:r>
              <a:rPr lang="cs-CZ" dirty="0"/>
              <a:t>Právní předpisy, vyhlášky, směrnice, metodické pokyny</a:t>
            </a:r>
          </a:p>
          <a:p>
            <a:pPr lvl="1">
              <a:spcBef>
                <a:spcPts val="0"/>
              </a:spcBef>
            </a:pPr>
            <a:r>
              <a:rPr lang="cs-CZ" dirty="0"/>
              <a:t>(Neformální) podpůrné působení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8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ČŠI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Správní úřad s celostátní působností</a:t>
            </a:r>
          </a:p>
          <a:p>
            <a:r>
              <a:rPr lang="cs-CZ" dirty="0"/>
              <a:t>Malé přímé výkonné pravomoci (nemůže přímo rozhodovat či přikazovat)</a:t>
            </a:r>
          </a:p>
          <a:p>
            <a:r>
              <a:rPr lang="cs-CZ" dirty="0"/>
              <a:t>Provádí ovšem hodnocení škol, sbírá informace atd.</a:t>
            </a:r>
          </a:p>
          <a:p>
            <a:r>
              <a:rPr lang="cs-CZ" dirty="0"/>
              <a:t>Poměrně nezávislá instituce, fakticky ovšem podřízená MŠMT (ústřední školní inspektor je jmenován ministrem)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4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Obce a kraje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161290-28A5-04E9-C8E1-E0F54AB6C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Obce jsou hlavními zřizovateli základních a mateřských škol</a:t>
            </a:r>
          </a:p>
          <a:p>
            <a:r>
              <a:rPr lang="cs-CZ" dirty="0"/>
              <a:t>Povinnost zajistit pro děti s trvalým bydlištěm na jejich území podmínky pro plnění povinné školní docházky a také podmínky pro předškolní vzdělávání v posledním roce před zahájením povinné školní docházky</a:t>
            </a:r>
          </a:p>
          <a:p>
            <a:r>
              <a:rPr lang="cs-CZ" dirty="0"/>
              <a:t>Povinnost zajistit financování s výjimkou těch položek, které financuje stát</a:t>
            </a:r>
          </a:p>
          <a:p>
            <a:r>
              <a:rPr lang="cs-CZ" dirty="0"/>
              <a:t>Kompetence: jmenuje a odvolává ředitele škol (nikoli neomezeně), zastoupení ve školské radě, přidělování a kontrolování finančních prostředků 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330CC8-B3E6-3DA9-4C22-9BBBD676F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Kraje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06B55D-C4DF-292A-7D36-8543B5E5F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02397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Zřizovatelem středních a vyšších odborných škol, často též speciálních škol, jazykových škol, základních uměleckých škol, výchovných ústavů</a:t>
            </a:r>
          </a:p>
          <a:p>
            <a:r>
              <a:rPr lang="cs-CZ" dirty="0"/>
              <a:t>Povinnost zajistit financování s výjimkou těch položek, které financuje stát</a:t>
            </a:r>
          </a:p>
          <a:p>
            <a:r>
              <a:rPr lang="cs-CZ" dirty="0"/>
              <a:t>Kompetence: jmenuje a odvolává ředitele škol (nikoli neomezeně), zastoupení ve školské radě, přidělování a kontrolování finančních prostředků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6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Školy a školská zařízení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918448" cy="4525963"/>
          </a:xfrm>
        </p:spPr>
        <p:txBody>
          <a:bodyPr>
            <a:noAutofit/>
          </a:bodyPr>
          <a:lstStyle/>
          <a:p>
            <a:r>
              <a:rPr lang="cs-CZ" sz="2400" dirty="0"/>
              <a:t>vzdělávací soustava tvořena </a:t>
            </a:r>
            <a:r>
              <a:rPr lang="en-US" sz="2400" dirty="0" err="1"/>
              <a:t>školami</a:t>
            </a:r>
            <a:r>
              <a:rPr lang="en-US" sz="2400" dirty="0"/>
              <a:t> a </a:t>
            </a:r>
            <a:r>
              <a:rPr lang="en-US" sz="2400" dirty="0" err="1"/>
              <a:t>školskými</a:t>
            </a:r>
            <a:r>
              <a:rPr lang="en-US" sz="2400" dirty="0"/>
              <a:t> </a:t>
            </a:r>
            <a:r>
              <a:rPr lang="en-US" sz="2400" dirty="0" err="1"/>
              <a:t>zařízeními</a:t>
            </a:r>
            <a:r>
              <a:rPr lang="en-US" sz="2400" dirty="0"/>
              <a:t> </a:t>
            </a:r>
            <a:endParaRPr lang="cs-CZ" sz="2400" dirty="0"/>
          </a:p>
          <a:p>
            <a:r>
              <a:rPr lang="en-US" sz="2400" dirty="0" err="1"/>
              <a:t>zápis</a:t>
            </a:r>
            <a:r>
              <a:rPr lang="en-US" sz="2400" dirty="0"/>
              <a:t> do </a:t>
            </a:r>
            <a:r>
              <a:rPr lang="en-US" sz="2400" dirty="0" err="1"/>
              <a:t>školského</a:t>
            </a:r>
            <a:r>
              <a:rPr lang="en-US" sz="2400" dirty="0"/>
              <a:t> </a:t>
            </a:r>
            <a:r>
              <a:rPr lang="en-US" sz="2400" dirty="0" err="1"/>
              <a:t>rejstříku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v drtivé většině případů </a:t>
            </a:r>
            <a:r>
              <a:rPr lang="cs-CZ" sz="2400" b="1" dirty="0"/>
              <a:t>právnickými osobami</a:t>
            </a:r>
            <a:r>
              <a:rPr lang="cs-CZ" sz="2400" dirty="0"/>
              <a:t> a mají právní subjektivitu (v případě škol zřízených obcemi, kraji, MŠMT, církvemi, soukromými institucemi a státními podniky), výjimečně mohou být </a:t>
            </a:r>
            <a:r>
              <a:rPr lang="cs-CZ" sz="2400" b="1" dirty="0"/>
              <a:t>organizačními složky státu nebo její součásti</a:t>
            </a:r>
            <a:r>
              <a:rPr lang="cs-CZ" sz="2400" dirty="0"/>
              <a:t> (v případě škol zřízených MV, MO, MPSV, MS)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C34AE0-2F04-82C6-D117-B093E3AEF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6080" y="1600201"/>
            <a:ext cx="4766320" cy="485313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Školy</a:t>
            </a:r>
          </a:p>
          <a:p>
            <a:r>
              <a:rPr lang="cs-CZ" dirty="0"/>
              <a:t>Mateřská škola, </a:t>
            </a:r>
          </a:p>
          <a:p>
            <a:r>
              <a:rPr lang="cs-CZ" dirty="0"/>
              <a:t>Základní škola, </a:t>
            </a:r>
          </a:p>
          <a:p>
            <a:r>
              <a:rPr lang="cs-CZ" dirty="0"/>
              <a:t>střední škola (gymnázium, střední odborná škola a střední odborné učiliště), </a:t>
            </a:r>
          </a:p>
          <a:p>
            <a:r>
              <a:rPr lang="cs-CZ" dirty="0"/>
              <a:t>konzervatoř, </a:t>
            </a:r>
          </a:p>
          <a:p>
            <a:r>
              <a:rPr lang="cs-CZ" dirty="0"/>
              <a:t>vyšší odborná škola, </a:t>
            </a:r>
          </a:p>
          <a:p>
            <a:r>
              <a:rPr lang="cs-CZ" dirty="0"/>
              <a:t>základní umělecká škola,</a:t>
            </a:r>
          </a:p>
          <a:p>
            <a:r>
              <a:rPr lang="cs-CZ" dirty="0"/>
              <a:t>jazyková škola s právem státní jazykové zkoušky.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Školská zařízení</a:t>
            </a:r>
          </a:p>
          <a:p>
            <a:r>
              <a:rPr lang="cs-CZ" dirty="0"/>
              <a:t>zařízení pro další vzdělávání pedagogických pracovníků, </a:t>
            </a:r>
          </a:p>
          <a:p>
            <a:r>
              <a:rPr lang="cs-CZ" dirty="0"/>
              <a:t>školská poradenská zařízení, </a:t>
            </a:r>
          </a:p>
          <a:p>
            <a:r>
              <a:rPr lang="cs-CZ" dirty="0"/>
              <a:t>školská zařízení pro zájmové vzdělávání, </a:t>
            </a:r>
          </a:p>
          <a:p>
            <a:r>
              <a:rPr lang="cs-CZ" dirty="0"/>
              <a:t>školská účelová zařízení, </a:t>
            </a:r>
          </a:p>
          <a:p>
            <a:r>
              <a:rPr lang="cs-CZ" dirty="0"/>
              <a:t>školská výchovná a ubytovací zařízení, </a:t>
            </a:r>
          </a:p>
          <a:p>
            <a:r>
              <a:rPr lang="cs-CZ" dirty="0"/>
              <a:t>zařízení školního stravování, </a:t>
            </a:r>
          </a:p>
          <a:p>
            <a:r>
              <a:rPr lang="cs-CZ" dirty="0"/>
              <a:t>Š. zařízení pro výkon ústavní výchovy nebo ochranné výchovy</a:t>
            </a:r>
          </a:p>
          <a:p>
            <a:r>
              <a:rPr lang="cs-CZ" dirty="0"/>
              <a:t>školská zařízení pro preventivně výchovnou péči</a:t>
            </a:r>
          </a:p>
        </p:txBody>
      </p:sp>
    </p:spTree>
    <p:extLst>
      <p:ext uri="{BB962C8B-B14F-4D97-AF65-F5344CB8AC3E}">
        <p14:creationId xmlns:p14="http://schemas.microsoft.com/office/powerpoint/2010/main" val="13575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Školská</a:t>
            </a:r>
            <a:r>
              <a:rPr lang="cs-CZ" baseline="0" dirty="0"/>
              <a:t> rada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416" y="1340768"/>
            <a:ext cx="10513168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Proč? </a:t>
            </a:r>
          </a:p>
          <a:p>
            <a:pPr lvl="1"/>
            <a:r>
              <a:rPr lang="cs-CZ" dirty="0"/>
              <a:t>povinnost se zákona u ZŠ, SŠ a VOŠ</a:t>
            </a:r>
          </a:p>
          <a:p>
            <a:pPr lvl="1"/>
            <a:r>
              <a:rPr lang="cs-CZ" dirty="0"/>
              <a:t>idea: zapojení zainteresovaných aktérů do správy školy </a:t>
            </a:r>
          </a:p>
          <a:p>
            <a:r>
              <a:rPr lang="cs-CZ" dirty="0"/>
              <a:t>Kdo v ní je? </a:t>
            </a:r>
          </a:p>
          <a:p>
            <a:pPr lvl="1"/>
            <a:r>
              <a:rPr lang="cs-CZ" dirty="0"/>
              <a:t>rodiče a zletilí žáci, učitelé, zřizovatel</a:t>
            </a:r>
          </a:p>
          <a:p>
            <a:r>
              <a:rPr lang="cs-CZ" dirty="0"/>
              <a:t>Co dělá?</a:t>
            </a:r>
          </a:p>
          <a:p>
            <a:pPr lvl="1"/>
            <a:r>
              <a:rPr lang="cs-CZ" dirty="0"/>
              <a:t>schvaluje některé dokumenty školy: výroční zprávu, školní řád, stipendijní řád, pravidla pro hodnocení</a:t>
            </a:r>
          </a:p>
          <a:p>
            <a:pPr lvl="1"/>
            <a:r>
              <a:rPr lang="cs-CZ" dirty="0"/>
              <a:t>projednává ŠVP, rozpočet školy, inspekční zprávy</a:t>
            </a:r>
          </a:p>
          <a:p>
            <a:pPr lvl="1"/>
            <a:r>
              <a:rPr lang="cs-CZ" dirty="0"/>
              <a:t>podílí se na koncepci rozvoje školy, navrhuje úpravy rozpočtu,</a:t>
            </a:r>
          </a:p>
          <a:p>
            <a:pPr lvl="1"/>
            <a:r>
              <a:rPr lang="cs-CZ" dirty="0"/>
              <a:t>podává podněty řediteli, zřizovateli, orgánům státní správy</a:t>
            </a:r>
          </a:p>
          <a:p>
            <a:r>
              <a:rPr lang="cs-CZ" dirty="0"/>
              <a:t>Problémy</a:t>
            </a:r>
          </a:p>
          <a:p>
            <a:pPr lvl="1"/>
            <a:r>
              <a:rPr lang="cs-CZ" dirty="0"/>
              <a:t>Formální fungování, nedostatek lidí, kompetence ze zákona nekorespondují se zájmy členů</a:t>
            </a:r>
          </a:p>
        </p:txBody>
      </p:sp>
    </p:spTree>
    <p:extLst>
      <p:ext uri="{BB962C8B-B14F-4D97-AF65-F5344CB8AC3E}">
        <p14:creationId xmlns:p14="http://schemas.microsoft.com/office/powerpoint/2010/main" val="4211622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103CB-95F9-C0A6-56D4-4D9E870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r>
              <a:rPr lang="cs-CZ" dirty="0"/>
              <a:t>Skupinová aktivita – sdílené priority (část 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6CD825-FBF2-0572-7D1C-960B770ED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96753"/>
            <a:ext cx="8568952" cy="538661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1. Získat kvalitní nové učitele.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2.  Vytvořit podmínky pro profesní učení všech začínajících i stávajících učitelů.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3.  Zajistit lidem ve škole podporu od dostatku kvalitních školních poradenských pracovníků.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4.  Zesílit, propojit a zvýšit kvalitu podpůrné struktury kolem škol (školská poradenská zařízení, zdravotní a sociální služby).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5.  Získat kvalitní nové ředitele – pedagogické leadery.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6.  Vytvořit systém trvalého rozvoje ředitelů – pedagogických leaderů.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7.  Vytvořit střední článek vedení zaměřený na pedagogický rozvoj škol.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8.  Společně zformulovat sdílené hodnoty, vzdělávací cíle a indikátory zlepšení, se kterými se ztotožňuje většina klíčových aktérů.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9.  Trvale sledovat dopad na všech úrovních systému (učitel, ředitel, region, stát) s cílem učit se zlepšovat svou práci.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10.  Cíleně zvyšovat rovné šance.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11.  </a:t>
            </a:r>
            <a:r>
              <a:rPr lang="cs-CZ" sz="1800" b="0" i="0" dirty="0" err="1">
                <a:solidFill>
                  <a:srgbClr val="1D2125"/>
                </a:solidFill>
                <a:effectLst/>
                <a:latin typeface="-apple-system"/>
              </a:rPr>
              <a:t>Odbřemenit</a:t>
            </a: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 ředitele škol.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12.  Zvýšit odborné kapacity úředníků (zejména implementace).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13.  Zajistit dlouhodobou kontinuitu a konzistenci řízení vzdělávacího systému.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14.  Získat podporu veřejnosti pro změny a investice do vzdělávání.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15.  Zvýšit účast v předškolním vzdělávání dětí ohrožených školním neúspěchem.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16.  Zajistit růst mezd pedagogických pracovníků.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17.  Zajistit udržitelné zdroje pro realizaci všech opatření.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04BA530-EA21-0C5B-9887-1E9B55AEC4F0}"/>
              </a:ext>
            </a:extLst>
          </p:cNvPr>
          <p:cNvSpPr txBox="1"/>
          <p:nvPr/>
        </p:nvSpPr>
        <p:spPr>
          <a:xfrm>
            <a:off x="9192344" y="1196753"/>
            <a:ext cx="2880320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3. Vyberte jednu prioritu a zkuste u </a:t>
            </a:r>
            <a:r>
              <a:rPr lang="cs-CZ"/>
              <a:t>ní formulovat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Proč</a:t>
            </a:r>
            <a:r>
              <a:rPr lang="cs-CZ" dirty="0"/>
              <a:t> je to důležité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Jak</a:t>
            </a:r>
            <a:r>
              <a:rPr lang="cs-CZ" dirty="0"/>
              <a:t> by se toho dalo dosáhnout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Jací aktéři </a:t>
            </a:r>
            <a:r>
              <a:rPr lang="cs-CZ" dirty="0"/>
              <a:t>by měli být zapojeni do řešení</a:t>
            </a:r>
          </a:p>
        </p:txBody>
      </p:sp>
    </p:spTree>
    <p:extLst>
      <p:ext uri="{BB962C8B-B14F-4D97-AF65-F5344CB8AC3E}">
        <p14:creationId xmlns:p14="http://schemas.microsoft.com/office/powerpoint/2010/main" val="1065343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99469-0D30-0FD5-78C2-3BC98E70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Koho a čeho se týká které opatření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D37605-89C8-37FD-2CDA-EE80668CF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19365"/>
            <a:ext cx="11784878" cy="57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15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BC855EB-5025-B347-63A8-180D51F64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670" y="57338"/>
            <a:ext cx="12295670" cy="680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Co nás dnes čeká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endParaRPr lang="cs-CZ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/>
              <a:t>Přemýšlení o tom, kdo co může dělat = k</a:t>
            </a:r>
            <a:r>
              <a:rPr lang="cs-CZ" baseline="0" dirty="0"/>
              <a:t>ompetence a povinnosti hlavních aktérů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/>
              <a:t>Rozlišení cílů a nástrojů</a:t>
            </a:r>
            <a:endParaRPr lang="cs-CZ" baseline="0" dirty="0"/>
          </a:p>
          <a:p>
            <a:pPr marL="514350" indent="-514350">
              <a:buFont typeface="+mj-lt"/>
              <a:buAutoNum type="arabicPeriod"/>
              <a:defRPr/>
            </a:pPr>
            <a:endParaRPr lang="cs-CZ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cs-CZ" dirty="0"/>
              <a:t>Vyjasnění pojmů</a:t>
            </a:r>
          </a:p>
          <a:p>
            <a:pPr marL="914400" lvl="1" indent="-514350">
              <a:defRPr/>
            </a:pPr>
            <a:r>
              <a:rPr lang="cs-CZ" dirty="0"/>
              <a:t>Státní správa a samospráva ve školství</a:t>
            </a:r>
            <a:endParaRPr lang="en-US" dirty="0"/>
          </a:p>
          <a:p>
            <a:pPr marL="914400" lvl="1" indent="-514350"/>
            <a:r>
              <a:rPr lang="cs-CZ" dirty="0"/>
              <a:t>Centralizace</a:t>
            </a:r>
            <a:r>
              <a:rPr lang="cs-CZ" baseline="0" dirty="0"/>
              <a:t> a decentralizace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20E349B-A711-0A49-409E-657580A31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52385"/>
            <a:ext cx="11665295" cy="65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08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aktivita č. 2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40769"/>
            <a:ext cx="10887000" cy="4785395"/>
          </a:xfrm>
        </p:spPr>
        <p:txBody>
          <a:bodyPr/>
          <a:lstStyle/>
          <a:p>
            <a:r>
              <a:rPr lang="cs-CZ" dirty="0"/>
              <a:t>Centralisté vs. decentralisté</a:t>
            </a:r>
          </a:p>
          <a:p>
            <a:pPr lvl="1"/>
            <a:r>
              <a:rPr lang="cs-CZ" dirty="0"/>
              <a:t>Vymyslete argumenty pro zvýšení kompetencí centra (MŠMT) </a:t>
            </a:r>
          </a:p>
          <a:p>
            <a:pPr lvl="1"/>
            <a:r>
              <a:rPr lang="cs-CZ" dirty="0"/>
              <a:t>Vymyslete argumenty pro udržení současného stavu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9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53229"/>
            <a:ext cx="10972800" cy="1143000"/>
          </a:xfrm>
        </p:spPr>
        <p:txBody>
          <a:bodyPr/>
          <a:lstStyle/>
          <a:p>
            <a:r>
              <a:rPr lang="cs-CZ" noProof="0" dirty="0"/>
              <a:t>Rámec pro analýzu VP</a:t>
            </a: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5608639" y="336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1BC5032-529B-D18F-953A-0DDD049DA613}"/>
              </a:ext>
            </a:extLst>
          </p:cNvPr>
          <p:cNvSpPr/>
          <p:nvPr/>
        </p:nvSpPr>
        <p:spPr>
          <a:xfrm>
            <a:off x="1080417" y="1492621"/>
            <a:ext cx="3943383" cy="3833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718120" y="1054454"/>
            <a:ext cx="11449272" cy="5369250"/>
            <a:chOff x="4333" y="3446"/>
            <a:chExt cx="7485" cy="3526"/>
          </a:xfrm>
        </p:grpSpPr>
        <p:sp>
          <p:nvSpPr>
            <p:cNvPr id="7" name="AutoShape 47"/>
            <p:cNvSpPr>
              <a:spLocks noChangeAspect="1" noChangeArrowheads="1" noTextEdit="1"/>
            </p:cNvSpPr>
            <p:nvPr/>
          </p:nvSpPr>
          <p:spPr bwMode="auto">
            <a:xfrm>
              <a:off x="4333" y="3446"/>
              <a:ext cx="7485" cy="3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46"/>
            <p:cNvSpPr txBox="1">
              <a:spLocks noChangeArrowheads="1"/>
            </p:cNvSpPr>
            <p:nvPr/>
          </p:nvSpPr>
          <p:spPr bwMode="auto">
            <a:xfrm>
              <a:off x="7770" y="4449"/>
              <a:ext cx="1381" cy="9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8430" tIns="29215" rIns="58430" bIns="29215" numCol="1" anchor="t" anchorCtr="0" compatLnSpc="1">
              <a:prstTxWarp prst="textNoShape">
                <a:avLst/>
              </a:prstTxWarp>
            </a:bodyPr>
            <a:lstStyle>
              <a:lvl1pPr indent="2889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cs-CZ" altLang="en-US" sz="1400" dirty="0">
                  <a:ea typeface="Times New Roman" panose="02020603050405020304" pitchFamily="18" charset="0"/>
                </a:rPr>
                <a:t>Vzdělávací procesy</a:t>
              </a:r>
            </a:p>
            <a:p>
              <a:pPr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cs-CZ" altLang="en-US" sz="1400" dirty="0"/>
                <a:t>Škola </a:t>
              </a:r>
            </a:p>
            <a:p>
              <a:pPr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cs-CZ" altLang="en-US" sz="1400" dirty="0"/>
                <a:t>Třída </a:t>
              </a:r>
            </a:p>
            <a:p>
              <a:pPr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cs-CZ" altLang="en-US" sz="1400" dirty="0"/>
                <a:t>Žáci</a:t>
              </a:r>
              <a:r>
                <a:rPr lang="cs-CZ" altLang="en-US" sz="1400" baseline="-25000" dirty="0"/>
                <a:t>2</a:t>
              </a:r>
              <a:endParaRPr lang="cs-CZ" altLang="en-US" sz="1400" dirty="0"/>
            </a:p>
            <a:p>
              <a:pPr indent="0" algn="ctr" eaLnBrk="0" hangingPunct="0">
                <a:spcBef>
                  <a:spcPts val="0"/>
                </a:spcBef>
                <a:spcAft>
                  <a:spcPts val="0"/>
                </a:spcAft>
              </a:pPr>
              <a:endParaRPr lang="cs-CZ" altLang="en-US" sz="1400" dirty="0"/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auto">
            <a:xfrm>
              <a:off x="7770" y="3730"/>
              <a:ext cx="1180" cy="4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8430" tIns="29215" rIns="58430" bIns="29215" numCol="1" anchor="t" anchorCtr="0" compatLnSpc="1">
              <a:prstTxWarp prst="textNoShape">
                <a:avLst/>
              </a:prstTxWarp>
            </a:bodyPr>
            <a:lstStyle/>
            <a:p>
              <a:pPr algn="ctr" fontAlgn="base"/>
              <a:r>
                <a:rPr lang="cs-CZ" altLang="en-US" sz="14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Učitelé a ředitelé</a:t>
              </a:r>
              <a:endParaRPr lang="cs-CZ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44"/>
            <p:cNvSpPr txBox="1">
              <a:spLocks noChangeArrowheads="1"/>
            </p:cNvSpPr>
            <p:nvPr/>
          </p:nvSpPr>
          <p:spPr bwMode="auto">
            <a:xfrm>
              <a:off x="9580" y="4449"/>
              <a:ext cx="869" cy="9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8430" tIns="29215" rIns="58430" bIns="29215" numCol="1" anchor="t" anchorCtr="0" compatLnSpc="1">
              <a:prstTxWarp prst="textNoShape">
                <a:avLst/>
              </a:prstTxWarp>
            </a:bodyPr>
            <a:lstStyle/>
            <a:p>
              <a:pPr algn="ctr" fontAlgn="base"/>
              <a:r>
                <a:rPr lang="cs-CZ" altLang="en-US" sz="14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Výstupy</a:t>
              </a:r>
              <a:r>
                <a:rPr lang="cs-CZ" altLang="en-US" sz="1400" b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cs-CZ" altLang="en-US" sz="14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(Žáci</a:t>
              </a:r>
              <a:r>
                <a:rPr lang="cs-CZ" altLang="en-US" sz="1400" baseline="-30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cs-CZ" altLang="en-US" sz="14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cs-CZ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43"/>
            <p:cNvSpPr txBox="1">
              <a:spLocks noChangeArrowheads="1"/>
            </p:cNvSpPr>
            <p:nvPr/>
          </p:nvSpPr>
          <p:spPr bwMode="auto">
            <a:xfrm>
              <a:off x="4704" y="6510"/>
              <a:ext cx="6670" cy="2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8430" tIns="29215" rIns="58430" bIns="29215" numCol="1" anchor="t" anchorCtr="0" compatLnSpc="1">
              <a:prstTxWarp prst="textNoShape">
                <a:avLst/>
              </a:prstTxWarp>
            </a:bodyPr>
            <a:lstStyle>
              <a:lvl1pPr indent="2889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cs-CZ" altLang="en-US" sz="1400">
                  <a:ea typeface="Times New Roman" panose="02020603050405020304" pitchFamily="18" charset="0"/>
                </a:rPr>
                <a:t>Politický, sociální, ekonomický a kulturní kontext</a:t>
              </a:r>
              <a:endParaRPr lang="cs-CZ" altLang="en-US" sz="1400"/>
            </a:p>
            <a:p>
              <a:pPr indent="0" algn="ctr" eaLnBrk="0" hangingPunct="0">
                <a:spcBef>
                  <a:spcPts val="0"/>
                </a:spcBef>
                <a:spcAft>
                  <a:spcPts val="0"/>
                </a:spcAft>
              </a:pPr>
              <a:endParaRPr lang="cs-CZ" altLang="en-US" sz="1400"/>
            </a:p>
          </p:txBody>
        </p:sp>
        <p:sp>
          <p:nvSpPr>
            <p:cNvPr id="12" name="Text Box 42"/>
            <p:cNvSpPr txBox="1">
              <a:spLocks noChangeArrowheads="1"/>
            </p:cNvSpPr>
            <p:nvPr/>
          </p:nvSpPr>
          <p:spPr bwMode="auto">
            <a:xfrm>
              <a:off x="10742" y="4457"/>
              <a:ext cx="833" cy="9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8430" tIns="29215" rIns="58430" bIns="29215" numCol="1" anchor="t" anchorCtr="0" compatLnSpc="1">
              <a:prstTxWarp prst="textNoShape">
                <a:avLst/>
              </a:prstTxWarp>
            </a:bodyPr>
            <a:lstStyle>
              <a:lvl1pPr indent="2889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cs-CZ" altLang="en-US" sz="1400">
                  <a:ea typeface="Times New Roman" panose="02020603050405020304" pitchFamily="18" charset="0"/>
                </a:rPr>
                <a:t>Efekty</a:t>
              </a:r>
              <a:endParaRPr lang="cs-CZ" altLang="en-US" sz="1400"/>
            </a:p>
            <a:p>
              <a:pPr indent="0" algn="ctr" eaLnBrk="0" hangingPunct="0">
                <a:spcBef>
                  <a:spcPts val="0"/>
                </a:spcBef>
                <a:spcAft>
                  <a:spcPts val="0"/>
                </a:spcAft>
              </a:pPr>
              <a:r>
                <a:rPr lang="cs-CZ" altLang="en-US" sz="1400">
                  <a:ea typeface="Times New Roman" pitchFamily="18" charset="0"/>
                </a:rPr>
                <a:t>(Žáci</a:t>
              </a:r>
              <a:r>
                <a:rPr lang="cs-CZ" altLang="en-US" sz="1400" baseline="-30000">
                  <a:ea typeface="Times New Roman" pitchFamily="18" charset="0"/>
                </a:rPr>
                <a:t>4</a:t>
              </a:r>
              <a:r>
                <a:rPr lang="cs-CZ" altLang="en-US" sz="1400">
                  <a:ea typeface="Times New Roman" pitchFamily="18" charset="0"/>
                </a:rPr>
                <a:t>)</a:t>
              </a:r>
              <a:endParaRPr lang="cs-CZ" altLang="en-US" sz="1400"/>
            </a:p>
          </p:txBody>
        </p:sp>
        <p:sp>
          <p:nvSpPr>
            <p:cNvPr id="13" name="Line 41"/>
            <p:cNvSpPr>
              <a:spLocks noChangeShapeType="1"/>
            </p:cNvSpPr>
            <p:nvPr/>
          </p:nvSpPr>
          <p:spPr bwMode="auto">
            <a:xfrm>
              <a:off x="9151" y="5259"/>
              <a:ext cx="429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7216" y="5910"/>
              <a:ext cx="626" cy="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8430" tIns="29215" rIns="58430" bIns="29215" numCol="1" anchor="t" anchorCtr="0" compatLnSpc="1">
              <a:prstTxWarp prst="textNoShape">
                <a:avLst/>
              </a:prstTxWarp>
            </a:bodyPr>
            <a:lstStyle/>
            <a:p>
              <a:pPr algn="ctr" fontAlgn="base"/>
              <a:r>
                <a:rPr lang="cs-CZ" altLang="en-US" sz="14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Rodiče</a:t>
              </a:r>
              <a:r>
                <a:rPr lang="cs-CZ" altLang="en-US" sz="1400" b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cs-CZ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fontAlgn="base" hangingPunct="0"/>
              <a:endParaRPr lang="cs-CZ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>
              <a:off x="8438" y="4158"/>
              <a:ext cx="1" cy="2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 flipV="1">
              <a:off x="8240" y="5479"/>
              <a:ext cx="1" cy="43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37"/>
            <p:cNvSpPr>
              <a:spLocks noChangeShapeType="1"/>
            </p:cNvSpPr>
            <p:nvPr/>
          </p:nvSpPr>
          <p:spPr bwMode="auto">
            <a:xfrm>
              <a:off x="10022" y="5437"/>
              <a:ext cx="1" cy="104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 flipH="1" flipV="1">
              <a:off x="11212" y="5437"/>
              <a:ext cx="13" cy="10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>
              <a:off x="11575" y="4894"/>
              <a:ext cx="145" cy="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 flipV="1">
              <a:off x="11717" y="3634"/>
              <a:ext cx="1" cy="1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flipH="1">
              <a:off x="4373" y="3634"/>
              <a:ext cx="734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>
              <a:off x="4373" y="3635"/>
              <a:ext cx="1" cy="12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4664" y="4390"/>
              <a:ext cx="993" cy="94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58430" tIns="29215" rIns="58430" bIns="29215" numCol="1" anchor="t" anchorCtr="0" compatLnSpc="1">
              <a:prstTxWarp prst="textNoShape">
                <a:avLst/>
              </a:prstTxWarp>
            </a:bodyPr>
            <a:lstStyle/>
            <a:p>
              <a:pPr algn="ctr" fontAlgn="base"/>
              <a:r>
                <a:rPr lang="cs-CZ" altLang="en-US" sz="14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Proces tvorby politiky</a:t>
              </a:r>
              <a:endParaRPr lang="cs-CZ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H="1" flipV="1">
              <a:off x="4962" y="5375"/>
              <a:ext cx="1" cy="11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>
              <a:off x="4372" y="4891"/>
              <a:ext cx="2" cy="1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4373" y="4992"/>
              <a:ext cx="29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8114" y="5910"/>
              <a:ext cx="751" cy="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8430" tIns="29215" rIns="58430" bIns="29215" numCol="1" anchor="t" anchorCtr="0" compatLnSpc="1">
              <a:prstTxWarp prst="textNoShape">
                <a:avLst/>
              </a:prstTxWarp>
            </a:bodyPr>
            <a:lstStyle>
              <a:lvl1pPr indent="2889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indent="0" algn="ctr">
                <a:spcBef>
                  <a:spcPts val="0"/>
                </a:spcBef>
                <a:spcAft>
                  <a:spcPts val="0"/>
                </a:spcAft>
              </a:pPr>
              <a:r>
                <a:rPr lang="cs-CZ" altLang="en-US" sz="1400">
                  <a:ea typeface="Times New Roman" panose="02020603050405020304" pitchFamily="18" charset="0"/>
                </a:rPr>
                <a:t>Žáci</a:t>
              </a:r>
              <a:r>
                <a:rPr lang="cs-CZ" altLang="en-US" sz="1400" baseline="-30000">
                  <a:ea typeface="Times New Roman" panose="02020603050405020304" pitchFamily="18" charset="0"/>
                </a:rPr>
                <a:t>1</a:t>
              </a:r>
              <a:r>
                <a:rPr lang="cs-CZ" altLang="en-US" sz="1400">
                  <a:ea typeface="Times New Roman" panose="02020603050405020304" pitchFamily="18" charset="0"/>
                </a:rPr>
                <a:t> </a:t>
              </a:r>
              <a:endParaRPr lang="cs-CZ" altLang="en-US" sz="1400"/>
            </a:p>
            <a:p>
              <a:pPr indent="0" algn="ctr" eaLnBrk="0" hangingPunct="0">
                <a:spcBef>
                  <a:spcPts val="0"/>
                </a:spcBef>
                <a:spcAft>
                  <a:spcPts val="0"/>
                </a:spcAft>
              </a:pPr>
              <a:endParaRPr lang="cs-CZ" altLang="en-US" sz="1400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8292" y="6188"/>
              <a:ext cx="2" cy="2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7540" y="6190"/>
              <a:ext cx="1" cy="2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7842" y="6045"/>
              <a:ext cx="27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6011" y="3783"/>
              <a:ext cx="1025" cy="6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8430" tIns="29215" rIns="58430" bIns="29215" numCol="1" anchor="t" anchorCtr="0" compatLnSpc="1">
              <a:prstTxWarp prst="textNoShape">
                <a:avLst/>
              </a:prstTxWarp>
            </a:bodyPr>
            <a:lstStyle/>
            <a:p>
              <a:pPr algn="ctr" fontAlgn="base"/>
              <a:r>
                <a:rPr lang="cs-CZ" altLang="en-US" sz="14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Formulace cílů a problémů </a:t>
              </a:r>
              <a:endParaRPr lang="cs-CZ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6011" y="5564"/>
              <a:ext cx="1025" cy="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8430" tIns="29215" rIns="58430" bIns="29215" numCol="1" anchor="t" anchorCtr="0" compatLnSpc="1">
              <a:prstTxWarp prst="textNoShape">
                <a:avLst/>
              </a:prstTxWarp>
            </a:bodyPr>
            <a:lstStyle/>
            <a:p>
              <a:pPr algn="ctr" fontAlgn="base"/>
              <a:r>
                <a:rPr lang="cs-CZ" alt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Institucionální nastavení</a:t>
              </a:r>
              <a:endParaRPr lang="cs-CZ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 flipV="1">
              <a:off x="5115" y="4103"/>
              <a:ext cx="855" cy="2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5064" y="5375"/>
              <a:ext cx="906" cy="42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 flipV="1">
              <a:off x="5657" y="4896"/>
              <a:ext cx="35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V="1">
              <a:off x="9029" y="3635"/>
              <a:ext cx="1" cy="8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10021" y="3635"/>
              <a:ext cx="1" cy="8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6011" y="4732"/>
              <a:ext cx="1025" cy="4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58430" tIns="29215" rIns="58430" bIns="29215" numCol="1" anchor="t" anchorCtr="0" compatLnSpc="1">
              <a:prstTxWarp prst="textNoShape">
                <a:avLst/>
              </a:prstTxWarp>
            </a:bodyPr>
            <a:lstStyle/>
            <a:p>
              <a:pPr algn="ctr" fontAlgn="base"/>
              <a:r>
                <a:rPr lang="cs-CZ" altLang="en-US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Formulace nástrojů VP </a:t>
              </a:r>
              <a:endParaRPr lang="cs-CZ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 flipV="1">
              <a:off x="6518" y="4390"/>
              <a:ext cx="1" cy="3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V="1">
              <a:off x="6519" y="5222"/>
              <a:ext cx="1" cy="3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13"/>
            <p:cNvSpPr>
              <a:spLocks noChangeShapeType="1"/>
            </p:cNvSpPr>
            <p:nvPr/>
          </p:nvSpPr>
          <p:spPr bwMode="auto">
            <a:xfrm>
              <a:off x="7216" y="4158"/>
              <a:ext cx="15" cy="1638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AutoShape 12"/>
            <p:cNvSpPr>
              <a:spLocks noChangeShapeType="1"/>
            </p:cNvSpPr>
            <p:nvPr/>
          </p:nvSpPr>
          <p:spPr bwMode="auto">
            <a:xfrm>
              <a:off x="7036" y="4186"/>
              <a:ext cx="180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AutoShape 11"/>
            <p:cNvSpPr>
              <a:spLocks noChangeShapeType="1"/>
            </p:cNvSpPr>
            <p:nvPr/>
          </p:nvSpPr>
          <p:spPr bwMode="auto">
            <a:xfrm>
              <a:off x="7036" y="4955"/>
              <a:ext cx="180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AutoShape 10"/>
            <p:cNvSpPr>
              <a:spLocks noChangeShapeType="1"/>
            </p:cNvSpPr>
            <p:nvPr/>
          </p:nvSpPr>
          <p:spPr bwMode="auto">
            <a:xfrm>
              <a:off x="7050" y="5767"/>
              <a:ext cx="181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 flipV="1">
              <a:off x="7231" y="4016"/>
              <a:ext cx="428" cy="93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>
              <a:off x="7216" y="4954"/>
              <a:ext cx="554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7"/>
            <p:cNvSpPr>
              <a:spLocks noChangeShapeType="1"/>
            </p:cNvSpPr>
            <p:nvPr/>
          </p:nvSpPr>
          <p:spPr bwMode="auto">
            <a:xfrm flipH="1" flipV="1">
              <a:off x="8865" y="6045"/>
              <a:ext cx="115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5467" y="4516"/>
              <a:ext cx="111" cy="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 flipV="1">
              <a:off x="4911" y="5259"/>
              <a:ext cx="100" cy="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Line 4"/>
            <p:cNvSpPr>
              <a:spLocks noChangeShapeType="1"/>
            </p:cNvSpPr>
            <p:nvPr/>
          </p:nvSpPr>
          <p:spPr bwMode="auto">
            <a:xfrm flipV="1">
              <a:off x="4861" y="4449"/>
              <a:ext cx="69" cy="6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e 3"/>
            <p:cNvSpPr>
              <a:spLocks noChangeShapeType="1"/>
            </p:cNvSpPr>
            <p:nvPr/>
          </p:nvSpPr>
          <p:spPr bwMode="auto">
            <a:xfrm flipV="1">
              <a:off x="4663" y="4838"/>
              <a:ext cx="1" cy="1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Line 2"/>
            <p:cNvSpPr>
              <a:spLocks noChangeShapeType="1"/>
            </p:cNvSpPr>
            <p:nvPr/>
          </p:nvSpPr>
          <p:spPr bwMode="auto">
            <a:xfrm flipH="1">
              <a:off x="5578" y="5080"/>
              <a:ext cx="30" cy="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9336360" y="6172054"/>
            <a:ext cx="25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Pramen: Veselý (2013)</a:t>
            </a:r>
            <a:endParaRPr lang="en-US" dirty="0"/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8F4212B9-240B-8C4E-A7EF-B59FAD614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622" y="4268239"/>
            <a:ext cx="1567870" cy="732447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58430" tIns="29215" rIns="58430" bIns="29215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cs-CZ" alt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Institucionální nastavení</a:t>
            </a:r>
            <a:endParaRPr lang="cs-CZ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2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Institucionální nastavení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6062464" cy="4525963"/>
          </a:xfrm>
        </p:spPr>
        <p:txBody>
          <a:bodyPr/>
          <a:lstStyle/>
          <a:p>
            <a:r>
              <a:rPr lang="cs-CZ" dirty="0"/>
              <a:t>Ministerstvo školství, mládeže a tělovýchovy (MŠMT)</a:t>
            </a:r>
          </a:p>
          <a:p>
            <a:r>
              <a:rPr lang="cs-CZ" dirty="0"/>
              <a:t>Legislativa</a:t>
            </a:r>
          </a:p>
          <a:p>
            <a:pPr lvl="1"/>
            <a:r>
              <a:rPr lang="cs-CZ" dirty="0"/>
              <a:t>Zákon č. 561/2004 Sb. o předškolním, základním, středním, vyšším odborném a jiném vzdělávání – „Regionální“ školství </a:t>
            </a:r>
          </a:p>
          <a:p>
            <a:pPr lvl="1"/>
            <a:r>
              <a:rPr lang="cs-CZ" dirty="0"/>
              <a:t>Zákon č. 111/1998 Sb. o vysokých školách – Vysoké školství</a:t>
            </a:r>
            <a:endParaRPr lang="en-US" dirty="0"/>
          </a:p>
        </p:txBody>
      </p:sp>
      <p:pic>
        <p:nvPicPr>
          <p:cNvPr id="1028" name="Picture 4" descr="Schéma vzdělávací soustavy">
            <a:extLst>
              <a:ext uri="{FF2B5EF4-FFF2-40B4-BE49-F238E27FC236}">
                <a16:creationId xmlns:a16="http://schemas.microsoft.com/office/drawing/2014/main" id="{B501B1BD-EB85-B84E-08B9-E735D25BF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9"/>
          <a:stretch/>
        </p:blipFill>
        <p:spPr bwMode="auto">
          <a:xfrm>
            <a:off x="7414519" y="1286247"/>
            <a:ext cx="4421643" cy="52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2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aktéři řízení školství v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8294712" cy="498316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cs-CZ" sz="3000" dirty="0"/>
              <a:t>Ministerstvo školství, mládeže a tělovýchovy (MŠMT)</a:t>
            </a:r>
          </a:p>
          <a:p>
            <a:pPr>
              <a:spcBef>
                <a:spcPts val="0"/>
              </a:spcBef>
            </a:pPr>
            <a:r>
              <a:rPr lang="cs-CZ" sz="3000" dirty="0"/>
              <a:t>Obce </a:t>
            </a:r>
          </a:p>
          <a:p>
            <a:pPr>
              <a:spcBef>
                <a:spcPts val="0"/>
              </a:spcBef>
            </a:pPr>
            <a:r>
              <a:rPr lang="cs-CZ" sz="3000" dirty="0"/>
              <a:t>Kraje </a:t>
            </a:r>
          </a:p>
          <a:p>
            <a:pPr>
              <a:spcBef>
                <a:spcPts val="0"/>
              </a:spcBef>
            </a:pPr>
            <a:r>
              <a:rPr lang="cs-CZ" sz="3000" dirty="0"/>
              <a:t>Školy a školská zařízení (včetně školských rad)</a:t>
            </a:r>
          </a:p>
          <a:p>
            <a:pPr>
              <a:spcBef>
                <a:spcPts val="0"/>
              </a:spcBef>
            </a:pPr>
            <a:endParaRPr lang="cs-CZ" sz="3000" dirty="0"/>
          </a:p>
          <a:p>
            <a:pPr>
              <a:spcBef>
                <a:spcPts val="0"/>
              </a:spcBef>
            </a:pPr>
            <a:r>
              <a:rPr lang="cs-CZ" sz="3000" dirty="0"/>
              <a:t>Česká školní inspekce (ČŠI)</a:t>
            </a:r>
          </a:p>
          <a:p>
            <a:pPr>
              <a:spcBef>
                <a:spcPts val="0"/>
              </a:spcBef>
            </a:pPr>
            <a:endParaRPr lang="cs-CZ" sz="3000" dirty="0"/>
          </a:p>
          <a:p>
            <a:pPr>
              <a:spcBef>
                <a:spcPts val="0"/>
              </a:spcBef>
            </a:pPr>
            <a:endParaRPr lang="cs-CZ" sz="3000" dirty="0"/>
          </a:p>
          <a:p>
            <a:pPr>
              <a:spcBef>
                <a:spcPts val="0"/>
              </a:spcBef>
            </a:pPr>
            <a:r>
              <a:rPr lang="cs-CZ" sz="3000" dirty="0"/>
              <a:t>Samostatná a přenesená působnost</a:t>
            </a:r>
            <a:endParaRPr lang="cs-CZ" sz="1400" baseline="0" dirty="0"/>
          </a:p>
          <a:p>
            <a:pPr lvl="1">
              <a:spcBef>
                <a:spcPts val="0"/>
              </a:spcBef>
            </a:pPr>
            <a:r>
              <a:rPr lang="cs-CZ" sz="1900" dirty="0"/>
              <a:t>přenesená působnost KÚ: dlouhodobý záměr, výroční zpráva, školský rejstřík, přezkoumávání rozhodnutí ředitelů, např. o přijetí ke vzdělávání, přezkoumávání maturit a závěrečných zkoušek, stanovení jiného způsobu plnění povinné školní docházky, stanovování krajských normativů, nostrifikace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ACBB66-F395-7BD9-D6E1-D5432BA8B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92344" y="1600201"/>
            <a:ext cx="2390056" cy="456510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/>
              <a:t>Státní správa </a:t>
            </a:r>
            <a:r>
              <a:rPr lang="cs-CZ" sz="2000" dirty="0"/>
              <a:t>– orgány státní správy vystupují jménem státu, reprezentují jeho zájmy a disponují prostředky mocenské povahy 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Samospráva</a:t>
            </a:r>
            <a:r>
              <a:rPr lang="cs-CZ" sz="2000" dirty="0"/>
              <a:t> – samosprávné subjekty, které při výkonu samostatné působnosti vystupují svým jménem a v zájmu samosprávného celku  </a:t>
            </a:r>
          </a:p>
        </p:txBody>
      </p:sp>
    </p:spTree>
    <p:extLst>
      <p:ext uri="{BB962C8B-B14F-4D97-AF65-F5344CB8AC3E}">
        <p14:creationId xmlns:p14="http://schemas.microsoft.com/office/powerpoint/2010/main" val="35081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103CB-95F9-C0A6-56D4-4D9E870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r>
              <a:rPr lang="cs-CZ" dirty="0"/>
              <a:t>Skupinová aktivita – sdílené priority (část 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6CD825-FBF2-0572-7D1C-960B770ED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96753"/>
            <a:ext cx="8568952" cy="538661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1. Získat kvalitní nové učitele.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2.  Vytvořit podmínky pro profesní učení všech začínajících i stávajících učitelů.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3.  Zajistit lidem ve škole podporu od dostatku kvalitních školních poradenských pracovníků.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4.  Zesílit, propojit a zvýšit kvalitu podpůrné struktury kolem škol (školská poradenská zařízení, zdravotní a sociální služby).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5.  Získat kvalitní nové ředitele – pedagogické leadery.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6.  Vytvořit systém trvalého rozvoje ředitelů – pedagogických leaderů.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7.  Vytvořit střední článek vedení zaměřený na pedagogický rozvoj škol.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8.  Společně zformulovat sdílené hodnoty, vzdělávací cíle a indikátory zlepšení, se kterými se ztotožňuje většina klíčových aktérů.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9.  Trvale sledovat dopad na všech úrovních systému (učitel, ředitel, region, stát) s cílem učit se zlepšovat svou práci.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10.  Cíleně zvyšovat rovné šance.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11.  </a:t>
            </a:r>
            <a:r>
              <a:rPr lang="cs-CZ" sz="1800" b="0" i="0" dirty="0" err="1">
                <a:solidFill>
                  <a:srgbClr val="1D2125"/>
                </a:solidFill>
                <a:effectLst/>
                <a:latin typeface="-apple-system"/>
              </a:rPr>
              <a:t>Odbřemenit</a:t>
            </a: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 ředitele škol.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12.  Zvýšit odborné kapacity úředníků (zejména implementace).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13.  Zajistit dlouhodobou kontinuitu a konzistenci řízení vzdělávacího systému.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14.  Získat podporu veřejnosti pro změny a investice do vzdělávání.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15.  Zvýšit účast v předškolním vzdělávání dětí ohrožených školním neúspěchem.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16.  Zajistit růst mezd pedagogických pracovníků.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1D2125"/>
                </a:solidFill>
                <a:effectLst/>
                <a:latin typeface="-apple-system"/>
              </a:rPr>
              <a:t>17.  Zajistit udržitelné zdroje pro realizaci všech opatření.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04BA530-EA21-0C5B-9887-1E9B55AEC4F0}"/>
              </a:ext>
            </a:extLst>
          </p:cNvPr>
          <p:cNvSpPr txBox="1"/>
          <p:nvPr/>
        </p:nvSpPr>
        <p:spPr>
          <a:xfrm>
            <a:off x="9192344" y="1196753"/>
            <a:ext cx="288032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Vytvořte skupiny o 3-5 členech. </a:t>
            </a:r>
          </a:p>
          <a:p>
            <a:pPr marL="342900" indent="-342900">
              <a:buAutoNum type="arabicPeriod"/>
            </a:pPr>
            <a:r>
              <a:rPr lang="cs-CZ" dirty="0"/>
              <a:t>Diskutujte ve skupinách, které body jsou podle vás prioritní a pokuste se dohodnout na </a:t>
            </a:r>
            <a:r>
              <a:rPr lang="cs-CZ" b="1" dirty="0"/>
              <a:t>1-2.</a:t>
            </a:r>
            <a:endParaRPr lang="cs-CZ" dirty="0"/>
          </a:p>
          <a:p>
            <a:endParaRPr lang="cs-CZ" dirty="0"/>
          </a:p>
          <a:p>
            <a:r>
              <a:rPr lang="cs-CZ" dirty="0"/>
              <a:t>Zatím není nutné psát a nebo vyplnit jen první dvě otázky v </a:t>
            </a:r>
            <a:r>
              <a:rPr lang="cs-CZ" dirty="0" err="1"/>
              <a:t>Moodle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3 minuty</a:t>
            </a:r>
          </a:p>
        </p:txBody>
      </p:sp>
    </p:spTree>
    <p:extLst>
      <p:ext uri="{BB962C8B-B14F-4D97-AF65-F5344CB8AC3E}">
        <p14:creationId xmlns:p14="http://schemas.microsoft.com/office/powerpoint/2010/main" val="39131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66820BA-AF38-E366-CCB8-78C63E82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0"/>
            <a:ext cx="10972800" cy="1143000"/>
          </a:xfrm>
        </p:spPr>
        <p:txBody>
          <a:bodyPr/>
          <a:lstStyle/>
          <a:p>
            <a:r>
              <a:rPr lang="cs-CZ" dirty="0"/>
              <a:t>Nejvyšší prioritu podle vás má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4B905DA-45DF-180A-B2FE-FCFD86538CFE}"/>
              </a:ext>
            </a:extLst>
          </p:cNvPr>
          <p:cNvSpPr txBox="1"/>
          <p:nvPr/>
        </p:nvSpPr>
        <p:spPr>
          <a:xfrm flipH="1">
            <a:off x="9768408" y="1844824"/>
            <a:ext cx="2016224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dirty="0"/>
              <a:t>Učitelé</a:t>
            </a:r>
          </a:p>
          <a:p>
            <a:r>
              <a:rPr lang="cs-CZ" sz="2800" dirty="0"/>
              <a:t>Nerovnosti</a:t>
            </a:r>
          </a:p>
          <a:p>
            <a:r>
              <a:rPr lang="cs-CZ" sz="2800" dirty="0"/>
              <a:t>Zdroje</a:t>
            </a:r>
          </a:p>
          <a:p>
            <a:r>
              <a:rPr lang="cs-CZ" sz="2800" dirty="0"/>
              <a:t>Hodnoty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66A8CF-0266-A8CD-E9E3-04AEDDEB2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87" y="1340768"/>
            <a:ext cx="897144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66820BA-AF38-E366-CCB8-78C63E82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Nejnižší prioritu podle vás má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B4CEB29-2BD0-0CD2-4B65-CB806E9EA363}"/>
              </a:ext>
            </a:extLst>
          </p:cNvPr>
          <p:cNvSpPr txBox="1"/>
          <p:nvPr/>
        </p:nvSpPr>
        <p:spPr>
          <a:xfrm flipH="1">
            <a:off x="9624392" y="1556792"/>
            <a:ext cx="2016224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800" dirty="0"/>
              <a:t>Ředitelé</a:t>
            </a:r>
          </a:p>
          <a:p>
            <a:r>
              <a:rPr lang="cs-CZ" sz="2800" dirty="0"/>
              <a:t>Kapacity</a:t>
            </a:r>
          </a:p>
          <a:p>
            <a:r>
              <a:rPr lang="cs-CZ" sz="2800" dirty="0"/>
              <a:t>Zdroje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5B9DCF-E325-B879-979C-C9682AF92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3" y="1417638"/>
            <a:ext cx="8741925" cy="40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Centralizace</a:t>
            </a:r>
            <a:r>
              <a:rPr lang="cs-CZ" baseline="0" dirty="0"/>
              <a:t> vs. decentralizace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Centralizace = více kompetencí a vlivu je na straně státu </a:t>
            </a:r>
          </a:p>
          <a:p>
            <a:r>
              <a:rPr lang="cs-CZ" dirty="0"/>
              <a:t>Decentralizace = více kompetencí a vlivu je na samosprávných orgánech a školách</a:t>
            </a:r>
          </a:p>
          <a:p>
            <a:r>
              <a:rPr lang="cs-CZ" dirty="0"/>
              <a:t>Nakolik je vzdělávací systém v ČR (de)centralizován?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771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</TotalTime>
  <Words>1414</Words>
  <Application>Microsoft Office PowerPoint</Application>
  <PresentationFormat>Širokoúhlá obrazovka</PresentationFormat>
  <Paragraphs>191</Paragraphs>
  <Slides>21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-apple-system</vt:lpstr>
      <vt:lpstr>Arial</vt:lpstr>
      <vt:lpstr>Calibri</vt:lpstr>
      <vt:lpstr>Times New Roman</vt:lpstr>
      <vt:lpstr>Motiv sady Office</vt:lpstr>
      <vt:lpstr>Jak řídit a měnit vzdělávání? Řízení školství v ČR Cíle a nástroje vzdělávací politiky</vt:lpstr>
      <vt:lpstr>Co nás dnes čeká</vt:lpstr>
      <vt:lpstr>Rámec pro analýzu VP</vt:lpstr>
      <vt:lpstr>Institucionální nastavení</vt:lpstr>
      <vt:lpstr>Hlavní aktéři řízení školství v ČR</vt:lpstr>
      <vt:lpstr>Skupinová aktivita – sdílené priority (část 1)</vt:lpstr>
      <vt:lpstr>Nejvyšší prioritu podle vás má</vt:lpstr>
      <vt:lpstr>Nejnižší prioritu podle vás má</vt:lpstr>
      <vt:lpstr>Centralizace vs. decentralizace </vt:lpstr>
      <vt:lpstr>Prezentace aplikace PowerPoint</vt:lpstr>
      <vt:lpstr>Centrální úroveň řízení</vt:lpstr>
      <vt:lpstr>MŠMT</vt:lpstr>
      <vt:lpstr>ČŠI</vt:lpstr>
      <vt:lpstr>Obce a kraje</vt:lpstr>
      <vt:lpstr>Školy a školská zařízení</vt:lpstr>
      <vt:lpstr>Školská rada</vt:lpstr>
      <vt:lpstr>Skupinová aktivita – sdílené priority (část 2)</vt:lpstr>
      <vt:lpstr>Koho a čeho se týká které opatření</vt:lpstr>
      <vt:lpstr>Prezentace aplikace PowerPoint</vt:lpstr>
      <vt:lpstr>Prezentace aplikace PowerPoint</vt:lpstr>
      <vt:lpstr>Skupinová aktivita č. 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vzdělávací politiky  představení kurzu</dc:title>
  <dc:creator>AV</dc:creator>
  <cp:lastModifiedBy>Magdalena Mouralová</cp:lastModifiedBy>
  <cp:revision>127</cp:revision>
  <dcterms:created xsi:type="dcterms:W3CDTF">2016-01-25T14:29:14Z</dcterms:created>
  <dcterms:modified xsi:type="dcterms:W3CDTF">2024-03-13T08:25:43Z</dcterms:modified>
</cp:coreProperties>
</file>