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88" r:id="rId8"/>
    <p:sldId id="287" r:id="rId9"/>
    <p:sldId id="263" r:id="rId10"/>
    <p:sldId id="285" r:id="rId11"/>
    <p:sldId id="286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8BB3D-C125-4407-84EF-F66FC44C3A46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27F0E-8F07-4015-B18D-AD4052C9B5D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C5B58E-9B18-4C97-9AFE-FA9B7ACAEE0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A55983-AF42-43FB-BB7A-8CEAC91B44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b="1" i="1" dirty="0"/>
              <a:t>Hnutí nezúčastněných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3200" b="1" i="1" dirty="0"/>
              <a:t>Titova politika jako alternativa vůči bipolárnímu bloku </a:t>
            </a: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3204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7"/>
            <a:ext cx="9144000" cy="648520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6176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0" y="0"/>
            <a:ext cx="8453620" cy="6857999"/>
          </a:xfrm>
        </p:spPr>
      </p:pic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8407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i="1" dirty="0"/>
              <a:t>Zhodnocení roztržky</a:t>
            </a:r>
          </a:p>
          <a:p>
            <a:r>
              <a:rPr lang="cs-CZ" sz="2800" dirty="0"/>
              <a:t>jugoslávské vedení vyšlo jako jednoznačný vítěz („</a:t>
            </a:r>
            <a:r>
              <a:rPr lang="cs-CZ" sz="2800" dirty="0" err="1"/>
              <a:t>Titův</a:t>
            </a:r>
            <a:r>
              <a:rPr lang="cs-CZ" sz="2800" dirty="0"/>
              <a:t> mat“)</a:t>
            </a:r>
          </a:p>
          <a:p>
            <a:pPr marL="0" indent="0">
              <a:buNone/>
            </a:pPr>
            <a:endParaRPr lang="cs-CZ" sz="2800" b="1" i="1" dirty="0" smtClean="0"/>
          </a:p>
          <a:p>
            <a:pPr marL="0" indent="0">
              <a:buNone/>
            </a:pPr>
            <a:endParaRPr lang="cs-CZ" sz="2800" b="1" i="1" dirty="0" smtClean="0"/>
          </a:p>
          <a:p>
            <a:pPr marL="0" indent="0">
              <a:buNone/>
            </a:pPr>
            <a:r>
              <a:rPr lang="cs-CZ" sz="2800" b="1" i="1" dirty="0" smtClean="0"/>
              <a:t>Hledání </a:t>
            </a:r>
            <a:r>
              <a:rPr lang="cs-CZ" sz="2800" b="1" i="1" dirty="0"/>
              <a:t>nového modelu</a:t>
            </a:r>
          </a:p>
          <a:p>
            <a:pPr lvl="1"/>
            <a:r>
              <a:rPr lang="cs-CZ" dirty="0"/>
              <a:t>nutnost nalézt novou </a:t>
            </a:r>
            <a:endParaRPr lang="cs-CZ" dirty="0" smtClean="0"/>
          </a:p>
          <a:p>
            <a:pPr marL="320040" lvl="1" indent="0">
              <a:buNone/>
            </a:pPr>
            <a:r>
              <a:rPr lang="cs-CZ" dirty="0" smtClean="0"/>
              <a:t>ideologickou </a:t>
            </a:r>
            <a:r>
              <a:rPr lang="cs-CZ" b="1" i="1" dirty="0"/>
              <a:t>platformu</a:t>
            </a:r>
            <a:r>
              <a:rPr lang="cs-CZ" dirty="0"/>
              <a:t>:</a:t>
            </a:r>
            <a:endParaRPr lang="cs-CZ" sz="2000" dirty="0"/>
          </a:p>
          <a:p>
            <a:pPr lvl="1"/>
            <a:r>
              <a:rPr lang="cs-CZ" dirty="0"/>
              <a:t>základem zůstává </a:t>
            </a:r>
            <a:r>
              <a:rPr lang="cs-CZ" b="1" i="1" dirty="0"/>
              <a:t>marxismus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východisko v raných pracích </a:t>
            </a:r>
            <a:endParaRPr lang="cs-CZ" dirty="0" smtClean="0"/>
          </a:p>
          <a:p>
            <a:pPr marL="594360" lvl="2" indent="0">
              <a:buNone/>
            </a:pPr>
            <a:r>
              <a:rPr lang="cs-CZ" b="1" dirty="0" smtClean="0"/>
              <a:t>Marxe</a:t>
            </a:r>
            <a:r>
              <a:rPr lang="cs-CZ" dirty="0"/>
              <a:t>, kde se zmiňoval </a:t>
            </a:r>
            <a:endParaRPr lang="cs-CZ" dirty="0" smtClean="0"/>
          </a:p>
          <a:p>
            <a:pPr marL="594360" lvl="2" indent="0">
              <a:buNone/>
            </a:pPr>
            <a:r>
              <a:rPr lang="cs-CZ" dirty="0" smtClean="0"/>
              <a:t>o </a:t>
            </a:r>
            <a:r>
              <a:rPr lang="cs-CZ" b="1" i="1" dirty="0"/>
              <a:t>samosprávě</a:t>
            </a:r>
            <a:r>
              <a:rPr lang="cs-CZ" dirty="0"/>
              <a:t> a </a:t>
            </a:r>
            <a:r>
              <a:rPr lang="cs-CZ" b="1" i="1" dirty="0"/>
              <a:t>odumírání státu </a:t>
            </a:r>
            <a:endParaRPr lang="cs-CZ" b="1" i="1" dirty="0" smtClean="0"/>
          </a:p>
          <a:p>
            <a:pPr marL="594360" lvl="2" indent="0">
              <a:buNone/>
            </a:pPr>
            <a:r>
              <a:rPr lang="cs-CZ" b="1" i="1" dirty="0" smtClean="0"/>
              <a:t>za </a:t>
            </a:r>
            <a:r>
              <a:rPr lang="cs-CZ" b="1" i="1" dirty="0"/>
              <a:t>socialismu</a:t>
            </a:r>
            <a:endParaRPr lang="cs-CZ" sz="1600" dirty="0"/>
          </a:p>
          <a:p>
            <a:pPr marL="0" indent="0">
              <a:buNone/>
            </a:pPr>
            <a:endParaRPr lang="cs-CZ" altLang="cs-CZ" sz="3200" i="1" dirty="0" smtClean="0"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27" y="1700808"/>
            <a:ext cx="4434181" cy="5162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i="1" dirty="0"/>
              <a:t>Globální pohled</a:t>
            </a:r>
            <a:endParaRPr lang="cs-CZ" sz="3200" dirty="0"/>
          </a:p>
          <a:p>
            <a:pPr marL="0" indent="0">
              <a:buNone/>
            </a:pPr>
            <a:endParaRPr lang="cs-CZ" altLang="cs-CZ" sz="3200" i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3200" b="1" i="1" dirty="0"/>
              <a:t>Jugoslávský pohled</a:t>
            </a:r>
            <a:endParaRPr lang="cs-CZ" sz="3200" dirty="0"/>
          </a:p>
          <a:p>
            <a:pPr marL="0" indent="0">
              <a:buNone/>
            </a:pPr>
            <a:endParaRPr lang="cs-CZ" altLang="cs-CZ" sz="3200" i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3200" b="1" i="1" dirty="0"/>
              <a:t>Vnitřní vývoj Jugoslávie po IIWW</a:t>
            </a:r>
            <a:endParaRPr lang="cs-CZ" sz="3200" dirty="0"/>
          </a:p>
          <a:p>
            <a:r>
              <a:rPr lang="cs-CZ" sz="2700" dirty="0"/>
              <a:t>volby </a:t>
            </a:r>
            <a:r>
              <a:rPr lang="cs-CZ" sz="2700" b="1" dirty="0"/>
              <a:t>1945</a:t>
            </a:r>
            <a:r>
              <a:rPr lang="cs-CZ" sz="2700" dirty="0"/>
              <a:t> </a:t>
            </a:r>
            <a:endParaRPr lang="cs-CZ" sz="2700" dirty="0" smtClean="0"/>
          </a:p>
          <a:p>
            <a:pPr lvl="1"/>
            <a:r>
              <a:rPr lang="cs-CZ" sz="2800" dirty="0" smtClean="0"/>
              <a:t>drtivé vítězství AVNOJ </a:t>
            </a:r>
          </a:p>
          <a:p>
            <a:pPr lvl="1"/>
            <a:r>
              <a:rPr lang="cs-CZ" sz="2800" b="1" dirty="0"/>
              <a:t>1945</a:t>
            </a:r>
            <a:r>
              <a:rPr lang="cs-CZ" sz="2800" dirty="0"/>
              <a:t> zrušila nová skupština (parlament) monarchii a vyhlásila </a:t>
            </a:r>
            <a:r>
              <a:rPr lang="cs-CZ" sz="2800" b="1" i="1" dirty="0" smtClean="0"/>
              <a:t>Jugoslávskou lidovou </a:t>
            </a:r>
            <a:r>
              <a:rPr lang="cs-CZ" sz="2800" b="1" i="1" dirty="0"/>
              <a:t>a federální republikou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cs-CZ" sz="2800" b="1" dirty="0"/>
              <a:t>FLRJ</a:t>
            </a:r>
            <a:r>
              <a:rPr lang="cs-CZ" sz="2800" dirty="0"/>
              <a:t>)</a:t>
            </a:r>
            <a:endParaRPr lang="cs-CZ" sz="2500" b="1" dirty="0"/>
          </a:p>
          <a:p>
            <a:pPr lvl="1"/>
            <a:r>
              <a:rPr lang="cs-CZ" sz="3200" dirty="0" smtClean="0"/>
              <a:t>základ </a:t>
            </a:r>
            <a:r>
              <a:rPr lang="cs-CZ" sz="3200" b="1" dirty="0" err="1"/>
              <a:t>Titova</a:t>
            </a:r>
            <a:r>
              <a:rPr lang="cs-CZ" sz="3200" dirty="0"/>
              <a:t> úspěchu ležel v </a:t>
            </a:r>
            <a:r>
              <a:rPr lang="cs-CZ" sz="3200" b="1" i="1" dirty="0"/>
              <a:t>národnostním programu</a:t>
            </a:r>
            <a:r>
              <a:rPr lang="cs-CZ" sz="3200" dirty="0"/>
              <a:t> </a:t>
            </a:r>
            <a:endParaRPr lang="cs-CZ" sz="3200" dirty="0" smtClean="0"/>
          </a:p>
          <a:p>
            <a:pPr marL="0" indent="0">
              <a:buNone/>
            </a:pPr>
            <a:endParaRPr lang="cs-CZ" altLang="cs-CZ" sz="3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760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10"/>
            <a:ext cx="2494961" cy="323659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i="1" dirty="0"/>
              <a:t>Represe</a:t>
            </a:r>
            <a:endParaRPr lang="cs-CZ" sz="3200" b="1" dirty="0"/>
          </a:p>
          <a:p>
            <a:pPr marL="0" indent="0">
              <a:buNone/>
            </a:pPr>
            <a:r>
              <a:rPr lang="cs-CZ" sz="3200" b="1" i="1" dirty="0" smtClean="0"/>
              <a:t>Demokratický </a:t>
            </a:r>
            <a:r>
              <a:rPr lang="cs-CZ" sz="3200" b="1" i="1" dirty="0"/>
              <a:t>centralismus</a:t>
            </a:r>
            <a:endParaRPr lang="cs-CZ" sz="3200" b="1" dirty="0"/>
          </a:p>
          <a:p>
            <a:r>
              <a:rPr lang="cs-CZ" sz="2700" dirty="0" smtClean="0"/>
              <a:t>Jugoslávie </a:t>
            </a:r>
            <a:r>
              <a:rPr lang="cs-CZ" sz="2700" dirty="0"/>
              <a:t>formálně </a:t>
            </a:r>
            <a:r>
              <a:rPr lang="cs-CZ" sz="2700" b="1" i="1" dirty="0"/>
              <a:t>parlamentní republika</a:t>
            </a:r>
            <a:r>
              <a:rPr lang="cs-CZ" sz="2700" dirty="0"/>
              <a:t> </a:t>
            </a:r>
            <a:endParaRPr lang="cs-CZ" sz="2700" dirty="0" smtClean="0"/>
          </a:p>
          <a:p>
            <a:r>
              <a:rPr lang="cs-CZ" sz="2800" dirty="0"/>
              <a:t>→ systém moci </a:t>
            </a:r>
            <a:r>
              <a:rPr lang="cs-CZ" sz="2800" b="1" i="1" dirty="0"/>
              <a:t>kombinací diktatury a </a:t>
            </a:r>
            <a:r>
              <a:rPr lang="cs-CZ" sz="2800" b="1" i="1" dirty="0" smtClean="0"/>
              <a:t>oligarchie</a:t>
            </a:r>
            <a:endParaRPr lang="cs-CZ" sz="2700" dirty="0"/>
          </a:p>
          <a:p>
            <a:r>
              <a:rPr lang="cs-CZ" sz="3200" b="1" dirty="0" smtClean="0"/>
              <a:t>Tito, Edvard </a:t>
            </a:r>
            <a:r>
              <a:rPr lang="cs-CZ" sz="3200" b="1" dirty="0" err="1" smtClean="0"/>
              <a:t>Kardelj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Aleksandar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Ranković</a:t>
            </a:r>
            <a:r>
              <a:rPr lang="cs-CZ" sz="3200" b="1" dirty="0" smtClean="0"/>
              <a:t>, Milovan </a:t>
            </a:r>
            <a:r>
              <a:rPr lang="cs-CZ" sz="3200" b="1" dirty="0" err="1" smtClean="0"/>
              <a:t>Djilas</a:t>
            </a:r>
            <a:endParaRPr lang="cs-CZ" altLang="cs-CZ" sz="3200" i="1" dirty="0" smtClean="0"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05" y="3621410"/>
            <a:ext cx="2237828" cy="32365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3" y="3635969"/>
            <a:ext cx="2348547" cy="32231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53" y="3635968"/>
            <a:ext cx="2472147" cy="3222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39"/>
            <a:ext cx="4608512" cy="297386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i="1" dirty="0"/>
              <a:t>Hospodářská </a:t>
            </a:r>
            <a:r>
              <a:rPr lang="cs-CZ" sz="3200" b="1" i="1" dirty="0" smtClean="0"/>
              <a:t>politika</a:t>
            </a:r>
          </a:p>
          <a:p>
            <a:r>
              <a:rPr lang="cs-CZ" altLang="cs-CZ" sz="2700" dirty="0" smtClean="0">
                <a:cs typeface="Times New Roman" pitchFamily="18" charset="0"/>
              </a:rPr>
              <a:t>vysoký stupeň poničení – snaha jej rychle překonat:</a:t>
            </a:r>
          </a:p>
          <a:p>
            <a:r>
              <a:rPr lang="cs-CZ" sz="2800" b="1" i="1" dirty="0"/>
              <a:t>1) </a:t>
            </a:r>
            <a:r>
              <a:rPr lang="cs-CZ" sz="2800" b="1" i="1" dirty="0" smtClean="0"/>
              <a:t>urychleným zestátněním </a:t>
            </a:r>
            <a:r>
              <a:rPr lang="cs-CZ" sz="2800" b="1" i="1" dirty="0"/>
              <a:t>výrobních prostředků </a:t>
            </a:r>
            <a:endParaRPr lang="cs-CZ" sz="2800" b="1" i="1" dirty="0" smtClean="0"/>
          </a:p>
          <a:p>
            <a:pPr lvl="1"/>
            <a:r>
              <a:rPr lang="cs-CZ" altLang="cs-CZ" sz="2500" b="1" i="1" dirty="0" smtClean="0">
                <a:cs typeface="Times New Roman" pitchFamily="18" charset="0"/>
              </a:rPr>
              <a:t>konfiskace</a:t>
            </a:r>
          </a:p>
          <a:p>
            <a:pPr lvl="1"/>
            <a:r>
              <a:rPr lang="cs-CZ" sz="2500" b="1" i="1" dirty="0" smtClean="0"/>
              <a:t>nucená </a:t>
            </a:r>
            <a:r>
              <a:rPr lang="cs-CZ" sz="2500" b="1" i="1" dirty="0"/>
              <a:t>státní </a:t>
            </a:r>
            <a:r>
              <a:rPr lang="cs-CZ" sz="2500" b="1" i="1" dirty="0" smtClean="0"/>
              <a:t>správa</a:t>
            </a:r>
            <a:r>
              <a:rPr lang="cs-CZ" sz="2500" i="1" dirty="0" smtClean="0"/>
              <a:t> </a:t>
            </a:r>
          </a:p>
          <a:p>
            <a:pPr marL="320040" lvl="1" indent="0">
              <a:buNone/>
            </a:pPr>
            <a:r>
              <a:rPr lang="cs-CZ" sz="2500" dirty="0" smtClean="0"/>
              <a:t>(</a:t>
            </a:r>
            <a:r>
              <a:rPr lang="cs-CZ" sz="2500" i="1" dirty="0"/>
              <a:t>sekvestrace</a:t>
            </a:r>
            <a:r>
              <a:rPr lang="cs-CZ" sz="2500" dirty="0"/>
              <a:t>) </a:t>
            </a:r>
            <a:endParaRPr lang="cs-CZ" sz="2500" dirty="0" smtClean="0"/>
          </a:p>
          <a:p>
            <a:r>
              <a:rPr lang="cs-CZ" sz="2800" b="1" dirty="0"/>
              <a:t>2)</a:t>
            </a:r>
            <a:r>
              <a:rPr lang="cs-CZ" sz="2800" dirty="0"/>
              <a:t> </a:t>
            </a:r>
            <a:r>
              <a:rPr lang="cs-CZ" sz="2800" b="1" i="1" dirty="0"/>
              <a:t>radikální </a:t>
            </a:r>
            <a:r>
              <a:rPr lang="cs-CZ" sz="2800" b="1" i="1" dirty="0" smtClean="0"/>
              <a:t>industrializací</a:t>
            </a:r>
            <a:endParaRPr lang="cs-CZ" altLang="cs-CZ" sz="2700" dirty="0" smtClean="0">
              <a:cs typeface="Times New Roman" pitchFamily="18" charset="0"/>
            </a:endParaRPr>
          </a:p>
          <a:p>
            <a:endParaRPr lang="cs-CZ" altLang="cs-CZ" sz="3200" dirty="0" smtClean="0"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982762"/>
            <a:ext cx="4211960" cy="4850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44987"/>
            <a:ext cx="6300192" cy="4074124"/>
          </a:xfrm>
          <a:prstGeom prst="rect">
            <a:avLst/>
          </a:prstGeom>
        </p:spPr>
      </p:pic>
      <p:pic>
        <p:nvPicPr>
          <p:cNvPr id="2" name="Zástupný symbol pro obsah 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80018" cy="4725144"/>
          </a:xfrm>
        </p:spPr>
      </p:pic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357188"/>
            <a:ext cx="4968552" cy="636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i="1" dirty="0"/>
              <a:t>Roztržka Stalin–Tito: konflikt s východním blokem</a:t>
            </a:r>
            <a:endParaRPr lang="cs-CZ" sz="3200" dirty="0"/>
          </a:p>
          <a:p>
            <a:r>
              <a:rPr lang="cs-CZ" sz="2800" i="1" dirty="0" smtClean="0"/>
              <a:t>příčiny:</a:t>
            </a:r>
          </a:p>
          <a:p>
            <a:pPr lvl="1"/>
            <a:r>
              <a:rPr lang="cs-CZ" dirty="0"/>
              <a:t>zahraniční </a:t>
            </a:r>
            <a:r>
              <a:rPr lang="cs-CZ" dirty="0" smtClean="0"/>
              <a:t>politika Jugoslávie</a:t>
            </a:r>
          </a:p>
          <a:p>
            <a:pPr lvl="1"/>
            <a:r>
              <a:rPr lang="cs-CZ" b="1" dirty="0" smtClean="0"/>
              <a:t>Stalinova</a:t>
            </a:r>
            <a:r>
              <a:rPr lang="cs-CZ" dirty="0" smtClean="0"/>
              <a:t> machiavelistická politika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lvl="2"/>
            <a:endParaRPr lang="cs-CZ" altLang="cs-CZ" dirty="0" smtClean="0"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623"/>
            <a:ext cx="3837830" cy="6677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725756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i="1" dirty="0" smtClean="0"/>
              <a:t>Dynamika </a:t>
            </a:r>
            <a:r>
              <a:rPr lang="cs-CZ" sz="2800" b="1" i="1" dirty="0"/>
              <a:t>roztržky po </a:t>
            </a:r>
            <a:r>
              <a:rPr lang="cs-CZ" sz="2800" b="1" i="1" dirty="0" smtClean="0"/>
              <a:t>exkomunikaci</a:t>
            </a:r>
          </a:p>
          <a:p>
            <a:r>
              <a:rPr lang="cs-CZ" sz="2800" dirty="0"/>
              <a:t>nátlak kulminoval v </a:t>
            </a:r>
            <a:r>
              <a:rPr lang="cs-CZ" sz="2800" b="1" dirty="0"/>
              <a:t>2. pol. roku </a:t>
            </a:r>
            <a:r>
              <a:rPr lang="cs-CZ" sz="2800" b="1" dirty="0" smtClean="0"/>
              <a:t>1949</a:t>
            </a:r>
          </a:p>
          <a:p>
            <a:pPr lvl="1"/>
            <a:r>
              <a:rPr lang="cs-CZ" sz="2800" dirty="0"/>
              <a:t>zasedání </a:t>
            </a:r>
            <a:r>
              <a:rPr lang="cs-CZ" sz="2800" b="1" i="1" dirty="0" err="1"/>
              <a:t>Informbyra</a:t>
            </a:r>
            <a:r>
              <a:rPr lang="cs-CZ" sz="2800" dirty="0"/>
              <a:t> </a:t>
            </a:r>
            <a:r>
              <a:rPr lang="cs-CZ" sz="2800" b="1" dirty="0"/>
              <a:t>1949</a:t>
            </a:r>
            <a:r>
              <a:rPr lang="cs-CZ" sz="2800" dirty="0"/>
              <a:t> </a:t>
            </a:r>
          </a:p>
          <a:p>
            <a:pPr lvl="2"/>
            <a:r>
              <a:rPr lang="cs-CZ" sz="2800" dirty="0"/>
              <a:t>dokument „</a:t>
            </a:r>
            <a:r>
              <a:rPr lang="cs-CZ" sz="2800" i="1" dirty="0"/>
              <a:t>KSJ v rukou vrahů a špiónů</a:t>
            </a:r>
            <a:r>
              <a:rPr lang="cs-CZ" sz="2800" dirty="0"/>
              <a:t>“ </a:t>
            </a:r>
          </a:p>
          <a:p>
            <a:pPr lvl="2"/>
            <a:r>
              <a:rPr lang="cs-CZ" sz="2800" dirty="0"/>
              <a:t>publikace této rezoluce koordinována s několika monstrprocesy </a:t>
            </a:r>
            <a:r>
              <a:rPr lang="cs-CZ" sz="2800" b="1" dirty="0"/>
              <a:t>1949</a:t>
            </a:r>
            <a:r>
              <a:rPr lang="cs-CZ" sz="2800" dirty="0"/>
              <a:t> </a:t>
            </a:r>
            <a:endParaRPr lang="cs-CZ" sz="2800" dirty="0" smtClean="0"/>
          </a:p>
          <a:p>
            <a:pPr lvl="3"/>
            <a:r>
              <a:rPr lang="cs-CZ" sz="2800" b="1" dirty="0" err="1" smtClean="0"/>
              <a:t>Koči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Dzodze</a:t>
            </a:r>
            <a:endParaRPr lang="cs-CZ" sz="2800" b="1" dirty="0" smtClean="0"/>
          </a:p>
          <a:p>
            <a:pPr lvl="3"/>
            <a:r>
              <a:rPr lang="cs-CZ" sz="2800" b="1" dirty="0" err="1" smtClean="0"/>
              <a:t>Lászlo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Rajk</a:t>
            </a:r>
            <a:endParaRPr lang="cs-CZ" sz="2800" b="1" dirty="0" smtClean="0"/>
          </a:p>
          <a:p>
            <a:pPr lvl="3"/>
            <a:r>
              <a:rPr lang="cs-CZ" sz="2800" b="1" dirty="0" err="1" smtClean="0"/>
              <a:t>Trajčo</a:t>
            </a:r>
            <a:r>
              <a:rPr lang="cs-CZ" sz="2800" b="1" dirty="0" smtClean="0"/>
              <a:t> </a:t>
            </a:r>
            <a:r>
              <a:rPr lang="cs-CZ" sz="2800" b="1" dirty="0" err="1"/>
              <a:t>Kostov</a:t>
            </a:r>
            <a:r>
              <a:rPr lang="cs-CZ" sz="2800" dirty="0"/>
              <a:t> </a:t>
            </a:r>
            <a:endParaRPr lang="cs-CZ" sz="2800" dirty="0" smtClean="0"/>
          </a:p>
          <a:p>
            <a:pPr lvl="1"/>
            <a:endParaRPr lang="cs-CZ" sz="2800" b="1" dirty="0" smtClean="0"/>
          </a:p>
          <a:p>
            <a:pPr lvl="1"/>
            <a:r>
              <a:rPr lang="cs-CZ" sz="2800" b="1" dirty="0" smtClean="0"/>
              <a:t>→ </a:t>
            </a:r>
            <a:r>
              <a:rPr lang="cs-CZ" sz="2800" dirty="0"/>
              <a:t>důležité poučit představitele </a:t>
            </a:r>
            <a:r>
              <a:rPr lang="cs-CZ" sz="2800" b="1" i="1" dirty="0"/>
              <a:t>satelitních režimů</a:t>
            </a:r>
            <a:r>
              <a:rPr lang="cs-CZ" sz="2800" dirty="0"/>
              <a:t>, že Moskva nestrpí žádné </a:t>
            </a:r>
            <a:r>
              <a:rPr lang="cs-CZ" sz="2800" b="1" i="1" dirty="0"/>
              <a:t>ideologické</a:t>
            </a:r>
            <a:r>
              <a:rPr lang="cs-CZ" sz="2800" dirty="0"/>
              <a:t> odchylky</a:t>
            </a:r>
          </a:p>
          <a:p>
            <a:pPr lvl="2"/>
            <a:endParaRPr lang="cs-CZ" altLang="cs-CZ" sz="2800" dirty="0" smtClean="0"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68" y="-1004"/>
            <a:ext cx="4219786" cy="5878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08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5" y="0"/>
            <a:ext cx="4800600" cy="68580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05419" cy="681337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990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i="1" dirty="0"/>
              <a:t>Důsledky roztržky v Jugoslávii</a:t>
            </a:r>
            <a:endParaRPr lang="cs-CZ" sz="3200" dirty="0"/>
          </a:p>
          <a:p>
            <a:r>
              <a:rPr lang="cs-CZ" sz="3200" i="1" dirty="0"/>
              <a:t>radikální zlom</a:t>
            </a:r>
            <a:r>
              <a:rPr lang="cs-CZ" sz="3200" dirty="0" smtClean="0"/>
              <a:t>:</a:t>
            </a:r>
            <a:endParaRPr lang="cs-CZ" sz="3200" i="1" dirty="0">
              <a:cs typeface="Times New Roman" pitchFamily="18" charset="0"/>
            </a:endParaRPr>
          </a:p>
          <a:p>
            <a:pPr lvl="1"/>
            <a:r>
              <a:rPr lang="cs-CZ" sz="3000" b="1" dirty="0" smtClean="0"/>
              <a:t>1949 </a:t>
            </a:r>
            <a:r>
              <a:rPr lang="cs-CZ" sz="3000" b="1" dirty="0"/>
              <a:t>Tito, </a:t>
            </a:r>
            <a:r>
              <a:rPr lang="cs-CZ" sz="3000" b="1" dirty="0" err="1"/>
              <a:t>Kardelj</a:t>
            </a:r>
            <a:r>
              <a:rPr lang="cs-CZ" sz="3000" b="1" dirty="0"/>
              <a:t>, </a:t>
            </a:r>
            <a:r>
              <a:rPr lang="cs-CZ" sz="3000" b="1" dirty="0" err="1"/>
              <a:t>Djilas</a:t>
            </a:r>
            <a:r>
              <a:rPr lang="cs-CZ" sz="3000" dirty="0"/>
              <a:t> zpochybnili samotnou podstatu </a:t>
            </a:r>
            <a:r>
              <a:rPr lang="cs-CZ" sz="3000" b="1" i="1" dirty="0"/>
              <a:t>socialismu</a:t>
            </a:r>
            <a:r>
              <a:rPr lang="cs-CZ" sz="3000" dirty="0"/>
              <a:t> v </a:t>
            </a:r>
            <a:r>
              <a:rPr lang="cs-CZ" sz="3000" dirty="0" smtClean="0"/>
              <a:t>SSSR</a:t>
            </a:r>
          </a:p>
          <a:p>
            <a:pPr lvl="1"/>
            <a:endParaRPr lang="cs-CZ" sz="3000" dirty="0"/>
          </a:p>
          <a:p>
            <a:pPr marL="0" indent="0">
              <a:buNone/>
            </a:pPr>
            <a:endParaRPr lang="cs-CZ" sz="2800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6058"/>
            <a:ext cx="5815922" cy="4361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2924944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i="1" dirty="0" smtClean="0"/>
              <a:t>Goli otok</a:t>
            </a:r>
            <a:endParaRPr lang="cs-CZ" sz="3000" b="1" i="1" dirty="0"/>
          </a:p>
        </p:txBody>
      </p:sp>
    </p:spTree>
    <p:extLst>
      <p:ext uri="{BB962C8B-B14F-4D97-AF65-F5344CB8AC3E}">
        <p14:creationId xmlns="" xmlns:p14="http://schemas.microsoft.com/office/powerpoint/2010/main" val="20021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moj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168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Titova politika jako alternativa vůči bipolárnímu bloku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Logos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Titova politika jako alternativa vůči bipolárnímu bloku </dc:title>
  <dc:creator>Ondrej</dc:creator>
  <cp:lastModifiedBy>Barbora Knappová</cp:lastModifiedBy>
  <cp:revision>17</cp:revision>
  <dcterms:created xsi:type="dcterms:W3CDTF">2017-10-15T18:54:44Z</dcterms:created>
  <dcterms:modified xsi:type="dcterms:W3CDTF">2018-10-22T17:08:42Z</dcterms:modified>
</cp:coreProperties>
</file>