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00" autoAdjust="0"/>
  </p:normalViewPr>
  <p:slideViewPr>
    <p:cSldViewPr>
      <p:cViewPr varScale="1">
        <p:scale>
          <a:sx n="104" d="100"/>
          <a:sy n="104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BEB2D2A-6138-4B7A-AE3B-300924D046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7627-AAC1-4D2C-8FD0-F65E9A75F6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1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448AE-D780-4C7F-87D7-4CB2B52D2FA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20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A37E-AC55-4F9C-B19B-59289E1260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5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F781-15C9-4F07-A9D5-6310CF1CE8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0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1BD4-B277-4F9B-8091-E9040B8747A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6ED6-A8B8-49BD-9DDF-40C10AA4206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2282-02BB-415E-B606-20DBECCA74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28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8D64-144E-40B6-82BA-862364B5BD9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87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06545-BEA7-41EE-8F6B-40E21F1CDFF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3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3D1C-0202-427F-A90F-DDF3108D2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nadpisů předlohy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textu předlohy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2257967-777E-40DE-BF5C-DC710939757B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20fal.com/wp-content/uploads/2016/01/qazal-hafez3.jpg" TargetMode="External"/><Relationship Id="rId2" Type="http://schemas.openxmlformats.org/officeDocument/2006/relationships/hyperlink" Target="https://20fal.com/%d8%ba%d8%b2%d9%84-%d8%b4%d9%85%d8%a7%d8%b1%d9%87-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err="1"/>
              <a:t>Šamsoddín</a:t>
            </a:r>
            <a:r>
              <a:rPr lang="cs-CZ" b="1" u="sng" dirty="0"/>
              <a:t> </a:t>
            </a:r>
            <a:r>
              <a:rPr lang="cs-CZ" b="1" u="sng" dirty="0" err="1"/>
              <a:t>Mohammad</a:t>
            </a:r>
            <a:r>
              <a:rPr lang="cs-CZ" b="1" u="sng" dirty="0"/>
              <a:t> </a:t>
            </a:r>
            <a:r>
              <a:rPr lang="cs-CZ" b="1" u="sng" dirty="0" err="1"/>
              <a:t>Háfez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(1315-1390)</a:t>
            </a:r>
          </a:p>
        </p:txBody>
      </p:sp>
    </p:spTree>
    <p:extLst>
      <p:ext uri="{BB962C8B-B14F-4D97-AF65-F5344CB8AC3E}">
        <p14:creationId xmlns:p14="http://schemas.microsoft.com/office/powerpoint/2010/main" val="188838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75848" cy="432048"/>
          </a:xfrm>
        </p:spPr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91872" cy="5805264"/>
          </a:xfrm>
        </p:spPr>
        <p:txBody>
          <a:bodyPr/>
          <a:lstStyle/>
          <a:p>
            <a:r>
              <a:rPr lang="fa-IR" dirty="0"/>
              <a:t>بیت </a:t>
            </a:r>
          </a:p>
          <a:p>
            <a:r>
              <a:rPr lang="fa-IR" dirty="0"/>
              <a:t>دیوان </a:t>
            </a:r>
          </a:p>
          <a:p>
            <a:r>
              <a:rPr lang="fa-IR" dirty="0"/>
              <a:t>مصراع / مِصرَع</a:t>
            </a:r>
          </a:p>
          <a:p>
            <a:r>
              <a:rPr lang="fa-IR" dirty="0"/>
              <a:t>غزل </a:t>
            </a:r>
          </a:p>
          <a:p>
            <a:r>
              <a:rPr lang="fa-IR" dirty="0"/>
              <a:t>مطلع </a:t>
            </a:r>
          </a:p>
          <a:p>
            <a:r>
              <a:rPr lang="fa-IR" dirty="0"/>
              <a:t>ردیف </a:t>
            </a:r>
          </a:p>
          <a:p>
            <a:r>
              <a:rPr lang="fa-IR" dirty="0"/>
              <a:t>قافیه</a:t>
            </a:r>
          </a:p>
          <a:p>
            <a:r>
              <a:rPr lang="fa-IR" dirty="0"/>
              <a:t>مَقطَع</a:t>
            </a:r>
          </a:p>
          <a:p>
            <a:r>
              <a:rPr lang="fa-IR" dirty="0"/>
              <a:t>تخلّص</a:t>
            </a:r>
          </a:p>
          <a:p>
            <a:r>
              <a:rPr lang="fa-IR" dirty="0"/>
              <a:t>بحر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45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35888" cy="432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63880" cy="5267672"/>
          </a:xfrm>
        </p:spPr>
        <p:txBody>
          <a:bodyPr/>
          <a:lstStyle/>
          <a:p>
            <a:r>
              <a:rPr lang="cs-CZ" sz="1600" dirty="0" err="1"/>
              <a:t>Yarshater</a:t>
            </a:r>
            <a:r>
              <a:rPr lang="cs-CZ" sz="1600" dirty="0"/>
              <a:t>, </a:t>
            </a:r>
            <a:r>
              <a:rPr lang="cs-CZ" sz="1600" dirty="0" err="1"/>
              <a:t>Ehsan</a:t>
            </a:r>
            <a:r>
              <a:rPr lang="cs-CZ" sz="1600" dirty="0"/>
              <a:t>: </a:t>
            </a:r>
            <a:r>
              <a:rPr lang="cs-CZ" sz="1600" i="1" dirty="0" err="1"/>
              <a:t>Persian</a:t>
            </a:r>
            <a:r>
              <a:rPr lang="cs-CZ" sz="1600" i="1" dirty="0"/>
              <a:t> </a:t>
            </a:r>
            <a:r>
              <a:rPr lang="cs-CZ" sz="1600" i="1" dirty="0" err="1"/>
              <a:t>Lyric</a:t>
            </a:r>
            <a:r>
              <a:rPr lang="cs-CZ" sz="1600" i="1" dirty="0"/>
              <a:t> </a:t>
            </a:r>
            <a:r>
              <a:rPr lang="cs-CZ" sz="1600" i="1" dirty="0" err="1"/>
              <a:t>Poetry</a:t>
            </a:r>
            <a:r>
              <a:rPr lang="cs-CZ" sz="1600" i="1" dirty="0"/>
              <a:t> 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Classical</a:t>
            </a:r>
            <a:r>
              <a:rPr lang="cs-CZ" sz="1600" i="1" dirty="0"/>
              <a:t> Era, 800-1500: </a:t>
            </a:r>
            <a:r>
              <a:rPr lang="cs-CZ" sz="1600" i="1" dirty="0" err="1"/>
              <a:t>Ghazals</a:t>
            </a:r>
            <a:r>
              <a:rPr lang="cs-CZ" sz="1600" i="1" dirty="0"/>
              <a:t>, </a:t>
            </a:r>
            <a:r>
              <a:rPr lang="cs-CZ" sz="1600" i="1" dirty="0" err="1"/>
              <a:t>Panegyrics</a:t>
            </a:r>
            <a:r>
              <a:rPr lang="cs-CZ" sz="1600" i="1" dirty="0"/>
              <a:t>, and </a:t>
            </a:r>
            <a:r>
              <a:rPr lang="cs-CZ" sz="1600" i="1" dirty="0" err="1"/>
              <a:t>Quatrains</a:t>
            </a:r>
            <a:r>
              <a:rPr lang="cs-CZ" sz="1600" dirty="0"/>
              <a:t>, London: I.B. </a:t>
            </a:r>
            <a:r>
              <a:rPr lang="cs-CZ" sz="1600" dirty="0" err="1"/>
              <a:t>Tauris</a:t>
            </a:r>
            <a:r>
              <a:rPr lang="cs-CZ" sz="1600" dirty="0"/>
              <a:t> 2019.</a:t>
            </a:r>
          </a:p>
          <a:p>
            <a:endParaRPr lang="cs-CZ" sz="1600" dirty="0" smtClean="0"/>
          </a:p>
          <a:p>
            <a:r>
              <a:rPr lang="cs-CZ" sz="1800" dirty="0" err="1">
                <a:solidFill>
                  <a:srgbClr val="FF0000"/>
                </a:solidFill>
              </a:rPr>
              <a:t>Háfez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– klíč k poznání perské kultury a ducha !</a:t>
            </a:r>
          </a:p>
          <a:p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/>
              <a:t>H + </a:t>
            </a:r>
            <a:r>
              <a:rPr lang="cs-CZ" sz="1600" dirty="0" err="1"/>
              <a:t>Mauláná</a:t>
            </a:r>
            <a:r>
              <a:rPr lang="cs-CZ" sz="1600" dirty="0"/>
              <a:t> + </a:t>
            </a:r>
            <a:r>
              <a:rPr lang="cs-CZ" sz="1600" dirty="0" err="1"/>
              <a:t>Sa´dí</a:t>
            </a:r>
            <a:r>
              <a:rPr lang="cs-CZ" sz="1600" dirty="0"/>
              <a:t> + </a:t>
            </a:r>
            <a:r>
              <a:rPr lang="cs-CZ" sz="1600" dirty="0" err="1"/>
              <a:t>Ferdousí</a:t>
            </a:r>
            <a:r>
              <a:rPr lang="cs-CZ" sz="1600" dirty="0"/>
              <a:t> </a:t>
            </a:r>
            <a:endParaRPr lang="cs-CZ" sz="1600" dirty="0" smtClean="0"/>
          </a:p>
          <a:p>
            <a:r>
              <a:rPr lang="cs-CZ" sz="1600" dirty="0" smtClean="0"/>
              <a:t>tradiční </a:t>
            </a:r>
            <a:r>
              <a:rPr lang="cs-CZ" sz="1600" dirty="0"/>
              <a:t>perská </a:t>
            </a:r>
            <a:r>
              <a:rPr lang="cs-CZ" sz="1600" dirty="0" smtClean="0"/>
              <a:t>hudba</a:t>
            </a:r>
            <a:endParaRPr lang="cs-CZ" sz="1600" dirty="0"/>
          </a:p>
          <a:p>
            <a:r>
              <a:rPr lang="cs-CZ" sz="1600" dirty="0" smtClean="0"/>
              <a:t>s H. -  </a:t>
            </a:r>
            <a:r>
              <a:rPr lang="cs-CZ" sz="1600" dirty="0" err="1" smtClean="0"/>
              <a:t>ghazal</a:t>
            </a:r>
            <a:r>
              <a:rPr lang="cs-CZ" sz="1600" dirty="0"/>
              <a:t> </a:t>
            </a:r>
            <a:r>
              <a:rPr lang="cs-CZ" sz="1600" dirty="0" smtClean="0"/>
              <a:t>- vrchol</a:t>
            </a:r>
            <a:endParaRPr lang="cs-CZ" sz="1600" dirty="0"/>
          </a:p>
          <a:p>
            <a:r>
              <a:rPr lang="cs-CZ" sz="1600" dirty="0" err="1" smtClean="0"/>
              <a:t>Džámí</a:t>
            </a:r>
            <a:r>
              <a:rPr lang="cs-CZ" sz="1600" dirty="0"/>
              <a:t>:</a:t>
            </a:r>
            <a:r>
              <a:rPr lang="cs-CZ" sz="1600" dirty="0" smtClean="0"/>
              <a:t> </a:t>
            </a:r>
            <a:r>
              <a:rPr lang="cs-CZ" sz="1600" dirty="0" err="1">
                <a:solidFill>
                  <a:srgbClr val="FF0000"/>
                </a:solidFill>
              </a:rPr>
              <a:t>i´džáz</a:t>
            </a:r>
            <a:r>
              <a:rPr lang="cs-CZ" sz="1600" dirty="0">
                <a:solidFill>
                  <a:srgbClr val="FF0000"/>
                </a:solidFill>
              </a:rPr>
              <a:t> (</a:t>
            </a:r>
            <a:r>
              <a:rPr lang="ar-SA" sz="1600" b="1" dirty="0">
                <a:solidFill>
                  <a:srgbClr val="FF0000"/>
                </a:solidFill>
              </a:rPr>
              <a:t>اعجاز</a:t>
            </a:r>
            <a:r>
              <a:rPr lang="cs-CZ" sz="1600" dirty="0">
                <a:solidFill>
                  <a:srgbClr val="FF0000"/>
                </a:solidFill>
              </a:rPr>
              <a:t>)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/>
              <a:t>– zázračná nenapodobitelnost </a:t>
            </a:r>
            <a:endParaRPr lang="cs-CZ" sz="1600" b="1" dirty="0" smtClean="0"/>
          </a:p>
          <a:p>
            <a:r>
              <a:rPr lang="cs-CZ" sz="1600" dirty="0" err="1" smtClean="0"/>
              <a:t>multi-tématičnost</a:t>
            </a:r>
            <a:r>
              <a:rPr lang="cs-CZ" sz="1600" dirty="0" smtClean="0"/>
              <a:t> </a:t>
            </a:r>
            <a:r>
              <a:rPr lang="cs-CZ" sz="1600" b="1" dirty="0"/>
              <a:t>– </a:t>
            </a:r>
            <a:r>
              <a:rPr lang="cs-CZ" sz="1600" b="1" dirty="0" err="1">
                <a:solidFill>
                  <a:srgbClr val="FF0000"/>
                </a:solidFill>
              </a:rPr>
              <a:t>ghazal</a:t>
            </a:r>
            <a:r>
              <a:rPr lang="cs-CZ" sz="1600" b="1" dirty="0">
                <a:solidFill>
                  <a:srgbClr val="FF0000"/>
                </a:solidFill>
              </a:rPr>
              <a:t>-e </a:t>
            </a:r>
            <a:r>
              <a:rPr lang="cs-CZ" sz="1600" b="1" dirty="0" err="1">
                <a:solidFill>
                  <a:srgbClr val="FF0000"/>
                </a:solidFill>
              </a:rPr>
              <a:t>talfíqí</a:t>
            </a:r>
            <a:r>
              <a:rPr lang="cs-CZ" sz="1600" b="1" dirty="0">
                <a:solidFill>
                  <a:srgbClr val="FF0000"/>
                </a:solidFill>
              </a:rPr>
              <a:t> – 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ar-SA" sz="1600" dirty="0" smtClean="0">
                <a:solidFill>
                  <a:srgbClr val="FF0000"/>
                </a:solidFill>
              </a:rPr>
              <a:t>غزل </a:t>
            </a:r>
            <a:r>
              <a:rPr lang="ar-SA" sz="1600" dirty="0">
                <a:solidFill>
                  <a:srgbClr val="FF0000"/>
                </a:solidFill>
              </a:rPr>
              <a:t>تلفیقی </a:t>
            </a:r>
            <a:r>
              <a:rPr lang="cs-CZ" sz="1600" dirty="0"/>
              <a:t>komplexní </a:t>
            </a:r>
            <a:r>
              <a:rPr lang="cs-CZ" sz="1600" dirty="0" smtClean="0"/>
              <a:t>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8103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3880" cy="504056"/>
          </a:xfrm>
        </p:spPr>
        <p:txBody>
          <a:bodyPr/>
          <a:lstStyle/>
          <a:p>
            <a:r>
              <a:rPr lang="cs-CZ" sz="1800" b="1" u="sng" dirty="0" err="1"/>
              <a:t>Šamsoddín</a:t>
            </a:r>
            <a:r>
              <a:rPr lang="cs-CZ" sz="1800" b="1" u="sng" dirty="0"/>
              <a:t> </a:t>
            </a:r>
            <a:r>
              <a:rPr lang="cs-CZ" sz="1800" b="1" u="sng" dirty="0" err="1"/>
              <a:t>Mohammad</a:t>
            </a:r>
            <a:r>
              <a:rPr lang="cs-CZ" sz="1800" b="1" u="sng" dirty="0"/>
              <a:t> </a:t>
            </a:r>
            <a:r>
              <a:rPr lang="cs-CZ" sz="1800" b="1" u="sng" dirty="0" err="1"/>
              <a:t>Háfez</a:t>
            </a:r>
            <a:r>
              <a:rPr lang="cs-CZ" sz="1800" b="1" u="sng" dirty="0"/>
              <a:t> </a:t>
            </a:r>
            <a:r>
              <a:rPr lang="cs-CZ" sz="1800" b="1" dirty="0"/>
              <a:t>(1315-1390)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fa-IR" sz="1400" b="1" dirty="0"/>
              <a:t>خواجه شمس‌ُالدّینْ محمّدِ بن بهاءُالدّینْ محمّدْ حافظِ شیرازی 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91872" cy="5123656"/>
          </a:xfrm>
        </p:spPr>
        <p:txBody>
          <a:bodyPr/>
          <a:lstStyle/>
          <a:p>
            <a:r>
              <a:rPr lang="fa-IR" sz="1800" b="1" dirty="0"/>
              <a:t>خواجه</a:t>
            </a:r>
            <a:r>
              <a:rPr lang="cs-CZ" sz="1800" b="1" u="sng" dirty="0" smtClean="0"/>
              <a:t> </a:t>
            </a:r>
            <a:r>
              <a:rPr lang="cs-CZ" sz="1800" b="1" u="sng" dirty="0"/>
              <a:t>/ </a:t>
            </a:r>
            <a:r>
              <a:rPr lang="cs-CZ" sz="1800" dirty="0"/>
              <a:t>turecké </a:t>
            </a:r>
            <a:r>
              <a:rPr lang="cs-CZ" sz="1800" b="1" dirty="0" err="1"/>
              <a:t>hoca</a:t>
            </a:r>
            <a:r>
              <a:rPr lang="cs-CZ" sz="1800" b="1" dirty="0"/>
              <a:t> </a:t>
            </a:r>
            <a:endParaRPr lang="cs-CZ" sz="1800" dirty="0"/>
          </a:p>
          <a:p>
            <a:r>
              <a:rPr lang="fa-IR" sz="1800" b="1" dirty="0" smtClean="0"/>
              <a:t>شمس‌ُالدّین</a:t>
            </a:r>
            <a:endParaRPr lang="cs-CZ" sz="1800" b="1" dirty="0" smtClean="0"/>
          </a:p>
          <a:p>
            <a:r>
              <a:rPr lang="cs-CZ" sz="1800" dirty="0" err="1" smtClean="0"/>
              <a:t>Háfez</a:t>
            </a:r>
            <a:r>
              <a:rPr lang="cs-CZ" sz="1800" dirty="0" smtClean="0"/>
              <a:t> </a:t>
            </a:r>
            <a:r>
              <a:rPr lang="cs-CZ" sz="1800" dirty="0"/>
              <a:t>- </a:t>
            </a:r>
            <a:r>
              <a:rPr lang="fa-IR" sz="1800" dirty="0"/>
              <a:t>تخلص</a:t>
            </a:r>
            <a:endParaRPr lang="cs-CZ" sz="1800" dirty="0"/>
          </a:p>
          <a:p>
            <a:r>
              <a:rPr lang="cs-CZ" sz="1800" dirty="0" smtClean="0"/>
              <a:t>v</a:t>
            </a:r>
            <a:r>
              <a:rPr lang="cs-CZ" sz="1800" dirty="0"/>
              <a:t> Šírázu se narodil i zemřel.</a:t>
            </a:r>
          </a:p>
          <a:p>
            <a:r>
              <a:rPr lang="cs-CZ" sz="1800" dirty="0" smtClean="0"/>
              <a:t>patronace </a:t>
            </a:r>
            <a:r>
              <a:rPr lang="cs-CZ" sz="1800" dirty="0"/>
              <a:t>několika panovníků: </a:t>
            </a:r>
            <a:r>
              <a:rPr lang="cs-CZ" sz="1800" dirty="0" err="1"/>
              <a:t>Muzaffarovci</a:t>
            </a:r>
            <a:r>
              <a:rPr lang="cs-CZ" sz="1800" dirty="0"/>
              <a:t> - šáh </a:t>
            </a:r>
            <a:r>
              <a:rPr lang="cs-CZ" sz="1800" dirty="0" err="1"/>
              <a:t>Šodžá</a:t>
            </a:r>
            <a:r>
              <a:rPr lang="cs-CZ" sz="1800" dirty="0"/>
              <a:t>´  - </a:t>
            </a:r>
            <a:r>
              <a:rPr lang="fa-IR" sz="1800" dirty="0"/>
              <a:t>شاه شجاع</a:t>
            </a:r>
            <a:r>
              <a:rPr lang="cs-CZ" sz="1800" dirty="0"/>
              <a:t> /1358-84) </a:t>
            </a:r>
          </a:p>
          <a:p>
            <a:pPr>
              <a:buFontTx/>
              <a:buChar char="-"/>
            </a:pPr>
            <a:r>
              <a:rPr lang="cs-CZ" sz="1800" dirty="0" smtClean="0"/>
              <a:t>patronace </a:t>
            </a:r>
            <a:r>
              <a:rPr lang="cs-CZ" sz="1800" dirty="0" err="1" smtClean="0"/>
              <a:t>Tímúra</a:t>
            </a:r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smtClean="0"/>
              <a:t>Propojenost s dvorem; </a:t>
            </a:r>
            <a:r>
              <a:rPr lang="ar-SA" sz="1800" b="1" dirty="0"/>
              <a:t>تلمیح</a:t>
            </a:r>
            <a:r>
              <a:rPr lang="cs-CZ" sz="1800" b="1" dirty="0"/>
              <a:t> – aluze </a:t>
            </a:r>
            <a:endParaRPr lang="cs-CZ" sz="1800" b="1" dirty="0" smtClean="0"/>
          </a:p>
          <a:p>
            <a:pPr>
              <a:buFontTx/>
              <a:buChar char="-"/>
            </a:pPr>
            <a:r>
              <a:rPr lang="cs-CZ" sz="1800" b="1" dirty="0" err="1"/>
              <a:t>mamdúh</a:t>
            </a:r>
            <a:r>
              <a:rPr lang="cs-CZ" sz="1800" b="1" dirty="0"/>
              <a:t> </a:t>
            </a:r>
            <a:r>
              <a:rPr lang="fa-IR" sz="1800" b="1" dirty="0" smtClean="0"/>
              <a:t>ممدوح</a:t>
            </a:r>
            <a:endParaRPr lang="cs-CZ" sz="1800" b="1" dirty="0" smtClean="0"/>
          </a:p>
          <a:p>
            <a:pPr>
              <a:buFontTx/>
              <a:buChar char="-"/>
            </a:pPr>
            <a:r>
              <a:rPr lang="cs-CZ" sz="1800" dirty="0" err="1" smtClean="0"/>
              <a:t>Muzaffarovec</a:t>
            </a:r>
            <a:r>
              <a:rPr lang="cs-CZ" sz="1800" dirty="0" smtClean="0"/>
              <a:t> šáh </a:t>
            </a:r>
            <a:r>
              <a:rPr lang="cs-CZ" sz="1800" dirty="0" err="1"/>
              <a:t>Šojá</a:t>
            </a:r>
            <a:r>
              <a:rPr lang="cs-CZ" sz="1800" dirty="0" smtClean="0"/>
              <a:t>´  </a:t>
            </a:r>
            <a:r>
              <a:rPr lang="cs-CZ" sz="1800" dirty="0"/>
              <a:t>- </a:t>
            </a:r>
            <a:r>
              <a:rPr lang="fa-IR" sz="1800" dirty="0"/>
              <a:t>شاه شجاع</a:t>
            </a:r>
            <a:r>
              <a:rPr lang="cs-CZ" sz="1800" dirty="0"/>
              <a:t> /</a:t>
            </a:r>
            <a:r>
              <a:rPr lang="cs-CZ" sz="1800" dirty="0" smtClean="0"/>
              <a:t>1358-84</a:t>
            </a:r>
          </a:p>
          <a:p>
            <a:pPr>
              <a:buFontTx/>
              <a:buChar char="-"/>
            </a:pPr>
            <a:r>
              <a:rPr lang="cs-CZ" sz="1800" dirty="0" err="1" smtClean="0"/>
              <a:t>Tímúr</a:t>
            </a:r>
            <a:r>
              <a:rPr lang="cs-CZ" sz="1800" dirty="0" smtClean="0"/>
              <a:t>:</a:t>
            </a:r>
          </a:p>
          <a:p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Kdyby v dlaň šírázský </a:t>
            </a:r>
            <a:r>
              <a:rPr lang="cs-CZ" sz="1800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            </a:t>
            </a:r>
            <a:r>
              <a:rPr lang="ar-SA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اگر آن ترک شیرازی به دست آرد دل ما را</a:t>
            </a:r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    vz</a:t>
            </a:r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al mé srdce, chtěl bych rád      </a:t>
            </a:r>
            <a:r>
              <a:rPr lang="cs-CZ" sz="1800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</a:t>
            </a:r>
            <a:r>
              <a:rPr lang="ar-SA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به خال هندویش بخشم سمرقند و بخارا را</a:t>
            </a:r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    </a:t>
            </a:r>
            <a:endParaRPr lang="cs-CZ" sz="1800" i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cs-CZ" sz="1800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Za </a:t>
            </a:r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indickou jeho skvrnu</a:t>
            </a:r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cs-CZ" sz="1800" i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Samarkand s </a:t>
            </a:r>
            <a:r>
              <a:rPr lang="cs-CZ" sz="1800" i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Buchárou</a:t>
            </a:r>
            <a:r>
              <a:rPr lang="cs-CZ" sz="1800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dát.</a:t>
            </a:r>
          </a:p>
          <a:p>
            <a:pPr>
              <a:buFontTx/>
              <a:buChar char="-"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09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3880" cy="576064"/>
          </a:xfrm>
        </p:spPr>
        <p:txBody>
          <a:bodyPr/>
          <a:lstStyle/>
          <a:p>
            <a:r>
              <a:rPr lang="cs-CZ" dirty="0" smtClean="0"/>
              <a:t>Díván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519864" cy="5123656"/>
          </a:xfrm>
        </p:spPr>
        <p:txBody>
          <a:bodyPr/>
          <a:lstStyle/>
          <a:p>
            <a:pPr lvl="0"/>
            <a:r>
              <a:rPr lang="cs-CZ" sz="1400" dirty="0">
                <a:solidFill>
                  <a:srgbClr val="FF0000"/>
                </a:solidFill>
              </a:rPr>
              <a:t>Otázka, jak H. </a:t>
            </a:r>
            <a:r>
              <a:rPr lang="cs-CZ" sz="1400" dirty="0" smtClean="0">
                <a:solidFill>
                  <a:srgbClr val="FF0000"/>
                </a:solidFill>
              </a:rPr>
              <a:t>rozumět? </a:t>
            </a:r>
          </a:p>
          <a:p>
            <a:pPr lvl="0"/>
            <a:r>
              <a:rPr lang="cs-CZ" sz="1400" dirty="0" smtClean="0"/>
              <a:t>doslovně   </a:t>
            </a:r>
            <a:r>
              <a:rPr lang="ar-SA" sz="1400" b="1" dirty="0" smtClean="0"/>
              <a:t>ادبی </a:t>
            </a:r>
            <a:r>
              <a:rPr lang="cs-CZ" sz="1400" b="1" dirty="0" smtClean="0"/>
              <a:t> </a:t>
            </a:r>
            <a:r>
              <a:rPr lang="cs-CZ" sz="1400" b="1" dirty="0"/>
              <a:t>– Z) X  </a:t>
            </a:r>
            <a:r>
              <a:rPr lang="ar-SA" sz="1400" b="1" dirty="0" smtClean="0"/>
              <a:t>کنائی</a:t>
            </a:r>
            <a:endParaRPr lang="cs-CZ" sz="1400" dirty="0"/>
          </a:p>
          <a:p>
            <a:pPr lvl="0"/>
            <a:r>
              <a:rPr lang="cs-CZ" sz="1400" b="1" dirty="0" err="1" smtClean="0"/>
              <a:t>Mohammad</a:t>
            </a:r>
            <a:r>
              <a:rPr lang="cs-CZ" sz="1400" b="1" dirty="0" smtClean="0"/>
              <a:t> </a:t>
            </a:r>
            <a:r>
              <a:rPr lang="cs-CZ" sz="1400" b="1" dirty="0" err="1"/>
              <a:t>Este´lámí</a:t>
            </a:r>
            <a:r>
              <a:rPr lang="cs-CZ" sz="1400" dirty="0"/>
              <a:t> </a:t>
            </a:r>
            <a:r>
              <a:rPr lang="cs-CZ" sz="1400" dirty="0" smtClean="0"/>
              <a:t> X </a:t>
            </a:r>
            <a:r>
              <a:rPr lang="cs-CZ" sz="1400" b="1" dirty="0" err="1"/>
              <a:t>Mohammad</a:t>
            </a:r>
            <a:r>
              <a:rPr lang="cs-CZ" sz="1400" b="1" dirty="0"/>
              <a:t> </a:t>
            </a:r>
            <a:r>
              <a:rPr lang="cs-CZ" sz="1400" b="1" dirty="0" err="1"/>
              <a:t>Rezá</a:t>
            </a:r>
            <a:r>
              <a:rPr lang="cs-CZ" sz="1400" b="1" dirty="0"/>
              <a:t> </a:t>
            </a:r>
            <a:r>
              <a:rPr lang="cs-CZ" sz="1400" b="1" dirty="0" err="1"/>
              <a:t>Šafí´í</a:t>
            </a:r>
            <a:r>
              <a:rPr lang="cs-CZ" sz="1400" b="1" dirty="0"/>
              <a:t> </a:t>
            </a:r>
            <a:r>
              <a:rPr lang="cs-CZ" sz="1400" b="1" dirty="0" err="1"/>
              <a:t>Kadkaní</a:t>
            </a:r>
            <a:r>
              <a:rPr lang="cs-CZ" sz="1400" dirty="0"/>
              <a:t> </a:t>
            </a:r>
            <a:endParaRPr lang="cs-CZ" sz="1400" dirty="0" smtClean="0"/>
          </a:p>
          <a:p>
            <a:pPr lvl="0"/>
            <a:r>
              <a:rPr lang="cs-CZ" sz="1400" dirty="0" smtClean="0"/>
              <a:t>Bakchická </a:t>
            </a:r>
            <a:r>
              <a:rPr lang="cs-CZ" sz="1400" dirty="0"/>
              <a:t>poezie </a:t>
            </a:r>
            <a:r>
              <a:rPr lang="cs-CZ" sz="1400" dirty="0" smtClean="0"/>
              <a:t>i </a:t>
            </a:r>
            <a:r>
              <a:rPr lang="cs-CZ" sz="1400" dirty="0"/>
              <a:t>před </a:t>
            </a:r>
            <a:r>
              <a:rPr lang="cs-CZ" sz="1400" dirty="0" err="1" smtClean="0"/>
              <a:t>Háfezem</a:t>
            </a:r>
            <a:r>
              <a:rPr lang="cs-CZ" sz="1400" dirty="0"/>
              <a:t> </a:t>
            </a:r>
            <a:r>
              <a:rPr lang="cs-CZ" sz="1400" dirty="0" smtClean="0"/>
              <a:t>-)  součást básníkova stylu</a:t>
            </a:r>
          </a:p>
          <a:p>
            <a:pPr lvl="0"/>
            <a:r>
              <a:rPr lang="cs-CZ" sz="1400" b="1" u="sng" dirty="0" err="1"/>
              <a:t>Ma´šúq</a:t>
            </a:r>
            <a:r>
              <a:rPr lang="cs-CZ" sz="1400" b="1" u="sng" dirty="0"/>
              <a:t> – </a:t>
            </a:r>
            <a:r>
              <a:rPr lang="ar-SA" sz="1400" b="1" u="sng" dirty="0"/>
              <a:t>معشوق </a:t>
            </a:r>
            <a:r>
              <a:rPr lang="cs-CZ" sz="1400" b="1" u="sng" dirty="0" smtClean="0"/>
              <a:t> milovaný</a:t>
            </a:r>
            <a:r>
              <a:rPr lang="cs-CZ" sz="1400" b="1" u="sng" dirty="0"/>
              <a:t>= </a:t>
            </a:r>
            <a:r>
              <a:rPr lang="cs-CZ" sz="1400" b="1" u="sng" dirty="0" err="1"/>
              <a:t>mamdúh</a:t>
            </a:r>
            <a:r>
              <a:rPr lang="cs-CZ" sz="1400" b="1" u="sng" dirty="0"/>
              <a:t> </a:t>
            </a:r>
            <a:r>
              <a:rPr lang="cs-CZ" sz="1400" dirty="0"/>
              <a:t>. </a:t>
            </a:r>
            <a:endParaRPr lang="cs-CZ" sz="1400" dirty="0" smtClean="0"/>
          </a:p>
          <a:p>
            <a:pPr lvl="0"/>
            <a:r>
              <a:rPr lang="cs-CZ" sz="1400" b="1" dirty="0" smtClean="0"/>
              <a:t>milostný </a:t>
            </a:r>
            <a:r>
              <a:rPr lang="cs-CZ" sz="1400" b="1" dirty="0" err="1"/>
              <a:t>ghazal</a:t>
            </a:r>
            <a:r>
              <a:rPr lang="cs-CZ" sz="1400" b="1" dirty="0"/>
              <a:t> </a:t>
            </a:r>
            <a:r>
              <a:rPr lang="cs-CZ" sz="1400" b="1" dirty="0" smtClean="0"/>
              <a:t>– láska: </a:t>
            </a:r>
            <a:r>
              <a:rPr lang="ar-SA" sz="1400" dirty="0" smtClean="0"/>
              <a:t>مجازی</a:t>
            </a:r>
            <a:r>
              <a:rPr lang="cs-CZ" sz="1400" dirty="0" smtClean="0"/>
              <a:t> </a:t>
            </a:r>
            <a:r>
              <a:rPr lang="cs-CZ" sz="1400" dirty="0"/>
              <a:t>X  </a:t>
            </a:r>
            <a:r>
              <a:rPr lang="ar-SA" sz="1400" dirty="0"/>
              <a:t>حقیقی</a:t>
            </a:r>
            <a:endParaRPr lang="cs-CZ" sz="1400" dirty="0"/>
          </a:p>
          <a:p>
            <a:pPr lvl="0"/>
            <a:r>
              <a:rPr lang="cs-CZ" sz="1400" dirty="0"/>
              <a:t> </a:t>
            </a:r>
          </a:p>
          <a:p>
            <a:pPr lvl="0"/>
            <a:r>
              <a:rPr lang="cs-CZ" sz="1400" dirty="0" smtClean="0"/>
              <a:t>Spiritualizace vína </a:t>
            </a:r>
            <a:r>
              <a:rPr lang="cs-CZ" sz="1400" dirty="0"/>
              <a:t>i </a:t>
            </a:r>
            <a:r>
              <a:rPr lang="cs-CZ" sz="1400" dirty="0" smtClean="0"/>
              <a:t>lásky</a:t>
            </a:r>
            <a:endParaRPr lang="cs-CZ" sz="1400" dirty="0"/>
          </a:p>
          <a:p>
            <a:pPr lvl="0"/>
            <a:r>
              <a:rPr lang="cs-CZ" sz="1400" dirty="0"/>
              <a:t>Víno  </a:t>
            </a:r>
            <a:r>
              <a:rPr lang="cs-CZ" sz="1400" dirty="0"/>
              <a:t>-</a:t>
            </a:r>
            <a:r>
              <a:rPr lang="cs-CZ" sz="1400" dirty="0" smtClean="0"/>
              <a:t> dráždidlo  </a:t>
            </a:r>
            <a:endParaRPr lang="cs-CZ" sz="1400" dirty="0"/>
          </a:p>
          <a:p>
            <a:pPr lvl="0"/>
            <a:endParaRPr lang="cs-CZ" sz="1400" dirty="0"/>
          </a:p>
          <a:p>
            <a:pPr lvl="0"/>
            <a:r>
              <a:rPr lang="cs-CZ" sz="1400" dirty="0" smtClean="0"/>
              <a:t>Stále </a:t>
            </a:r>
            <a:r>
              <a:rPr lang="cs-CZ" sz="1400" dirty="0"/>
              <a:t>hlásá </a:t>
            </a:r>
            <a:r>
              <a:rPr lang="cs-CZ" sz="1400" b="1" u="sng" dirty="0" err="1"/>
              <a:t>rindí</a:t>
            </a:r>
            <a:r>
              <a:rPr lang="cs-CZ" sz="1400" dirty="0"/>
              <a:t>, duševní jas, celkový optimismus. </a:t>
            </a:r>
          </a:p>
          <a:p>
            <a:pPr lvl="0"/>
            <a:r>
              <a:rPr lang="cs-CZ" sz="1400" dirty="0" smtClean="0"/>
              <a:t>Kritika: </a:t>
            </a:r>
            <a:r>
              <a:rPr lang="ar-SA" sz="1400" dirty="0"/>
              <a:t>صوفی ، زاهد ، واعظ ، شیخ</a:t>
            </a:r>
            <a:r>
              <a:rPr lang="cs-CZ" sz="1400" dirty="0"/>
              <a:t> </a:t>
            </a:r>
            <a:endParaRPr lang="cs-CZ" sz="1400" dirty="0" smtClean="0"/>
          </a:p>
          <a:p>
            <a:pPr lvl="0"/>
            <a:r>
              <a:rPr lang="cs-CZ" sz="1400" dirty="0" smtClean="0"/>
              <a:t> </a:t>
            </a:r>
            <a:r>
              <a:rPr lang="cs-CZ" sz="1400" dirty="0"/>
              <a:t>náboženský dogmatismus a </a:t>
            </a:r>
            <a:r>
              <a:rPr lang="cs-CZ" sz="1400" dirty="0" smtClean="0"/>
              <a:t>autoritářství</a:t>
            </a:r>
          </a:p>
          <a:p>
            <a:pPr lvl="0"/>
            <a:endParaRPr lang="cs-CZ" sz="1400" dirty="0"/>
          </a:p>
          <a:p>
            <a:r>
              <a:rPr lang="cs-CZ" sz="1400" b="1" u="sng" dirty="0" err="1" smtClean="0"/>
              <a:t>Háfez</a:t>
            </a:r>
            <a:r>
              <a:rPr lang="cs-CZ" sz="1400" b="1" u="sng" dirty="0" smtClean="0"/>
              <a:t> – titul: </a:t>
            </a:r>
            <a:r>
              <a:rPr lang="cs-CZ" sz="1400" b="1" u="sng" dirty="0" err="1" smtClean="0"/>
              <a:t>lisánu´l-ghajb</a:t>
            </a:r>
            <a:r>
              <a:rPr lang="cs-CZ" sz="1400" dirty="0" smtClean="0"/>
              <a:t> </a:t>
            </a:r>
            <a:r>
              <a:rPr lang="cs-CZ" sz="1400" dirty="0"/>
              <a:t>– </a:t>
            </a:r>
            <a:r>
              <a:rPr lang="ar-SA" sz="1400" b="1" dirty="0"/>
              <a:t>لِسان‌ُالْغِیْب</a:t>
            </a:r>
            <a:r>
              <a:rPr lang="cs-CZ" sz="1400" b="1" dirty="0"/>
              <a:t>  </a:t>
            </a:r>
            <a:endParaRPr lang="cs-CZ" sz="1400" b="1" dirty="0" smtClean="0"/>
          </a:p>
          <a:p>
            <a:r>
              <a:rPr lang="cs-CZ" sz="1400" dirty="0" smtClean="0"/>
              <a:t>Nelze </a:t>
            </a:r>
            <a:r>
              <a:rPr lang="cs-CZ" sz="1400" dirty="0"/>
              <a:t>směšovat Z představu básnické jednoty s Východní představou, </a:t>
            </a:r>
            <a:r>
              <a:rPr lang="cs-CZ" sz="1400" dirty="0" err="1"/>
              <a:t>ghazelu</a:t>
            </a:r>
            <a:r>
              <a:rPr lang="cs-CZ" sz="1400" dirty="0"/>
              <a:t> naprosto chybí dramatický moment. </a:t>
            </a:r>
          </a:p>
          <a:p>
            <a:pPr lvl="0"/>
            <a:endParaRPr lang="cs-CZ" sz="1400" dirty="0"/>
          </a:p>
          <a:p>
            <a:pPr lvl="0"/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101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3880" cy="288032"/>
          </a:xfrm>
        </p:spPr>
        <p:txBody>
          <a:bodyPr/>
          <a:lstStyle/>
          <a:p>
            <a:r>
              <a:rPr lang="cs-CZ" sz="2000" dirty="0" smtClean="0"/>
              <a:t>Kritika kněží</a:t>
            </a:r>
            <a:endParaRPr lang="cs-CZ" sz="20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8600" y="836712"/>
            <a:ext cx="1029714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35888" cy="432048"/>
          </a:xfrm>
        </p:spPr>
        <p:txBody>
          <a:bodyPr/>
          <a:lstStyle/>
          <a:p>
            <a:r>
              <a:rPr lang="cs-CZ" dirty="0" smtClean="0"/>
              <a:t>Styl a figury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663880" cy="5472608"/>
          </a:xfrm>
        </p:spPr>
        <p:txBody>
          <a:bodyPr/>
          <a:lstStyle/>
          <a:p>
            <a:pPr lvl="0"/>
            <a:r>
              <a:rPr lang="cs-CZ" sz="2000" dirty="0" err="1">
                <a:solidFill>
                  <a:srgbClr val="FF0000"/>
                </a:solidFill>
              </a:rPr>
              <a:t>Talmíh</a:t>
            </a:r>
            <a:r>
              <a:rPr lang="cs-CZ" sz="2000" dirty="0">
                <a:solidFill>
                  <a:srgbClr val="FF0000"/>
                </a:solidFill>
              </a:rPr>
              <a:t>  - </a:t>
            </a:r>
            <a:r>
              <a:rPr lang="ar-SA" sz="2000" b="1" dirty="0">
                <a:solidFill>
                  <a:srgbClr val="FF0000"/>
                </a:solidFill>
              </a:rPr>
              <a:t>تلمیح</a:t>
            </a:r>
            <a:r>
              <a:rPr lang="cs-CZ" sz="2000" b="1" dirty="0"/>
              <a:t> – aluze </a:t>
            </a:r>
            <a:endParaRPr lang="cs-CZ" sz="2000" b="1" dirty="0" smtClean="0"/>
          </a:p>
          <a:p>
            <a:pPr lvl="0"/>
            <a:r>
              <a:rPr lang="cs-CZ" sz="2000" b="1" dirty="0" smtClean="0">
                <a:solidFill>
                  <a:srgbClr val="FF0000"/>
                </a:solidFill>
              </a:rPr>
              <a:t>Aliterace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– </a:t>
            </a:r>
            <a:r>
              <a:rPr lang="ar-SA" sz="2000" b="1" dirty="0">
                <a:solidFill>
                  <a:srgbClr val="FF0000"/>
                </a:solidFill>
              </a:rPr>
              <a:t>واج آرایی</a:t>
            </a:r>
            <a:r>
              <a:rPr lang="cs-CZ" sz="2000" dirty="0">
                <a:solidFill>
                  <a:srgbClr val="FF0000"/>
                </a:solidFill>
              </a:rPr>
              <a:t>   </a:t>
            </a:r>
            <a:endParaRPr lang="cs-CZ" sz="2000" dirty="0" smtClean="0">
              <a:solidFill>
                <a:srgbClr val="FF0000"/>
              </a:solidFill>
            </a:endParaRPr>
          </a:p>
          <a:p>
            <a:pPr lvl="0"/>
            <a:r>
              <a:rPr lang="cs-CZ" sz="2000" dirty="0" smtClean="0"/>
              <a:t>Př</a:t>
            </a:r>
            <a:r>
              <a:rPr lang="cs-CZ" sz="2000" dirty="0"/>
              <a:t>.: </a:t>
            </a:r>
            <a:r>
              <a:rPr lang="ar-SA" sz="2000" dirty="0"/>
              <a:t>گفتم ای </a:t>
            </a:r>
            <a:r>
              <a:rPr lang="ar-SA" sz="2000" dirty="0">
                <a:solidFill>
                  <a:srgbClr val="00B050"/>
                </a:solidFill>
              </a:rPr>
              <a:t>بخ</a:t>
            </a:r>
            <a:r>
              <a:rPr lang="ar-SA" sz="2000" dirty="0"/>
              <a:t>ت </a:t>
            </a:r>
            <a:r>
              <a:rPr lang="ar-SA" sz="2000" dirty="0">
                <a:solidFill>
                  <a:srgbClr val="00B050"/>
                </a:solidFill>
              </a:rPr>
              <a:t>بخ</a:t>
            </a:r>
            <a:r>
              <a:rPr lang="ar-SA" sz="2000" dirty="0"/>
              <a:t>سبیدی و </a:t>
            </a:r>
            <a:r>
              <a:rPr lang="ar-SA" sz="2000" dirty="0">
                <a:solidFill>
                  <a:srgbClr val="00B050"/>
                </a:solidFill>
              </a:rPr>
              <a:t>خ</a:t>
            </a:r>
            <a:r>
              <a:rPr lang="ar-SA" sz="2000" dirty="0"/>
              <a:t>ورشی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/>
              <a:t> 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/>
              <a:t>می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endParaRPr lang="cs-CZ" sz="2000" dirty="0">
              <a:solidFill>
                <a:srgbClr val="00B050"/>
              </a:solidFill>
            </a:endParaRPr>
          </a:p>
          <a:p>
            <a:pPr lvl="0"/>
            <a:r>
              <a:rPr lang="cs-CZ" sz="2000" dirty="0" smtClean="0">
                <a:solidFill>
                  <a:srgbClr val="FF0000"/>
                </a:solidFill>
              </a:rPr>
              <a:t>Asonance </a:t>
            </a:r>
            <a:r>
              <a:rPr lang="cs-CZ" sz="2000" dirty="0">
                <a:solidFill>
                  <a:srgbClr val="FF0000"/>
                </a:solidFill>
              </a:rPr>
              <a:t>– </a:t>
            </a:r>
            <a:r>
              <a:rPr lang="ar-SA" sz="2000" b="1" dirty="0">
                <a:solidFill>
                  <a:srgbClr val="FF0000"/>
                </a:solidFill>
              </a:rPr>
              <a:t>نیم </a:t>
            </a:r>
            <a:r>
              <a:rPr lang="ar-SA" sz="2000" b="1" dirty="0" smtClean="0">
                <a:solidFill>
                  <a:srgbClr val="FF0000"/>
                </a:solidFill>
              </a:rPr>
              <a:t>قافیه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Př.: </a:t>
            </a:r>
            <a:r>
              <a:rPr lang="ar-SA" sz="2000" dirty="0"/>
              <a:t>یارم چو </a:t>
            </a:r>
            <a:r>
              <a:rPr lang="ar-SA" sz="2000" dirty="0">
                <a:solidFill>
                  <a:srgbClr val="FFFF00"/>
                </a:solidFill>
              </a:rPr>
              <a:t>ق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>
                <a:solidFill>
                  <a:srgbClr val="FFFF00"/>
                </a:solidFill>
              </a:rPr>
              <a:t>ح</a:t>
            </a:r>
            <a:r>
              <a:rPr lang="ar-SA" sz="2000" dirty="0"/>
              <a:t> به 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>
                <a:solidFill>
                  <a:srgbClr val="FFFF00"/>
                </a:solidFill>
              </a:rPr>
              <a:t>ست</a:t>
            </a:r>
            <a:r>
              <a:rPr lang="ar-SA" sz="2000" dirty="0"/>
              <a:t> گیر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cs-CZ" sz="2000" dirty="0"/>
              <a:t>   - asonance i aliterace</a:t>
            </a:r>
          </a:p>
          <a:p>
            <a:pPr lvl="0"/>
            <a:r>
              <a:rPr lang="cs-CZ" sz="2000" dirty="0" smtClean="0">
                <a:solidFill>
                  <a:srgbClr val="FF0000"/>
                </a:solidFill>
              </a:rPr>
              <a:t>Harmonie</a:t>
            </a:r>
            <a:r>
              <a:rPr lang="cs-CZ" sz="2000" dirty="0">
                <a:solidFill>
                  <a:srgbClr val="FF0000"/>
                </a:solidFill>
              </a:rPr>
              <a:t>, symetrie imaginace, souvztažnost – </a:t>
            </a:r>
            <a:r>
              <a:rPr lang="fa-IR" sz="2000" dirty="0">
                <a:solidFill>
                  <a:srgbClr val="FF0000"/>
                </a:solidFill>
              </a:rPr>
              <a:t>تناسب 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cs-CZ" sz="2000" dirty="0" smtClean="0"/>
              <a:t>– </a:t>
            </a:r>
            <a:r>
              <a:rPr lang="cs-CZ" sz="2000" dirty="0"/>
              <a:t>např. </a:t>
            </a:r>
            <a:r>
              <a:rPr lang="ar-SA" sz="2000" dirty="0"/>
              <a:t>ماه - خورشید / چشم و ابرو / دست و پا / گل و بلبل</a:t>
            </a:r>
            <a:endParaRPr lang="cs-CZ" sz="2000" dirty="0"/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Významová víceznačnost, </a:t>
            </a:r>
            <a:r>
              <a:rPr lang="cs-CZ" sz="2000" dirty="0" err="1" smtClean="0">
                <a:solidFill>
                  <a:srgbClr val="FF0000"/>
                </a:solidFill>
              </a:rPr>
              <a:t>ambigvita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– </a:t>
            </a:r>
            <a:r>
              <a:rPr lang="cs-CZ" sz="2000" i="1" dirty="0" err="1">
                <a:solidFill>
                  <a:srgbClr val="FF0000"/>
                </a:solidFill>
              </a:rPr>
              <a:t>īhām</a:t>
            </a:r>
            <a:r>
              <a:rPr lang="cs-CZ" sz="2000" i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ایهام</a:t>
            </a:r>
            <a:r>
              <a:rPr lang="cs-CZ" sz="2000" b="1" dirty="0"/>
              <a:t>   - např. </a:t>
            </a:r>
            <a:r>
              <a:rPr lang="cs-CZ" sz="2000" b="1" dirty="0" err="1"/>
              <a:t>gouhar</a:t>
            </a:r>
            <a:r>
              <a:rPr lang="cs-CZ" sz="2000" b="1" dirty="0"/>
              <a:t> – </a:t>
            </a:r>
            <a:r>
              <a:rPr lang="ar-SA" sz="2000" b="1" dirty="0"/>
              <a:t>گوهر </a:t>
            </a:r>
            <a:r>
              <a:rPr lang="cs-CZ" sz="2000" b="1" dirty="0"/>
              <a:t>– šperk, poklad, perla, podstata, jádro….může to být skrytý šperk, ale i skrytá podstata</a:t>
            </a:r>
            <a:endParaRPr lang="cs-CZ" sz="2000" dirty="0"/>
          </a:p>
          <a:p>
            <a:r>
              <a:rPr lang="cs-CZ" sz="2000" b="1" dirty="0" err="1">
                <a:solidFill>
                  <a:srgbClr val="FF0000"/>
                </a:solidFill>
              </a:rPr>
              <a:t>Fachr</a:t>
            </a:r>
            <a:r>
              <a:rPr lang="cs-CZ" sz="2000" b="1" dirty="0">
                <a:solidFill>
                  <a:srgbClr val="FF0000"/>
                </a:solidFill>
              </a:rPr>
              <a:t> - </a:t>
            </a:r>
            <a:r>
              <a:rPr lang="ar-SA" sz="2000" b="1" dirty="0">
                <a:solidFill>
                  <a:srgbClr val="FF0000"/>
                </a:solidFill>
              </a:rPr>
              <a:t>فخر</a:t>
            </a:r>
            <a:r>
              <a:rPr lang="cs-CZ" sz="2000" dirty="0"/>
              <a:t>  - vychloubání, </a:t>
            </a:r>
            <a:r>
              <a:rPr lang="cs-CZ" sz="2000" dirty="0" smtClean="0"/>
              <a:t>sebechvála</a:t>
            </a:r>
          </a:p>
          <a:p>
            <a:r>
              <a:rPr lang="cs-CZ" sz="2000" dirty="0" err="1" smtClean="0"/>
              <a:t>Qáfije</a:t>
            </a:r>
            <a:r>
              <a:rPr lang="cs-CZ" sz="2000" dirty="0" smtClean="0"/>
              <a:t>, </a:t>
            </a:r>
            <a:r>
              <a:rPr lang="cs-CZ" sz="2000" dirty="0" err="1" smtClean="0"/>
              <a:t>radíf</a:t>
            </a:r>
            <a:r>
              <a:rPr lang="cs-CZ" sz="2000" dirty="0" smtClean="0"/>
              <a:t>, </a:t>
            </a:r>
            <a:r>
              <a:rPr lang="cs-CZ" sz="2000" dirty="0" err="1" smtClean="0"/>
              <a:t>atd</a:t>
            </a:r>
            <a:r>
              <a:rPr lang="cs-CZ" sz="2000" dirty="0" smtClean="0"/>
              <a:t>….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98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91872" cy="432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691" y="1057799"/>
            <a:ext cx="10172831" cy="6574652"/>
          </a:xfrm>
        </p:spPr>
        <p:txBody>
          <a:bodyPr/>
          <a:lstStyle/>
          <a:p>
            <a:r>
              <a:rPr lang="cs-CZ" dirty="0" smtClean="0"/>
              <a:t>L</a:t>
            </a:r>
          </a:p>
          <a:p>
            <a:endParaRPr lang="cs-CZ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458" y="137346"/>
            <a:ext cx="10676082" cy="56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اگر آن ترک شیرازی به دست آرد دل ما را</a:t>
            </a: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 (</a:t>
            </a:r>
            <a:r>
              <a:rPr kumimoji="0" lang="fa-IR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۳</a:t>
            </a: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) </a:t>
            </a:r>
            <a:endParaRPr kumimoji="0" lang="cs-CZ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Obrázek 1" descr="غزل شماره 3 حاف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806"/>
            <a:ext cx="8885424" cy="62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2458" y="619559"/>
            <a:ext cx="10676082" cy="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24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9864" cy="2880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192688"/>
          </a:xfrm>
        </p:spPr>
        <p:txBody>
          <a:bodyPr/>
          <a:lstStyle/>
          <a:p>
            <a:r>
              <a:rPr lang="fa-IR" sz="1800" dirty="0"/>
              <a:t>اگر آن ترک شیرازی به دست آرد دل ما را</a:t>
            </a:r>
          </a:p>
          <a:p>
            <a:r>
              <a:rPr lang="fa-IR" sz="1800" dirty="0"/>
              <a:t>به خال هندویش بخشم سمرقند و بخارا را</a:t>
            </a:r>
          </a:p>
          <a:p>
            <a:r>
              <a:rPr lang="fa-IR" sz="1800" dirty="0"/>
              <a:t>بده ساقی می باقی که در جنت نخواهی یافت</a:t>
            </a:r>
          </a:p>
          <a:p>
            <a:r>
              <a:rPr lang="fa-IR" sz="1800" dirty="0"/>
              <a:t>کنار آب رکن آباد و گلگشت مصلا را</a:t>
            </a:r>
          </a:p>
          <a:p>
            <a:r>
              <a:rPr lang="fa-IR" sz="1800" dirty="0"/>
              <a:t>فغان کاین لولیان شوخ شیرین کار شهرآشوب</a:t>
            </a:r>
          </a:p>
          <a:p>
            <a:r>
              <a:rPr lang="fa-IR" sz="1800" dirty="0"/>
              <a:t>چنان بردند صبر از دل که ترکان خوان یغما را</a:t>
            </a:r>
          </a:p>
          <a:p>
            <a:r>
              <a:rPr lang="fa-IR" sz="1800" dirty="0"/>
              <a:t>ز عشق ناتمام ما جمال یار مستغنی است</a:t>
            </a:r>
          </a:p>
          <a:p>
            <a:r>
              <a:rPr lang="fa-IR" sz="1800" dirty="0"/>
              <a:t>به آب و رنگ و خال و خط چه حاجت روی زیبا را</a:t>
            </a:r>
          </a:p>
          <a:p>
            <a:r>
              <a:rPr lang="fa-IR" sz="1800" dirty="0"/>
              <a:t>من از آن حسن روزافزون که یوسف داشت دانستم</a:t>
            </a:r>
          </a:p>
          <a:p>
            <a:r>
              <a:rPr lang="fa-IR" sz="1800" dirty="0"/>
              <a:t>که عشق از پرده عصمت برون آرد زلیخا را</a:t>
            </a:r>
          </a:p>
          <a:p>
            <a:r>
              <a:rPr lang="fa-IR" sz="1800" dirty="0"/>
              <a:t>اگر دشنام فرمایی و گر نفرین دعا گویم</a:t>
            </a:r>
          </a:p>
          <a:p>
            <a:r>
              <a:rPr lang="fa-IR" sz="1800" dirty="0"/>
              <a:t>جواب تلخ می‌زیبد لب لعل شکرخا را</a:t>
            </a:r>
          </a:p>
          <a:p>
            <a:r>
              <a:rPr lang="fa-IR" sz="1800" dirty="0"/>
              <a:t>نصیحت گوش کن جانا که از جان دوست‌تر دارند</a:t>
            </a:r>
          </a:p>
          <a:p>
            <a:r>
              <a:rPr lang="fa-IR" sz="1800" dirty="0"/>
              <a:t>جوانان سعادتمند پند پیر دانا را</a:t>
            </a:r>
          </a:p>
          <a:p>
            <a:r>
              <a:rPr lang="fa-IR" sz="1800" dirty="0"/>
              <a:t>حدیث از مطرب و می گو و راز دهر کمتر جو</a:t>
            </a:r>
          </a:p>
          <a:p>
            <a:r>
              <a:rPr lang="fa-IR" sz="1800" dirty="0"/>
              <a:t>که کس نگشود و نگشاید به حکمت این معما را</a:t>
            </a:r>
          </a:p>
          <a:p>
            <a:r>
              <a:rPr lang="fa-IR" sz="1800" dirty="0"/>
              <a:t>غزل گفتی و در سفتی بیا و خوش بخوان حافظ</a:t>
            </a:r>
          </a:p>
          <a:p>
            <a:r>
              <a:rPr lang="fa-IR" sz="1800" dirty="0"/>
              <a:t>که بر نظم تو افشاند فلک عقد ثریا را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2999296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Výchozí návr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43E9AA-3B9A-45E3-81B3-9551E3FB24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Modré želé</Template>
  <TotalTime>290</TotalTime>
  <Words>440</Words>
  <Application>Microsoft Office PowerPoint</Application>
  <PresentationFormat>Předvádění na obrazovce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Výchozí návrh</vt:lpstr>
      <vt:lpstr>Šamsoddín Mohammad Háfez</vt:lpstr>
      <vt:lpstr>terminologie</vt:lpstr>
      <vt:lpstr>Prezentace aplikace PowerPoint</vt:lpstr>
      <vt:lpstr>Šamsoddín Mohammad Háfez (1315-1390) خواجه شمس‌ُالدّینْ محمّدِ بن بهاءُالدّینْ محمّدْ حافظِ شیرازی </vt:lpstr>
      <vt:lpstr>Díván</vt:lpstr>
      <vt:lpstr>Kritika kněží</vt:lpstr>
      <vt:lpstr>Styl a figury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Šamsoddín Mohammad Háfez</dc:title>
  <dc:subject/>
  <dc:creator>eva jara</dc:creator>
  <cp:keywords/>
  <dc:description/>
  <cp:lastModifiedBy>eva jara</cp:lastModifiedBy>
  <cp:revision>12</cp:revision>
  <dcterms:created xsi:type="dcterms:W3CDTF">2020-10-12T17:09:26Z</dcterms:created>
  <dcterms:modified xsi:type="dcterms:W3CDTF">2020-10-13T08:32:20Z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TC010721191029</vt:lpwstr>
  </property>
</Properties>
</file>