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0"/>
  </p:notesMasterIdLst>
  <p:sldIdLst>
    <p:sldId id="545" r:id="rId2"/>
    <p:sldId id="527" r:id="rId3"/>
    <p:sldId id="530" r:id="rId4"/>
    <p:sldId id="589" r:id="rId5"/>
    <p:sldId id="591" r:id="rId6"/>
    <p:sldId id="592" r:id="rId7"/>
    <p:sldId id="593" r:id="rId8"/>
    <p:sldId id="600" r:id="rId9"/>
    <p:sldId id="594" r:id="rId10"/>
    <p:sldId id="599" r:id="rId11"/>
    <p:sldId id="595" r:id="rId12"/>
    <p:sldId id="596" r:id="rId13"/>
    <p:sldId id="597" r:id="rId14"/>
    <p:sldId id="598" r:id="rId15"/>
    <p:sldId id="542" r:id="rId16"/>
    <p:sldId id="543" r:id="rId17"/>
    <p:sldId id="544" r:id="rId18"/>
    <p:sldId id="556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0B247A3B-8078-4D56-92B3-3918CB318F92}">
          <p14:sldIdLst>
            <p14:sldId id="545"/>
            <p14:sldId id="527"/>
            <p14:sldId id="530"/>
            <p14:sldId id="589"/>
            <p14:sldId id="591"/>
            <p14:sldId id="592"/>
            <p14:sldId id="593"/>
            <p14:sldId id="600"/>
            <p14:sldId id="594"/>
            <p14:sldId id="599"/>
            <p14:sldId id="595"/>
            <p14:sldId id="596"/>
            <p14:sldId id="597"/>
            <p14:sldId id="598"/>
            <p14:sldId id="542"/>
            <p14:sldId id="543"/>
            <p14:sldId id="544"/>
            <p14:sldId id="556"/>
          </p14:sldIdLst>
        </p14:section>
        <p14:section name="Výchozí oddíl" id="{EAEF10FC-1347-46B5-9887-B97F2890F9CA}">
          <p14:sldIdLst/>
        </p14:section>
        <p14:section name="Oddíl bez názvu" id="{71922C8D-31C9-490E-A5EB-3F6FCBC3C663}">
          <p14:sldIdLst/>
        </p14:section>
        <p14:section name="Oddíl bez názvu" id="{A0861753-5143-4A1E-A033-3C78C38730B9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88A9"/>
    <a:srgbClr val="AAD0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46" autoAdjust="0"/>
    <p:restoredTop sz="84204" autoAdjust="0"/>
  </p:normalViewPr>
  <p:slideViewPr>
    <p:cSldViewPr snapToGrid="0">
      <p:cViewPr varScale="1">
        <p:scale>
          <a:sx n="93" d="100"/>
          <a:sy n="93" d="100"/>
        </p:scale>
        <p:origin x="147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F70BB5-BF1F-45FD-8332-E19FA2CFD40E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5F5B571-8432-4B7D-BD29-4634FED904BB}">
      <dgm:prSet custT="1"/>
      <dgm:spPr/>
      <dgm:t>
        <a:bodyPr/>
        <a:lstStyle/>
        <a:p>
          <a:r>
            <a:rPr lang="cs-CZ" sz="2400" b="0" dirty="0"/>
            <a:t>sport generuje značné daňové příjmy na úrovni státu i měst skrze různé formy zdanění – zejména pak DPH a daně z příjmu fyzických a právnických </a:t>
          </a:r>
          <a:r>
            <a:rPr lang="cs-CZ" sz="2200" b="0" dirty="0"/>
            <a:t>osob </a:t>
          </a:r>
          <a:endParaRPr lang="en-US" sz="2200" b="0" dirty="0"/>
        </a:p>
      </dgm:t>
    </dgm:pt>
    <dgm:pt modelId="{00B9BF2F-7EFF-47D1-B021-1BAA35CE06F5}" type="parTrans" cxnId="{C07A5C54-8AD5-4645-A0D6-656D288308A4}">
      <dgm:prSet/>
      <dgm:spPr/>
      <dgm:t>
        <a:bodyPr/>
        <a:lstStyle/>
        <a:p>
          <a:endParaRPr lang="en-US"/>
        </a:p>
      </dgm:t>
    </dgm:pt>
    <dgm:pt modelId="{AEFABDF4-A396-4EEC-A0BB-C40EDFDC10A5}" type="sibTrans" cxnId="{C07A5C54-8AD5-4645-A0D6-656D288308A4}">
      <dgm:prSet/>
      <dgm:spPr/>
      <dgm:t>
        <a:bodyPr/>
        <a:lstStyle/>
        <a:p>
          <a:endParaRPr lang="en-US"/>
        </a:p>
      </dgm:t>
    </dgm:pt>
    <dgm:pt modelId="{5523D54D-7214-43D1-99F1-31E6D341B060}">
      <dgm:prSet custT="1"/>
      <dgm:spPr/>
      <dgm:t>
        <a:bodyPr/>
        <a:lstStyle/>
        <a:p>
          <a:r>
            <a:rPr lang="cs-CZ" sz="2400" dirty="0"/>
            <a:t>velké sportovní akce a popularita sportovních odvětví mohou výrazně přispět k rozpočtům díky přímým i nepřímým ekonomickým aktivitám</a:t>
          </a:r>
          <a:endParaRPr lang="en-US" sz="2400" dirty="0"/>
        </a:p>
      </dgm:t>
    </dgm:pt>
    <dgm:pt modelId="{31C37674-225E-47AC-9969-F0D4C66160D2}" type="parTrans" cxnId="{9EEA23EE-E6F2-465E-A2C9-931364E70D22}">
      <dgm:prSet/>
      <dgm:spPr/>
      <dgm:t>
        <a:bodyPr/>
        <a:lstStyle/>
        <a:p>
          <a:endParaRPr lang="en-US"/>
        </a:p>
      </dgm:t>
    </dgm:pt>
    <dgm:pt modelId="{8E43F0F3-9AAD-41C4-AE43-F12AB302A69C}" type="sibTrans" cxnId="{9EEA23EE-E6F2-465E-A2C9-931364E70D22}">
      <dgm:prSet/>
      <dgm:spPr/>
      <dgm:t>
        <a:bodyPr/>
        <a:lstStyle/>
        <a:p>
          <a:endParaRPr lang="en-US"/>
        </a:p>
      </dgm:t>
    </dgm:pt>
    <dgm:pt modelId="{4CF64AA7-15D5-45B6-BD05-268A446F07BB}">
      <dgm:prSet custT="1"/>
      <dgm:spPr/>
      <dgm:t>
        <a:bodyPr/>
        <a:lstStyle/>
        <a:p>
          <a:r>
            <a:rPr lang="cs-CZ" sz="2400" dirty="0"/>
            <a:t>kvalifikovaný odhad přímých a nepřímých daní plynoucí ze sportovního průmyslu činí cca                   </a:t>
          </a:r>
          <a:r>
            <a:rPr lang="cs-CZ" sz="2400" b="1" dirty="0">
              <a:solidFill>
                <a:schemeClr val="accent2"/>
              </a:solidFill>
            </a:rPr>
            <a:t>63 mld. korun</a:t>
          </a:r>
          <a:endParaRPr lang="en-US" sz="2400" dirty="0">
            <a:solidFill>
              <a:schemeClr val="accent2"/>
            </a:solidFill>
          </a:endParaRPr>
        </a:p>
      </dgm:t>
    </dgm:pt>
    <dgm:pt modelId="{E80273E8-D762-4126-B200-EF8C771772AB}" type="parTrans" cxnId="{0472843B-57DD-4252-9538-C991B2E5C7BD}">
      <dgm:prSet/>
      <dgm:spPr/>
      <dgm:t>
        <a:bodyPr/>
        <a:lstStyle/>
        <a:p>
          <a:endParaRPr lang="en-US"/>
        </a:p>
      </dgm:t>
    </dgm:pt>
    <dgm:pt modelId="{CD7710EA-3F39-4231-9C15-8266DAB4D315}" type="sibTrans" cxnId="{0472843B-57DD-4252-9538-C991B2E5C7BD}">
      <dgm:prSet/>
      <dgm:spPr/>
      <dgm:t>
        <a:bodyPr/>
        <a:lstStyle/>
        <a:p>
          <a:endParaRPr lang="en-US"/>
        </a:p>
      </dgm:t>
    </dgm:pt>
    <dgm:pt modelId="{29F8199B-08C2-4BC5-B6A2-FA93DF72D00C}">
      <dgm:prSet custT="1"/>
      <dgm:spPr/>
      <dgm:t>
        <a:bodyPr/>
        <a:lstStyle/>
        <a:p>
          <a:r>
            <a:rPr lang="cs-CZ" sz="2400" b="1" dirty="0">
              <a:solidFill>
                <a:schemeClr val="accent2"/>
              </a:solidFill>
            </a:rPr>
            <a:t>zohledněny nejsou další pozitivní ekonomické dopady sportu včetně externalit!</a:t>
          </a:r>
          <a:endParaRPr lang="en-US" sz="2400" b="1" dirty="0">
            <a:solidFill>
              <a:schemeClr val="accent2"/>
            </a:solidFill>
          </a:endParaRPr>
        </a:p>
      </dgm:t>
    </dgm:pt>
    <dgm:pt modelId="{2A881383-3E12-44E2-8FB2-579479D4D3E6}" type="parTrans" cxnId="{269A9E3D-43A3-4107-8A39-2F35267F7C63}">
      <dgm:prSet/>
      <dgm:spPr/>
      <dgm:t>
        <a:bodyPr/>
        <a:lstStyle/>
        <a:p>
          <a:endParaRPr lang="en-US"/>
        </a:p>
      </dgm:t>
    </dgm:pt>
    <dgm:pt modelId="{21D28E12-B81F-445C-9604-F183E9C11006}" type="sibTrans" cxnId="{269A9E3D-43A3-4107-8A39-2F35267F7C63}">
      <dgm:prSet/>
      <dgm:spPr/>
      <dgm:t>
        <a:bodyPr/>
        <a:lstStyle/>
        <a:p>
          <a:endParaRPr lang="en-US"/>
        </a:p>
      </dgm:t>
    </dgm:pt>
    <dgm:pt modelId="{F63D75EF-805B-4C80-9907-523BEA91BE37}" type="pres">
      <dgm:prSet presAssocID="{D1F70BB5-BF1F-45FD-8332-E19FA2CFD40E}" presName="vert0" presStyleCnt="0">
        <dgm:presLayoutVars>
          <dgm:dir/>
          <dgm:animOne val="branch"/>
          <dgm:animLvl val="lvl"/>
        </dgm:presLayoutVars>
      </dgm:prSet>
      <dgm:spPr/>
    </dgm:pt>
    <dgm:pt modelId="{14317B03-BC13-4057-A13F-FB3E83D76E7D}" type="pres">
      <dgm:prSet presAssocID="{E5F5B571-8432-4B7D-BD29-4634FED904BB}" presName="thickLine" presStyleLbl="alignNode1" presStyleIdx="0" presStyleCnt="4"/>
      <dgm:spPr/>
    </dgm:pt>
    <dgm:pt modelId="{40429DA5-BDBF-4932-A1F7-3ECC1BA16303}" type="pres">
      <dgm:prSet presAssocID="{E5F5B571-8432-4B7D-BD29-4634FED904BB}" presName="horz1" presStyleCnt="0"/>
      <dgm:spPr/>
    </dgm:pt>
    <dgm:pt modelId="{9A986F24-7673-4106-8C55-2392F778DB54}" type="pres">
      <dgm:prSet presAssocID="{E5F5B571-8432-4B7D-BD29-4634FED904BB}" presName="tx1" presStyleLbl="revTx" presStyleIdx="0" presStyleCnt="4"/>
      <dgm:spPr/>
    </dgm:pt>
    <dgm:pt modelId="{18B5BF7C-ED82-4DB3-8536-2E4BF30761D1}" type="pres">
      <dgm:prSet presAssocID="{E5F5B571-8432-4B7D-BD29-4634FED904BB}" presName="vert1" presStyleCnt="0"/>
      <dgm:spPr/>
    </dgm:pt>
    <dgm:pt modelId="{82CF2F4A-0E01-4E88-BECB-5FA3626499AA}" type="pres">
      <dgm:prSet presAssocID="{5523D54D-7214-43D1-99F1-31E6D341B060}" presName="thickLine" presStyleLbl="alignNode1" presStyleIdx="1" presStyleCnt="4"/>
      <dgm:spPr/>
    </dgm:pt>
    <dgm:pt modelId="{9AA664D2-8539-4578-81A3-A622B8E780D3}" type="pres">
      <dgm:prSet presAssocID="{5523D54D-7214-43D1-99F1-31E6D341B060}" presName="horz1" presStyleCnt="0"/>
      <dgm:spPr/>
    </dgm:pt>
    <dgm:pt modelId="{C80B6F29-64F9-4D61-AEE3-4A095A0D7BC8}" type="pres">
      <dgm:prSet presAssocID="{5523D54D-7214-43D1-99F1-31E6D341B060}" presName="tx1" presStyleLbl="revTx" presStyleIdx="1" presStyleCnt="4"/>
      <dgm:spPr/>
    </dgm:pt>
    <dgm:pt modelId="{CEC6365D-49F9-4A06-B6A0-054BC3166FD0}" type="pres">
      <dgm:prSet presAssocID="{5523D54D-7214-43D1-99F1-31E6D341B060}" presName="vert1" presStyleCnt="0"/>
      <dgm:spPr/>
    </dgm:pt>
    <dgm:pt modelId="{F965300F-AA2B-45C9-ACEA-0B9428C29C99}" type="pres">
      <dgm:prSet presAssocID="{4CF64AA7-15D5-45B6-BD05-268A446F07BB}" presName="thickLine" presStyleLbl="alignNode1" presStyleIdx="2" presStyleCnt="4"/>
      <dgm:spPr/>
    </dgm:pt>
    <dgm:pt modelId="{9F1DCF46-5EBE-4582-BDDC-2B5CEA301920}" type="pres">
      <dgm:prSet presAssocID="{4CF64AA7-15D5-45B6-BD05-268A446F07BB}" presName="horz1" presStyleCnt="0"/>
      <dgm:spPr/>
    </dgm:pt>
    <dgm:pt modelId="{2290D8E5-DC46-42F1-A2E6-16350C4136AB}" type="pres">
      <dgm:prSet presAssocID="{4CF64AA7-15D5-45B6-BD05-268A446F07BB}" presName="tx1" presStyleLbl="revTx" presStyleIdx="2" presStyleCnt="4"/>
      <dgm:spPr/>
    </dgm:pt>
    <dgm:pt modelId="{1B7DA6E9-A380-410D-8FA5-F80D14753254}" type="pres">
      <dgm:prSet presAssocID="{4CF64AA7-15D5-45B6-BD05-268A446F07BB}" presName="vert1" presStyleCnt="0"/>
      <dgm:spPr/>
    </dgm:pt>
    <dgm:pt modelId="{1616D717-12E1-4A18-B38C-C5E7A6A17B09}" type="pres">
      <dgm:prSet presAssocID="{29F8199B-08C2-4BC5-B6A2-FA93DF72D00C}" presName="thickLine" presStyleLbl="alignNode1" presStyleIdx="3" presStyleCnt="4"/>
      <dgm:spPr/>
    </dgm:pt>
    <dgm:pt modelId="{D10DA3C0-A466-4A1D-9F4E-4D8E0F80722A}" type="pres">
      <dgm:prSet presAssocID="{29F8199B-08C2-4BC5-B6A2-FA93DF72D00C}" presName="horz1" presStyleCnt="0"/>
      <dgm:spPr/>
    </dgm:pt>
    <dgm:pt modelId="{71A818E7-87B9-4B53-91A5-9000FD7744E0}" type="pres">
      <dgm:prSet presAssocID="{29F8199B-08C2-4BC5-B6A2-FA93DF72D00C}" presName="tx1" presStyleLbl="revTx" presStyleIdx="3" presStyleCnt="4"/>
      <dgm:spPr/>
    </dgm:pt>
    <dgm:pt modelId="{3F7C63CF-095B-475C-BCB9-C585B2444436}" type="pres">
      <dgm:prSet presAssocID="{29F8199B-08C2-4BC5-B6A2-FA93DF72D00C}" presName="vert1" presStyleCnt="0"/>
      <dgm:spPr/>
    </dgm:pt>
  </dgm:ptLst>
  <dgm:cxnLst>
    <dgm:cxn modelId="{0472843B-57DD-4252-9538-C991B2E5C7BD}" srcId="{D1F70BB5-BF1F-45FD-8332-E19FA2CFD40E}" destId="{4CF64AA7-15D5-45B6-BD05-268A446F07BB}" srcOrd="2" destOrd="0" parTransId="{E80273E8-D762-4126-B200-EF8C771772AB}" sibTransId="{CD7710EA-3F39-4231-9C15-8266DAB4D315}"/>
    <dgm:cxn modelId="{269A9E3D-43A3-4107-8A39-2F35267F7C63}" srcId="{D1F70BB5-BF1F-45FD-8332-E19FA2CFD40E}" destId="{29F8199B-08C2-4BC5-B6A2-FA93DF72D00C}" srcOrd="3" destOrd="0" parTransId="{2A881383-3E12-44E2-8FB2-579479D4D3E6}" sibTransId="{21D28E12-B81F-445C-9604-F183E9C11006}"/>
    <dgm:cxn modelId="{8B56484A-1E4E-4B16-B70E-A95752FD0790}" type="presOf" srcId="{4CF64AA7-15D5-45B6-BD05-268A446F07BB}" destId="{2290D8E5-DC46-42F1-A2E6-16350C4136AB}" srcOrd="0" destOrd="0" presId="urn:microsoft.com/office/officeart/2008/layout/LinedList"/>
    <dgm:cxn modelId="{C07A5C54-8AD5-4645-A0D6-656D288308A4}" srcId="{D1F70BB5-BF1F-45FD-8332-E19FA2CFD40E}" destId="{E5F5B571-8432-4B7D-BD29-4634FED904BB}" srcOrd="0" destOrd="0" parTransId="{00B9BF2F-7EFF-47D1-B021-1BAA35CE06F5}" sibTransId="{AEFABDF4-A396-4EEC-A0BB-C40EDFDC10A5}"/>
    <dgm:cxn modelId="{4CA5C056-5A71-428B-8273-E771E0A39625}" type="presOf" srcId="{D1F70BB5-BF1F-45FD-8332-E19FA2CFD40E}" destId="{F63D75EF-805B-4C80-9907-523BEA91BE37}" srcOrd="0" destOrd="0" presId="urn:microsoft.com/office/officeart/2008/layout/LinedList"/>
    <dgm:cxn modelId="{6275C48F-E075-4D22-9865-EE0D13BB9D76}" type="presOf" srcId="{29F8199B-08C2-4BC5-B6A2-FA93DF72D00C}" destId="{71A818E7-87B9-4B53-91A5-9000FD7744E0}" srcOrd="0" destOrd="0" presId="urn:microsoft.com/office/officeart/2008/layout/LinedList"/>
    <dgm:cxn modelId="{BDC96EBC-3401-49BF-9EC4-FD5D796A5EC1}" type="presOf" srcId="{E5F5B571-8432-4B7D-BD29-4634FED904BB}" destId="{9A986F24-7673-4106-8C55-2392F778DB54}" srcOrd="0" destOrd="0" presId="urn:microsoft.com/office/officeart/2008/layout/LinedList"/>
    <dgm:cxn modelId="{5E83F2CA-C137-423A-8367-A576EAA98C0C}" type="presOf" srcId="{5523D54D-7214-43D1-99F1-31E6D341B060}" destId="{C80B6F29-64F9-4D61-AEE3-4A095A0D7BC8}" srcOrd="0" destOrd="0" presId="urn:microsoft.com/office/officeart/2008/layout/LinedList"/>
    <dgm:cxn modelId="{9EEA23EE-E6F2-465E-A2C9-931364E70D22}" srcId="{D1F70BB5-BF1F-45FD-8332-E19FA2CFD40E}" destId="{5523D54D-7214-43D1-99F1-31E6D341B060}" srcOrd="1" destOrd="0" parTransId="{31C37674-225E-47AC-9969-F0D4C66160D2}" sibTransId="{8E43F0F3-9AAD-41C4-AE43-F12AB302A69C}"/>
    <dgm:cxn modelId="{08F74C37-9BEF-402B-8E30-36BA412DC224}" type="presParOf" srcId="{F63D75EF-805B-4C80-9907-523BEA91BE37}" destId="{14317B03-BC13-4057-A13F-FB3E83D76E7D}" srcOrd="0" destOrd="0" presId="urn:microsoft.com/office/officeart/2008/layout/LinedList"/>
    <dgm:cxn modelId="{301BFCB5-AF8B-4F90-804D-FC9A383E99C0}" type="presParOf" srcId="{F63D75EF-805B-4C80-9907-523BEA91BE37}" destId="{40429DA5-BDBF-4932-A1F7-3ECC1BA16303}" srcOrd="1" destOrd="0" presId="urn:microsoft.com/office/officeart/2008/layout/LinedList"/>
    <dgm:cxn modelId="{9945B8BD-E8F2-4CFE-B44D-05BDD8058955}" type="presParOf" srcId="{40429DA5-BDBF-4932-A1F7-3ECC1BA16303}" destId="{9A986F24-7673-4106-8C55-2392F778DB54}" srcOrd="0" destOrd="0" presId="urn:microsoft.com/office/officeart/2008/layout/LinedList"/>
    <dgm:cxn modelId="{50ADD5B4-1E7B-4BFF-B0C9-27FF99B098A2}" type="presParOf" srcId="{40429DA5-BDBF-4932-A1F7-3ECC1BA16303}" destId="{18B5BF7C-ED82-4DB3-8536-2E4BF30761D1}" srcOrd="1" destOrd="0" presId="urn:microsoft.com/office/officeart/2008/layout/LinedList"/>
    <dgm:cxn modelId="{84B78286-4C93-49A5-AEF0-A858C8698A52}" type="presParOf" srcId="{F63D75EF-805B-4C80-9907-523BEA91BE37}" destId="{82CF2F4A-0E01-4E88-BECB-5FA3626499AA}" srcOrd="2" destOrd="0" presId="urn:microsoft.com/office/officeart/2008/layout/LinedList"/>
    <dgm:cxn modelId="{39540BFA-91E4-4CB2-8D5C-CC1533E04685}" type="presParOf" srcId="{F63D75EF-805B-4C80-9907-523BEA91BE37}" destId="{9AA664D2-8539-4578-81A3-A622B8E780D3}" srcOrd="3" destOrd="0" presId="urn:microsoft.com/office/officeart/2008/layout/LinedList"/>
    <dgm:cxn modelId="{26A36F8E-7E48-4A7A-9D8E-9E90E802E339}" type="presParOf" srcId="{9AA664D2-8539-4578-81A3-A622B8E780D3}" destId="{C80B6F29-64F9-4D61-AEE3-4A095A0D7BC8}" srcOrd="0" destOrd="0" presId="urn:microsoft.com/office/officeart/2008/layout/LinedList"/>
    <dgm:cxn modelId="{0C7C1DDD-CF1E-4711-B6AC-D07016B8B934}" type="presParOf" srcId="{9AA664D2-8539-4578-81A3-A622B8E780D3}" destId="{CEC6365D-49F9-4A06-B6A0-054BC3166FD0}" srcOrd="1" destOrd="0" presId="urn:microsoft.com/office/officeart/2008/layout/LinedList"/>
    <dgm:cxn modelId="{5197AFCD-54F4-4CE9-8FF8-46824CA6A91A}" type="presParOf" srcId="{F63D75EF-805B-4C80-9907-523BEA91BE37}" destId="{F965300F-AA2B-45C9-ACEA-0B9428C29C99}" srcOrd="4" destOrd="0" presId="urn:microsoft.com/office/officeart/2008/layout/LinedList"/>
    <dgm:cxn modelId="{E74F9E35-9FC5-4FDF-9B2B-B438FE10A672}" type="presParOf" srcId="{F63D75EF-805B-4C80-9907-523BEA91BE37}" destId="{9F1DCF46-5EBE-4582-BDDC-2B5CEA301920}" srcOrd="5" destOrd="0" presId="urn:microsoft.com/office/officeart/2008/layout/LinedList"/>
    <dgm:cxn modelId="{DFD54ED0-4D64-44D6-9B75-7F66D21CDDAF}" type="presParOf" srcId="{9F1DCF46-5EBE-4582-BDDC-2B5CEA301920}" destId="{2290D8E5-DC46-42F1-A2E6-16350C4136AB}" srcOrd="0" destOrd="0" presId="urn:microsoft.com/office/officeart/2008/layout/LinedList"/>
    <dgm:cxn modelId="{C6BA22AC-C7B8-4FDC-8064-825CFA6921CA}" type="presParOf" srcId="{9F1DCF46-5EBE-4582-BDDC-2B5CEA301920}" destId="{1B7DA6E9-A380-410D-8FA5-F80D14753254}" srcOrd="1" destOrd="0" presId="urn:microsoft.com/office/officeart/2008/layout/LinedList"/>
    <dgm:cxn modelId="{829744AF-20D6-4915-8772-232FA3361779}" type="presParOf" srcId="{F63D75EF-805B-4C80-9907-523BEA91BE37}" destId="{1616D717-12E1-4A18-B38C-C5E7A6A17B09}" srcOrd="6" destOrd="0" presId="urn:microsoft.com/office/officeart/2008/layout/LinedList"/>
    <dgm:cxn modelId="{C4863716-D1BB-4DA8-AA11-B952A0B891C3}" type="presParOf" srcId="{F63D75EF-805B-4C80-9907-523BEA91BE37}" destId="{D10DA3C0-A466-4A1D-9F4E-4D8E0F80722A}" srcOrd="7" destOrd="0" presId="urn:microsoft.com/office/officeart/2008/layout/LinedList"/>
    <dgm:cxn modelId="{91489D9D-5999-4CDC-A2EA-064C272C7FFC}" type="presParOf" srcId="{D10DA3C0-A466-4A1D-9F4E-4D8E0F80722A}" destId="{71A818E7-87B9-4B53-91A5-9000FD7744E0}" srcOrd="0" destOrd="0" presId="urn:microsoft.com/office/officeart/2008/layout/LinedList"/>
    <dgm:cxn modelId="{852CABEE-E11A-437C-A68D-34128F4A3B29}" type="presParOf" srcId="{D10DA3C0-A466-4A1D-9F4E-4D8E0F80722A}" destId="{3F7C63CF-095B-475C-BCB9-C585B244443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317B03-BC13-4057-A13F-FB3E83D76E7D}">
      <dsp:nvSpPr>
        <dsp:cNvPr id="0" name=""/>
        <dsp:cNvSpPr/>
      </dsp:nvSpPr>
      <dsp:spPr>
        <a:xfrm>
          <a:off x="0" y="0"/>
          <a:ext cx="683056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6F24-7673-4106-8C55-2392F778DB54}">
      <dsp:nvSpPr>
        <dsp:cNvPr id="0" name=""/>
        <dsp:cNvSpPr/>
      </dsp:nvSpPr>
      <dsp:spPr>
        <a:xfrm>
          <a:off x="0" y="0"/>
          <a:ext cx="6830568" cy="1360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/>
            <a:t>sport generuje značné daňové příjmy na úrovni státu i měst skrze různé formy zdanění – zejména pak DPH a daně z příjmu fyzických a právnických </a:t>
          </a:r>
          <a:r>
            <a:rPr lang="cs-CZ" sz="2200" b="0" kern="1200" dirty="0"/>
            <a:t>osob </a:t>
          </a:r>
          <a:endParaRPr lang="en-US" sz="2200" b="0" kern="1200" dirty="0"/>
        </a:p>
      </dsp:txBody>
      <dsp:txXfrm>
        <a:off x="0" y="0"/>
        <a:ext cx="6830568" cy="1360170"/>
      </dsp:txXfrm>
    </dsp:sp>
    <dsp:sp modelId="{82CF2F4A-0E01-4E88-BECB-5FA3626499AA}">
      <dsp:nvSpPr>
        <dsp:cNvPr id="0" name=""/>
        <dsp:cNvSpPr/>
      </dsp:nvSpPr>
      <dsp:spPr>
        <a:xfrm>
          <a:off x="0" y="1360170"/>
          <a:ext cx="6830568" cy="0"/>
        </a:xfrm>
        <a:prstGeom prst="lin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0B6F29-64F9-4D61-AEE3-4A095A0D7BC8}">
      <dsp:nvSpPr>
        <dsp:cNvPr id="0" name=""/>
        <dsp:cNvSpPr/>
      </dsp:nvSpPr>
      <dsp:spPr>
        <a:xfrm>
          <a:off x="0" y="1360170"/>
          <a:ext cx="6830568" cy="1360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velké sportovní akce a popularita sportovních odvětví mohou výrazně přispět k rozpočtům díky přímým i nepřímým ekonomickým aktivitám</a:t>
          </a:r>
          <a:endParaRPr lang="en-US" sz="2400" kern="1200" dirty="0"/>
        </a:p>
      </dsp:txBody>
      <dsp:txXfrm>
        <a:off x="0" y="1360170"/>
        <a:ext cx="6830568" cy="1360170"/>
      </dsp:txXfrm>
    </dsp:sp>
    <dsp:sp modelId="{F965300F-AA2B-45C9-ACEA-0B9428C29C99}">
      <dsp:nvSpPr>
        <dsp:cNvPr id="0" name=""/>
        <dsp:cNvSpPr/>
      </dsp:nvSpPr>
      <dsp:spPr>
        <a:xfrm>
          <a:off x="0" y="2720340"/>
          <a:ext cx="6830568" cy="0"/>
        </a:xfrm>
        <a:prstGeom prst="lin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90D8E5-DC46-42F1-A2E6-16350C4136AB}">
      <dsp:nvSpPr>
        <dsp:cNvPr id="0" name=""/>
        <dsp:cNvSpPr/>
      </dsp:nvSpPr>
      <dsp:spPr>
        <a:xfrm>
          <a:off x="0" y="2720340"/>
          <a:ext cx="6830568" cy="1360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kvalifikovaný odhad přímých a nepřímých daní plynoucí ze sportovního průmyslu činí cca                   </a:t>
          </a:r>
          <a:r>
            <a:rPr lang="cs-CZ" sz="2400" b="1" kern="1200" dirty="0">
              <a:solidFill>
                <a:schemeClr val="accent2"/>
              </a:solidFill>
            </a:rPr>
            <a:t>63 mld. korun</a:t>
          </a:r>
          <a:endParaRPr lang="en-US" sz="2400" kern="1200" dirty="0">
            <a:solidFill>
              <a:schemeClr val="accent2"/>
            </a:solidFill>
          </a:endParaRPr>
        </a:p>
      </dsp:txBody>
      <dsp:txXfrm>
        <a:off x="0" y="2720340"/>
        <a:ext cx="6830568" cy="1360170"/>
      </dsp:txXfrm>
    </dsp:sp>
    <dsp:sp modelId="{1616D717-12E1-4A18-B38C-C5E7A6A17B09}">
      <dsp:nvSpPr>
        <dsp:cNvPr id="0" name=""/>
        <dsp:cNvSpPr/>
      </dsp:nvSpPr>
      <dsp:spPr>
        <a:xfrm>
          <a:off x="0" y="4080509"/>
          <a:ext cx="6830568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A818E7-87B9-4B53-91A5-9000FD7744E0}">
      <dsp:nvSpPr>
        <dsp:cNvPr id="0" name=""/>
        <dsp:cNvSpPr/>
      </dsp:nvSpPr>
      <dsp:spPr>
        <a:xfrm>
          <a:off x="0" y="4080510"/>
          <a:ext cx="6830568" cy="1360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solidFill>
                <a:schemeClr val="accent2"/>
              </a:solidFill>
            </a:rPr>
            <a:t>zohledněny nejsou další pozitivní ekonomické dopady sportu včetně externalit!</a:t>
          </a:r>
          <a:endParaRPr lang="en-US" sz="2400" b="1" kern="1200" dirty="0">
            <a:solidFill>
              <a:schemeClr val="accent2"/>
            </a:solidFill>
          </a:endParaRPr>
        </a:p>
      </dsp:txBody>
      <dsp:txXfrm>
        <a:off x="0" y="4080510"/>
        <a:ext cx="6830568" cy="13601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03T13:57:12.31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1 103 24575,'45'2'0,"-28"0"0,1-1 0,-1-1 0,0-1 0,1-3 0,-1 1 0,0-2 0,26-14 0,-19 1 0,1 5 0,0 1 0,0 1 0,1 3 0,-1 3 0,49-4 0,455 11 0,-303-1 0,-720 70 0,359-42 0,-261 73 0,350-80 0,34-13 0,12-1 0,22-1 0,273 2 0,-186-11 0,517-3 0,-588 8 0,69 21 0,-28-5 0,-77-17 0,29 0 0,-30-2 0,1 0 0,-1 0 0,1 0 0,-1 0 0,0 0 0,1-2 0,-1 2 0,1-2 0,-1 2 0,0-1 0,1 1 0,-1-2 0,0 0 0,0 2 0,1-2 0,-1 1 0,1-3 0,-2 3 0,0-1 0,0 2 0,0-2 0,0 2 0,-1-2 0,1 2 0,0-1 0,0 1 0,-1-2 0,1 2 0,0-2 0,-1 2 0,1-1 0,0 1 0,-1-2 0,1 2 0,-1 0 0,1-2 0,0 2 0,-1 0 0,1-2 0,-1 2 0,1 0 0,-1 0 0,0-1 0,1 1 0,-1 0 0,1 0 0,-1 0 0,1 0 0,-1 0 0,0 0 0,1 0 0,-1 0 0,-4-4 0,-43-28 0,0 1 0,-1 5 0,-1 3 0,0 4 0,-1 6 0,-78-8 0,-580 26 0,1575-5 0,-1681 0 0,957 4 0,112-6 0,-681 124 0,426-122 0,-1 0 0,1 2 0,-1-2 0,1 0 0,-1 2 0,1-2 0,-1 0 0,1 1 0,-1 1 0,1-2 0,0 2 0,-1-1 0,-1 5 0,27 2 0,426 1 0,-284-13 0,-8 1 0,-290 11 0,1 10 0,-132 45 0,26 4-1365,187-49-5461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08A9F7-CC66-4C10-A297-255F43A0DD66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20505E-55F5-44F2-82A2-30C5457D8A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7239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  <p:sp>
        <p:nvSpPr>
          <p:cNvPr id="1843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4225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1425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68625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5825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3025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58B1AD2-8FE3-4D8E-A023-9265286C74A2}" type="slidenum">
              <a:rPr lang="cs-CZ" altLang="cs-CZ" smtClean="0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25018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 txBox="1">
            <a:spLocks noGrp="1" noChangeArrowheads="1"/>
          </p:cNvSpPr>
          <p:nvPr/>
        </p:nvSpPr>
        <p:spPr bwMode="auto">
          <a:xfrm>
            <a:off x="3844925" y="9426575"/>
            <a:ext cx="2941638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58" tIns="45679" rIns="91358" bIns="4567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635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055688" indent="-2111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476375" indent="-2095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898650" indent="-2111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355850" indent="-211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813050" indent="-211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270250" indent="-211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727450" indent="-211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FF12A75-8BF8-4CFF-AA8A-FA271E239D2F}" type="slidenum">
              <a:rPr lang="cs-CZ" altLang="cs-CZ"/>
              <a:pPr algn="r" eaLnBrk="1" hangingPunct="1">
                <a:spcBef>
                  <a:spcPct val="0"/>
                </a:spcBef>
              </a:pPr>
              <a:t>3</a:t>
            </a:fld>
            <a:endParaRPr lang="cs-CZ" altLang="cs-CZ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58" tIns="45679" rIns="91358" bIns="45679"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245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F0E7135-24ED-48A2-90C8-E4822B7226DD}" type="slidenum">
              <a:rPr lang="cs-CZ" altLang="cs-CZ"/>
              <a:pPr algn="r" eaLnBrk="1" hangingPunct="1">
                <a:spcBef>
                  <a:spcPct val="0"/>
                </a:spcBef>
              </a:pPr>
              <a:t>14</a:t>
            </a:fld>
            <a:endParaRPr lang="cs-CZ" altLang="cs-CZ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45796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44925" y="9424988"/>
            <a:ext cx="2941638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67" tIns="45683" rIns="91367" bIns="45683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852F57A-E8A7-48BF-BDCC-08330A4B95D7}" type="slidenum">
              <a:rPr lang="cs-CZ" altLang="cs-CZ"/>
              <a:pPr algn="r" eaLnBrk="1" hangingPunct="1">
                <a:spcBef>
                  <a:spcPct val="0"/>
                </a:spcBef>
              </a:pPr>
              <a:t>15</a:t>
            </a:fld>
            <a:endParaRPr lang="cs-CZ" altLang="cs-CZ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99276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 txBox="1">
            <a:spLocks noGrp="1" noChangeArrowheads="1"/>
          </p:cNvSpPr>
          <p:nvPr/>
        </p:nvSpPr>
        <p:spPr bwMode="auto">
          <a:xfrm>
            <a:off x="3844925" y="9424988"/>
            <a:ext cx="2941638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67" tIns="45683" rIns="91367" bIns="45683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D596D32-AF29-4A24-AA23-E31641872C5D}" type="slidenum">
              <a:rPr lang="cs-CZ" altLang="cs-CZ"/>
              <a:pPr algn="r" eaLnBrk="1" hangingPunct="1">
                <a:spcBef>
                  <a:spcPct val="0"/>
                </a:spcBef>
              </a:pPr>
              <a:t>16</a:t>
            </a:fld>
            <a:endParaRPr lang="cs-CZ" altLang="cs-CZ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48669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3844925" y="9424988"/>
            <a:ext cx="2941638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67" tIns="45683" rIns="91367" bIns="45683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DF69E36-348F-468A-A398-9FBAC25C41F0}" type="slidenum">
              <a:rPr lang="cs-CZ" altLang="cs-CZ"/>
              <a:pPr algn="r" eaLnBrk="1" hangingPunct="1">
                <a:spcBef>
                  <a:spcPct val="0"/>
                </a:spcBef>
              </a:pPr>
              <a:t>17</a:t>
            </a:fld>
            <a:endParaRPr lang="cs-CZ" altLang="cs-CZ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763867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652602-4FBA-4417-BBDE-CB38B2FEF763}" type="datetime1">
              <a:rPr lang="cs-CZ" smtClean="0"/>
              <a:t>23.04.2026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2414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EAB95B-5433-479F-AE0A-381752DB3FF2}" type="datetime1">
              <a:rPr lang="cs-CZ" smtClean="0"/>
              <a:t>23.04.2026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098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842903-EBB9-4694-903B-AAEC811BBF77}" type="datetime1">
              <a:rPr lang="cs-CZ" smtClean="0"/>
              <a:t>23.04.2026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4674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878B20-970D-4F49-B4A5-020BDD15F84C}" type="datetime1">
              <a:rPr lang="cs-CZ" smtClean="0"/>
              <a:t>23.04.2026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1482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34622E-3B2F-49B6-9E83-C5D9205DBD3D}" type="datetime1">
              <a:rPr lang="cs-CZ" smtClean="0"/>
              <a:t>23.04.2026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3658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6C8B7A-C6AE-43D9-B02A-A5692B0F651E}" type="datetime1">
              <a:rPr lang="cs-CZ" smtClean="0"/>
              <a:t>23.04.2026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3080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E2F3A9-8E60-4048-87D3-1CB6D595AF86}" type="datetime1">
              <a:rPr lang="cs-CZ" smtClean="0"/>
              <a:t>23.04.2026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8214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7DB566-342B-4F1D-9132-93DC62019A0A}" type="datetime1">
              <a:rPr lang="cs-CZ" smtClean="0"/>
              <a:t>23.04.2026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1336302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D77D8C-843C-4775-BCAA-EAC20D79A883}" type="datetime1">
              <a:rPr lang="cs-CZ" smtClean="0"/>
              <a:t>23.04.2026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1108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3B64E1-B4B9-4D83-AF0A-180059F6A113}" type="datetime1">
              <a:rPr lang="cs-CZ" smtClean="0"/>
              <a:t>23.04.2026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1556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800861-805B-40A5-93F8-1EDC474A964D}" type="datetime1">
              <a:rPr lang="cs-CZ" smtClean="0"/>
              <a:t>23.04.2026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3739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8200" y="63754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469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11808000" y="6372000"/>
            <a:ext cx="227382" cy="365125"/>
          </a:xfrm>
        </p:spPr>
        <p:txBody>
          <a:bodyPr/>
          <a:lstStyle/>
          <a:p>
            <a:fld id="{789B0A88-CBF1-4A65-9018-C7FEF8242273}" type="slidenum">
              <a:rPr lang="cs-CZ" sz="80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fld>
            <a:endParaRPr lang="cs-CZ" sz="8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66E400D-87CD-F9FF-14CE-AD17FE2DE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497" y="1998"/>
            <a:ext cx="10284003" cy="6856002"/>
          </a:xfrm>
          <a:prstGeom prst="rect">
            <a:avLst/>
          </a:prstGeom>
        </p:spPr>
      </p:pic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99334" y="210974"/>
            <a:ext cx="7695344" cy="5048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sz="2400" b="1" dirty="0"/>
              <a:t> </a:t>
            </a:r>
            <a:r>
              <a:rPr lang="cs-CZ" altLang="cs-CZ" sz="27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Vliv sportu na makroekonomické ukazatele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76BFD04E-54EB-AA4D-DFED-6D8EB4F4DC97}"/>
              </a:ext>
            </a:extLst>
          </p:cNvPr>
          <p:cNvSpPr txBox="1">
            <a:spLocks noChangeArrowheads="1"/>
          </p:cNvSpPr>
          <p:nvPr/>
        </p:nvSpPr>
        <p:spPr>
          <a:xfrm>
            <a:off x="1099334" y="6142201"/>
            <a:ext cx="7695344" cy="504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cs-CZ" sz="2400" b="1" dirty="0"/>
              <a:t> </a:t>
            </a:r>
            <a:r>
              <a:rPr lang="cs-CZ" altLang="cs-CZ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Jan Šíma</a:t>
            </a:r>
          </a:p>
        </p:txBody>
      </p:sp>
    </p:spTree>
    <p:extLst>
      <p:ext uri="{BB962C8B-B14F-4D97-AF65-F5344CB8AC3E}">
        <p14:creationId xmlns:p14="http://schemas.microsoft.com/office/powerpoint/2010/main" val="1885373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35C66-CCF9-3BD5-195D-C30F35B65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A32D40ED-0BE9-CF77-A92C-F1EF5A50E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248" y="548640"/>
            <a:ext cx="3600860" cy="54315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cs-CZ" altLang="cs-CZ" sz="5400" b="1" dirty="0">
                <a:latin typeface="+mj-lt"/>
                <a:ea typeface="+mj-ea"/>
                <a:cs typeface="+mj-cs"/>
              </a:rPr>
              <a:t>5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cs-CZ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Specifické daně</a:t>
            </a:r>
            <a:endParaRPr lang="en-US" altLang="cs-CZ" sz="5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E206E3FB-9255-37D4-67CA-5E22662D1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  <a:defRPr/>
            </a:pPr>
            <a:r>
              <a:rPr lang="cs-CZ" sz="2200" b="1" noProof="0" dirty="0"/>
              <a:t>Místní daně z nemovitostí</a:t>
            </a:r>
          </a:p>
          <a:p>
            <a:pPr>
              <a:defRPr/>
            </a:pPr>
            <a:r>
              <a:rPr lang="cs-CZ" sz="2200" noProof="0" dirty="0"/>
              <a:t>sportovní kluby, vlastníci stadionů a sportovních areálů platí daně z nemovitostí</a:t>
            </a:r>
          </a:p>
          <a:p>
            <a:pPr marL="0" indent="0">
              <a:buNone/>
              <a:defRPr/>
            </a:pPr>
            <a:r>
              <a:rPr lang="cs-CZ" sz="2200" b="1" noProof="0" dirty="0"/>
              <a:t>Spotřební daň</a:t>
            </a:r>
          </a:p>
          <a:p>
            <a:pPr>
              <a:defRPr/>
            </a:pPr>
            <a:r>
              <a:rPr lang="cs-CZ" sz="2200" noProof="0" dirty="0"/>
              <a:t>zejména z alkoholu, tabáku a energetických nápojů prodávaných na sportovních akcích</a:t>
            </a:r>
          </a:p>
          <a:p>
            <a:pPr>
              <a:defRPr/>
            </a:pPr>
            <a:r>
              <a:rPr lang="cs-CZ" sz="2200" noProof="0" dirty="0"/>
              <a:t>vysoká vazba na </a:t>
            </a:r>
            <a:r>
              <a:rPr lang="cs-CZ" sz="2200" noProof="0" dirty="0" err="1"/>
              <a:t>match-day</a:t>
            </a:r>
            <a:r>
              <a:rPr lang="cs-CZ" sz="2200" noProof="0" dirty="0"/>
              <a:t> ekonomiku (stadiony, </a:t>
            </a:r>
            <a:r>
              <a:rPr lang="cs-CZ" sz="2200" noProof="0" dirty="0" err="1"/>
              <a:t>fan</a:t>
            </a:r>
            <a:r>
              <a:rPr lang="cs-CZ" sz="2200" noProof="0" dirty="0"/>
              <a:t> zóny) </a:t>
            </a:r>
          </a:p>
          <a:p>
            <a:pPr marL="0" indent="0">
              <a:buNone/>
              <a:defRPr/>
            </a:pPr>
            <a:r>
              <a:rPr lang="cs-CZ" sz="2200" b="1" noProof="0" dirty="0"/>
              <a:t>Daň z hazardu a sázení </a:t>
            </a:r>
          </a:p>
          <a:p>
            <a:pPr>
              <a:defRPr/>
            </a:pPr>
            <a:r>
              <a:rPr lang="cs-CZ" sz="2200" noProof="0" dirty="0"/>
              <a:t>zdanění provozovatelů kurzových sázek</a:t>
            </a:r>
          </a:p>
        </p:txBody>
      </p:sp>
    </p:spTree>
    <p:extLst>
      <p:ext uri="{BB962C8B-B14F-4D97-AF65-F5344CB8AC3E}">
        <p14:creationId xmlns:p14="http://schemas.microsoft.com/office/powerpoint/2010/main" val="400039396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0903" name="Rectangle 80902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898" name="Rectangle 2"/>
          <p:cNvSpPr txBox="1">
            <a:spLocks noChangeArrowheads="1"/>
          </p:cNvSpPr>
          <p:nvPr/>
        </p:nvSpPr>
        <p:spPr bwMode="auto">
          <a:xfrm>
            <a:off x="841248" y="548640"/>
            <a:ext cx="3600860" cy="54315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cs-CZ" sz="5400" b="1" noProof="0" dirty="0">
                <a:latin typeface="+mj-lt"/>
                <a:ea typeface="+mj-ea"/>
                <a:cs typeface="+mj-cs"/>
              </a:rPr>
              <a:t>6</a:t>
            </a:r>
            <a:r>
              <a:rPr lang="cs-CZ" sz="5400" b="1" kern="120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Místní poplatky</a:t>
            </a:r>
          </a:p>
        </p:txBody>
      </p:sp>
      <p:sp>
        <p:nvSpPr>
          <p:cNvPr id="80905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Zástupný obsah 8"/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  <a:defRPr/>
            </a:pPr>
            <a:r>
              <a:rPr lang="cs-CZ" sz="2200" b="1" noProof="0" dirty="0"/>
              <a:t>Turistické a pobytové daně</a:t>
            </a:r>
          </a:p>
          <a:p>
            <a:pPr>
              <a:defRPr/>
            </a:pPr>
            <a:r>
              <a:rPr lang="cs-CZ" sz="2200" noProof="0" dirty="0"/>
              <a:t>generované sportovními akcemi (návštěvníci, fanoušci)</a:t>
            </a:r>
          </a:p>
          <a:p>
            <a:pPr>
              <a:defRPr/>
            </a:pPr>
            <a:r>
              <a:rPr lang="cs-CZ" sz="2200" noProof="0" dirty="0"/>
              <a:t>v ČR typicky poplatek z pobytu</a:t>
            </a:r>
          </a:p>
          <a:p>
            <a:pPr>
              <a:defRPr/>
            </a:pPr>
            <a:r>
              <a:rPr lang="cs-CZ" sz="2200" noProof="0" dirty="0"/>
              <a:t>silný multiplikační efekt u mezinárodních akcí</a:t>
            </a:r>
          </a:p>
          <a:p>
            <a:pPr marL="0" indent="0">
              <a:buNone/>
              <a:defRPr/>
            </a:pPr>
            <a:r>
              <a:rPr lang="cs-CZ" sz="2200" b="1" noProof="0" dirty="0"/>
              <a:t>Poplatky za využití veřejných prostor</a:t>
            </a:r>
          </a:p>
          <a:p>
            <a:pPr>
              <a:defRPr/>
            </a:pPr>
            <a:r>
              <a:rPr lang="cs-CZ" sz="2200" noProof="0" dirty="0"/>
              <a:t>sportovní události, zejména ty, které využívají veřejná prostranství, jako jsou běžecké závody, cyklistické soutěže apod. často platí poplatky za využívání veřejných ploch nebo jiné místní poplatky</a:t>
            </a:r>
          </a:p>
        </p:txBody>
      </p:sp>
    </p:spTree>
    <p:extLst>
      <p:ext uri="{BB962C8B-B14F-4D97-AF65-F5344CB8AC3E}">
        <p14:creationId xmlns:p14="http://schemas.microsoft.com/office/powerpoint/2010/main" val="122180446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29" name="Rectangle 81928">
            <a:extLst>
              <a:ext uri="{FF2B5EF4-FFF2-40B4-BE49-F238E27FC236}">
                <a16:creationId xmlns:a16="http://schemas.microsoft.com/office/drawing/2014/main" id="{44AD29B6-BF3B-4407-9E75-52DF8E3B2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1931" name="Rectangle 81930">
            <a:extLst>
              <a:ext uri="{FF2B5EF4-FFF2-40B4-BE49-F238E27FC236}">
                <a16:creationId xmlns:a16="http://schemas.microsoft.com/office/drawing/2014/main" id="{55F8BA08-3E38-4B70-B93A-74F08E092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260019"/>
            <a:ext cx="11167447" cy="5933012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923" name="TextovéPole 6"/>
          <p:cNvSpPr txBox="1">
            <a:spLocks noChangeArrowheads="1"/>
          </p:cNvSpPr>
          <p:nvPr/>
        </p:nvSpPr>
        <p:spPr bwMode="auto">
          <a:xfrm>
            <a:off x="1045029" y="507160"/>
            <a:ext cx="2993571" cy="543873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en-US" altLang="cs-CZ"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Souhrnně daňové příjmy plynoucí ze sportu v ČR</a:t>
            </a:r>
          </a:p>
        </p:txBody>
      </p:sp>
      <p:sp>
        <p:nvSpPr>
          <p:cNvPr id="81933" name="Rectangle 81932">
            <a:extLst>
              <a:ext uri="{FF2B5EF4-FFF2-40B4-BE49-F238E27FC236}">
                <a16:creationId xmlns:a16="http://schemas.microsoft.com/office/drawing/2014/main" id="{357F1B33-79AB-4A71-8CEC-4546D709B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2874481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81925" name="Rectangle 3">
            <a:extLst>
              <a:ext uri="{FF2B5EF4-FFF2-40B4-BE49-F238E27FC236}">
                <a16:creationId xmlns:a16="http://schemas.microsoft.com/office/drawing/2014/main" id="{6DDA5A5F-5843-8C4B-43B1-39A6D910F7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2842510"/>
              </p:ext>
            </p:extLst>
          </p:nvPr>
        </p:nvGraphicFramePr>
        <p:xfrm>
          <a:off x="4525420" y="858229"/>
          <a:ext cx="6830568" cy="544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047996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4" descr="Number 22 Generic color fill icon |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741" y="2585343"/>
            <a:ext cx="2697163" cy="269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7" name="Picture 6" descr="63 - Free education ic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234" y="1299521"/>
            <a:ext cx="4876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8" name="TextovéPole 5"/>
          <p:cNvSpPr txBox="1">
            <a:spLocks noChangeArrowheads="1"/>
          </p:cNvSpPr>
          <p:nvPr/>
        </p:nvSpPr>
        <p:spPr bwMode="auto">
          <a:xfrm>
            <a:off x="1079720" y="527832"/>
            <a:ext cx="104324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cs-CZ" altLang="cs-CZ" sz="24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Bilance příjmů a výdajů státního rozpočtu tvořená sportem</a:t>
            </a:r>
          </a:p>
        </p:txBody>
      </p:sp>
    </p:spTree>
    <p:extLst>
      <p:ext uri="{BB962C8B-B14F-4D97-AF65-F5344CB8AC3E}">
        <p14:creationId xmlns:p14="http://schemas.microsoft.com/office/powerpoint/2010/main" val="810161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2825" y="531814"/>
            <a:ext cx="7772400" cy="898525"/>
          </a:xfrm>
        </p:spPr>
        <p:txBody>
          <a:bodyPr/>
          <a:lstStyle/>
          <a:p>
            <a:pPr eaLnBrk="1" hangingPunct="1"/>
            <a:r>
              <a:rPr lang="cs-CZ" altLang="cs-CZ" sz="2800" b="1"/>
              <a:t> </a:t>
            </a:r>
            <a:endParaRPr lang="cs-CZ" altLang="cs-CZ" sz="3800" b="1"/>
          </a:p>
        </p:txBody>
      </p:sp>
      <p:grpSp>
        <p:nvGrpSpPr>
          <p:cNvPr id="83971" name="Group 6"/>
          <p:cNvGrpSpPr>
            <a:grpSpLocks/>
          </p:cNvGrpSpPr>
          <p:nvPr/>
        </p:nvGrpSpPr>
        <p:grpSpPr bwMode="auto">
          <a:xfrm>
            <a:off x="2566988" y="908051"/>
            <a:ext cx="7472362" cy="4860925"/>
            <a:chOff x="2411" y="1752"/>
            <a:chExt cx="12313" cy="8546"/>
          </a:xfrm>
        </p:grpSpPr>
        <p:cxnSp>
          <p:nvCxnSpPr>
            <p:cNvPr id="83984" name="AutoShape 7"/>
            <p:cNvCxnSpPr>
              <a:cxnSpLocks noChangeShapeType="1"/>
            </p:cNvCxnSpPr>
            <p:nvPr/>
          </p:nvCxnSpPr>
          <p:spPr bwMode="auto">
            <a:xfrm>
              <a:off x="2495" y="1752"/>
              <a:ext cx="1" cy="8546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3985" name="AutoShape 8"/>
            <p:cNvCxnSpPr>
              <a:cxnSpLocks noChangeShapeType="1"/>
            </p:cNvCxnSpPr>
            <p:nvPr/>
          </p:nvCxnSpPr>
          <p:spPr bwMode="auto">
            <a:xfrm>
              <a:off x="2495" y="10298"/>
              <a:ext cx="12223" cy="0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3986" name="AutoShape 9"/>
            <p:cNvCxnSpPr>
              <a:cxnSpLocks noChangeShapeType="1"/>
            </p:cNvCxnSpPr>
            <p:nvPr/>
          </p:nvCxnSpPr>
          <p:spPr bwMode="auto">
            <a:xfrm>
              <a:off x="2419" y="8970"/>
              <a:ext cx="12301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3987" name="AutoShape 10"/>
            <p:cNvCxnSpPr>
              <a:cxnSpLocks noChangeShapeType="1"/>
            </p:cNvCxnSpPr>
            <p:nvPr/>
          </p:nvCxnSpPr>
          <p:spPr bwMode="auto">
            <a:xfrm>
              <a:off x="2421" y="7656"/>
              <a:ext cx="12301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3988" name="AutoShape 11"/>
            <p:cNvCxnSpPr>
              <a:cxnSpLocks noChangeShapeType="1"/>
            </p:cNvCxnSpPr>
            <p:nvPr/>
          </p:nvCxnSpPr>
          <p:spPr bwMode="auto">
            <a:xfrm>
              <a:off x="2423" y="6342"/>
              <a:ext cx="12301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3989" name="AutoShape 12"/>
            <p:cNvCxnSpPr>
              <a:cxnSpLocks noChangeShapeType="1"/>
            </p:cNvCxnSpPr>
            <p:nvPr/>
          </p:nvCxnSpPr>
          <p:spPr bwMode="auto">
            <a:xfrm>
              <a:off x="2411" y="5028"/>
              <a:ext cx="12301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3990" name="AutoShape 13"/>
            <p:cNvCxnSpPr>
              <a:cxnSpLocks noChangeShapeType="1"/>
            </p:cNvCxnSpPr>
            <p:nvPr/>
          </p:nvCxnSpPr>
          <p:spPr bwMode="auto">
            <a:xfrm>
              <a:off x="2413" y="3714"/>
              <a:ext cx="12301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3991" name="AutoShape 14"/>
            <p:cNvCxnSpPr>
              <a:cxnSpLocks noChangeShapeType="1"/>
            </p:cNvCxnSpPr>
            <p:nvPr/>
          </p:nvCxnSpPr>
          <p:spPr bwMode="auto">
            <a:xfrm>
              <a:off x="2415" y="2400"/>
              <a:ext cx="12301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83972" name="Rectangle 16"/>
          <p:cNvSpPr>
            <a:spLocks noChangeArrowheads="1"/>
          </p:cNvSpPr>
          <p:nvPr/>
        </p:nvSpPr>
        <p:spPr bwMode="auto">
          <a:xfrm>
            <a:off x="5448301" y="1773238"/>
            <a:ext cx="873125" cy="3994150"/>
          </a:xfrm>
          <a:prstGeom prst="rect">
            <a:avLst/>
          </a:prstGeom>
          <a:gradFill rotWithShape="1">
            <a:gsLst>
              <a:gs pos="0">
                <a:srgbClr val="92D050"/>
              </a:gs>
              <a:gs pos="50000">
                <a:srgbClr val="FFFFFF"/>
              </a:gs>
              <a:gs pos="100000">
                <a:srgbClr val="92D050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83973" name="Rectangle 17"/>
          <p:cNvSpPr>
            <a:spLocks noChangeArrowheads="1"/>
          </p:cNvSpPr>
          <p:nvPr/>
        </p:nvSpPr>
        <p:spPr bwMode="auto">
          <a:xfrm>
            <a:off x="6311901" y="4383089"/>
            <a:ext cx="874713" cy="1387475"/>
          </a:xfrm>
          <a:prstGeom prst="rect">
            <a:avLst/>
          </a:prstGeom>
          <a:gradFill rotWithShape="1">
            <a:gsLst>
              <a:gs pos="0">
                <a:srgbClr val="0070C0"/>
              </a:gs>
              <a:gs pos="50000">
                <a:srgbClr val="FFFFFF"/>
              </a:gs>
              <a:gs pos="100000">
                <a:srgbClr val="0070C0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83974" name="Rectangle 18"/>
          <p:cNvSpPr>
            <a:spLocks noChangeArrowheads="1"/>
          </p:cNvSpPr>
          <p:nvPr/>
        </p:nvSpPr>
        <p:spPr bwMode="auto">
          <a:xfrm>
            <a:off x="6311901" y="1773238"/>
            <a:ext cx="874713" cy="260985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50000">
                <a:srgbClr val="FFFFFF"/>
              </a:gs>
              <a:gs pos="100000">
                <a:srgbClr val="FF0000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83975" name="Text Box 24"/>
          <p:cNvSpPr txBox="1">
            <a:spLocks noChangeArrowheads="1"/>
          </p:cNvSpPr>
          <p:nvPr/>
        </p:nvSpPr>
        <p:spPr bwMode="auto">
          <a:xfrm>
            <a:off x="5591175" y="3644900"/>
            <a:ext cx="6492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latin typeface="Calibri" panose="020F0502020204030204" pitchFamily="34" charset="0"/>
              </a:rPr>
              <a:t>63</a:t>
            </a:r>
            <a:r>
              <a:rPr lang="cs-CZ" altLang="cs-CZ" sz="1400">
                <a:latin typeface="Calibri" panose="020F0502020204030204" pitchFamily="34" charset="0"/>
              </a:rPr>
              <a:t> </a:t>
            </a:r>
            <a:endParaRPr lang="cs-CZ" altLang="cs-CZ" sz="1800"/>
          </a:p>
        </p:txBody>
      </p:sp>
      <p:sp>
        <p:nvSpPr>
          <p:cNvPr id="83976" name="Text Box 24"/>
          <p:cNvSpPr txBox="1">
            <a:spLocks noChangeArrowheads="1"/>
          </p:cNvSpPr>
          <p:nvPr/>
        </p:nvSpPr>
        <p:spPr bwMode="auto">
          <a:xfrm>
            <a:off x="6456364" y="4892675"/>
            <a:ext cx="592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latin typeface="Calibri" panose="020F0502020204030204" pitchFamily="34" charset="0"/>
              </a:rPr>
              <a:t>22</a:t>
            </a:r>
            <a:r>
              <a:rPr lang="cs-CZ" altLang="cs-CZ" sz="1400">
                <a:latin typeface="Calibri" panose="020F0502020204030204" pitchFamily="34" charset="0"/>
              </a:rPr>
              <a:t> </a:t>
            </a:r>
            <a:endParaRPr lang="cs-CZ" altLang="cs-CZ" sz="1800"/>
          </a:p>
        </p:txBody>
      </p:sp>
      <p:sp>
        <p:nvSpPr>
          <p:cNvPr id="83977" name="Text Box 24"/>
          <p:cNvSpPr txBox="1">
            <a:spLocks noChangeArrowheads="1"/>
          </p:cNvSpPr>
          <p:nvPr/>
        </p:nvSpPr>
        <p:spPr bwMode="auto">
          <a:xfrm>
            <a:off x="6453189" y="2947988"/>
            <a:ext cx="6508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latin typeface="Calibri" panose="020F0502020204030204" pitchFamily="34" charset="0"/>
              </a:rPr>
              <a:t>41</a:t>
            </a:r>
            <a:endParaRPr lang="cs-CZ" altLang="cs-CZ" sz="1800"/>
          </a:p>
        </p:txBody>
      </p:sp>
      <p:sp>
        <p:nvSpPr>
          <p:cNvPr id="83978" name="Text Box 25"/>
          <p:cNvSpPr txBox="1">
            <a:spLocks noChangeArrowheads="1"/>
          </p:cNvSpPr>
          <p:nvPr/>
        </p:nvSpPr>
        <p:spPr bwMode="auto">
          <a:xfrm>
            <a:off x="2063751" y="260351"/>
            <a:ext cx="10842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 b="1">
                <a:latin typeface="Calibri" panose="020F0502020204030204" pitchFamily="34" charset="0"/>
              </a:rPr>
              <a:t>ČÁSTKA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 b="1">
                <a:latin typeface="Calibri" panose="020F0502020204030204" pitchFamily="34" charset="0"/>
              </a:rPr>
              <a:t>(mld. CZK) </a:t>
            </a:r>
            <a:endParaRPr lang="cs-CZ" altLang="cs-CZ" sz="1800" b="1"/>
          </a:p>
        </p:txBody>
      </p:sp>
      <p:sp>
        <p:nvSpPr>
          <p:cNvPr id="83979" name="Text Box 26"/>
          <p:cNvSpPr txBox="1">
            <a:spLocks noChangeArrowheads="1"/>
          </p:cNvSpPr>
          <p:nvPr/>
        </p:nvSpPr>
        <p:spPr bwMode="auto">
          <a:xfrm>
            <a:off x="2424114" y="5969001"/>
            <a:ext cx="7559675" cy="7731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 b="1">
                <a:latin typeface="Calibri" panose="020F0502020204030204" pitchFamily="34" charset="0"/>
              </a:rPr>
              <a:t>                     ODHADOVANÝ PŘÍNOS SPORTU PRO STÁTNÍ ROZPOČET  (MLD CZK)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 b="1">
                <a:latin typeface="Calibri" panose="020F0502020204030204" pitchFamily="34" charset="0"/>
              </a:rPr>
              <a:t>                     CELKOVÉ VEŘEJNÉ VÝDAJE STÁTU NA SPORT  (VLÁDA, REGIONY, OBCE, LOTERIE)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 b="1">
                <a:latin typeface="Calibri" panose="020F0502020204030204" pitchFamily="34" charset="0"/>
              </a:rPr>
              <a:t>                     ČISTÝ PŘÍJEM DO STÁTNÍHO ROZPOČTU ZE SPORTOVNÍHO PROSTŘEDÍ </a:t>
            </a:r>
            <a:endParaRPr lang="cs-CZ" altLang="cs-CZ" sz="1800" b="1"/>
          </a:p>
        </p:txBody>
      </p:sp>
      <p:sp>
        <p:nvSpPr>
          <p:cNvPr id="83980" name="Rectangle 27"/>
          <p:cNvSpPr>
            <a:spLocks noChangeArrowheads="1"/>
          </p:cNvSpPr>
          <p:nvPr/>
        </p:nvSpPr>
        <p:spPr bwMode="auto">
          <a:xfrm>
            <a:off x="2782888" y="6021388"/>
            <a:ext cx="360362" cy="144462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83981" name="Rectangle 27"/>
          <p:cNvSpPr>
            <a:spLocks noChangeArrowheads="1"/>
          </p:cNvSpPr>
          <p:nvPr/>
        </p:nvSpPr>
        <p:spPr bwMode="auto">
          <a:xfrm>
            <a:off x="2782888" y="6237288"/>
            <a:ext cx="360362" cy="144462"/>
          </a:xfrm>
          <a:prstGeom prst="rect">
            <a:avLst/>
          </a:prstGeom>
          <a:solidFill>
            <a:srgbClr val="007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83982" name="Rectangle 27"/>
          <p:cNvSpPr>
            <a:spLocks noChangeArrowheads="1"/>
          </p:cNvSpPr>
          <p:nvPr/>
        </p:nvSpPr>
        <p:spPr bwMode="auto">
          <a:xfrm>
            <a:off x="2782888" y="6453188"/>
            <a:ext cx="360362" cy="144462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83983" name="Text Box 29"/>
          <p:cNvSpPr txBox="1">
            <a:spLocks noChangeArrowheads="1"/>
          </p:cNvSpPr>
          <p:nvPr/>
        </p:nvSpPr>
        <p:spPr bwMode="auto">
          <a:xfrm>
            <a:off x="2063751" y="1125538"/>
            <a:ext cx="4365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r>
              <a:rPr lang="cs-CZ" altLang="cs-CZ" sz="1400" b="1">
                <a:latin typeface="Calibri" panose="020F0502020204030204" pitchFamily="34" charset="0"/>
              </a:rPr>
              <a:t> 60</a:t>
            </a:r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endParaRPr lang="cs-CZ" altLang="cs-CZ" sz="1800" b="1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r>
              <a:rPr lang="cs-CZ" altLang="cs-CZ" sz="1400" b="1">
                <a:latin typeface="Calibri" panose="020F0502020204030204" pitchFamily="34" charset="0"/>
              </a:rPr>
              <a:t> 50</a:t>
            </a:r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endParaRPr lang="cs-CZ" altLang="cs-CZ" sz="2000" b="1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r>
              <a:rPr lang="cs-CZ" altLang="cs-CZ" sz="1400" b="1"/>
              <a:t> </a:t>
            </a:r>
            <a:r>
              <a:rPr lang="cs-CZ" altLang="cs-CZ" sz="1400" b="1">
                <a:latin typeface="Calibri" panose="020F0502020204030204" pitchFamily="34" charset="0"/>
              </a:rPr>
              <a:t>40</a:t>
            </a:r>
            <a:r>
              <a:rPr lang="cs-CZ" altLang="cs-CZ" sz="1400" b="1"/>
              <a:t> </a:t>
            </a:r>
            <a:endParaRPr lang="cs-CZ" altLang="cs-CZ" sz="1400" b="1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endParaRPr lang="cs-CZ" altLang="cs-CZ" sz="1600" b="1"/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r>
              <a:rPr lang="cs-CZ" altLang="cs-CZ" sz="1400" b="1"/>
              <a:t> </a:t>
            </a:r>
            <a:r>
              <a:rPr lang="cs-CZ" altLang="cs-CZ" sz="1400" b="1">
                <a:latin typeface="Calibri" panose="020F0502020204030204" pitchFamily="34" charset="0"/>
              </a:rPr>
              <a:t>30</a:t>
            </a:r>
            <a:endParaRPr lang="cs-CZ" altLang="cs-CZ" sz="1400" b="1"/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endParaRPr lang="cs-CZ" altLang="cs-CZ" sz="1800" b="1"/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r>
              <a:rPr lang="cs-CZ" altLang="cs-CZ" sz="1400" b="1"/>
              <a:t> </a:t>
            </a:r>
            <a:r>
              <a:rPr lang="cs-CZ" altLang="cs-CZ" sz="1400" b="1">
                <a:latin typeface="Calibri" panose="020F0502020204030204" pitchFamily="34" charset="0"/>
              </a:rPr>
              <a:t>20</a:t>
            </a:r>
            <a:endParaRPr lang="cs-CZ" altLang="cs-CZ" sz="1400" b="1"/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endParaRPr lang="cs-CZ" altLang="cs-CZ" sz="1800" b="1"/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r>
              <a:rPr lang="cs-CZ" altLang="cs-CZ" sz="1400" b="1"/>
              <a:t> </a:t>
            </a:r>
            <a:r>
              <a:rPr lang="cs-CZ" altLang="cs-CZ" sz="1400" b="1">
                <a:latin typeface="Calibri" panose="020F0502020204030204" pitchFamily="34" charset="0"/>
              </a:rPr>
              <a:t>10</a:t>
            </a:r>
            <a:endParaRPr lang="cs-CZ" altLang="cs-CZ" sz="1400" b="1"/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endParaRPr lang="cs-CZ" altLang="cs-CZ" sz="1400" b="1"/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r>
              <a:rPr lang="cs-CZ" altLang="cs-CZ" sz="1400" b="1"/>
              <a:t>  0</a:t>
            </a:r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endParaRPr lang="cs-CZ" altLang="cs-CZ" sz="1400" b="1"/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endParaRPr lang="cs-CZ" altLang="cs-CZ" sz="1400" b="1"/>
          </a:p>
        </p:txBody>
      </p:sp>
    </p:spTree>
    <p:extLst>
      <p:ext uri="{BB962C8B-B14F-4D97-AF65-F5344CB8AC3E}">
        <p14:creationId xmlns:p14="http://schemas.microsoft.com/office/powerpoint/2010/main" val="101095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79650" y="549275"/>
            <a:ext cx="7772400" cy="896938"/>
          </a:xfrm>
        </p:spPr>
        <p:txBody>
          <a:bodyPr/>
          <a:lstStyle/>
          <a:p>
            <a:pPr eaLnBrk="1" hangingPunct="1"/>
            <a:r>
              <a:rPr lang="cs-CZ" altLang="cs-CZ" sz="2800" b="1"/>
              <a:t> </a:t>
            </a:r>
            <a:endParaRPr lang="cs-CZ" altLang="cs-CZ" sz="3800" b="1"/>
          </a:p>
        </p:txBody>
      </p:sp>
      <p:pic>
        <p:nvPicPr>
          <p:cNvPr id="4710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460" y="0"/>
            <a:ext cx="91440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000" y="620713"/>
            <a:ext cx="9144000" cy="623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5060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79650" y="549275"/>
            <a:ext cx="7772400" cy="896938"/>
          </a:xfrm>
        </p:spPr>
        <p:txBody>
          <a:bodyPr/>
          <a:lstStyle/>
          <a:p>
            <a:pPr eaLnBrk="1" hangingPunct="1"/>
            <a:r>
              <a:rPr lang="cs-CZ" altLang="cs-CZ" sz="2800" b="1"/>
              <a:t> </a:t>
            </a:r>
            <a:endParaRPr lang="cs-CZ" altLang="cs-CZ" sz="3800" b="1"/>
          </a:p>
        </p:txBody>
      </p:sp>
      <p:pic>
        <p:nvPicPr>
          <p:cNvPr id="4915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902" y="0"/>
            <a:ext cx="91440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5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070" y="455613"/>
            <a:ext cx="9144000" cy="640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354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79650" y="549275"/>
            <a:ext cx="7772400" cy="896938"/>
          </a:xfrm>
        </p:spPr>
        <p:txBody>
          <a:bodyPr/>
          <a:lstStyle/>
          <a:p>
            <a:pPr eaLnBrk="1" hangingPunct="1"/>
            <a:r>
              <a:rPr lang="cs-CZ" altLang="cs-CZ" sz="2800" b="1"/>
              <a:t> </a:t>
            </a:r>
            <a:endParaRPr lang="cs-CZ" altLang="cs-CZ" sz="3800" b="1"/>
          </a:p>
        </p:txBody>
      </p:sp>
      <p:pic>
        <p:nvPicPr>
          <p:cNvPr id="5120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045" y="0"/>
            <a:ext cx="914400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631" y="620713"/>
            <a:ext cx="9144000" cy="623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5645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>
            <a:spLocks/>
          </p:cNvSpPr>
          <p:nvPr/>
        </p:nvSpPr>
        <p:spPr>
          <a:xfrm>
            <a:off x="315903" y="461607"/>
            <a:ext cx="11520000" cy="5760000"/>
          </a:xfrm>
          <a:custGeom>
            <a:avLst/>
            <a:gdLst/>
            <a:ahLst/>
            <a:cxnLst/>
            <a:rect l="l" t="t" r="r" b="b"/>
            <a:pathLst>
              <a:path w="7236459" h="5000625">
                <a:moveTo>
                  <a:pt x="0" y="5000383"/>
                </a:moveTo>
                <a:lnTo>
                  <a:pt x="7236002" y="5000383"/>
                </a:lnTo>
                <a:lnTo>
                  <a:pt x="7236002" y="0"/>
                </a:lnTo>
                <a:lnTo>
                  <a:pt x="0" y="0"/>
                </a:lnTo>
                <a:lnTo>
                  <a:pt x="0" y="5000383"/>
                </a:lnTo>
                <a:close/>
              </a:path>
            </a:pathLst>
          </a:custGeom>
          <a:solidFill>
            <a:srgbClr val="2388A9"/>
          </a:solidFill>
          <a:ln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délník 1"/>
          <p:cNvSpPr/>
          <p:nvPr/>
        </p:nvSpPr>
        <p:spPr>
          <a:xfrm>
            <a:off x="4130371" y="2993486"/>
            <a:ext cx="38910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800" b="1" spc="-1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Diskuze</a:t>
            </a:r>
            <a:endParaRPr lang="cs-CZ" sz="4800" dirty="0"/>
          </a:p>
        </p:txBody>
      </p:sp>
    </p:spTree>
    <p:extLst>
      <p:ext uri="{BB962C8B-B14F-4D97-AF65-F5344CB8AC3E}">
        <p14:creationId xmlns:p14="http://schemas.microsoft.com/office/powerpoint/2010/main" val="4021803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16" name="Rectangle 17415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25CE8B77-23DB-96A1-1F0B-8FC260D46B3B}"/>
              </a:ext>
            </a:extLst>
          </p:cNvPr>
          <p:cNvSpPr txBox="1">
            <a:spLocks noChangeArrowheads="1"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altLang="cs-CZ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Sport a ekonomie</a:t>
            </a:r>
          </a:p>
        </p:txBody>
      </p:sp>
      <p:sp>
        <p:nvSpPr>
          <p:cNvPr id="17418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sz="2200" noProof="0" dirty="0"/>
              <a:t>organizace sportovních akcí,</a:t>
            </a:r>
          </a:p>
          <a:p>
            <a:r>
              <a:rPr lang="cs-CZ" sz="2200" noProof="0" dirty="0"/>
              <a:t>výstavba sportovních objektů a zařízení,</a:t>
            </a:r>
          </a:p>
          <a:p>
            <a:r>
              <a:rPr lang="cs-CZ" sz="2200" noProof="0" dirty="0"/>
              <a:t>výroba zařízení pro sportovní objekty, výroba nářadí a náčiní,</a:t>
            </a:r>
          </a:p>
          <a:p>
            <a:r>
              <a:rPr lang="cs-CZ" sz="2200" noProof="0" dirty="0"/>
              <a:t>obchod se sportovním zbožím,</a:t>
            </a:r>
          </a:p>
          <a:p>
            <a:r>
              <a:rPr lang="cs-CZ" sz="2200" noProof="0" dirty="0"/>
              <a:t>služby (např. fitcentra, posilovny)</a:t>
            </a:r>
          </a:p>
          <a:p>
            <a:r>
              <a:rPr lang="cs-CZ" sz="2200" noProof="0" dirty="0"/>
              <a:t>doprava sportovců a diváků,</a:t>
            </a:r>
          </a:p>
          <a:p>
            <a:r>
              <a:rPr lang="cs-CZ" sz="2200" noProof="0" dirty="0"/>
              <a:t>cestovní ruch – sportovní turistika,</a:t>
            </a:r>
          </a:p>
          <a:p>
            <a:r>
              <a:rPr lang="cs-CZ" sz="2200" noProof="0" dirty="0"/>
              <a:t>modernizace infrastruktury ve spojitosti se sportem,</a:t>
            </a:r>
          </a:p>
          <a:p>
            <a:r>
              <a:rPr lang="cs-CZ" sz="2200" noProof="0" dirty="0"/>
              <a:t>mediální sféra</a:t>
            </a:r>
          </a:p>
        </p:txBody>
      </p:sp>
    </p:spTree>
    <p:extLst>
      <p:ext uri="{BB962C8B-B14F-4D97-AF65-F5344CB8AC3E}">
        <p14:creationId xmlns:p14="http://schemas.microsoft.com/office/powerpoint/2010/main" val="1798068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564" name="Rectangle 2355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cs-CZ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3600" b="1" kern="120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Makroekonomický model sportu </a:t>
            </a:r>
            <a:endParaRPr lang="en-US" altLang="cs-CZ" sz="36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356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55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65568" y="640080"/>
            <a:ext cx="6992072" cy="555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2302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43137" y="1773238"/>
            <a:ext cx="8227857" cy="4464050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cs-CZ" sz="2200" dirty="0"/>
              <a:t>odhadem </a:t>
            </a:r>
            <a:r>
              <a:rPr lang="cs-CZ" sz="2200" b="1" dirty="0"/>
              <a:t>2 %</a:t>
            </a:r>
          </a:p>
          <a:p>
            <a:pPr eaLnBrk="1" hangingPunct="1">
              <a:defRPr/>
            </a:pPr>
            <a:r>
              <a:rPr lang="cs-CZ" altLang="cs-CZ" sz="2200" dirty="0"/>
              <a:t>HDP ČR v roce 2024 byl cca </a:t>
            </a:r>
            <a:r>
              <a:rPr lang="cs-CZ" altLang="cs-CZ" sz="2200" b="1" dirty="0"/>
              <a:t>7,5 bilionů korun</a:t>
            </a:r>
          </a:p>
          <a:p>
            <a:pPr eaLnBrk="1" hangingPunct="1">
              <a:defRPr/>
            </a:pPr>
            <a:r>
              <a:rPr lang="cs-CZ" altLang="cs-CZ" sz="2200" dirty="0"/>
              <a:t>HDP ČR </a:t>
            </a:r>
            <a:r>
              <a:rPr lang="cs-CZ" altLang="cs-CZ" sz="2200" b="1" dirty="0"/>
              <a:t>tvořeno sportem </a:t>
            </a:r>
            <a:r>
              <a:rPr lang="cs-CZ" altLang="cs-CZ" sz="2200" dirty="0"/>
              <a:t>je tak přibližně </a:t>
            </a:r>
            <a:r>
              <a:rPr lang="cs-CZ" altLang="cs-CZ" sz="2200" b="1" dirty="0"/>
              <a:t>150 mld. korun</a:t>
            </a:r>
          </a:p>
          <a:p>
            <a:pPr eaLnBrk="1" hangingPunct="1">
              <a:defRPr/>
            </a:pPr>
            <a:endParaRPr lang="cs-CZ" altLang="cs-CZ" sz="2200" b="1" dirty="0"/>
          </a:p>
          <a:p>
            <a:pPr marL="0" indent="0">
              <a:buNone/>
              <a:defRPr/>
            </a:pPr>
            <a:r>
              <a:rPr lang="cs-CZ" altLang="cs-CZ" sz="2200" dirty="0"/>
              <a:t>Výdajový vzorec výpočtu HDP         </a:t>
            </a:r>
            <a:r>
              <a:rPr lang="cs-CZ" altLang="cs-CZ" sz="2200" b="1" dirty="0"/>
              <a:t>C    +    I    +    G   +   NX</a:t>
            </a:r>
          </a:p>
          <a:p>
            <a:pPr marL="0" indent="0">
              <a:buNone/>
              <a:defRPr/>
            </a:pPr>
            <a:r>
              <a:rPr lang="cs-CZ" altLang="cs-CZ" sz="2200" b="1" dirty="0"/>
              <a:t>				 115   +  11   +   22   +   2 mld.</a:t>
            </a:r>
          </a:p>
          <a:p>
            <a:pPr marL="0" indent="0">
              <a:buNone/>
              <a:defRPr/>
            </a:pPr>
            <a:endParaRPr lang="cs-CZ" altLang="cs-CZ" sz="2200" b="1" dirty="0"/>
          </a:p>
          <a:p>
            <a:pPr marL="0" indent="0">
              <a:buNone/>
              <a:defRPr/>
            </a:pPr>
            <a:r>
              <a:rPr lang="cs-CZ" altLang="cs-CZ" sz="2200" b="1" dirty="0"/>
              <a:t>NSA		cca 7 mld.</a:t>
            </a:r>
          </a:p>
          <a:p>
            <a:pPr marL="0" indent="0">
              <a:buNone/>
              <a:defRPr/>
            </a:pPr>
            <a:r>
              <a:rPr lang="cs-CZ" altLang="cs-CZ" sz="2200" b="1" dirty="0"/>
              <a:t>ministerstva	cca 1 mld.	</a:t>
            </a:r>
          </a:p>
          <a:p>
            <a:pPr marL="0" indent="0">
              <a:buNone/>
              <a:defRPr/>
            </a:pPr>
            <a:r>
              <a:rPr lang="cs-CZ" altLang="cs-CZ" sz="2200" b="1" dirty="0"/>
              <a:t>kraje		cca 2 mld.</a:t>
            </a:r>
          </a:p>
          <a:p>
            <a:pPr marL="0" indent="0">
              <a:buNone/>
              <a:defRPr/>
            </a:pPr>
            <a:r>
              <a:rPr lang="cs-CZ" altLang="cs-CZ" sz="2200" b="1" dirty="0"/>
              <a:t>obce		cca 12 mld.</a:t>
            </a:r>
          </a:p>
          <a:p>
            <a:pPr eaLnBrk="1" hangingPunct="1">
              <a:defRPr/>
            </a:pPr>
            <a:endParaRPr lang="cs-CZ" altLang="cs-CZ" sz="2000" b="1" dirty="0">
              <a:solidFill>
                <a:srgbClr val="666633"/>
              </a:solidFill>
            </a:endParaRPr>
          </a:p>
        </p:txBody>
      </p:sp>
      <p:sp>
        <p:nvSpPr>
          <p:cNvPr id="74755" name="Rectangle 2"/>
          <p:cNvSpPr txBox="1">
            <a:spLocks noChangeArrowheads="1"/>
          </p:cNvSpPr>
          <p:nvPr/>
        </p:nvSpPr>
        <p:spPr bwMode="auto">
          <a:xfrm>
            <a:off x="2279650" y="620714"/>
            <a:ext cx="777240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None/>
              <a:defRPr/>
            </a:pPr>
            <a:r>
              <a:rPr lang="cs-CZ" altLang="cs-CZ" sz="24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Podíl HDP vytvořeného sportem v ČR</a:t>
            </a:r>
          </a:p>
        </p:txBody>
      </p:sp>
      <p:pic>
        <p:nvPicPr>
          <p:cNvPr id="74756" name="Obrázek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575645">
            <a:off x="5571003" y="3503419"/>
            <a:ext cx="3035300" cy="303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Rukopis 5"/>
              <p14:cNvContentPartPr/>
              <p14:nvPr/>
            </p14:nvContentPartPr>
            <p14:xfrm>
              <a:off x="7622313" y="4170556"/>
              <a:ext cx="518400" cy="154211"/>
            </p14:xfrm>
          </p:contentPart>
        </mc:Choice>
        <mc:Fallback xmlns="">
          <p:pic>
            <p:nvPicPr>
              <p:cNvPr id="6" name="Rukopis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616193" y="4164431"/>
                <a:ext cx="530640" cy="16646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7808191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808" name="Rectangle 7680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803" name="Rectangle 2"/>
          <p:cNvSpPr txBox="1">
            <a:spLocks noChangeArrowheads="1"/>
          </p:cNvSpPr>
          <p:nvPr/>
        </p:nvSpPr>
        <p:spPr bwMode="auto">
          <a:xfrm>
            <a:off x="838200" y="365125"/>
            <a:ext cx="10515600" cy="13255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en-US" altLang="cs-CZ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Příjmy z daní</a:t>
            </a:r>
          </a:p>
        </p:txBody>
      </p:sp>
      <p:sp>
        <p:nvSpPr>
          <p:cNvPr id="768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sz="2200" noProof="0" dirty="0"/>
              <a:t>efekt daňových příjmů v oblasti sportu je komplexní a zahrnuje různé typy daní, které stát vybírá přímo i nepřímo od různých subjektů v rámci sportovního průmyslu</a:t>
            </a:r>
          </a:p>
          <a:p>
            <a:r>
              <a:rPr lang="cs-CZ" sz="2200" noProof="0" dirty="0"/>
              <a:t>sport generuje příjmy pro státní a místní rozpočty prostřednictvím:</a:t>
            </a:r>
          </a:p>
          <a:p>
            <a:pPr marL="0" indent="0">
              <a:buNone/>
            </a:pPr>
            <a:endParaRPr lang="cs-CZ" sz="2200" noProof="0" dirty="0"/>
          </a:p>
          <a:p>
            <a:pPr marL="1143000" lvl="1" indent="-457200">
              <a:buFont typeface="+mj-lt"/>
              <a:buAutoNum type="arabicPeriod"/>
            </a:pPr>
            <a:r>
              <a:rPr lang="cs-CZ" sz="2200" b="1" noProof="0" dirty="0"/>
              <a:t>DPH</a:t>
            </a:r>
          </a:p>
          <a:p>
            <a:pPr marL="1143000" lvl="1" indent="-457200">
              <a:buFont typeface="+mj-lt"/>
              <a:buAutoNum type="arabicPeriod"/>
            </a:pPr>
            <a:r>
              <a:rPr lang="cs-CZ" sz="2200" b="1" noProof="0" dirty="0"/>
              <a:t>DPPO</a:t>
            </a:r>
          </a:p>
          <a:p>
            <a:pPr marL="1143000" lvl="1" indent="-457200">
              <a:buFont typeface="+mj-lt"/>
              <a:buAutoNum type="arabicPeriod"/>
            </a:pPr>
            <a:r>
              <a:rPr lang="cs-CZ" sz="2200" b="1" dirty="0"/>
              <a:t>DPFO</a:t>
            </a:r>
            <a:endParaRPr lang="cs-CZ" sz="2200" b="1" noProof="0" dirty="0"/>
          </a:p>
          <a:p>
            <a:pPr marL="1143000" lvl="1" indent="-457200">
              <a:buFont typeface="+mj-lt"/>
              <a:buAutoNum type="arabicPeriod"/>
            </a:pPr>
            <a:r>
              <a:rPr lang="cs-CZ" sz="2200" b="1" noProof="0" dirty="0"/>
              <a:t>sociální a zdravotní odvody</a:t>
            </a:r>
          </a:p>
          <a:p>
            <a:pPr marL="1143000" lvl="1" indent="-457200">
              <a:buFont typeface="+mj-lt"/>
              <a:buAutoNum type="arabicPeriod"/>
            </a:pPr>
            <a:r>
              <a:rPr lang="cs-CZ" sz="2200" b="1" dirty="0"/>
              <a:t>další specifické daně</a:t>
            </a:r>
            <a:endParaRPr lang="en-US" altLang="cs-CZ" sz="2200" b="1" dirty="0"/>
          </a:p>
          <a:p>
            <a:pPr marL="1143000" lvl="1" indent="-457200">
              <a:buFont typeface="+mj-lt"/>
              <a:buAutoNum type="arabicPeriod"/>
            </a:pPr>
            <a:r>
              <a:rPr lang="cs-CZ" sz="2200" b="1" noProof="0" dirty="0"/>
              <a:t>místní poplatky</a:t>
            </a:r>
          </a:p>
        </p:txBody>
      </p:sp>
    </p:spTree>
    <p:extLst>
      <p:ext uri="{BB962C8B-B14F-4D97-AF65-F5344CB8AC3E}">
        <p14:creationId xmlns:p14="http://schemas.microsoft.com/office/powerpoint/2010/main" val="425078850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832" name="Rectangle 77831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827" name="Rectangle 2"/>
          <p:cNvSpPr txBox="1">
            <a:spLocks noChangeArrowheads="1"/>
          </p:cNvSpPr>
          <p:nvPr/>
        </p:nvSpPr>
        <p:spPr bwMode="auto">
          <a:xfrm>
            <a:off x="841248" y="548640"/>
            <a:ext cx="3600860" cy="54315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1. </a:t>
            </a:r>
            <a:r>
              <a:rPr lang="cs-CZ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DPH</a:t>
            </a:r>
            <a:endParaRPr lang="en-US" altLang="cs-CZ" sz="5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7834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  <a:defRPr/>
            </a:pPr>
            <a:r>
              <a:rPr lang="cs-CZ" sz="2000" b="1" noProof="0" dirty="0"/>
              <a:t>Daň z přidané hodnoty (DPH)</a:t>
            </a:r>
          </a:p>
          <a:p>
            <a:pPr>
              <a:defRPr/>
            </a:pPr>
            <a:r>
              <a:rPr lang="cs-CZ" sz="2000" noProof="0" dirty="0"/>
              <a:t>vstupenky na sportovní akce</a:t>
            </a:r>
          </a:p>
          <a:p>
            <a:pPr>
              <a:defRPr/>
            </a:pPr>
            <a:r>
              <a:rPr lang="cs-CZ" sz="2000" noProof="0" dirty="0"/>
              <a:t>prodej sportovního zboží - výstroj, výzbroj, nářadí, náčiní, oblečení, </a:t>
            </a:r>
            <a:r>
              <a:rPr lang="cs-CZ" sz="2000" noProof="0" dirty="0" err="1"/>
              <a:t>merchendising</a:t>
            </a:r>
            <a:r>
              <a:rPr lang="cs-CZ" sz="2000" noProof="0" dirty="0"/>
              <a:t> apod.</a:t>
            </a:r>
          </a:p>
          <a:p>
            <a:pPr>
              <a:defRPr/>
            </a:pPr>
            <a:r>
              <a:rPr lang="cs-CZ" sz="2000" noProof="0" dirty="0"/>
              <a:t>služby spojené se sportem (fitness centra, sportovní kluby, tréninkové služby, sportovní kempy apod.)</a:t>
            </a:r>
          </a:p>
          <a:p>
            <a:pPr>
              <a:defRPr/>
            </a:pPr>
            <a:r>
              <a:rPr lang="cs-CZ" sz="2000" noProof="0" dirty="0"/>
              <a:t>prodej vysílacích práv</a:t>
            </a:r>
          </a:p>
          <a:p>
            <a:pPr>
              <a:defRPr/>
            </a:pPr>
            <a:r>
              <a:rPr lang="cs-CZ" sz="2000" noProof="0" dirty="0"/>
              <a:t>sponzorské smlouvy a reklamy</a:t>
            </a:r>
          </a:p>
          <a:p>
            <a:pPr>
              <a:defRPr/>
            </a:pPr>
            <a:r>
              <a:rPr lang="cs-CZ" sz="2000" noProof="0" dirty="0"/>
              <a:t>cestovní ruch (velké sportovní události lákají turisty, kteří utrácejí za ubytování, stravu, dopravu a další služby)</a:t>
            </a:r>
          </a:p>
          <a:p>
            <a:pPr>
              <a:defRPr/>
            </a:pPr>
            <a:r>
              <a:rPr lang="cs-CZ" sz="2000" noProof="0" dirty="0"/>
              <a:t>mnoho dalších produktů přímo či nepřímo spojených se sportem</a:t>
            </a:r>
          </a:p>
        </p:txBody>
      </p:sp>
    </p:spTree>
    <p:extLst>
      <p:ext uri="{BB962C8B-B14F-4D97-AF65-F5344CB8AC3E}">
        <p14:creationId xmlns:p14="http://schemas.microsoft.com/office/powerpoint/2010/main" val="295681324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856" name="Rectangle 78855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851" name="Rectangle 2"/>
          <p:cNvSpPr txBox="1">
            <a:spLocks noChangeArrowheads="1"/>
          </p:cNvSpPr>
          <p:nvPr/>
        </p:nvSpPr>
        <p:spPr bwMode="auto">
          <a:xfrm>
            <a:off x="841248" y="548640"/>
            <a:ext cx="3600860" cy="54315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2. </a:t>
            </a:r>
            <a:r>
              <a:rPr lang="cs-CZ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DPPO</a:t>
            </a:r>
            <a:endParaRPr lang="en-US" altLang="cs-CZ" sz="5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8858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  <a:defRPr/>
            </a:pPr>
            <a:r>
              <a:rPr lang="cs-CZ" sz="2000" b="1" noProof="0" dirty="0"/>
              <a:t>Daň z příjmu právnických osob</a:t>
            </a:r>
          </a:p>
          <a:p>
            <a:pPr>
              <a:defRPr/>
            </a:pPr>
            <a:r>
              <a:rPr lang="cs-CZ" sz="2000" dirty="0"/>
              <a:t>Profesionální sportovní kluby a společnosti</a:t>
            </a:r>
          </a:p>
          <a:p>
            <a:pPr>
              <a:defRPr/>
            </a:pPr>
            <a:r>
              <a:rPr lang="cs-CZ" sz="2000" dirty="0"/>
              <a:t>Provozovatelé sportovišť</a:t>
            </a:r>
          </a:p>
          <a:p>
            <a:pPr>
              <a:defRPr/>
            </a:pPr>
            <a:r>
              <a:rPr lang="cs-CZ" sz="2000" dirty="0"/>
              <a:t>Marketingové a mediální agentury ve sportu</a:t>
            </a:r>
          </a:p>
          <a:p>
            <a:pPr>
              <a:defRPr/>
            </a:pPr>
            <a:r>
              <a:rPr lang="cs-CZ" sz="2000" dirty="0"/>
              <a:t>Sázkové kanceláře</a:t>
            </a:r>
          </a:p>
          <a:p>
            <a:pPr>
              <a:defRPr/>
            </a:pPr>
            <a:r>
              <a:rPr lang="cs-CZ" sz="2000" dirty="0"/>
              <a:t>Výrobci a prodejci sportovního zboží</a:t>
            </a:r>
          </a:p>
          <a:p>
            <a:pPr>
              <a:defRPr/>
            </a:pPr>
            <a:r>
              <a:rPr lang="cs-CZ" sz="2000" dirty="0"/>
              <a:t>Eventové a organizační agentury</a:t>
            </a:r>
          </a:p>
          <a:p>
            <a:pPr>
              <a:defRPr/>
            </a:pPr>
            <a:r>
              <a:rPr lang="cs-CZ" sz="2000" dirty="0"/>
              <a:t>Vzdělávací instituce</a:t>
            </a:r>
          </a:p>
          <a:p>
            <a:pPr>
              <a:defRPr/>
            </a:pPr>
            <a:r>
              <a:rPr lang="cs-CZ" sz="2000" dirty="0"/>
              <a:t>Ligové asociace</a:t>
            </a:r>
          </a:p>
          <a:p>
            <a:pPr>
              <a:defRPr/>
            </a:pPr>
            <a:r>
              <a:rPr lang="cs-CZ" sz="2000" dirty="0"/>
              <a:t>Sportovní svazy a federace</a:t>
            </a:r>
          </a:p>
          <a:p>
            <a:pPr>
              <a:defRPr/>
            </a:pPr>
            <a:r>
              <a:rPr lang="cs-CZ" sz="2000" dirty="0"/>
              <a:t>Neziskové sportovní organizace</a:t>
            </a:r>
          </a:p>
          <a:p>
            <a:pPr>
              <a:defRPr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3379308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198B9-2E2C-C581-A718-E1499AB96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>
            <a:extLst>
              <a:ext uri="{FF2B5EF4-FFF2-40B4-BE49-F238E27FC236}">
                <a16:creationId xmlns:a16="http://schemas.microsoft.com/office/drawing/2014/main" id="{0287D7A5-D194-EE80-2CC9-5C1E68561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248" y="548640"/>
            <a:ext cx="3600860" cy="54315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cs-CZ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cs-CZ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DPFO</a:t>
            </a:r>
            <a:endParaRPr lang="en-US" altLang="cs-CZ" sz="5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0C394C6C-DE31-44D4-3D80-0DDEE9F28F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  <a:defRPr/>
            </a:pPr>
            <a:r>
              <a:rPr lang="en-US" sz="2000" b="1" dirty="0" err="1"/>
              <a:t>Daň</a:t>
            </a:r>
            <a:r>
              <a:rPr lang="en-US" sz="2000" b="1" dirty="0"/>
              <a:t> z </a:t>
            </a:r>
            <a:r>
              <a:rPr lang="en-US" sz="2000" b="1" dirty="0" err="1"/>
              <a:t>příjmu</a:t>
            </a:r>
            <a:r>
              <a:rPr lang="en-US" sz="2000" b="1" dirty="0"/>
              <a:t> </a:t>
            </a:r>
            <a:r>
              <a:rPr lang="en-US" sz="2000" b="1" dirty="0" err="1"/>
              <a:t>fyzických</a:t>
            </a:r>
            <a:r>
              <a:rPr lang="en-US" sz="2000" b="1" dirty="0"/>
              <a:t> </a:t>
            </a:r>
            <a:r>
              <a:rPr lang="en-US" sz="2000" b="1" dirty="0" err="1"/>
              <a:t>osob</a:t>
            </a:r>
            <a:endParaRPr lang="en-US" sz="2000" b="1" dirty="0"/>
          </a:p>
          <a:p>
            <a:pPr>
              <a:defRPr/>
            </a:pPr>
            <a:r>
              <a:rPr lang="cs-CZ" sz="2000" dirty="0"/>
              <a:t>Profesionální sportovci</a:t>
            </a:r>
          </a:p>
          <a:p>
            <a:pPr>
              <a:defRPr/>
            </a:pPr>
            <a:r>
              <a:rPr lang="cs-CZ" sz="2000" dirty="0"/>
              <a:t>Trenéři a realizační tým</a:t>
            </a:r>
          </a:p>
          <a:p>
            <a:pPr>
              <a:defRPr/>
            </a:pPr>
            <a:r>
              <a:rPr lang="cs-CZ" sz="2000" dirty="0"/>
              <a:t>Rozhodčí a delegáti</a:t>
            </a:r>
          </a:p>
          <a:p>
            <a:pPr>
              <a:defRPr/>
            </a:pPr>
            <a:r>
              <a:rPr lang="cs-CZ" sz="2000" dirty="0"/>
              <a:t>Sportovní agenti a manažeři</a:t>
            </a:r>
          </a:p>
          <a:p>
            <a:pPr>
              <a:defRPr/>
            </a:pPr>
            <a:r>
              <a:rPr lang="cs-CZ" sz="2000" dirty="0"/>
              <a:t>Sportovní novináři, komentátoři a fotografové</a:t>
            </a:r>
          </a:p>
          <a:p>
            <a:pPr>
              <a:defRPr/>
            </a:pPr>
            <a:r>
              <a:rPr lang="cs-CZ" sz="2000" dirty="0"/>
              <a:t>Výrobci a prodejci sportovního vybavení</a:t>
            </a:r>
          </a:p>
          <a:p>
            <a:pPr>
              <a:defRPr/>
            </a:pPr>
            <a:r>
              <a:rPr lang="cs-CZ" sz="2000" dirty="0"/>
              <a:t>Technické a provozní profese ve sportu</a:t>
            </a:r>
          </a:p>
          <a:p>
            <a:pPr>
              <a:defRPr/>
            </a:pPr>
            <a:r>
              <a:rPr lang="cs-CZ" sz="2000" dirty="0"/>
              <a:t>OSVČ ve sportu a fitness sektoru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0140578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9879" name="Rectangle 79878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874" name="Rectangle 2"/>
          <p:cNvSpPr txBox="1">
            <a:spLocks noChangeArrowheads="1"/>
          </p:cNvSpPr>
          <p:nvPr/>
        </p:nvSpPr>
        <p:spPr bwMode="auto">
          <a:xfrm>
            <a:off x="841248" y="548640"/>
            <a:ext cx="3600860" cy="54315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cs-CZ" sz="5400" b="1" kern="120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4. Sociální a zdravotní odvody</a:t>
            </a:r>
          </a:p>
        </p:txBody>
      </p:sp>
      <p:sp>
        <p:nvSpPr>
          <p:cNvPr id="79881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Zástupný obsah 8"/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  <a:defRPr/>
            </a:pPr>
            <a:r>
              <a:rPr lang="cs-CZ" sz="2200" b="1" noProof="0" dirty="0"/>
              <a:t>Odvody firem v podobě sociálního pojištění </a:t>
            </a:r>
          </a:p>
          <a:p>
            <a:pPr>
              <a:defRPr/>
            </a:pPr>
            <a:r>
              <a:rPr lang="cs-CZ" sz="2200" noProof="0" dirty="0"/>
              <a:t>představují důležitou součást celkového zdanění a financování veřejného sektoru v České republice</a:t>
            </a:r>
          </a:p>
          <a:p>
            <a:pPr>
              <a:defRPr/>
            </a:pPr>
            <a:r>
              <a:rPr lang="cs-CZ" sz="2200" noProof="0" dirty="0"/>
              <a:t>zahrnují příspěvky na důchodové pojištění, nemocenské pojištění a zdravotní pojištění</a:t>
            </a:r>
          </a:p>
          <a:p>
            <a:pPr>
              <a:defRPr/>
            </a:pPr>
            <a:r>
              <a:rPr lang="cs-CZ" sz="2200" noProof="0" dirty="0"/>
              <a:t>tyto odvody se pohybují kolem 30 % z hrubé mzdy zaměstnance</a:t>
            </a:r>
          </a:p>
          <a:p>
            <a:pPr marL="0" indent="0">
              <a:buNone/>
              <a:defRPr/>
            </a:pPr>
            <a:r>
              <a:rPr lang="cs-CZ" sz="2200" b="1" noProof="0" dirty="0"/>
              <a:t>Odvody zaměstnanců a OSVČ podnikajících v oblasti sportu</a:t>
            </a:r>
          </a:p>
          <a:p>
            <a:pPr>
              <a:defRPr/>
            </a:pPr>
            <a:r>
              <a:rPr lang="cs-CZ" sz="2200" noProof="0" dirty="0"/>
              <a:t>odvody profesionálních sportovců, trenérů a podpůrného personálu, kteří platí </a:t>
            </a:r>
            <a:r>
              <a:rPr lang="cs-CZ" sz="2200" b="1" noProof="0" dirty="0"/>
              <a:t>sociální a zdravotní pojištění</a:t>
            </a:r>
            <a:endParaRPr lang="cs-CZ" sz="2200" noProof="0" dirty="0"/>
          </a:p>
          <a:p>
            <a:pPr>
              <a:defRPr/>
            </a:pPr>
            <a:r>
              <a:rPr lang="cs-CZ" sz="2200" noProof="0" dirty="0"/>
              <a:t>u většiny OSVČ podnikajících v oblasti sportu jsou tyto odvody vyšší než samotné daně z příjmu</a:t>
            </a:r>
          </a:p>
        </p:txBody>
      </p:sp>
    </p:spTree>
    <p:extLst>
      <p:ext uri="{BB962C8B-B14F-4D97-AF65-F5344CB8AC3E}">
        <p14:creationId xmlns:p14="http://schemas.microsoft.com/office/powerpoint/2010/main" val="381813790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1671</TotalTime>
  <Words>739</Words>
  <Application>Microsoft Office PowerPoint</Application>
  <PresentationFormat>Širokoúhlá obrazovka</PresentationFormat>
  <Paragraphs>128</Paragraphs>
  <Slides>18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Verdana</vt:lpstr>
      <vt:lpstr>Wingdings</vt:lpstr>
      <vt:lpstr>Motiv Office</vt:lpstr>
      <vt:lpstr> Vliv sportu na makroekonomické ukazatele</vt:lpstr>
      <vt:lpstr>Prezentace aplikace PowerPoint</vt:lpstr>
      <vt:lpstr> Makroekonomický model sportu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</vt:lpstr>
      <vt:lpstr> </vt:lpstr>
      <vt:lpstr> </vt:lpstr>
      <vt:lpstr>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Uživatel systému Windows</dc:creator>
  <cp:lastModifiedBy>Jan Šíma</cp:lastModifiedBy>
  <cp:revision>115</cp:revision>
  <dcterms:created xsi:type="dcterms:W3CDTF">2019-01-06T15:12:34Z</dcterms:created>
  <dcterms:modified xsi:type="dcterms:W3CDTF">2026-04-23T19:31:27Z</dcterms:modified>
</cp:coreProperties>
</file>