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aleway"/>
      <p:regular r:id="rId18"/>
      <p:bold r:id="rId19"/>
      <p:italic r:id="rId20"/>
      <p:boldItalic r:id="rId21"/>
    </p:embeddedFont>
    <p:embeddedFont>
      <p:font typeface="La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italic.fntdata"/><Relationship Id="rId22" Type="http://schemas.openxmlformats.org/officeDocument/2006/relationships/font" Target="fonts/Lato-regular.fntdata"/><Relationship Id="rId21" Type="http://schemas.openxmlformats.org/officeDocument/2006/relationships/font" Target="fonts/Raleway-boldItalic.fntdata"/><Relationship Id="rId24" Type="http://schemas.openxmlformats.org/officeDocument/2006/relationships/font" Target="fonts/Lato-italic.fntdata"/><Relationship Id="rId23" Type="http://schemas.openxmlformats.org/officeDocument/2006/relationships/font" Target="fonts/La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La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aleway-bold.fntdata"/><Relationship Id="rId18" Type="http://schemas.openxmlformats.org/officeDocument/2006/relationships/font" Target="fonts/Raleway-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a584301e7b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a584301e7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add8ea8635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add8ea8635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add8ea8635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add8ea8635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add8ea8635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add8ea8635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add8ea8635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add8ea8635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add8ea8635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add8ea8635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add8ea8635_1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add8ea8635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add8ea8635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add8ea8635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add8ea8635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add8ea8635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a584301e7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a584301e7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add8ea8635_1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add8ea8635_1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jpg"/><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clanky.rvp.cz/clanek/s/P/1094/KROK-ZA-KROKEM-GYMNASTIKOU-KOTOUL-VPRED.html/" TargetMode="External"/><Relationship Id="rId4" Type="http://schemas.openxmlformats.org/officeDocument/2006/relationships/hyperlink" Target="http://home.pf.jcu.cz/~base/index.php/akrobacie/premet-strano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Věková specifika v praxi</a:t>
            </a:r>
            <a:endParaRPr/>
          </a:p>
          <a:p>
            <a:pPr indent="0" lvl="0" marL="457200" rtl="0" algn="l">
              <a:spcBef>
                <a:spcPts val="0"/>
              </a:spcBef>
              <a:spcAft>
                <a:spcPts val="0"/>
              </a:spcAft>
              <a:buNone/>
            </a:pPr>
            <a:r>
              <a:rPr lang="en"/>
              <a:t>Sportovní gymnastika</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Gabriela Štefánková, Kateřina Müllerová</a:t>
            </a:r>
            <a:endParaRPr/>
          </a:p>
          <a:p>
            <a:pPr indent="0" lvl="0" marL="0" rtl="0" algn="l">
              <a:spcBef>
                <a:spcPts val="0"/>
              </a:spcBef>
              <a:spcAft>
                <a:spcPts val="0"/>
              </a:spcAft>
              <a:buNone/>
            </a:pPr>
            <a:r>
              <a:rPr lang="en"/>
              <a:t>2. Ročník nMgr. TV-ZSV</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2"/>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2"/>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44" name="Google Shape;144;p22"/>
          <p:cNvPicPr preferRelativeResize="0"/>
          <p:nvPr/>
        </p:nvPicPr>
        <p:blipFill>
          <a:blip r:embed="rId3">
            <a:alphaModFix/>
          </a:blip>
          <a:stretch>
            <a:fillRect/>
          </a:stretch>
        </p:blipFill>
        <p:spPr>
          <a:xfrm>
            <a:off x="822250" y="2306150"/>
            <a:ext cx="3293248" cy="1431850"/>
          </a:xfrm>
          <a:prstGeom prst="rect">
            <a:avLst/>
          </a:prstGeom>
          <a:noFill/>
          <a:ln>
            <a:noFill/>
          </a:ln>
        </p:spPr>
      </p:pic>
      <p:pic>
        <p:nvPicPr>
          <p:cNvPr id="145" name="Google Shape;145;p22"/>
          <p:cNvPicPr preferRelativeResize="0"/>
          <p:nvPr/>
        </p:nvPicPr>
        <p:blipFill>
          <a:blip r:embed="rId4">
            <a:alphaModFix/>
          </a:blip>
          <a:stretch>
            <a:fillRect/>
          </a:stretch>
        </p:blipFill>
        <p:spPr>
          <a:xfrm>
            <a:off x="4847100" y="1267925"/>
            <a:ext cx="3644550" cy="36445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3"/>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Závěrečná část (15 minut):</a:t>
            </a:r>
            <a:endParaRPr/>
          </a:p>
        </p:txBody>
      </p:sp>
      <p:sp>
        <p:nvSpPr>
          <p:cNvPr id="151" name="Google Shape;151;p23"/>
          <p:cNvSpPr txBox="1"/>
          <p:nvPr>
            <p:ph idx="1" type="body"/>
          </p:nvPr>
        </p:nvSpPr>
        <p:spPr>
          <a:xfrm>
            <a:off x="729450" y="2078875"/>
            <a:ext cx="7688700" cy="26760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b="1" lang="en"/>
              <a:t>Předškolní věk </a:t>
            </a:r>
            <a:r>
              <a:rPr lang="en"/>
              <a:t>- dívky drží vzpor ležmo a formou hry posilují </a:t>
            </a:r>
            <a:endParaRPr/>
          </a:p>
          <a:p>
            <a:pPr indent="-298450" lvl="1" marL="914400" rtl="0" algn="l">
              <a:spcBef>
                <a:spcPts val="0"/>
              </a:spcBef>
              <a:spcAft>
                <a:spcPts val="0"/>
              </a:spcAft>
              <a:buSzPts val="1100"/>
              <a:buChar char="-"/>
            </a:pPr>
            <a:r>
              <a:rPr lang="en"/>
              <a:t>První dívky podleze ostatní držící ve vzporu a připojí se na konec řady a postupujeme do té doby než prolezou všechny</a:t>
            </a:r>
            <a:endParaRPr/>
          </a:p>
          <a:p>
            <a:pPr indent="-311150" lvl="0" marL="457200" rtl="0" algn="l">
              <a:spcBef>
                <a:spcPts val="0"/>
              </a:spcBef>
              <a:spcAft>
                <a:spcPts val="0"/>
              </a:spcAft>
              <a:buSzPts val="1300"/>
              <a:buChar char="-"/>
            </a:pPr>
            <a:r>
              <a:rPr b="1" lang="en"/>
              <a:t>Mladší školní věk </a:t>
            </a:r>
            <a:r>
              <a:rPr lang="en"/>
              <a:t>- vzpor ležmo </a:t>
            </a:r>
            <a:endParaRPr/>
          </a:p>
          <a:p>
            <a:pPr indent="-298450" lvl="1" marL="914400" rtl="0" algn="l">
              <a:spcBef>
                <a:spcPts val="0"/>
              </a:spcBef>
              <a:spcAft>
                <a:spcPts val="0"/>
              </a:spcAft>
              <a:buSzPts val="1100"/>
              <a:buChar char="-"/>
            </a:pPr>
            <a:r>
              <a:rPr lang="en"/>
              <a:t>Trenér provádí kontrolu tak, že gymnastku chytne za kotníky a pomalu ji zvedá do stoje na rukou - může ji držet jen za jednu nohu, úkolem dívky je udržet správné držení</a:t>
            </a:r>
            <a:endParaRPr/>
          </a:p>
          <a:p>
            <a:pPr indent="-311150" lvl="0" marL="457200" rtl="0" algn="l">
              <a:spcBef>
                <a:spcPts val="0"/>
              </a:spcBef>
              <a:spcAft>
                <a:spcPts val="0"/>
              </a:spcAft>
              <a:buSzPts val="1300"/>
              <a:buChar char="-"/>
            </a:pPr>
            <a:r>
              <a:rPr b="1" lang="en"/>
              <a:t>Starší školní věk</a:t>
            </a:r>
            <a:r>
              <a:rPr lang="en"/>
              <a:t> - vzpor ležmo </a:t>
            </a:r>
            <a:endParaRPr/>
          </a:p>
          <a:p>
            <a:pPr indent="-298450" lvl="1" marL="914400" rtl="0" algn="l">
              <a:spcBef>
                <a:spcPts val="0"/>
              </a:spcBef>
              <a:spcAft>
                <a:spcPts val="0"/>
              </a:spcAft>
              <a:buSzPts val="1100"/>
              <a:buChar char="-"/>
            </a:pPr>
            <a:r>
              <a:rPr lang="en"/>
              <a:t>Soutěž, kdo vydrží nejdéle v planku</a:t>
            </a:r>
            <a:endParaRPr/>
          </a:p>
          <a:p>
            <a:pPr indent="-311150" lvl="0" marL="457200" rtl="0" algn="l">
              <a:spcBef>
                <a:spcPts val="0"/>
              </a:spcBef>
              <a:spcAft>
                <a:spcPts val="0"/>
              </a:spcAft>
              <a:buSzPts val="1300"/>
              <a:buChar char="-"/>
            </a:pPr>
            <a:r>
              <a:rPr lang="en"/>
              <a:t>Závěrečné protažení zejména namáhaných svalových skupin </a:t>
            </a:r>
            <a:endParaRPr/>
          </a:p>
          <a:p>
            <a:pPr indent="-298450" lvl="1" marL="914400" rtl="0" algn="l">
              <a:spcBef>
                <a:spcPts val="0"/>
              </a:spcBef>
              <a:spcAft>
                <a:spcPts val="0"/>
              </a:spcAft>
              <a:buSzPts val="1100"/>
              <a:buChar char="-"/>
            </a:pPr>
            <a:r>
              <a:rPr lang="en"/>
              <a:t>Vedena frontálně učitelem, hudební doprovod </a:t>
            </a:r>
            <a:endParaRPr/>
          </a:p>
          <a:p>
            <a:pPr indent="-311150" lvl="0" marL="457200" rtl="0" algn="l">
              <a:spcBef>
                <a:spcPts val="0"/>
              </a:spcBef>
              <a:spcAft>
                <a:spcPts val="0"/>
              </a:spcAft>
              <a:buSzPts val="1300"/>
              <a:buChar char="-"/>
            </a:pPr>
            <a:r>
              <a:rPr lang="en"/>
              <a:t>Zklidnění organismu (dechová cvičení)</a:t>
            </a:r>
            <a:endParaRPr/>
          </a:p>
          <a:p>
            <a:pPr indent="-311150" lvl="0" marL="457200" rtl="0" algn="l">
              <a:spcBef>
                <a:spcPts val="0"/>
              </a:spcBef>
              <a:spcAft>
                <a:spcPts val="0"/>
              </a:spcAft>
              <a:buSzPts val="1300"/>
              <a:buChar char="-"/>
            </a:pPr>
            <a:r>
              <a:rPr lang="en"/>
              <a:t>Zpětná vazba o proběhlé hodině ze strany trenéra, cvičenců a prostor pro dotazy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Zdroje:</a:t>
            </a:r>
            <a:endParaRPr/>
          </a:p>
          <a:p>
            <a:pPr indent="0" lvl="0" marL="0" rtl="0" algn="l">
              <a:spcBef>
                <a:spcPts val="0"/>
              </a:spcBef>
              <a:spcAft>
                <a:spcPts val="0"/>
              </a:spcAft>
              <a:buNone/>
            </a:pPr>
            <a:r>
              <a:t/>
            </a:r>
            <a:endParaRPr/>
          </a:p>
        </p:txBody>
      </p:sp>
      <p:sp>
        <p:nvSpPr>
          <p:cNvPr id="157" name="Google Shape;157;p2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u="sng">
                <a:solidFill>
                  <a:schemeClr val="hlink"/>
                </a:solidFill>
                <a:latin typeface="Arial"/>
                <a:ea typeface="Arial"/>
                <a:cs typeface="Arial"/>
                <a:sym typeface="Arial"/>
                <a:hlinkClick r:id="rId3"/>
              </a:rPr>
              <a:t>https://clanky.rvp.cz/clanek/s/P/1094/KROK-ZA-KROKEM-GYMNASTIKOU-KOTOUL-VPRED.html/</a:t>
            </a:r>
            <a:endParaRPr sz="1100">
              <a:latin typeface="Arial"/>
              <a:ea typeface="Arial"/>
              <a:cs typeface="Arial"/>
              <a:sym typeface="Arial"/>
            </a:endParaRPr>
          </a:p>
          <a:p>
            <a:pPr indent="0" lvl="0" marL="0" rtl="0" algn="l">
              <a:spcBef>
                <a:spcPts val="1600"/>
              </a:spcBef>
              <a:spcAft>
                <a:spcPts val="0"/>
              </a:spcAft>
              <a:buNone/>
            </a:pPr>
            <a:r>
              <a:rPr lang="en" sz="1100" u="sng">
                <a:solidFill>
                  <a:schemeClr val="hlink"/>
                </a:solidFill>
                <a:latin typeface="Arial"/>
                <a:ea typeface="Arial"/>
                <a:cs typeface="Arial"/>
                <a:sym typeface="Arial"/>
                <a:hlinkClick r:id="rId4"/>
              </a:rPr>
              <a:t>http://home.pf.jcu.cz/~base/index.php/akrobacie/premet-stranou</a:t>
            </a:r>
            <a:endParaRPr sz="1100">
              <a:latin typeface="Arial"/>
              <a:ea typeface="Arial"/>
              <a:cs typeface="Arial"/>
              <a:sym typeface="Arial"/>
            </a:endParaRPr>
          </a:p>
          <a:p>
            <a:pPr indent="0" lvl="0" marL="0" rtl="0" algn="l">
              <a:spcBef>
                <a:spcPts val="1600"/>
              </a:spcBef>
              <a:spcAft>
                <a:spcPts val="0"/>
              </a:spcAft>
              <a:buNone/>
            </a:pPr>
            <a:r>
              <a:t/>
            </a:r>
            <a:endParaRPr sz="1100">
              <a:latin typeface="Arial"/>
              <a:ea typeface="Arial"/>
              <a:cs typeface="Arial"/>
              <a:sym typeface="Arial"/>
            </a:endParaRPr>
          </a:p>
          <a:p>
            <a:pPr indent="0" lvl="0" marL="0" rtl="0" algn="l">
              <a:spcBef>
                <a:spcPts val="1600"/>
              </a:spcBef>
              <a:spcAft>
                <a:spcPts val="1600"/>
              </a:spcAft>
              <a:buNone/>
            </a:pPr>
            <a:r>
              <a:t/>
            </a:r>
            <a:endParaRPr sz="110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0" lang="en" sz="2800">
                <a:solidFill>
                  <a:schemeClr val="dk1"/>
                </a:solidFill>
                <a:latin typeface="Arial"/>
                <a:ea typeface="Arial"/>
                <a:cs typeface="Arial"/>
                <a:sym typeface="Arial"/>
              </a:rPr>
              <a:t>Specifika tréninkové jednotky:</a:t>
            </a:r>
            <a:endParaRPr/>
          </a:p>
        </p:txBody>
      </p:sp>
      <p:sp>
        <p:nvSpPr>
          <p:cNvPr id="93" name="Google Shape;93;p14"/>
          <p:cNvSpPr txBox="1"/>
          <p:nvPr>
            <p:ph idx="1" type="body"/>
          </p:nvPr>
        </p:nvSpPr>
        <p:spPr>
          <a:xfrm>
            <a:off x="729450" y="2078875"/>
            <a:ext cx="7688700" cy="273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Časová dotace: 60 minut</a:t>
            </a:r>
            <a:endParaRPr/>
          </a:p>
          <a:p>
            <a:pPr indent="0" lvl="0" marL="0" rtl="0" algn="l">
              <a:spcBef>
                <a:spcPts val="1600"/>
              </a:spcBef>
              <a:spcAft>
                <a:spcPts val="0"/>
              </a:spcAft>
              <a:buNone/>
            </a:pPr>
            <a:r>
              <a:rPr lang="en"/>
              <a:t>Místo konání: tělocvična</a:t>
            </a:r>
            <a:endParaRPr/>
          </a:p>
          <a:p>
            <a:pPr indent="0" lvl="0" marL="0" rtl="0" algn="l">
              <a:spcBef>
                <a:spcPts val="1600"/>
              </a:spcBef>
              <a:spcAft>
                <a:spcPts val="0"/>
              </a:spcAft>
              <a:buNone/>
            </a:pPr>
            <a:r>
              <a:rPr lang="en"/>
              <a:t>Pro koho: </a:t>
            </a:r>
            <a:endParaRPr/>
          </a:p>
          <a:p>
            <a:pPr indent="0" lvl="0" marL="0" rtl="0" algn="l">
              <a:spcBef>
                <a:spcPts val="1600"/>
              </a:spcBef>
              <a:spcAft>
                <a:spcPts val="0"/>
              </a:spcAft>
              <a:buNone/>
            </a:pPr>
            <a:r>
              <a:rPr lang="en"/>
              <a:t>Dívky</a:t>
            </a:r>
            <a:endParaRPr/>
          </a:p>
          <a:p>
            <a:pPr indent="-311150" lvl="0" marL="457200" rtl="0" algn="l">
              <a:spcBef>
                <a:spcPts val="1600"/>
              </a:spcBef>
              <a:spcAft>
                <a:spcPts val="0"/>
              </a:spcAft>
              <a:buSzPts val="1300"/>
              <a:buAutoNum type="alphaLcParenR"/>
            </a:pPr>
            <a:r>
              <a:rPr lang="en"/>
              <a:t>5-6 let (předškolní věk) - etapa seznamování se se sportem</a:t>
            </a:r>
            <a:endParaRPr/>
          </a:p>
          <a:p>
            <a:pPr indent="-311150" lvl="0" marL="457200" rtl="0" algn="l">
              <a:spcBef>
                <a:spcPts val="0"/>
              </a:spcBef>
              <a:spcAft>
                <a:spcPts val="0"/>
              </a:spcAft>
              <a:buSzPts val="1300"/>
              <a:buAutoNum type="alphaLcParenR"/>
            </a:pPr>
            <a:r>
              <a:rPr lang="en"/>
              <a:t>9-10 let (mladší školní věk) prepubescenti -etapa základního tréninku</a:t>
            </a:r>
            <a:endParaRPr/>
          </a:p>
          <a:p>
            <a:pPr indent="-311150" lvl="0" marL="457200" rtl="0" algn="l">
              <a:spcBef>
                <a:spcPts val="0"/>
              </a:spcBef>
              <a:spcAft>
                <a:spcPts val="0"/>
              </a:spcAft>
              <a:buSzPts val="1300"/>
              <a:buAutoNum type="alphaLcParenR"/>
            </a:pPr>
            <a:r>
              <a:rPr lang="en"/>
              <a:t>13-14 let ( starší školní věk) pubescenti - etapa specifického tréninku</a:t>
            </a:r>
            <a:endParaRPr/>
          </a:p>
          <a:p>
            <a:pPr indent="0" lvl="0" marL="0" rtl="0" algn="l">
              <a:spcBef>
                <a:spcPts val="1600"/>
              </a:spcBef>
              <a:spcAft>
                <a:spcPts val="1600"/>
              </a:spcAft>
              <a:buNone/>
            </a:pPr>
            <a:r>
              <a:rPr lang="en"/>
              <a:t>Pomůcky: kloboučky, kužely, švédská bedna, lavička, nakloněná rovina/můstek, žíněnky, žebřiny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Věková specifika:</a:t>
            </a:r>
            <a:endParaRPr/>
          </a:p>
        </p:txBody>
      </p:sp>
      <p:sp>
        <p:nvSpPr>
          <p:cNvPr id="99" name="Google Shape;99;p15"/>
          <p:cNvSpPr txBox="1"/>
          <p:nvPr>
            <p:ph idx="1" type="body"/>
          </p:nvPr>
        </p:nvSpPr>
        <p:spPr>
          <a:xfrm>
            <a:off x="729450" y="2090900"/>
            <a:ext cx="7688700" cy="2602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Předškolní věk</a:t>
            </a:r>
            <a:r>
              <a:rPr lang="en"/>
              <a:t>: dítě ovládá základní motorické dovednosti - (chůze, běh, skákání) , ideální období pro všeobecný rozvoj dítěte, rozvíjet pohybové schopnosti pomocí her, schopnost naučit se  jednoduché průpravné cviky a krátké pohybové skladby </a:t>
            </a:r>
            <a:endParaRPr/>
          </a:p>
          <a:p>
            <a:pPr indent="0" lvl="0" marL="0" rtl="0" algn="l">
              <a:spcBef>
                <a:spcPts val="1600"/>
              </a:spcBef>
              <a:spcAft>
                <a:spcPts val="0"/>
              </a:spcAft>
              <a:buNone/>
            </a:pPr>
            <a:r>
              <a:rPr b="1" lang="en"/>
              <a:t>Mladší školní věk:</a:t>
            </a:r>
            <a:r>
              <a:rPr lang="en"/>
              <a:t> zaměřují se na zdokonalování základních pohybových činnosti (př. Běh, skok, lezení), obtížný rok pro rozvoj koordinace, kostra není vyvinutá (zakřivení páteře), princip: přivádět děti od spontánního pohybu k systematické sportovní přípravě</a:t>
            </a:r>
            <a:endParaRPr/>
          </a:p>
          <a:p>
            <a:pPr indent="0" lvl="0" marL="0" rtl="0" algn="l">
              <a:spcBef>
                <a:spcPts val="1600"/>
              </a:spcBef>
              <a:spcAft>
                <a:spcPts val="1600"/>
              </a:spcAft>
              <a:buNone/>
            </a:pPr>
            <a:r>
              <a:rPr b="1" lang="en"/>
              <a:t>Starší školní věk: </a:t>
            </a:r>
            <a:r>
              <a:rPr lang="en"/>
              <a:t>v důsledku hormonálního působení se urychluje růst (-&gt; špatná koordinace, disproporce, motorická neohrabanost), emočně labilní, přirozeně roste výkonnost, projevují se rozdíly mezi chlapci a děvčaty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Úvodní část (5 minut):</a:t>
            </a:r>
            <a:endParaRPr/>
          </a:p>
        </p:txBody>
      </p:sp>
      <p:sp>
        <p:nvSpPr>
          <p:cNvPr id="105" name="Google Shape;105;p16"/>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b="1" lang="en"/>
              <a:t>Úvodní nástup </a:t>
            </a:r>
            <a:r>
              <a:rPr lang="en"/>
              <a:t>(seznámení s obsahem hodiny, kontrola bezpečnosti- cvičební úbor, kontrola nářadí)</a:t>
            </a:r>
            <a:endParaRPr/>
          </a:p>
          <a:p>
            <a:pPr indent="-311150" lvl="0" marL="457200" rtl="0" algn="l">
              <a:spcBef>
                <a:spcPts val="0"/>
              </a:spcBef>
              <a:spcAft>
                <a:spcPts val="0"/>
              </a:spcAft>
              <a:buSzPts val="1300"/>
              <a:buChar char="-"/>
            </a:pPr>
            <a:r>
              <a:rPr b="1" lang="en"/>
              <a:t>Rušná část</a:t>
            </a:r>
            <a:endParaRPr b="1"/>
          </a:p>
          <a:p>
            <a:pPr indent="-298450" lvl="1" marL="914400" rtl="0" algn="l">
              <a:spcBef>
                <a:spcPts val="0"/>
              </a:spcBef>
              <a:spcAft>
                <a:spcPts val="0"/>
              </a:spcAft>
              <a:buSzPts val="1100"/>
              <a:buChar char="-"/>
            </a:pPr>
            <a:r>
              <a:rPr b="1" lang="en"/>
              <a:t>Předškolní věk:</a:t>
            </a:r>
            <a:r>
              <a:rPr lang="en"/>
              <a:t> Opičky (opičky stojí za čárou, jež představuje domeček. V určité vzdálenosti jsou rozházené kloboučky (banány). Vyberou se dva lidé, kteří budu představovat chytače. Opičky se snaží posbírat všechny banány, vždy 1. Jakmile se dostanou do domečku, běží pro další. Když se opičky s banánem dotkne chytač, opička vrací banán na původní místo, vrací se do domečku a běží znovu.</a:t>
            </a:r>
            <a:endParaRPr/>
          </a:p>
          <a:p>
            <a:pPr indent="-298450" lvl="1" marL="914400" rtl="0" algn="l">
              <a:spcBef>
                <a:spcPts val="0"/>
              </a:spcBef>
              <a:spcAft>
                <a:spcPts val="0"/>
              </a:spcAft>
              <a:buSzPts val="1100"/>
              <a:buChar char="-"/>
            </a:pPr>
            <a:r>
              <a:rPr b="1" lang="en"/>
              <a:t>Mladší + starší školní věk:</a:t>
            </a:r>
            <a:r>
              <a:rPr lang="en"/>
              <a:t> Části těla </a:t>
            </a:r>
            <a:endParaRPr/>
          </a:p>
          <a:p>
            <a:pPr indent="0" lvl="0" marL="0" rtl="0" algn="l">
              <a:spcBef>
                <a:spcPts val="1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7"/>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Průpravná část  (1o minut):</a:t>
            </a:r>
            <a:endParaRPr/>
          </a:p>
        </p:txBody>
      </p:sp>
      <p:sp>
        <p:nvSpPr>
          <p:cNvPr id="111" name="Google Shape;111;p17"/>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Mobilizace a protažení velkých svalových skupin</a:t>
            </a:r>
            <a:endParaRPr/>
          </a:p>
          <a:p>
            <a:pPr indent="-311150" lvl="0" marL="457200" rtl="0" algn="l">
              <a:spcBef>
                <a:spcPts val="0"/>
              </a:spcBef>
              <a:spcAft>
                <a:spcPts val="0"/>
              </a:spcAft>
              <a:buSzPts val="1300"/>
              <a:buChar char="-"/>
            </a:pPr>
            <a:r>
              <a:rPr b="1" lang="en"/>
              <a:t>Předškolní věk:</a:t>
            </a:r>
            <a:endParaRPr b="1"/>
          </a:p>
          <a:p>
            <a:pPr indent="-298450" lvl="1" marL="914400" rtl="0" algn="l">
              <a:spcBef>
                <a:spcPts val="0"/>
              </a:spcBef>
              <a:spcAft>
                <a:spcPts val="0"/>
              </a:spcAft>
              <a:buSzPts val="1100"/>
              <a:buChar char="-"/>
            </a:pPr>
            <a:r>
              <a:rPr lang="en"/>
              <a:t>Hudební doprovod, zapojit cvičení se zvířecí tématikou (př. jóga)</a:t>
            </a:r>
            <a:endParaRPr/>
          </a:p>
          <a:p>
            <a:pPr indent="-298450" lvl="1" marL="914400" rtl="0" algn="l">
              <a:spcBef>
                <a:spcPts val="0"/>
              </a:spcBef>
              <a:spcAft>
                <a:spcPts val="0"/>
              </a:spcAft>
              <a:buSzPts val="1100"/>
              <a:buChar char="-"/>
            </a:pPr>
            <a:r>
              <a:rPr lang="en"/>
              <a:t>Frontálně vedeno učitelem (názorná ukázka, dbát na kontrolu provedení cviků)</a:t>
            </a:r>
            <a:endParaRPr/>
          </a:p>
          <a:p>
            <a:pPr indent="-298450" lvl="1" marL="914400" rtl="0" algn="l">
              <a:spcBef>
                <a:spcPts val="0"/>
              </a:spcBef>
              <a:spcAft>
                <a:spcPts val="0"/>
              </a:spcAft>
              <a:buSzPts val="1100"/>
              <a:buChar char="-"/>
            </a:pPr>
            <a:r>
              <a:rPr lang="en"/>
              <a:t>Švihy (v leže na zádech, na boku, na břiše) + kontrola pánve, postavení těla</a:t>
            </a:r>
            <a:endParaRPr/>
          </a:p>
          <a:p>
            <a:pPr indent="-311150" lvl="0" marL="457200" rtl="0" algn="l">
              <a:spcBef>
                <a:spcPts val="0"/>
              </a:spcBef>
              <a:spcAft>
                <a:spcPts val="0"/>
              </a:spcAft>
              <a:buSzPts val="1300"/>
              <a:buChar char="-"/>
            </a:pPr>
            <a:r>
              <a:rPr b="1" lang="en"/>
              <a:t>Mladší školní věk + starší školní věk:</a:t>
            </a:r>
            <a:endParaRPr b="1"/>
          </a:p>
          <a:p>
            <a:pPr indent="-298450" lvl="1" marL="914400" rtl="0" algn="l">
              <a:spcBef>
                <a:spcPts val="0"/>
              </a:spcBef>
              <a:spcAft>
                <a:spcPts val="0"/>
              </a:spcAft>
              <a:buSzPts val="1100"/>
              <a:buChar char="-"/>
            </a:pPr>
            <a:r>
              <a:rPr lang="en"/>
              <a:t>Hudební doprovod</a:t>
            </a:r>
            <a:endParaRPr/>
          </a:p>
          <a:p>
            <a:pPr indent="-298450" lvl="1" marL="914400" rtl="0" algn="l">
              <a:spcBef>
                <a:spcPts val="0"/>
              </a:spcBef>
              <a:spcAft>
                <a:spcPts val="0"/>
              </a:spcAft>
              <a:buSzPts val="1100"/>
              <a:buChar char="-"/>
            </a:pPr>
            <a:r>
              <a:rPr lang="en"/>
              <a:t>Vedená společně cvičenci, trenér pouze koriguje provedení </a:t>
            </a:r>
            <a:endParaRPr/>
          </a:p>
          <a:p>
            <a:pPr indent="-298450" lvl="1" marL="914400" rtl="0" algn="l">
              <a:spcBef>
                <a:spcPts val="0"/>
              </a:spcBef>
              <a:spcAft>
                <a:spcPts val="0"/>
              </a:spcAft>
              <a:buSzPts val="1100"/>
              <a:buChar char="-"/>
            </a:pPr>
            <a:r>
              <a:rPr lang="en"/>
              <a:t>Švihy (ve stoje u žebřin)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Hlavní část (30 minut):</a:t>
            </a:r>
            <a:endParaRPr/>
          </a:p>
        </p:txBody>
      </p:sp>
      <p:sp>
        <p:nvSpPr>
          <p:cNvPr id="117" name="Google Shape;117;p18"/>
          <p:cNvSpPr txBox="1"/>
          <p:nvPr>
            <p:ph idx="1" type="body"/>
          </p:nvPr>
        </p:nvSpPr>
        <p:spPr>
          <a:xfrm>
            <a:off x="729450" y="1853850"/>
            <a:ext cx="76887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Předškolní věk (prostná se zaměřením na kotoul vpřed):</a:t>
            </a:r>
            <a:endParaRPr/>
          </a:p>
          <a:p>
            <a:pPr indent="-311150" lvl="0" marL="457200" rtl="0" algn="l">
              <a:spcBef>
                <a:spcPts val="1600"/>
              </a:spcBef>
              <a:spcAft>
                <a:spcPts val="0"/>
              </a:spcAft>
              <a:buSzPts val="1300"/>
              <a:buChar char="-"/>
            </a:pPr>
            <a:r>
              <a:rPr lang="en"/>
              <a:t>Opičí dráha ( 2 varianty - odrazová, orientace v prostoru)</a:t>
            </a:r>
            <a:endParaRPr/>
          </a:p>
          <a:p>
            <a:pPr indent="-298450" lvl="1" marL="914400" rtl="0" algn="l">
              <a:spcBef>
                <a:spcPts val="0"/>
              </a:spcBef>
              <a:spcAft>
                <a:spcPts val="0"/>
              </a:spcAft>
              <a:buSzPts val="1100"/>
              <a:buChar char="-"/>
            </a:pPr>
            <a:r>
              <a:rPr lang="en"/>
              <a:t>1. Přeskok části švédské bedny snožmo, slalom mezi kužely na jedné noze, přeskok kladiny snožmo s úchopem rukama na lavičce (zajíci) , koloběžka na lavičce</a:t>
            </a:r>
            <a:endParaRPr/>
          </a:p>
          <a:p>
            <a:pPr indent="-298450" lvl="1" marL="914400" rtl="0" algn="l">
              <a:spcBef>
                <a:spcPts val="0"/>
              </a:spcBef>
              <a:spcAft>
                <a:spcPts val="0"/>
              </a:spcAft>
              <a:buSzPts val="1100"/>
              <a:buChar char="-"/>
            </a:pPr>
            <a:r>
              <a:rPr lang="en"/>
              <a:t>2. Válení sudů na koberci, na nakloněné rovině,  chůze na lavičce po čtyřech vzad, čertík</a:t>
            </a:r>
            <a:endParaRPr/>
          </a:p>
          <a:p>
            <a:pPr indent="-311150" lvl="0" marL="457200" rtl="0" algn="l">
              <a:spcBef>
                <a:spcPts val="0"/>
              </a:spcBef>
              <a:spcAft>
                <a:spcPts val="0"/>
              </a:spcAft>
              <a:buSzPts val="1300"/>
              <a:buChar char="-"/>
            </a:pPr>
            <a:r>
              <a:rPr lang="en"/>
              <a:t>Nácvik kotoulu vpřed:</a:t>
            </a:r>
            <a:endParaRPr/>
          </a:p>
          <a:p>
            <a:pPr indent="-298450" lvl="1" marL="914400" rtl="0" algn="l">
              <a:spcBef>
                <a:spcPts val="0"/>
              </a:spcBef>
              <a:spcAft>
                <a:spcPts val="0"/>
              </a:spcAft>
              <a:buSzPts val="1100"/>
              <a:buChar char="-"/>
            </a:pPr>
            <a:r>
              <a:rPr lang="en"/>
              <a:t>Kolébka (ze dřepu, brada přitažena k hrudi, nohy uchopené oběma rukama, lehké zhoupnutí vzad a  zpět, na žíněnce) - nacvičuje sbalení a přechod do sedu</a:t>
            </a:r>
            <a:endParaRPr/>
          </a:p>
          <a:p>
            <a:pPr indent="-298450" lvl="2" marL="1371600" rtl="0" algn="l">
              <a:spcBef>
                <a:spcPts val="0"/>
              </a:spcBef>
              <a:spcAft>
                <a:spcPts val="0"/>
              </a:spcAft>
              <a:buSzPts val="1100"/>
              <a:buChar char="-"/>
            </a:pPr>
            <a:r>
              <a:rPr lang="en"/>
              <a:t>Pro ty co nezvládají - nácvik sbalení do klubíčka na zádech (skrčit přednožmo, chytit za kolena, přitáhnout hlavu-pohoupat se)</a:t>
            </a:r>
            <a:endParaRPr/>
          </a:p>
          <a:p>
            <a:pPr indent="-298450" lvl="1" marL="914400" rtl="0" algn="l">
              <a:spcBef>
                <a:spcPts val="0"/>
              </a:spcBef>
              <a:spcAft>
                <a:spcPts val="0"/>
              </a:spcAft>
              <a:buSzPts val="1100"/>
              <a:buChar char="-"/>
            </a:pPr>
            <a:r>
              <a:rPr lang="en"/>
              <a:t>Kotoul z nakloněné roviny s dopomocí</a:t>
            </a:r>
            <a:endParaRPr/>
          </a:p>
          <a:p>
            <a:pPr indent="-298450" lvl="1" marL="914400" rtl="0" algn="l">
              <a:spcBef>
                <a:spcPts val="0"/>
              </a:spcBef>
              <a:spcAft>
                <a:spcPts val="0"/>
              </a:spcAft>
              <a:buSzPts val="1100"/>
              <a:buChar char="-"/>
            </a:pPr>
            <a:r>
              <a:rPr lang="en"/>
              <a:t>Kotoul ze stoje rozkročného s dopomocí (častou chybou je pokládání rukou daleko od těla, staví se pak na hlavu. Lze děti namotivovat díváním se do okénka (rozkročených nohou), ruce pak dávají více pod sebe, nebo se chytí za kotníky.</a:t>
            </a:r>
            <a:endParaRPr/>
          </a:p>
          <a:p>
            <a:pPr indent="-298450" lvl="1" marL="914400" rtl="0" algn="l">
              <a:spcBef>
                <a:spcPts val="0"/>
              </a:spcBef>
              <a:spcAft>
                <a:spcPts val="0"/>
              </a:spcAft>
              <a:buSzPts val="1100"/>
              <a:buChar char="-"/>
            </a:pPr>
            <a:r>
              <a:rPr lang="en"/>
              <a:t>Kotoul ze vzporu dřepmo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9"/>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Mladší školní věk:</a:t>
            </a:r>
            <a:endParaRPr/>
          </a:p>
        </p:txBody>
      </p:sp>
      <p:sp>
        <p:nvSpPr>
          <p:cNvPr id="123" name="Google Shape;123;p19"/>
          <p:cNvSpPr txBox="1"/>
          <p:nvPr>
            <p:ph idx="1" type="body"/>
          </p:nvPr>
        </p:nvSpPr>
        <p:spPr>
          <a:xfrm>
            <a:off x="727650" y="1910600"/>
            <a:ext cx="7688700" cy="29439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Gymnastické řady na diagonále </a:t>
            </a:r>
            <a:endParaRPr/>
          </a:p>
          <a:p>
            <a:pPr indent="-298450" lvl="1" marL="914400" rtl="0" algn="l">
              <a:spcBef>
                <a:spcPts val="0"/>
              </a:spcBef>
              <a:spcAft>
                <a:spcPts val="0"/>
              </a:spcAft>
              <a:buSzPts val="1100"/>
              <a:buChar char="-"/>
            </a:pPr>
            <a:r>
              <a:rPr lang="en"/>
              <a:t>1. Kotoul vpřed s výskokem</a:t>
            </a:r>
            <a:endParaRPr/>
          </a:p>
          <a:p>
            <a:pPr indent="-298450" lvl="1" marL="914400" rtl="0" algn="l">
              <a:spcBef>
                <a:spcPts val="0"/>
              </a:spcBef>
              <a:spcAft>
                <a:spcPts val="0"/>
              </a:spcAft>
              <a:buSzPts val="1100"/>
              <a:buChar char="-"/>
            </a:pPr>
            <a:r>
              <a:rPr lang="en"/>
              <a:t>2. Kotoul vpřed a výskok s obratem o 360 stupňů</a:t>
            </a:r>
            <a:endParaRPr/>
          </a:p>
          <a:p>
            <a:pPr indent="-298450" lvl="1" marL="914400" rtl="0" algn="l">
              <a:spcBef>
                <a:spcPts val="0"/>
              </a:spcBef>
              <a:spcAft>
                <a:spcPts val="0"/>
              </a:spcAft>
              <a:buSzPts val="1100"/>
              <a:buChar char="-"/>
            </a:pPr>
            <a:r>
              <a:rPr lang="en"/>
              <a:t>3. Kotoul vzad</a:t>
            </a:r>
            <a:endParaRPr/>
          </a:p>
          <a:p>
            <a:pPr indent="-298450" lvl="1" marL="914400" rtl="0" algn="l">
              <a:spcBef>
                <a:spcPts val="0"/>
              </a:spcBef>
              <a:spcAft>
                <a:spcPts val="0"/>
              </a:spcAft>
              <a:buSzPts val="1100"/>
              <a:buChar char="-"/>
            </a:pPr>
            <a:r>
              <a:rPr lang="en"/>
              <a:t>4. Stoj na rukou a pádem kotoul do dřepu</a:t>
            </a:r>
            <a:endParaRPr/>
          </a:p>
          <a:p>
            <a:pPr indent="-311150" lvl="0" marL="457200" rtl="0" algn="l">
              <a:spcBef>
                <a:spcPts val="0"/>
              </a:spcBef>
              <a:spcAft>
                <a:spcPts val="0"/>
              </a:spcAft>
              <a:buSzPts val="1300"/>
              <a:buChar char="-"/>
            </a:pPr>
            <a:r>
              <a:rPr lang="en"/>
              <a:t>Nácvik přemetu stranou:</a:t>
            </a:r>
            <a:endParaRPr/>
          </a:p>
          <a:p>
            <a:pPr indent="-298450" lvl="1" marL="914400" rtl="0" algn="l">
              <a:spcBef>
                <a:spcPts val="0"/>
              </a:spcBef>
              <a:spcAft>
                <a:spcPts val="0"/>
              </a:spcAft>
              <a:buSzPts val="1100"/>
              <a:buChar char="-"/>
            </a:pPr>
            <a:r>
              <a:rPr lang="en"/>
              <a:t>1.Zády k žebřinám, stoj na rukou, roznožit, přenášení váhy z jedné ruky na druhou - dopomoc ve dvojicích</a:t>
            </a:r>
            <a:endParaRPr/>
          </a:p>
          <a:p>
            <a:pPr indent="-298450" lvl="1" marL="914400" rtl="0" algn="l">
              <a:spcBef>
                <a:spcPts val="0"/>
              </a:spcBef>
              <a:spcAft>
                <a:spcPts val="0"/>
              </a:spcAft>
              <a:buSzPts val="1100"/>
              <a:buChar char="-"/>
            </a:pPr>
            <a:r>
              <a:rPr lang="en"/>
              <a:t>2. .Stoj přednožný, vzpažit, do stoje na rukou a zpět (vykročit odrazovou nohou, předklon, natočení trupu, zanožení švihové nohy) - dopomoc ve dvojicích</a:t>
            </a:r>
            <a:endParaRPr/>
          </a:p>
          <a:p>
            <a:pPr indent="-298450" lvl="1" marL="914400" rtl="0" algn="l">
              <a:spcBef>
                <a:spcPts val="0"/>
              </a:spcBef>
              <a:spcAft>
                <a:spcPts val="0"/>
              </a:spcAft>
              <a:buSzPts val="1100"/>
              <a:buChar char="-"/>
            </a:pPr>
            <a:r>
              <a:rPr lang="en"/>
              <a:t>3.. Nácvik provedení celého prvku na rovné podložce a postupně trénovat dva přemety strany za sebou </a:t>
            </a:r>
            <a:endParaRPr/>
          </a:p>
          <a:p>
            <a:pPr indent="-311150" lvl="0" marL="457200" rtl="0" algn="l">
              <a:spcBef>
                <a:spcPts val="0"/>
              </a:spcBef>
              <a:spcAft>
                <a:spcPts val="0"/>
              </a:spcAft>
              <a:buSzPts val="1300"/>
              <a:buChar char="-"/>
            </a:pPr>
            <a:r>
              <a:rPr lang="en"/>
              <a:t>Nácvik rondátu:</a:t>
            </a:r>
            <a:endParaRPr/>
          </a:p>
          <a:p>
            <a:pPr indent="-298450" lvl="1" marL="914400" rtl="0" algn="l">
              <a:spcBef>
                <a:spcPts val="0"/>
              </a:spcBef>
              <a:spcAft>
                <a:spcPts val="0"/>
              </a:spcAft>
              <a:buSzPts val="1100"/>
              <a:buChar char="-"/>
            </a:pPr>
            <a:r>
              <a:rPr lang="en"/>
              <a:t>1.. Půlobrat ze stoje na rukou na břicho</a:t>
            </a:r>
            <a:endParaRPr/>
          </a:p>
          <a:p>
            <a:pPr indent="-298450" lvl="1" marL="914400" rtl="0" algn="l">
              <a:spcBef>
                <a:spcPts val="0"/>
              </a:spcBef>
              <a:spcAft>
                <a:spcPts val="0"/>
              </a:spcAft>
              <a:buSzPts val="1100"/>
              <a:buChar char="-"/>
            </a:pPr>
            <a:r>
              <a:rPr lang="en"/>
              <a:t>2. Nácvik přemetu stranou z vyvýšené plochy (lavičky) s dopadem na žíněnku na obě nohy</a:t>
            </a:r>
            <a:endParaRPr/>
          </a:p>
          <a:p>
            <a:pPr indent="-298450" lvl="1" marL="914400" rtl="0" algn="l">
              <a:spcBef>
                <a:spcPts val="0"/>
              </a:spcBef>
              <a:spcAft>
                <a:spcPts val="0"/>
              </a:spcAft>
              <a:buSzPts val="1100"/>
              <a:buChar char="-"/>
            </a:pPr>
            <a:r>
              <a:rPr lang="en"/>
              <a:t>3. Rondat s dopadem na žíněnku</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311150" lvl="0" marL="457200" rtl="0" algn="l">
              <a:spcBef>
                <a:spcPts val="1600"/>
              </a:spcBef>
              <a:spcAft>
                <a:spcPts val="0"/>
              </a:spcAft>
              <a:buSzPts val="1300"/>
              <a:buChar char="-"/>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0"/>
          <p:cNvSpPr txBox="1"/>
          <p:nvPr>
            <p:ph idx="1" type="body"/>
          </p:nvPr>
        </p:nvSpPr>
        <p:spPr>
          <a:xfrm>
            <a:off x="729450" y="2078875"/>
            <a:ext cx="7688700" cy="271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Prostná sestava: váha stranou, přísun čertík, přemet stranou, stoj na rukou a pádem kotoul do dřepu, závěrečná póza - hudební doprovod</a:t>
            </a:r>
            <a:endParaRPr/>
          </a:p>
          <a:p>
            <a:pPr indent="0" lvl="0" marL="0" rtl="0" algn="l">
              <a:spcBef>
                <a:spcPts val="1600"/>
              </a:spcBef>
              <a:spcAft>
                <a:spcPts val="1600"/>
              </a:spcAft>
              <a:buNone/>
            </a:pPr>
            <a:r>
              <a:t/>
            </a:r>
            <a:endParaRPr/>
          </a:p>
        </p:txBody>
      </p:sp>
      <p:pic>
        <p:nvPicPr>
          <p:cNvPr id="130" name="Google Shape;130;p20"/>
          <p:cNvPicPr preferRelativeResize="0"/>
          <p:nvPr/>
        </p:nvPicPr>
        <p:blipFill>
          <a:blip r:embed="rId3">
            <a:alphaModFix/>
          </a:blip>
          <a:stretch>
            <a:fillRect/>
          </a:stretch>
        </p:blipFill>
        <p:spPr>
          <a:xfrm>
            <a:off x="729438" y="3388200"/>
            <a:ext cx="3248025" cy="1409700"/>
          </a:xfrm>
          <a:prstGeom prst="rect">
            <a:avLst/>
          </a:prstGeom>
          <a:noFill/>
          <a:ln>
            <a:noFill/>
          </a:ln>
        </p:spPr>
      </p:pic>
      <p:pic>
        <p:nvPicPr>
          <p:cNvPr id="131" name="Google Shape;131;p20"/>
          <p:cNvPicPr preferRelativeResize="0"/>
          <p:nvPr/>
        </p:nvPicPr>
        <p:blipFill>
          <a:blip r:embed="rId4">
            <a:alphaModFix/>
          </a:blip>
          <a:stretch>
            <a:fillRect/>
          </a:stretch>
        </p:blipFill>
        <p:spPr>
          <a:xfrm>
            <a:off x="4572002" y="2719902"/>
            <a:ext cx="2902900" cy="21466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Starší školní věk</a:t>
            </a:r>
            <a:endParaRPr/>
          </a:p>
        </p:txBody>
      </p:sp>
      <p:sp>
        <p:nvSpPr>
          <p:cNvPr id="137" name="Google Shape;137;p21"/>
          <p:cNvSpPr txBox="1"/>
          <p:nvPr>
            <p:ph idx="1" type="body"/>
          </p:nvPr>
        </p:nvSpPr>
        <p:spPr>
          <a:xfrm>
            <a:off x="483025" y="2142100"/>
            <a:ext cx="7809000" cy="30645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Gymnastické řady na diagonále </a:t>
            </a:r>
            <a:endParaRPr/>
          </a:p>
          <a:p>
            <a:pPr indent="-298450" lvl="1" marL="914400" rtl="0" algn="l">
              <a:spcBef>
                <a:spcPts val="0"/>
              </a:spcBef>
              <a:spcAft>
                <a:spcPts val="0"/>
              </a:spcAft>
              <a:buSzPts val="1100"/>
              <a:buChar char="-"/>
            </a:pPr>
            <a:r>
              <a:rPr lang="en"/>
              <a:t>1. Kotoul vpřed a výskok s obratem o 360 stupňů</a:t>
            </a:r>
            <a:endParaRPr/>
          </a:p>
          <a:p>
            <a:pPr indent="-298450" lvl="1" marL="914400" rtl="0" algn="l">
              <a:spcBef>
                <a:spcPts val="0"/>
              </a:spcBef>
              <a:spcAft>
                <a:spcPts val="0"/>
              </a:spcAft>
              <a:buSzPts val="1100"/>
              <a:buChar char="-"/>
            </a:pPr>
            <a:r>
              <a:rPr lang="en"/>
              <a:t>2. Kotoul vzad do stoje na rukou </a:t>
            </a:r>
            <a:endParaRPr/>
          </a:p>
          <a:p>
            <a:pPr indent="-298450" lvl="1" marL="914400" rtl="0" algn="l">
              <a:spcBef>
                <a:spcPts val="0"/>
              </a:spcBef>
              <a:spcAft>
                <a:spcPts val="0"/>
              </a:spcAft>
              <a:buSzPts val="1100"/>
              <a:buChar char="-"/>
            </a:pPr>
            <a:r>
              <a:rPr lang="en"/>
              <a:t>3. Chůze ve stoji na rukou</a:t>
            </a:r>
            <a:endParaRPr/>
          </a:p>
          <a:p>
            <a:pPr indent="-298450" lvl="1" marL="914400" rtl="0" algn="l">
              <a:spcBef>
                <a:spcPts val="0"/>
              </a:spcBef>
              <a:spcAft>
                <a:spcPts val="0"/>
              </a:spcAft>
              <a:buSzPts val="1100"/>
              <a:buChar char="-"/>
            </a:pPr>
            <a:r>
              <a:rPr lang="en"/>
              <a:t>4. Přemet stranou - střídat pravou a levou odrazovou nohu</a:t>
            </a:r>
            <a:endParaRPr/>
          </a:p>
          <a:p>
            <a:pPr indent="-298450" lvl="1" marL="914400" rtl="0" algn="l">
              <a:spcBef>
                <a:spcPts val="0"/>
              </a:spcBef>
              <a:spcAft>
                <a:spcPts val="0"/>
              </a:spcAft>
              <a:buSzPts val="1100"/>
              <a:buChar char="-"/>
            </a:pPr>
            <a:r>
              <a:rPr lang="en"/>
              <a:t>5. Rondáty</a:t>
            </a:r>
            <a:endParaRPr/>
          </a:p>
          <a:p>
            <a:pPr indent="-311150" lvl="0" marL="457200" rtl="0" algn="l">
              <a:spcBef>
                <a:spcPts val="0"/>
              </a:spcBef>
              <a:spcAft>
                <a:spcPts val="0"/>
              </a:spcAft>
              <a:buSzPts val="1300"/>
              <a:buChar char="-"/>
            </a:pPr>
            <a:r>
              <a:rPr lang="en"/>
              <a:t>Nácvik fliku - rychlý přemet vzad odrazem snožmo - 4 stanoviště a dívky rotují</a:t>
            </a:r>
            <a:endParaRPr/>
          </a:p>
          <a:p>
            <a:pPr indent="-298450" lvl="1" marL="914400" rtl="0" algn="l">
              <a:spcBef>
                <a:spcPts val="0"/>
              </a:spcBef>
              <a:spcAft>
                <a:spcPts val="0"/>
              </a:spcAft>
              <a:buSzPts val="1100"/>
              <a:buChar char="-"/>
            </a:pPr>
            <a:r>
              <a:rPr lang="en"/>
              <a:t>1. Stoj na rukou na nízké bedně - odrazem rukou (korbet) dopad na obě nohy</a:t>
            </a:r>
            <a:endParaRPr/>
          </a:p>
          <a:p>
            <a:pPr indent="-298450" lvl="1" marL="914400" rtl="0" algn="l">
              <a:spcBef>
                <a:spcPts val="0"/>
              </a:spcBef>
              <a:spcAft>
                <a:spcPts val="0"/>
              </a:spcAft>
              <a:buSzPts val="1100"/>
              <a:buChar char="-"/>
            </a:pPr>
            <a:r>
              <a:rPr lang="en"/>
              <a:t>2. Po rondátu odskok na záda na vrstvu žíněnek</a:t>
            </a:r>
            <a:endParaRPr/>
          </a:p>
          <a:p>
            <a:pPr indent="-298450" lvl="1" marL="914400" rtl="0" algn="l">
              <a:spcBef>
                <a:spcPts val="0"/>
              </a:spcBef>
              <a:spcAft>
                <a:spcPts val="0"/>
              </a:spcAft>
              <a:buSzPts val="1100"/>
              <a:buChar char="-"/>
            </a:pPr>
            <a:r>
              <a:rPr lang="en"/>
              <a:t>3.  Přemet vzad do vzporu ležmo z můstku</a:t>
            </a:r>
            <a:endParaRPr/>
          </a:p>
          <a:p>
            <a:pPr indent="-298450" lvl="1" marL="914400" rtl="0" algn="l">
              <a:spcBef>
                <a:spcPts val="0"/>
              </a:spcBef>
              <a:spcAft>
                <a:spcPts val="0"/>
              </a:spcAft>
              <a:buSzPts val="1100"/>
              <a:buChar char="-"/>
            </a:pPr>
            <a:r>
              <a:rPr lang="en"/>
              <a:t>4. Využití šikmé plochy nebo můstku a s dopomocí provést celý prvek</a:t>
            </a:r>
            <a:endParaRPr/>
          </a:p>
          <a:p>
            <a:pPr indent="-311150" lvl="0" marL="457200" rtl="0" algn="l">
              <a:spcBef>
                <a:spcPts val="0"/>
              </a:spcBef>
              <a:spcAft>
                <a:spcPts val="0"/>
              </a:spcAft>
              <a:buSzPts val="1300"/>
              <a:buChar char="-"/>
            </a:pPr>
            <a:r>
              <a:rPr lang="en"/>
              <a:t>Prostná sestava - dívky dostanou za úkol vymyslet si sestavu, která musí obsahovat určené prvky </a:t>
            </a:r>
            <a:endParaRPr/>
          </a:p>
          <a:p>
            <a:pPr indent="-298450" lvl="1" marL="914400" rtl="0" algn="l">
              <a:spcBef>
                <a:spcPts val="0"/>
              </a:spcBef>
              <a:spcAft>
                <a:spcPts val="0"/>
              </a:spcAft>
              <a:buSzPts val="1100"/>
              <a:buChar char="-"/>
            </a:pPr>
            <a:r>
              <a:rPr lang="en"/>
              <a:t>1 akrobatická řada, skok odrazem jednonož, obrat jednonož s držením nohy rukou, rovnovážná poloha (váha), gymnastická póza </a:t>
            </a:r>
            <a:endParaRPr/>
          </a:p>
          <a:p>
            <a:pPr indent="0" lvl="0" marL="0" rtl="0" algn="l">
              <a:spcBef>
                <a:spcPts val="1600"/>
              </a:spcBef>
              <a:spcAft>
                <a:spcPts val="0"/>
              </a:spcAft>
              <a:buNone/>
            </a:pPr>
            <a:r>
              <a:t/>
            </a:r>
            <a:endParaRPr/>
          </a:p>
          <a:p>
            <a:pPr indent="-298450" lvl="1" marL="914400" rtl="0" algn="l">
              <a:spcBef>
                <a:spcPts val="1600"/>
              </a:spcBef>
              <a:spcAft>
                <a:spcPts val="0"/>
              </a:spcAft>
              <a:buSzPts val="1100"/>
              <a:buChar char="-"/>
            </a:pPr>
            <a:r>
              <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