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60" r:id="rId5"/>
    <p:sldId id="257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 rtl="0">
      <a:defRPr lang="cs-cz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0B4717-30FE-431C-8B74-CDB351FBB818}" type="doc">
      <dgm:prSet loTypeId="urn:microsoft.com/office/officeart/2016/7/layout/LinearBlockProcessNumbered" loCatId="process" qsTypeId="urn:microsoft.com/office/officeart/2005/8/quickstyle/simple4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8705C5AF-84E6-4D7D-944D-14DBACA0B934}">
      <dgm:prSet custT="1"/>
      <dgm:spPr/>
      <dgm:t>
        <a:bodyPr rtlCol="0"/>
        <a:lstStyle/>
        <a:p>
          <a:pPr rtl="0"/>
          <a:r>
            <a:rPr lang="cs-CZ" sz="1200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(angl. </a:t>
          </a:r>
          <a:r>
            <a:rPr lang="cs-CZ" sz="1200" b="1" i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Work</a:t>
          </a:r>
          <a:r>
            <a:rPr lang="cs-CZ" sz="1200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200" b="1" i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Breakdown</a:t>
          </a:r>
          <a:r>
            <a:rPr lang="cs-CZ" sz="1200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200" b="1" i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Structure</a:t>
          </a:r>
          <a:r>
            <a:rPr lang="cs-CZ" sz="1200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– WBS). </a:t>
          </a:r>
          <a:r>
            <a:rPr lang="cs-CZ" sz="12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Podrobný rozpis prací je hierarchická struktura úseků práce zajišťujících splnění stanoveného cíle projektu. Vytvoření tohoto dokumentu je typicky zodpovědností projektového manažera, který tento dokument vytváří za asistence svého projektového týmu.</a:t>
          </a:r>
          <a:endParaRPr lang="cs-CZ" sz="1200" noProof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9A8040-357C-4BD7-8E0F-E6DDCEB5E636}" type="parTrans" cxnId="{BCC881B8-8092-4135-93B6-4B7B5E26EEB2}">
      <dgm:prSet/>
      <dgm:spPr/>
      <dgm:t>
        <a:bodyPr rtlCol="0"/>
        <a:lstStyle/>
        <a:p>
          <a:pPr rtl="0"/>
          <a:endParaRPr lang="cs-CZ" noProof="0" dirty="0"/>
        </a:p>
      </dgm:t>
    </dgm:pt>
    <dgm:pt modelId="{4940D8B4-FF43-4555-BDAB-5D26DFC87CA0}" type="sibTrans" cxnId="{BCC881B8-8092-4135-93B6-4B7B5E26EEB2}">
      <dgm:prSet phldrT="02" phldr="0"/>
      <dgm:spPr/>
      <dgm:t>
        <a:bodyPr rtlCol="0"/>
        <a:lstStyle/>
        <a:p>
          <a:pPr rtl="0"/>
          <a:r>
            <a:rPr lang="cs-CZ" noProof="0"/>
            <a:t>02</a:t>
          </a:r>
          <a:endParaRPr lang="cs-CZ" noProof="0" dirty="0"/>
        </a:p>
      </dgm:t>
    </dgm:pt>
    <dgm:pt modelId="{E7284118-5C77-4E15-91C8-BF173EB06511}">
      <dgm:prSet/>
      <dgm:spPr/>
      <dgm:t>
        <a:bodyPr rtlCol="0"/>
        <a:lstStyle/>
        <a:p>
          <a:pPr rtl="0"/>
          <a:r>
            <a:rPr lang="cs-CZ" b="1" i="0" dirty="0">
              <a:solidFill>
                <a:schemeClr val="bg1"/>
              </a:solidFill>
            </a:rPr>
            <a:t>Časový</a:t>
          </a:r>
          <a:r>
            <a:rPr lang="cs-CZ" b="0" i="0" dirty="0">
              <a:solidFill>
                <a:schemeClr val="bg1"/>
              </a:solidFill>
            </a:rPr>
            <a:t> plán neboli harmonogram představuje posloupnost provedení jednotlivých činností, plánovaná data plnění těchto činností a klíčové milníky </a:t>
          </a:r>
          <a:r>
            <a:rPr lang="cs-CZ" b="1" i="0" dirty="0">
              <a:solidFill>
                <a:schemeClr val="bg1"/>
              </a:solidFill>
            </a:rPr>
            <a:t>projektu</a:t>
          </a:r>
          <a:r>
            <a:rPr lang="cs-CZ" b="0" i="0" dirty="0">
              <a:solidFill>
                <a:schemeClr val="bg1"/>
              </a:solidFill>
            </a:rPr>
            <a:t>.</a:t>
          </a:r>
          <a:endParaRPr lang="cs-CZ" noProof="0" dirty="0">
            <a:solidFill>
              <a:schemeClr val="bg1"/>
            </a:solidFill>
          </a:endParaRPr>
        </a:p>
      </dgm:t>
    </dgm:pt>
    <dgm:pt modelId="{1242B663-AEF0-46F6-A50A-83C93FFACAAC}" type="parTrans" cxnId="{DE36C8E0-BF50-46C0-B868-8718CD39769F}">
      <dgm:prSet/>
      <dgm:spPr/>
      <dgm:t>
        <a:bodyPr rtlCol="0"/>
        <a:lstStyle/>
        <a:p>
          <a:pPr rtl="0"/>
          <a:endParaRPr lang="cs-CZ" noProof="0" dirty="0"/>
        </a:p>
      </dgm:t>
    </dgm:pt>
    <dgm:pt modelId="{F0B76AEB-B896-4ADA-B685-21ED8B9229B6}" type="sibTrans" cxnId="{DE36C8E0-BF50-46C0-B868-8718CD39769F}">
      <dgm:prSet phldrT="03" phldr="0"/>
      <dgm:spPr/>
      <dgm:t>
        <a:bodyPr rtlCol="0"/>
        <a:lstStyle/>
        <a:p>
          <a:pPr rtl="0"/>
          <a:r>
            <a:rPr lang="cs-CZ" noProof="0"/>
            <a:t>03</a:t>
          </a:r>
          <a:endParaRPr lang="cs-CZ" noProof="0" dirty="0"/>
        </a:p>
      </dgm:t>
    </dgm:pt>
    <dgm:pt modelId="{A91D5CBA-CD16-4F0F-AC6F-C20A4DC1769D}">
      <dgm:prSet custT="1"/>
      <dgm:spPr/>
      <dgm:t>
        <a:bodyPr rtlCol="0"/>
        <a:lstStyle/>
        <a:p>
          <a:pPr algn="l" rtl="0"/>
          <a:r>
            <a:rPr lang="cs-CZ" sz="12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Dle PMBOK: “</a:t>
          </a:r>
          <a:r>
            <a:rPr lang="cs-CZ" sz="1200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Plán projektu</a:t>
          </a:r>
          <a:r>
            <a:rPr lang="cs-CZ" sz="12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 je formální, schválený dokument, který se používá jako vodítko pro realizaci </a:t>
          </a:r>
          <a:r>
            <a:rPr lang="cs-CZ" sz="1200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projektu</a:t>
          </a:r>
          <a:r>
            <a:rPr lang="cs-CZ" sz="12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 a projektového řízení. Primárně se </a:t>
          </a:r>
          <a:r>
            <a:rPr lang="cs-CZ" sz="1200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plán projektu</a:t>
          </a:r>
          <a:r>
            <a:rPr lang="cs-CZ" sz="12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 používá na zdokumentování předpokladů a rozhodnutí, usnadnění komunikace mezi zúčastněnými stranami, a zdokumentování schváleného rozsahu, ceny a harmonogramu.</a:t>
          </a:r>
          <a:endParaRPr lang="cs-CZ" sz="1200" noProof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C254B4-23F0-4F0F-9A73-7ED0CF144164}" type="sibTrans" cxnId="{78CE04BB-2FAD-432E-92C7-113B9B3078E6}">
      <dgm:prSet phldrT="01" phldr="0"/>
      <dgm:spPr/>
      <dgm:t>
        <a:bodyPr rtlCol="0"/>
        <a:lstStyle/>
        <a:p>
          <a:pPr rtl="0"/>
          <a:r>
            <a:rPr lang="cs-CZ" noProof="0"/>
            <a:t>01</a:t>
          </a:r>
          <a:endParaRPr lang="cs-CZ" noProof="0" dirty="0"/>
        </a:p>
      </dgm:t>
    </dgm:pt>
    <dgm:pt modelId="{32965805-CB22-4811-8AFC-1ED4297937D9}" type="parTrans" cxnId="{78CE04BB-2FAD-432E-92C7-113B9B3078E6}">
      <dgm:prSet/>
      <dgm:spPr/>
      <dgm:t>
        <a:bodyPr rtlCol="0"/>
        <a:lstStyle/>
        <a:p>
          <a:pPr rtl="0"/>
          <a:endParaRPr lang="cs-CZ" noProof="0" dirty="0"/>
        </a:p>
      </dgm:t>
    </dgm:pt>
    <dgm:pt modelId="{8C55678F-E125-4EAC-A967-C1ADD71BD113}" type="pres">
      <dgm:prSet presAssocID="{7D0B4717-30FE-431C-8B74-CDB351FBB818}" presName="Name0" presStyleCnt="0">
        <dgm:presLayoutVars>
          <dgm:animLvl val="lvl"/>
          <dgm:resizeHandles val="exact"/>
        </dgm:presLayoutVars>
      </dgm:prSet>
      <dgm:spPr/>
    </dgm:pt>
    <dgm:pt modelId="{B6F7D094-B831-4BFB-82D1-19D7D5DB247D}" type="pres">
      <dgm:prSet presAssocID="{A91D5CBA-CD16-4F0F-AC6F-C20A4DC1769D}" presName="compositeNode" presStyleCnt="0">
        <dgm:presLayoutVars>
          <dgm:bulletEnabled val="1"/>
        </dgm:presLayoutVars>
      </dgm:prSet>
      <dgm:spPr/>
    </dgm:pt>
    <dgm:pt modelId="{A753CACD-A035-4A21-8B0D-8E07BD7A4918}" type="pres">
      <dgm:prSet presAssocID="{A91D5CBA-CD16-4F0F-AC6F-C20A4DC1769D}" presName="bgRect" presStyleLbl="alignNode1" presStyleIdx="0" presStyleCnt="3"/>
      <dgm:spPr/>
    </dgm:pt>
    <dgm:pt modelId="{4CA525E6-A60E-4EE3-822B-649B62D69C74}" type="pres">
      <dgm:prSet presAssocID="{17C254B4-23F0-4F0F-9A73-7ED0CF144164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FBD21CF3-A21A-4507-A682-6EBB3F83D8EB}" type="pres">
      <dgm:prSet presAssocID="{A91D5CBA-CD16-4F0F-AC6F-C20A4DC1769D}" presName="nodeRect" presStyleLbl="alignNode1" presStyleIdx="0" presStyleCnt="3">
        <dgm:presLayoutVars>
          <dgm:bulletEnabled val="1"/>
        </dgm:presLayoutVars>
      </dgm:prSet>
      <dgm:spPr/>
    </dgm:pt>
    <dgm:pt modelId="{1C91DD05-83FA-4AC8-9E5D-F4C05EABB0CF}" type="pres">
      <dgm:prSet presAssocID="{17C254B4-23F0-4F0F-9A73-7ED0CF144164}" presName="sibTrans" presStyleCnt="0"/>
      <dgm:spPr/>
    </dgm:pt>
    <dgm:pt modelId="{A714DC5E-4019-47E1-9D84-960271F7FE6E}" type="pres">
      <dgm:prSet presAssocID="{8705C5AF-84E6-4D7D-944D-14DBACA0B934}" presName="compositeNode" presStyleCnt="0">
        <dgm:presLayoutVars>
          <dgm:bulletEnabled val="1"/>
        </dgm:presLayoutVars>
      </dgm:prSet>
      <dgm:spPr/>
    </dgm:pt>
    <dgm:pt modelId="{0A8F0032-7B7F-45B5-A6DA-789AED1BDACD}" type="pres">
      <dgm:prSet presAssocID="{8705C5AF-84E6-4D7D-944D-14DBACA0B934}" presName="bgRect" presStyleLbl="alignNode1" presStyleIdx="1" presStyleCnt="3"/>
      <dgm:spPr/>
    </dgm:pt>
    <dgm:pt modelId="{AFD12E84-10DC-4593-AB5C-E2F5BC0ADB90}" type="pres">
      <dgm:prSet presAssocID="{4940D8B4-FF43-4555-BDAB-5D26DFC87CA0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C4F9AB75-DC95-4085-825E-1BE7BDDF5C95}" type="pres">
      <dgm:prSet presAssocID="{8705C5AF-84E6-4D7D-944D-14DBACA0B934}" presName="nodeRect" presStyleLbl="alignNode1" presStyleIdx="1" presStyleCnt="3">
        <dgm:presLayoutVars>
          <dgm:bulletEnabled val="1"/>
        </dgm:presLayoutVars>
      </dgm:prSet>
      <dgm:spPr/>
    </dgm:pt>
    <dgm:pt modelId="{B52284B8-E333-40BD-8CEE-EE541876373A}" type="pres">
      <dgm:prSet presAssocID="{4940D8B4-FF43-4555-BDAB-5D26DFC87CA0}" presName="sibTrans" presStyleCnt="0"/>
      <dgm:spPr/>
    </dgm:pt>
    <dgm:pt modelId="{BF793CC7-1332-48DD-84FF-215D918C86F1}" type="pres">
      <dgm:prSet presAssocID="{E7284118-5C77-4E15-91C8-BF173EB06511}" presName="compositeNode" presStyleCnt="0">
        <dgm:presLayoutVars>
          <dgm:bulletEnabled val="1"/>
        </dgm:presLayoutVars>
      </dgm:prSet>
      <dgm:spPr/>
    </dgm:pt>
    <dgm:pt modelId="{40B8BB6A-062D-4836-86BA-89976CDB5300}" type="pres">
      <dgm:prSet presAssocID="{E7284118-5C77-4E15-91C8-BF173EB06511}" presName="bgRect" presStyleLbl="alignNode1" presStyleIdx="2" presStyleCnt="3"/>
      <dgm:spPr/>
    </dgm:pt>
    <dgm:pt modelId="{0E262C3A-6CD6-4DB5-9154-1640DF956351}" type="pres">
      <dgm:prSet presAssocID="{F0B76AEB-B896-4ADA-B685-21ED8B9229B6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1DF53B1D-3067-425E-BDE6-1A4B517E8829}" type="pres">
      <dgm:prSet presAssocID="{E7284118-5C77-4E15-91C8-BF173EB06511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BA3E4B09-7077-4047-BA9B-609C58A70836}" type="presOf" srcId="{7D0B4717-30FE-431C-8B74-CDB351FBB818}" destId="{8C55678F-E125-4EAC-A967-C1ADD71BD113}" srcOrd="0" destOrd="0" presId="urn:microsoft.com/office/officeart/2016/7/layout/LinearBlockProcessNumbered"/>
    <dgm:cxn modelId="{C4D5E512-2D65-4730-8D1C-64B8229877E5}" type="presOf" srcId="{E7284118-5C77-4E15-91C8-BF173EB06511}" destId="{1DF53B1D-3067-425E-BDE6-1A4B517E8829}" srcOrd="1" destOrd="0" presId="urn:microsoft.com/office/officeart/2016/7/layout/LinearBlockProcessNumbered"/>
    <dgm:cxn modelId="{51F02D13-B22A-43A9-BB7E-5DBE01E317DC}" type="presOf" srcId="{E7284118-5C77-4E15-91C8-BF173EB06511}" destId="{40B8BB6A-062D-4836-86BA-89976CDB5300}" srcOrd="0" destOrd="0" presId="urn:microsoft.com/office/officeart/2016/7/layout/LinearBlockProcessNumbered"/>
    <dgm:cxn modelId="{8DFEB129-A0E2-43E5-99C0-99F68EBA0B7B}" type="presOf" srcId="{A91D5CBA-CD16-4F0F-AC6F-C20A4DC1769D}" destId="{A753CACD-A035-4A21-8B0D-8E07BD7A4918}" srcOrd="0" destOrd="0" presId="urn:microsoft.com/office/officeart/2016/7/layout/LinearBlockProcessNumbered"/>
    <dgm:cxn modelId="{73E45D4C-9095-4E3E-9C2E-0669F540517A}" type="presOf" srcId="{A91D5CBA-CD16-4F0F-AC6F-C20A4DC1769D}" destId="{FBD21CF3-A21A-4507-A682-6EBB3F83D8EB}" srcOrd="1" destOrd="0" presId="urn:microsoft.com/office/officeart/2016/7/layout/LinearBlockProcessNumbered"/>
    <dgm:cxn modelId="{F4503B9D-FC48-4A12-BD15-6BE5BB2C6F1B}" type="presOf" srcId="{F0B76AEB-B896-4ADA-B685-21ED8B9229B6}" destId="{0E262C3A-6CD6-4DB5-9154-1640DF956351}" srcOrd="0" destOrd="0" presId="urn:microsoft.com/office/officeart/2016/7/layout/LinearBlockProcessNumbered"/>
    <dgm:cxn modelId="{DE9EADAC-E5F9-4914-8F53-03D2B18FFED1}" type="presOf" srcId="{8705C5AF-84E6-4D7D-944D-14DBACA0B934}" destId="{0A8F0032-7B7F-45B5-A6DA-789AED1BDACD}" srcOrd="0" destOrd="0" presId="urn:microsoft.com/office/officeart/2016/7/layout/LinearBlockProcessNumbered"/>
    <dgm:cxn modelId="{BCC881B8-8092-4135-93B6-4B7B5E26EEB2}" srcId="{7D0B4717-30FE-431C-8B74-CDB351FBB818}" destId="{8705C5AF-84E6-4D7D-944D-14DBACA0B934}" srcOrd="1" destOrd="0" parTransId="{1B9A8040-357C-4BD7-8E0F-E6DDCEB5E636}" sibTransId="{4940D8B4-FF43-4555-BDAB-5D26DFC87CA0}"/>
    <dgm:cxn modelId="{78CE04BB-2FAD-432E-92C7-113B9B3078E6}" srcId="{7D0B4717-30FE-431C-8B74-CDB351FBB818}" destId="{A91D5CBA-CD16-4F0F-AC6F-C20A4DC1769D}" srcOrd="0" destOrd="0" parTransId="{32965805-CB22-4811-8AFC-1ED4297937D9}" sibTransId="{17C254B4-23F0-4F0F-9A73-7ED0CF144164}"/>
    <dgm:cxn modelId="{DE36C8E0-BF50-46C0-B868-8718CD39769F}" srcId="{7D0B4717-30FE-431C-8B74-CDB351FBB818}" destId="{E7284118-5C77-4E15-91C8-BF173EB06511}" srcOrd="2" destOrd="0" parTransId="{1242B663-AEF0-46F6-A50A-83C93FFACAAC}" sibTransId="{F0B76AEB-B896-4ADA-B685-21ED8B9229B6}"/>
    <dgm:cxn modelId="{DF4861E6-D604-4DBF-8478-51872797070F}" type="presOf" srcId="{8705C5AF-84E6-4D7D-944D-14DBACA0B934}" destId="{C4F9AB75-DC95-4085-825E-1BE7BDDF5C95}" srcOrd="1" destOrd="0" presId="urn:microsoft.com/office/officeart/2016/7/layout/LinearBlockProcessNumbered"/>
    <dgm:cxn modelId="{4147FFEC-E7BF-4719-86CD-76F3046D7921}" type="presOf" srcId="{4940D8B4-FF43-4555-BDAB-5D26DFC87CA0}" destId="{AFD12E84-10DC-4593-AB5C-E2F5BC0ADB90}" srcOrd="0" destOrd="0" presId="urn:microsoft.com/office/officeart/2016/7/layout/LinearBlockProcessNumbered"/>
    <dgm:cxn modelId="{12DA6FED-8756-4FC9-AFD2-73BAC88A4F2F}" type="presOf" srcId="{17C254B4-23F0-4F0F-9A73-7ED0CF144164}" destId="{4CA525E6-A60E-4EE3-822B-649B62D69C74}" srcOrd="0" destOrd="0" presId="urn:microsoft.com/office/officeart/2016/7/layout/LinearBlockProcessNumbered"/>
    <dgm:cxn modelId="{4FD6F627-C9C3-4021-9E50-589091CD5C05}" type="presParOf" srcId="{8C55678F-E125-4EAC-A967-C1ADD71BD113}" destId="{B6F7D094-B831-4BFB-82D1-19D7D5DB247D}" srcOrd="0" destOrd="0" presId="urn:microsoft.com/office/officeart/2016/7/layout/LinearBlockProcessNumbered"/>
    <dgm:cxn modelId="{7846A63D-2540-43BB-9825-80822367E938}" type="presParOf" srcId="{B6F7D094-B831-4BFB-82D1-19D7D5DB247D}" destId="{A753CACD-A035-4A21-8B0D-8E07BD7A4918}" srcOrd="0" destOrd="0" presId="urn:microsoft.com/office/officeart/2016/7/layout/LinearBlockProcessNumbered"/>
    <dgm:cxn modelId="{63193A85-18B5-4F21-9070-32D7427E9418}" type="presParOf" srcId="{B6F7D094-B831-4BFB-82D1-19D7D5DB247D}" destId="{4CA525E6-A60E-4EE3-822B-649B62D69C74}" srcOrd="1" destOrd="0" presId="urn:microsoft.com/office/officeart/2016/7/layout/LinearBlockProcessNumbered"/>
    <dgm:cxn modelId="{6834E3D6-7811-4004-9F47-EF02D98678F4}" type="presParOf" srcId="{B6F7D094-B831-4BFB-82D1-19D7D5DB247D}" destId="{FBD21CF3-A21A-4507-A682-6EBB3F83D8EB}" srcOrd="2" destOrd="0" presId="urn:microsoft.com/office/officeart/2016/7/layout/LinearBlockProcessNumbered"/>
    <dgm:cxn modelId="{9B6EB46B-1924-42DA-9EDE-1F5983A177BB}" type="presParOf" srcId="{8C55678F-E125-4EAC-A967-C1ADD71BD113}" destId="{1C91DD05-83FA-4AC8-9E5D-F4C05EABB0CF}" srcOrd="1" destOrd="0" presId="urn:microsoft.com/office/officeart/2016/7/layout/LinearBlockProcessNumbered"/>
    <dgm:cxn modelId="{2C3C6FBB-102C-41E4-B736-3785619673FA}" type="presParOf" srcId="{8C55678F-E125-4EAC-A967-C1ADD71BD113}" destId="{A714DC5E-4019-47E1-9D84-960271F7FE6E}" srcOrd="2" destOrd="0" presId="urn:microsoft.com/office/officeart/2016/7/layout/LinearBlockProcessNumbered"/>
    <dgm:cxn modelId="{1ADEB17E-FFF4-493D-8D8E-F1E3CBFDACBA}" type="presParOf" srcId="{A714DC5E-4019-47E1-9D84-960271F7FE6E}" destId="{0A8F0032-7B7F-45B5-A6DA-789AED1BDACD}" srcOrd="0" destOrd="0" presId="urn:microsoft.com/office/officeart/2016/7/layout/LinearBlockProcessNumbered"/>
    <dgm:cxn modelId="{22A955CB-3192-4668-AA62-584B59F8376D}" type="presParOf" srcId="{A714DC5E-4019-47E1-9D84-960271F7FE6E}" destId="{AFD12E84-10DC-4593-AB5C-E2F5BC0ADB90}" srcOrd="1" destOrd="0" presId="urn:microsoft.com/office/officeart/2016/7/layout/LinearBlockProcessNumbered"/>
    <dgm:cxn modelId="{21EB5BE2-5D17-4B04-829B-E0DEA309C7CF}" type="presParOf" srcId="{A714DC5E-4019-47E1-9D84-960271F7FE6E}" destId="{C4F9AB75-DC95-4085-825E-1BE7BDDF5C95}" srcOrd="2" destOrd="0" presId="urn:microsoft.com/office/officeart/2016/7/layout/LinearBlockProcessNumbered"/>
    <dgm:cxn modelId="{25C7ED9D-7B42-41EF-BC24-44B0DB24A767}" type="presParOf" srcId="{8C55678F-E125-4EAC-A967-C1ADD71BD113}" destId="{B52284B8-E333-40BD-8CEE-EE541876373A}" srcOrd="3" destOrd="0" presId="urn:microsoft.com/office/officeart/2016/7/layout/LinearBlockProcessNumbered"/>
    <dgm:cxn modelId="{A31FEAE1-FDE2-4376-8BC6-402771E7B519}" type="presParOf" srcId="{8C55678F-E125-4EAC-A967-C1ADD71BD113}" destId="{BF793CC7-1332-48DD-84FF-215D918C86F1}" srcOrd="4" destOrd="0" presId="urn:microsoft.com/office/officeart/2016/7/layout/LinearBlockProcessNumbered"/>
    <dgm:cxn modelId="{AAFD87FC-B070-429A-A6D5-62C9256E608A}" type="presParOf" srcId="{BF793CC7-1332-48DD-84FF-215D918C86F1}" destId="{40B8BB6A-062D-4836-86BA-89976CDB5300}" srcOrd="0" destOrd="0" presId="urn:microsoft.com/office/officeart/2016/7/layout/LinearBlockProcessNumbered"/>
    <dgm:cxn modelId="{39FB238C-D243-4641-B4AD-938369724437}" type="presParOf" srcId="{BF793CC7-1332-48DD-84FF-215D918C86F1}" destId="{0E262C3A-6CD6-4DB5-9154-1640DF956351}" srcOrd="1" destOrd="0" presId="urn:microsoft.com/office/officeart/2016/7/layout/LinearBlockProcessNumbered"/>
    <dgm:cxn modelId="{0F3910C6-7E16-493E-A592-A6A3B0D3BF9A}" type="presParOf" srcId="{BF793CC7-1332-48DD-84FF-215D918C86F1}" destId="{1DF53B1D-3067-425E-BDE6-1A4B517E8829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53CACD-A035-4A21-8B0D-8E07BD7A4918}">
      <dsp:nvSpPr>
        <dsp:cNvPr id="0" name=""/>
        <dsp:cNvSpPr/>
      </dsp:nvSpPr>
      <dsp:spPr>
        <a:xfrm>
          <a:off x="775" y="0"/>
          <a:ext cx="3139941" cy="319000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0156" tIns="0" rIns="310156" bIns="330200" numCol="1" spcCol="1270" rtlCol="0" anchor="t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0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Dle PMBOK: “</a:t>
          </a:r>
          <a:r>
            <a:rPr lang="cs-CZ" sz="1200" b="1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Plán projektu</a:t>
          </a:r>
          <a:r>
            <a:rPr lang="cs-CZ" sz="1200" b="0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 je formální, schválený dokument, který se používá jako vodítko pro realizaci </a:t>
          </a:r>
          <a:r>
            <a:rPr lang="cs-CZ" sz="1200" b="1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projektu</a:t>
          </a:r>
          <a:r>
            <a:rPr lang="cs-CZ" sz="1200" b="0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 a projektového řízení. Primárně se </a:t>
          </a:r>
          <a:r>
            <a:rPr lang="cs-CZ" sz="1200" b="1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plán projektu</a:t>
          </a:r>
          <a:r>
            <a:rPr lang="cs-CZ" sz="1200" b="0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 používá na zdokumentování předpokladů a rozhodnutí, usnadnění komunikace mezi zúčastněnými stranami, a zdokumentování schváleného rozsahu, ceny a harmonogramu.</a:t>
          </a:r>
          <a:endParaRPr lang="cs-CZ" sz="1200" kern="1200" noProof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5" y="1276003"/>
        <a:ext cx="3139941" cy="1914005"/>
      </dsp:txXfrm>
    </dsp:sp>
    <dsp:sp modelId="{4CA525E6-A60E-4EE3-822B-649B62D69C74}">
      <dsp:nvSpPr>
        <dsp:cNvPr id="0" name=""/>
        <dsp:cNvSpPr/>
      </dsp:nvSpPr>
      <dsp:spPr>
        <a:xfrm>
          <a:off x="775" y="0"/>
          <a:ext cx="3139941" cy="1276003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0156" tIns="165100" rIns="310156" bIns="165100" numCol="1" spcCol="1270" rtlCol="0" anchor="ctr" anchorCtr="0">
          <a:noAutofit/>
        </a:bodyPr>
        <a:lstStyle/>
        <a:p>
          <a:pPr marL="0" lvl="0" indent="0" algn="l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600" kern="1200" noProof="0"/>
            <a:t>01</a:t>
          </a:r>
          <a:endParaRPr lang="cs-CZ" sz="6600" kern="1200" noProof="0" dirty="0"/>
        </a:p>
      </dsp:txBody>
      <dsp:txXfrm>
        <a:off x="775" y="0"/>
        <a:ext cx="3139941" cy="1276003"/>
      </dsp:txXfrm>
    </dsp:sp>
    <dsp:sp modelId="{0A8F0032-7B7F-45B5-A6DA-789AED1BDACD}">
      <dsp:nvSpPr>
        <dsp:cNvPr id="0" name=""/>
        <dsp:cNvSpPr/>
      </dsp:nvSpPr>
      <dsp:spPr>
        <a:xfrm>
          <a:off x="3391912" y="0"/>
          <a:ext cx="3139941" cy="319000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0156" tIns="0" rIns="310156" bIns="330200" numCol="1" spcCol="1270" rtlCol="0" anchor="t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(angl. </a:t>
          </a:r>
          <a:r>
            <a:rPr lang="cs-CZ" sz="1200" b="1" i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Work</a:t>
          </a:r>
          <a:r>
            <a:rPr lang="cs-CZ" sz="1200" b="1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200" b="1" i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Breakdown</a:t>
          </a:r>
          <a:r>
            <a:rPr lang="cs-CZ" sz="1200" b="1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200" b="1" i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Structure</a:t>
          </a:r>
          <a:r>
            <a:rPr lang="cs-CZ" sz="1200" b="1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– WBS). </a:t>
          </a:r>
          <a:r>
            <a:rPr lang="cs-CZ" sz="1200" b="0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Podrobný rozpis prací je hierarchická struktura úseků práce zajišťujících splnění stanoveného cíle projektu. Vytvoření tohoto dokumentu je typicky zodpovědností projektového manažera, který tento dokument vytváří za asistence svého projektového týmu.</a:t>
          </a:r>
          <a:endParaRPr lang="cs-CZ" sz="1200" kern="1200" noProof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91912" y="1276003"/>
        <a:ext cx="3139941" cy="1914005"/>
      </dsp:txXfrm>
    </dsp:sp>
    <dsp:sp modelId="{AFD12E84-10DC-4593-AB5C-E2F5BC0ADB90}">
      <dsp:nvSpPr>
        <dsp:cNvPr id="0" name=""/>
        <dsp:cNvSpPr/>
      </dsp:nvSpPr>
      <dsp:spPr>
        <a:xfrm>
          <a:off x="3391912" y="0"/>
          <a:ext cx="3139941" cy="1276003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0156" tIns="165100" rIns="310156" bIns="165100" numCol="1" spcCol="1270" rtlCol="0" anchor="ctr" anchorCtr="0">
          <a:noAutofit/>
        </a:bodyPr>
        <a:lstStyle/>
        <a:p>
          <a:pPr marL="0" lvl="0" indent="0" algn="l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600" kern="1200" noProof="0"/>
            <a:t>02</a:t>
          </a:r>
          <a:endParaRPr lang="cs-CZ" sz="6600" kern="1200" noProof="0" dirty="0"/>
        </a:p>
      </dsp:txBody>
      <dsp:txXfrm>
        <a:off x="3391912" y="0"/>
        <a:ext cx="3139941" cy="1276003"/>
      </dsp:txXfrm>
    </dsp:sp>
    <dsp:sp modelId="{40B8BB6A-062D-4836-86BA-89976CDB5300}">
      <dsp:nvSpPr>
        <dsp:cNvPr id="0" name=""/>
        <dsp:cNvSpPr/>
      </dsp:nvSpPr>
      <dsp:spPr>
        <a:xfrm>
          <a:off x="6783049" y="0"/>
          <a:ext cx="3139941" cy="319000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0156" tIns="0" rIns="310156" bIns="3302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0" kern="1200" dirty="0">
              <a:solidFill>
                <a:schemeClr val="bg1"/>
              </a:solidFill>
            </a:rPr>
            <a:t>Časový</a:t>
          </a:r>
          <a:r>
            <a:rPr lang="cs-CZ" sz="1600" b="0" i="0" kern="1200" dirty="0">
              <a:solidFill>
                <a:schemeClr val="bg1"/>
              </a:solidFill>
            </a:rPr>
            <a:t> plán neboli harmonogram představuje posloupnost provedení jednotlivých činností, plánovaná data plnění těchto činností a klíčové milníky </a:t>
          </a:r>
          <a:r>
            <a:rPr lang="cs-CZ" sz="1600" b="1" i="0" kern="1200" dirty="0">
              <a:solidFill>
                <a:schemeClr val="bg1"/>
              </a:solidFill>
            </a:rPr>
            <a:t>projektu</a:t>
          </a:r>
          <a:r>
            <a:rPr lang="cs-CZ" sz="1600" b="0" i="0" kern="1200" dirty="0">
              <a:solidFill>
                <a:schemeClr val="bg1"/>
              </a:solidFill>
            </a:rPr>
            <a:t>.</a:t>
          </a:r>
          <a:endParaRPr lang="cs-CZ" sz="1600" kern="1200" noProof="0" dirty="0">
            <a:solidFill>
              <a:schemeClr val="bg1"/>
            </a:solidFill>
          </a:endParaRPr>
        </a:p>
      </dsp:txBody>
      <dsp:txXfrm>
        <a:off x="6783049" y="1276003"/>
        <a:ext cx="3139941" cy="1914005"/>
      </dsp:txXfrm>
    </dsp:sp>
    <dsp:sp modelId="{0E262C3A-6CD6-4DB5-9154-1640DF956351}">
      <dsp:nvSpPr>
        <dsp:cNvPr id="0" name=""/>
        <dsp:cNvSpPr/>
      </dsp:nvSpPr>
      <dsp:spPr>
        <a:xfrm>
          <a:off x="6783049" y="0"/>
          <a:ext cx="3139941" cy="1276003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0156" tIns="165100" rIns="310156" bIns="165100" numCol="1" spcCol="1270" rtlCol="0" anchor="ctr" anchorCtr="0">
          <a:noAutofit/>
        </a:bodyPr>
        <a:lstStyle/>
        <a:p>
          <a:pPr marL="0" lvl="0" indent="0" algn="l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600" kern="1200" noProof="0"/>
            <a:t>03</a:t>
          </a:r>
          <a:endParaRPr lang="cs-CZ" sz="6600" kern="1200" noProof="0" dirty="0"/>
        </a:p>
      </dsp:txBody>
      <dsp:txXfrm>
        <a:off x="6783049" y="0"/>
        <a:ext cx="3139941" cy="12760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Číslovaný lineární proces s blokem"/>
  <dgm:desc val="Umožňuje zobrazení průběhu; časovou osu, postupné kroky v rámci úkolu, proces, pracovní postup; nebo zdůraznění pohybu nebo směru. Byla představena automatická čísla zobrazující kroky procesu. Text úrovně 1 a text úrovně 2 se zobrazí v obdélníku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 rtlCol="0"/>
            <a:lstStyle/>
            <a:p>
              <a:pPr rtl="0"/>
              <a:r>
                <a:t>01</a:t>
              </a:r>
            </a:p>
          </dgm:t>
        </dgm:pt>
        <dgm:pt modelId="201" type="sibTrans" cxnId="5">
          <dgm:prSet phldrT="2"/>
          <dgm:t>
            <a:bodyPr rtlCol="0"/>
            <a:lstStyle/>
            <a:p>
              <a:pPr rtl="0"/>
              <a:r>
                <a:t>02</a:t>
              </a:r>
            </a:p>
          </dgm:t>
        </dgm:pt>
        <dgm:pt modelId="301" type="sibTrans" cxnId="6">
          <dgm:prSet phldrT="3"/>
          <dgm:t>
            <a:bodyPr rtlCol="0"/>
            <a:lstStyle/>
            <a:p>
              <a:pPr rtl="0"/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F733A23-6A2D-4E48-AA66-DEC654246FAF}" type="datetime1">
              <a:rPr lang="cs-CZ" smtClean="0"/>
              <a:t>14.04.2021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0AB591-23E2-4751-AEF3-6F25D78DAAE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0021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33FA4-6488-411B-967F-0957E5760121}" type="datetime1">
              <a:rPr lang="cs-CZ" smtClean="0"/>
              <a:pPr/>
              <a:t>14.04.2021</a:t>
            </a:fld>
            <a:endParaRPr lang="cs-CZ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Kliknutím můžete 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EEBF4EA-66C0-4CFE-81BD-02CDB9148D34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147126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EEBF4EA-66C0-4CFE-81BD-02CDB9148D34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1409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EEBF4EA-66C0-4CFE-81BD-02CDB9148D34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355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rtlCol="0"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73BA13-70D6-452A-A0D7-4D6DC9BAF231}" type="datetime1">
              <a:rPr lang="cs-CZ" noProof="0" smtClean="0"/>
              <a:t>14.04.2021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DF113C8-C450-4DE0-8878-6548EEE6AF1C}" type="datetime1">
              <a:rPr lang="cs-CZ" noProof="0" smtClean="0"/>
              <a:t>14.04.2021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rtlCol="0" anchor="ctr">
            <a:normAutofit/>
          </a:bodyPr>
          <a:lstStyle>
            <a:lvl1pPr algn="l">
              <a:defRPr sz="3200" b="0" cap="all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D8B326-68C6-48D4-89C3-4AA65C425FB9}" type="datetime1">
              <a:rPr lang="cs-CZ" noProof="0" smtClean="0"/>
              <a:t>14.04.2021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 pole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cs-CZ" sz="8000" noProof="0" dirty="0">
                <a:solidFill>
                  <a:schemeClr val="accent1"/>
                </a:solidFill>
              </a:rPr>
              <a:t>„</a:t>
            </a:r>
          </a:p>
        </p:txBody>
      </p:sp>
      <p:sp>
        <p:nvSpPr>
          <p:cNvPr id="15" name="Textové pole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cs-CZ" sz="8000" noProof="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rtlCol="0"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rtlCol="0"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 rtl="0">
              <a:buNone/>
            </a:pPr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928F5F8-8D4A-42C3-A3B7-204C53322F50}" type="datetime1">
              <a:rPr lang="cs-CZ" noProof="0" smtClean="0"/>
              <a:t>14.04.2021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rtlCol="0" anchor="b">
            <a:normAutofit/>
          </a:bodyPr>
          <a:lstStyle>
            <a:lvl1pPr algn="l">
              <a:defRPr sz="3200" b="0" cap="all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 rtl="0">
              <a:buNone/>
            </a:pPr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A3C225-66C0-44DD-9869-D6F6989F8293}" type="datetime1">
              <a:rPr lang="cs-CZ" noProof="0" smtClean="0"/>
              <a:t>14.04.2021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 pole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cs-CZ" sz="8000" noProof="0" dirty="0">
                <a:solidFill>
                  <a:schemeClr val="accent1"/>
                </a:solidFill>
              </a:rPr>
              <a:t>„</a:t>
            </a:r>
          </a:p>
        </p:txBody>
      </p:sp>
      <p:sp>
        <p:nvSpPr>
          <p:cNvPr id="15" name="Textové pole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cs-CZ" sz="8000" noProof="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rtlCol="0"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cs-CZ" noProof="0"/>
              <a:t>Po kliknutí můžete upravovat styly textu v předloze.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DCDAE9-81C2-4DD6-BADF-9A32B7026667}" type="datetime1">
              <a:rPr lang="cs-CZ" noProof="0" smtClean="0"/>
              <a:t>14.04.2021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cs-CZ" noProof="0"/>
              <a:t>Po kliknutí můžete upravovat styly textu v předloze.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FF9228-6A76-44A1-A1A4-44055D93F467}" type="datetime1">
              <a:rPr lang="cs-CZ" noProof="0" smtClean="0"/>
              <a:t>14.04.2021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AC5DFB-B42E-478B-87BD-6BE05C50A083}" type="datetime1">
              <a:rPr lang="cs-CZ" noProof="0" smtClean="0"/>
              <a:t>14.04.2021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rtlCol="0" anchor="t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678411-CF3F-49C3-96E4-297395B01C1F}" type="datetime1">
              <a:rPr lang="cs-CZ" noProof="0" smtClean="0"/>
              <a:t>14.04.2021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 anchor="ctr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1B32F9-DC38-41AB-9D9A-3E2AD8E4DDCF}" type="datetime1">
              <a:rPr lang="cs-CZ" noProof="0" smtClean="0"/>
              <a:t>14.04.2021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rtlCol="0" anchor="b"/>
          <a:lstStyle>
            <a:lvl1pPr algn="r">
              <a:defRPr sz="4000" b="0" cap="all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C1A7AA-9484-45A1-8423-BAEEF4FE4E66}" type="datetime1">
              <a:rPr lang="cs-CZ" noProof="0" smtClean="0"/>
              <a:t>14.04.2021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8BEFD2-79FE-49DF-9929-6960AB6BD520}" type="datetime1">
              <a:rPr lang="cs-CZ" noProof="0" smtClean="0"/>
              <a:t>14.04.2021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FB552E-6519-49E4-A997-5C451493E639}" type="datetime1">
              <a:rPr lang="cs-CZ" noProof="0" smtClean="0"/>
              <a:t>14.04.2021</a:t>
            </a:fld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6EC0A5-45FF-4C76-B720-73E9FD45FE2C}" type="datetime1">
              <a:rPr lang="cs-CZ" noProof="0" smtClean="0"/>
              <a:t>14.04.2021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1546C6-1D9A-48E9-8C4A-97AD829E7DAF}" type="datetime1">
              <a:rPr lang="cs-CZ" noProof="0" smtClean="0"/>
              <a:t>14.04.2021</a:t>
            </a:fld>
            <a:endParaRPr lang="cs-CZ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C56A6D-353C-42C9-BD42-875B128A3185}" type="datetime1">
              <a:rPr lang="cs-CZ" noProof="0" smtClean="0"/>
              <a:t>14.04.2021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rtlCol="0" anchor="b">
            <a:normAutofit/>
          </a:bodyPr>
          <a:lstStyle>
            <a:lvl1pPr algn="l">
              <a:defRPr sz="2800" b="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14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 rtlCol="0"/>
          <a:lstStyle/>
          <a:p>
            <a:pPr rtl="0"/>
            <a:fld id="{00774FFC-3DFA-4579-8098-852ACE4C1E7F}" type="datetime1">
              <a:rPr lang="cs-CZ" noProof="0" smtClean="0"/>
              <a:t>14.04.2021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cs-CZ" noProof="0" dirty="0"/>
              <a:t>Kliknutím můžete 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rtl="0"/>
            <a:fld id="{E63B9831-CFAA-439C-A597-ABEAD511030E}" type="datetime1">
              <a:rPr lang="cs-CZ" noProof="0" smtClean="0"/>
              <a:t>14.04.2021</a:t>
            </a:fld>
            <a:endParaRPr lang="cs-CZ" noProof="0" dirty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hyperlink" Target="https://cs.wikipedia.org/wiki/St%C3%A1tn%C3%AD_rozpo%C4%8Det" TargetMode="External"/><Relationship Id="rId7" Type="http://schemas.openxmlformats.org/officeDocument/2006/relationships/hyperlink" Target="https://cs.wikipedia.org/wiki/Rozpo%C4%8Det_stavby" TargetMode="External"/><Relationship Id="rId2" Type="http://schemas.openxmlformats.org/officeDocument/2006/relationships/hyperlink" Target="https://cs.wikipedia.org/wiki/Angli%C4%8Dtin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Rodinn%C3%BD_rozpo%C4%8Det" TargetMode="External"/><Relationship Id="rId5" Type="http://schemas.openxmlformats.org/officeDocument/2006/relationships/hyperlink" Target="https://cs.wikipedia.org/wiki/Rozpo%C4%8Det_obce" TargetMode="External"/><Relationship Id="rId4" Type="http://schemas.openxmlformats.org/officeDocument/2006/relationships/hyperlink" Target="https://cs.wikipedia.org/wiki/Ve%C5%99ejn%C3%BD_rozpo%C4%8Det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raha6.cz/granty/list.php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49076F00-C11C-4B8C-A42D-26907935F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29" name="Zaoblený obdélník 9">
            <a:extLst>
              <a:ext uri="{FF2B5EF4-FFF2-40B4-BE49-F238E27FC236}">
                <a16:creationId xmlns:a16="http://schemas.microsoft.com/office/drawing/2014/main" id="{377641A3-0AD1-47C4-888F-5D557BC9C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96889" y="1846512"/>
            <a:ext cx="8998224" cy="3164976"/>
          </a:xfrm>
          <a:prstGeom prst="roundRect">
            <a:avLst>
              <a:gd name="adj" fmla="val 4629"/>
            </a:avLst>
          </a:pr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innerShdw blurRad="63500" dist="508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807B440-1575-45E1-ADD8-03747A5B7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2007703"/>
            <a:ext cx="8676222" cy="1802297"/>
          </a:xfrm>
        </p:spPr>
        <p:txBody>
          <a:bodyPr rtlCol="0">
            <a:normAutofit/>
          </a:bodyPr>
          <a:lstStyle/>
          <a:p>
            <a:r>
              <a:rPr lang="cs-CZ" dirty="0"/>
              <a:t>PLÁNOVÁNÍ PROJEKTU</a:t>
            </a:r>
            <a:br>
              <a:rPr lang="cs-CZ" dirty="0"/>
            </a:br>
            <a:r>
              <a:rPr lang="cs-CZ" sz="4000" dirty="0"/>
              <a:t>ROZPIS PRACÍ, TIMING,ROZPOČET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26292E0-6095-4F56-8D59-35C313153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795587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Mgr. </a:t>
            </a:r>
            <a:r>
              <a:rPr lang="cs-CZ" dirty="0" err="1"/>
              <a:t>ilona</a:t>
            </a:r>
            <a:r>
              <a:rPr lang="cs-CZ" dirty="0"/>
              <a:t> </a:t>
            </a:r>
            <a:r>
              <a:rPr lang="cs-CZ" dirty="0" err="1"/>
              <a:t>pavlová</a:t>
            </a:r>
            <a:r>
              <a:rPr lang="cs-CZ" dirty="0"/>
              <a:t>, </a:t>
            </a:r>
            <a:r>
              <a:rPr lang="cs-CZ" dirty="0" err="1"/>
              <a:t>mba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5875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709071-1663-4D88-9B43-B41033BDB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4667693"/>
            <a:ext cx="9923766" cy="1063256"/>
          </a:xfrm>
        </p:spPr>
        <p:txBody>
          <a:bodyPr rtlCol="0" anchor="t">
            <a:norm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BUDGET – JE OBECNĚ SEZNAM VEŠKERÝCH </a:t>
            </a:r>
            <a:b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PLÁNOVANÝCH VÝDAJŮ A PŘÍJMŮ</a:t>
            </a:r>
          </a:p>
        </p:txBody>
      </p:sp>
      <p:graphicFrame>
        <p:nvGraphicFramePr>
          <p:cNvPr id="5" name="Zástupný symbol pro obsah 2" descr="Číslovaný lineární proces s blokem SmartArt">
            <a:extLst>
              <a:ext uri="{FF2B5EF4-FFF2-40B4-BE49-F238E27FC236}">
                <a16:creationId xmlns:a16="http://schemas.microsoft.com/office/drawing/2014/main" id="{9FC21ECF-53A9-434C-8CAC-B993956A17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6287935"/>
              </p:ext>
            </p:extLst>
          </p:nvPr>
        </p:nvGraphicFramePr>
        <p:xfrm>
          <a:off x="1134117" y="1007918"/>
          <a:ext cx="9923767" cy="3190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Rodinný Rozpočet Vám pomůže řídit Vaše finance... Jak na něj?">
            <a:extLst>
              <a:ext uri="{FF2B5EF4-FFF2-40B4-BE49-F238E27FC236}">
                <a16:creationId xmlns:a16="http://schemas.microsoft.com/office/drawing/2014/main" id="{02C4FF8A-1E8D-4DE9-9C35-3ACB7A6F6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409" y="4323044"/>
            <a:ext cx="3899770" cy="219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494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26817F-0FC3-4745-93AC-2DE4101AB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ROZPOČEt</a:t>
            </a:r>
            <a:br>
              <a:rPr lang="cs-CZ" b="1" dirty="0"/>
            </a:br>
            <a:r>
              <a:rPr lang="cs-CZ" b="1" dirty="0"/>
              <a:t>DVĚ POJETÍ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69C596-7917-4EAF-925A-9D2FC0255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l">
              <a:buNone/>
            </a:pPr>
            <a:r>
              <a:rPr lang="cs-CZ" sz="2900" b="1" i="0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1)</a:t>
            </a:r>
            <a:r>
              <a:rPr lang="cs-CZ" sz="2900" b="1" i="0" u="sng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rozpočet subjektu</a:t>
            </a:r>
            <a:r>
              <a:rPr lang="cs-CZ" sz="2900" b="0" i="0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, </a:t>
            </a:r>
          </a:p>
          <a:p>
            <a:pPr marL="0" indent="0" algn="l">
              <a:buNone/>
            </a:pP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cs-CZ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 tooltip="Angličtin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anglicky</a:t>
            </a: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cs-CZ" sz="2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budget</a:t>
            </a: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jeho očekávané, odhadované finanční toky, zpravidla v nějakém období,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 tooltip="Státní rozpoče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</a:t>
            </a: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apř</a:t>
            </a:r>
            <a:r>
              <a:rPr lang="cs-CZ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cs-CZ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státní</a:t>
            </a:r>
            <a:r>
              <a:rPr lang="cs-CZ" b="0" i="0" u="none" strike="noStrike" dirty="0" err="1">
                <a:solidFill>
                  <a:srgbClr val="F28943"/>
                </a:solidFill>
                <a:effectLst/>
                <a:latin typeface="Arial" panose="020B0604020202020204" pitchFamily="34" charset="0"/>
                <a:hlinkClick r:id="rId3" tooltip="Státní rozpoče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í</a:t>
            </a:r>
            <a:r>
              <a:rPr lang="cs-CZ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 tooltip="Státní rozpoče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rozpočet</a:t>
            </a:r>
            <a:r>
              <a:rPr lang="cs-CZ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cs-CZ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 tooltip="Veřejný rozpoče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Veřejný </a:t>
            </a:r>
            <a:r>
              <a:rPr lang="cs-CZ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 tooltip="Veřejný rozpoče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rozpočet</a:t>
            </a:r>
            <a:r>
              <a:rPr lang="cs-CZ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cs-CZ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 tooltip="Rozpočet obc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Rozpočet</a:t>
            </a:r>
            <a:r>
              <a:rPr lang="cs-CZ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 tooltip="Rozpočet obc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obce</a:t>
            </a:r>
            <a:endParaRPr lang="cs-CZ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6" tooltip="Rodinný rozpoče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Rodinný rozpočet</a:t>
            </a:r>
            <a:endParaRPr lang="cs-CZ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cs-CZ" sz="2900" b="1" i="0" u="sng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2)rozpočet akce</a:t>
            </a:r>
            <a:endParaRPr lang="cs-CZ" sz="2900" u="sng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cs-CZ" b="0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objektu</a:t>
            </a: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(projektu, </a:t>
            </a:r>
            <a:r>
              <a:rPr lang="cs-CZ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7" tooltip="Rozpočet stavb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stavby</a:t>
            </a: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apod., (</a:t>
            </a:r>
            <a:r>
              <a:rPr lang="cs-CZ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 tooltip="Angličtin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anglicky</a:t>
            </a: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cs-CZ" sz="29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cost</a:t>
            </a:r>
            <a:r>
              <a:rPr lang="cs-CZ" sz="29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9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ingeneering</a:t>
            </a: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je naproti tomu obdobným vyčíslením pro dvě strany podílející se na společné akci</a:t>
            </a:r>
            <a:endParaRPr lang="cs-CZ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nákladů (výdajů) investora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příjmů realizátora akce, v principu číselně ovšem shodných s náklady investora,</a:t>
            </a:r>
            <a:br>
              <a:rPr lang="cs-CZ" sz="2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cs-CZ" sz="2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zpravidla v podobě rozpočtu nabídkové ceny.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INVESTIČNÍ ROZPOČET – rezervy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ROZPOČET STAVBY- vícepráce 10%</a:t>
            </a:r>
          </a:p>
          <a:p>
            <a:pPr marL="0" indent="0" algn="l">
              <a:buNone/>
            </a:pPr>
            <a:endParaRPr lang="cs-CZ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45D46A-7334-4799-8F10-C0B59335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496" y="1066800"/>
            <a:ext cx="33813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97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661551-582C-48DB-BA79-8958D311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KONKRÉTNÍ PROJEKT</a:t>
            </a:r>
            <a:br>
              <a:rPr lang="cs-CZ" dirty="0"/>
            </a:br>
            <a:r>
              <a:rPr lang="cs-CZ" dirty="0"/>
              <a:t>SDL –PŘÍMĚSTSKÝ TÁBOR PRO DĚTI SE SVP</a:t>
            </a:r>
            <a:br>
              <a:rPr lang="cs-CZ" dirty="0"/>
            </a:br>
            <a:r>
              <a:rPr lang="cs-CZ" dirty="0"/>
              <a:t>plánování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1C00A2-8632-464F-924B-2BD2DAFFB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cs-CZ" dirty="0"/>
              <a:t>Budu pořádat tábor jako </a:t>
            </a:r>
            <a:r>
              <a:rPr lang="cs-CZ" dirty="0" err="1"/>
              <a:t>osvč</a:t>
            </a:r>
            <a:r>
              <a:rPr lang="cs-CZ" dirty="0"/>
              <a:t> – mám na to kvalifikaci</a:t>
            </a:r>
          </a:p>
          <a:p>
            <a:pPr marL="0" indent="0">
              <a:buNone/>
            </a:pPr>
            <a:r>
              <a:rPr lang="cs-CZ" dirty="0"/>
              <a:t>Nebo budu pořádat tábor  pod právnickou osobou, která se zabývá touto činností</a:t>
            </a:r>
          </a:p>
          <a:p>
            <a:pPr marL="0" indent="0">
              <a:buNone/>
            </a:pPr>
            <a:r>
              <a:rPr lang="cs-CZ" dirty="0"/>
              <a:t>- Jak velký projekt plánuji zvládnu projektové řízení  a  administrativní finální zpracování sám či požádám firmu </a:t>
            </a:r>
          </a:p>
          <a:p>
            <a:pPr>
              <a:buFontTx/>
              <a:buChar char="-"/>
            </a:pPr>
            <a:r>
              <a:rPr lang="cs-CZ" dirty="0"/>
              <a:t>Podívám se jaké jsou regionální výzvy a koncipuji strategii – kraj, obec ( v </a:t>
            </a:r>
            <a:r>
              <a:rPr lang="cs-CZ" dirty="0" err="1"/>
              <a:t>praze</a:t>
            </a:r>
            <a:r>
              <a:rPr lang="cs-CZ" dirty="0"/>
              <a:t> i magistrát) , čas běží </a:t>
            </a:r>
            <a:r>
              <a:rPr lang="cs-CZ" dirty="0">
                <a:sym typeface="Wingdings" panose="05000000000000000000" pitchFamily="2" charset="2"/>
              </a:rPr>
              <a:t> do kdy podat registraci do kdy výzvu</a:t>
            </a:r>
            <a:endParaRPr lang="cs-CZ" dirty="0"/>
          </a:p>
          <a:p>
            <a:pPr marL="0" indent="0">
              <a:buNone/>
            </a:pPr>
            <a:r>
              <a:rPr lang="cs-CZ" dirty="0">
                <a:hlinkClick r:id="rId2"/>
              </a:rPr>
              <a:t>https://www.praha6.cz/granty/list.php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Zpracuji si cíle, personální náročnost a provozní </a:t>
            </a:r>
            <a:r>
              <a:rPr lang="cs-CZ" dirty="0" err="1"/>
              <a:t>rozpočet,jaká</a:t>
            </a:r>
            <a:r>
              <a:rPr lang="cs-CZ" dirty="0"/>
              <a:t> za mnou stojí historie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7522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2AC4F-0C66-49A4-8549-EE7E76F55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KONKRÉTNÍ PROJEKT</a:t>
            </a:r>
            <a:br>
              <a:rPr lang="cs-CZ" dirty="0"/>
            </a:br>
            <a:r>
              <a:rPr lang="cs-CZ" dirty="0"/>
              <a:t>SDL –PŘÍMĚSTSKÝ TÁBOR PRO DĚTI SE SVP</a:t>
            </a:r>
            <a:br>
              <a:rPr lang="cs-CZ" dirty="0"/>
            </a:br>
            <a:r>
              <a:rPr lang="cs-CZ" dirty="0"/>
              <a:t>rozpis prací, </a:t>
            </a:r>
            <a:r>
              <a:rPr lang="cs-CZ" dirty="0" err="1"/>
              <a:t>timing</a:t>
            </a:r>
            <a:r>
              <a:rPr lang="cs-CZ" dirty="0"/>
              <a:t> a co dál 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576B94-F4C5-478B-B8D7-17C4388E7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Sestavení podrobného rozpisu prací – instruktor, účetní, osobní asistent, zdravotník, technik, kdo bude nakupovat , kdo zajistí pronájmy prostor, kdo zajistí stravování, kdo udělá celotáborovou hru , kdo bude hlídat mediální sliby :),  GDPR – můžeme volně zpracovávat videozáběry a fotky – osoba odpovědná za dokumentaci dětí ( bezinfekčnost, odpovědnost, Dg.- kontraindikace od lékaře – u dětí se </a:t>
            </a:r>
            <a:r>
              <a:rPr lang="cs-CZ" dirty="0" err="1"/>
              <a:t>svp</a:t>
            </a:r>
            <a:r>
              <a:rPr lang="cs-CZ" dirty="0"/>
              <a:t>)</a:t>
            </a:r>
          </a:p>
          <a:p>
            <a:r>
              <a:rPr lang="cs-CZ" dirty="0" err="1"/>
              <a:t>Timing</a:t>
            </a:r>
            <a:r>
              <a:rPr lang="cs-CZ" dirty="0"/>
              <a:t> – celé přípravy a realizace </a:t>
            </a:r>
          </a:p>
          <a:p>
            <a:r>
              <a:rPr lang="cs-CZ" dirty="0"/>
              <a:t>Rozpočet z mé strany a financování z grantu- rozdíl 1 rok a roky další</a:t>
            </a:r>
          </a:p>
          <a:p>
            <a:r>
              <a:rPr lang="cs-CZ" dirty="0"/>
              <a:t>Pojistka </a:t>
            </a:r>
            <a:r>
              <a:rPr lang="cs-CZ" dirty="0">
                <a:sym typeface="Wingdings" panose="05000000000000000000" pitchFamily="2" charset="2"/>
              </a:rPr>
              <a:t></a:t>
            </a:r>
          </a:p>
          <a:p>
            <a:r>
              <a:rPr lang="cs-CZ" dirty="0">
                <a:sym typeface="Wingdings" panose="05000000000000000000" pitchFamily="2" charset="2"/>
              </a:rPr>
              <a:t>rizika, pracovně právní vztahy- </a:t>
            </a:r>
            <a:r>
              <a:rPr lang="cs-CZ" dirty="0" err="1">
                <a:sym typeface="Wingdings" panose="05000000000000000000" pitchFamily="2" charset="2"/>
              </a:rPr>
              <a:t>dpp</a:t>
            </a:r>
            <a:r>
              <a:rPr lang="cs-CZ" dirty="0">
                <a:sym typeface="Wingdings" panose="05000000000000000000" pitchFamily="2" charset="2"/>
              </a:rPr>
              <a:t> –odměny</a:t>
            </a:r>
          </a:p>
          <a:p>
            <a:r>
              <a:rPr lang="cs-CZ" dirty="0">
                <a:sym typeface="Wingdings" panose="05000000000000000000" pitchFamily="2" charset="2"/>
              </a:rPr>
              <a:t>Co musím splnit ve vztahu  poskytovateli grantu – prezentace, mediální sliby</a:t>
            </a:r>
          </a:p>
          <a:p>
            <a:pPr marL="0" indent="0">
              <a:buNone/>
            </a:pPr>
            <a:endParaRPr lang="cs-CZ" dirty="0">
              <a:sym typeface="Wingdings" panose="05000000000000000000" pitchFamily="2" charset="2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4420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668791-EBC2-41D8-9D44-1B37B3792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…. A co dál?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9712D9-0C38-4DD8-A72F-0A1DE9A92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Vlastní akcí to nekončí</a:t>
            </a:r>
          </a:p>
          <a:p>
            <a:r>
              <a:rPr lang="cs-CZ" dirty="0"/>
              <a:t>Naplnění indikátorů – závěrečná zpráva- závěrečné vyúčtování- naplnění mediálních slibů – ve stanovené lhůtě</a:t>
            </a:r>
          </a:p>
          <a:p>
            <a:r>
              <a:rPr lang="cs-CZ" dirty="0"/>
              <a:t>Reakce na připomínky ze strany poskytovatele grantu – řízená chyba </a:t>
            </a:r>
            <a:r>
              <a:rPr lang="cs-CZ" dirty="0">
                <a:sym typeface="Wingdings" panose="05000000000000000000" pitchFamily="2" charset="2"/>
              </a:rPr>
              <a:t></a:t>
            </a:r>
          </a:p>
          <a:p>
            <a:r>
              <a:rPr lang="cs-CZ" dirty="0">
                <a:sym typeface="Wingdings" panose="05000000000000000000" pitchFamily="2" charset="2"/>
              </a:rPr>
              <a:t>Zpracování  připomínek</a:t>
            </a:r>
          </a:p>
          <a:p>
            <a:r>
              <a:rPr lang="cs-CZ" dirty="0">
                <a:sym typeface="Wingdings" panose="05000000000000000000" pitchFamily="2" charset="2"/>
              </a:rPr>
              <a:t>Zpracování dat a </a:t>
            </a:r>
            <a:r>
              <a:rPr lang="cs-CZ" dirty="0" err="1">
                <a:sym typeface="Wingdings" panose="05000000000000000000" pitchFamily="2" charset="2"/>
              </a:rPr>
              <a:t>fotek+videa</a:t>
            </a:r>
            <a:r>
              <a:rPr lang="cs-CZ" dirty="0">
                <a:sym typeface="Wingdings" panose="05000000000000000000" pitchFamily="2" charset="2"/>
              </a:rPr>
              <a:t>  na příští rok</a:t>
            </a:r>
          </a:p>
          <a:p>
            <a:r>
              <a:rPr lang="cs-CZ" dirty="0">
                <a:sym typeface="Wingdings" panose="05000000000000000000" pitchFamily="2" charset="2"/>
              </a:rPr>
              <a:t>Akce pro školy s motivací k účasti na příštím ročníku s prezentací poskytovatele</a:t>
            </a:r>
          </a:p>
          <a:p>
            <a:pPr marL="0" indent="0">
              <a:buNone/>
            </a:pPr>
            <a:endParaRPr lang="cs-CZ" dirty="0">
              <a:sym typeface="Wingdings" panose="05000000000000000000" pitchFamily="2" charset="2"/>
            </a:endParaRPr>
          </a:p>
          <a:p>
            <a:endParaRPr lang="cs-CZ" dirty="0"/>
          </a:p>
        </p:txBody>
      </p:sp>
      <p:pic>
        <p:nvPicPr>
          <p:cNvPr id="4098" name="Picture 2" descr="Kudy z nudy - 20 tipů na interaktivní herny a expozice pro děti">
            <a:extLst>
              <a:ext uri="{FF2B5EF4-FFF2-40B4-BE49-F238E27FC236}">
                <a16:creationId xmlns:a16="http://schemas.microsoft.com/office/drawing/2014/main" id="{48906453-5494-4A39-A9AD-A2B1F729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402" y="923924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307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CCE516-5892-4A9C-B5EB-A83790B3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 a budu se těšit, </a:t>
            </a:r>
            <a:br>
              <a:rPr lang="cs-CZ" dirty="0"/>
            </a:br>
            <a:r>
              <a:rPr lang="cs-CZ" dirty="0"/>
              <a:t>že se případně k nám letos připojíte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graphicFrame>
        <p:nvGraphicFramePr>
          <p:cNvPr id="10" name="Zástupný obsah 9">
            <a:extLst>
              <a:ext uri="{FF2B5EF4-FFF2-40B4-BE49-F238E27FC236}">
                <a16:creationId xmlns:a16="http://schemas.microsoft.com/office/drawing/2014/main" id="{C682C236-78CD-4A78-8038-B770457B8468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3516127"/>
              </p:ext>
            </p:extLst>
          </p:nvPr>
        </p:nvGraphicFramePr>
        <p:xfrm>
          <a:off x="3770334" y="1888425"/>
          <a:ext cx="4040126" cy="4909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285848" imgH="8618208" progId="Word.Document.8">
                  <p:embed/>
                </p:oleObj>
              </mc:Choice>
              <mc:Fallback>
                <p:oleObj name="Document" r:id="rId2" imgW="6285848" imgH="8618208" progId="Word.Document.8">
                  <p:embed/>
                  <p:pic>
                    <p:nvPicPr>
                      <p:cNvPr id="10" name="Zástupný obsah 9">
                        <a:extLst>
                          <a:ext uri="{FF2B5EF4-FFF2-40B4-BE49-F238E27FC236}">
                            <a16:creationId xmlns:a16="http://schemas.microsoft.com/office/drawing/2014/main" id="{C682C236-78CD-4A78-8038-B770457B84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70334" y="1888425"/>
                        <a:ext cx="4040126" cy="4909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4332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847218-82F9-4789-B927-E1FA9672D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Malá pozvánka </a:t>
            </a:r>
          </a:p>
        </p:txBody>
      </p:sp>
      <p:sp>
        <p:nvSpPr>
          <p:cNvPr id="19" name="Zástupný obsah 18">
            <a:extLst>
              <a:ext uri="{FF2B5EF4-FFF2-40B4-BE49-F238E27FC236}">
                <a16:creationId xmlns:a16="http://schemas.microsoft.com/office/drawing/2014/main" id="{2C9EA251-3681-42E1-ACCB-B879C5C85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20" name="Objekt 19">
            <a:extLst>
              <a:ext uri="{FF2B5EF4-FFF2-40B4-BE49-F238E27FC236}">
                <a16:creationId xmlns:a16="http://schemas.microsoft.com/office/drawing/2014/main" id="{93A3CA6F-7A5A-4B2B-B145-D4B8B1D81A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124463"/>
              </p:ext>
            </p:extLst>
          </p:nvPr>
        </p:nvGraphicFramePr>
        <p:xfrm>
          <a:off x="3431586" y="1831404"/>
          <a:ext cx="7615825" cy="4795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8884031" imgH="6790816" progId="Word.Document.12">
                  <p:embed/>
                </p:oleObj>
              </mc:Choice>
              <mc:Fallback>
                <p:oleObj name="Document" r:id="rId2" imgW="8884031" imgH="6790816" progId="Word.Document.12">
                  <p:embed/>
                  <p:pic>
                    <p:nvPicPr>
                      <p:cNvPr id="20" name="Objekt 19">
                        <a:extLst>
                          <a:ext uri="{FF2B5EF4-FFF2-40B4-BE49-F238E27FC236}">
                            <a16:creationId xmlns:a16="http://schemas.microsoft.com/office/drawing/2014/main" id="{93A3CA6F-7A5A-4B2B-B145-D4B8B1D81A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31586" y="1831404"/>
                        <a:ext cx="7615825" cy="4795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94153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íť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464_TF34100736.potx" id="{2204F96A-84B0-48A6-8DC7-A8009FB0A195}" vid="{71224D3F-F2AA-4694-A113-DBC977CE6707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90339A-8661-42A0-BCF8-FCB14B654C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2137551-CD8F-4200-B612-C4D85FD8307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ED05A9AC-14F2-42E4-904B-43004658B98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tf34100736_win32</Template>
  <TotalTime>129</TotalTime>
  <Words>563</Words>
  <Application>Microsoft Office PowerPoint</Application>
  <PresentationFormat>Širokoúhlá obrazovka</PresentationFormat>
  <Paragraphs>45</Paragraphs>
  <Slides>8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Arial</vt:lpstr>
      <vt:lpstr>Calibri</vt:lpstr>
      <vt:lpstr>Century Gothic</vt:lpstr>
      <vt:lpstr>Síť</vt:lpstr>
      <vt:lpstr>Document</vt:lpstr>
      <vt:lpstr>PLÁNOVÁNÍ PROJEKTU ROZPIS PRACÍ, TIMING,ROZPOČET</vt:lpstr>
      <vt:lpstr>BUDGET – JE OBECNĚ SEZNAM VEŠKERÝCH  PLÁNOVANÝCH VÝDAJŮ A PŘÍJMŮ</vt:lpstr>
      <vt:lpstr>ROZPOČEt DVĚ POJETÍ </vt:lpstr>
      <vt:lpstr>KONKRÉTNÍ PROJEKT SDL –PŘÍMĚSTSKÝ TÁBOR PRO DĚTI SE SVP plánování</vt:lpstr>
      <vt:lpstr>KONKRÉTNÍ PROJEKT SDL –PŘÍMĚSTSKÝ TÁBOR PRO DĚTI SE SVP rozpis prací, timing a co dál ?</vt:lpstr>
      <vt:lpstr>…. A co dál?</vt:lpstr>
      <vt:lpstr>Děkuji za pozornost a budu se těšit,  že se případně k nám letos připojíte </vt:lpstr>
      <vt:lpstr>Malá pozvánka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PLÁNOVÁNÍ PROJEKTU ROZPIS PRACÍ, TIMING,ROZPOČET</dc:title>
  <dc:creator>Ilona Pavlová</dc:creator>
  <cp:lastModifiedBy>Ilona Pavlová</cp:lastModifiedBy>
  <cp:revision>8</cp:revision>
  <dcterms:created xsi:type="dcterms:W3CDTF">2021-04-14T10:17:21Z</dcterms:created>
  <dcterms:modified xsi:type="dcterms:W3CDTF">2021-04-14T16:29:41Z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