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5" r:id="rId3"/>
    <p:sldId id="296" r:id="rId4"/>
    <p:sldId id="297" r:id="rId5"/>
    <p:sldId id="301" r:id="rId6"/>
    <p:sldId id="305" r:id="rId7"/>
    <p:sldId id="285" r:id="rId8"/>
    <p:sldId id="302" r:id="rId9"/>
    <p:sldId id="303" r:id="rId10"/>
    <p:sldId id="281" r:id="rId11"/>
    <p:sldId id="304" r:id="rId12"/>
    <p:sldId id="282" r:id="rId13"/>
    <p:sldId id="283" r:id="rId14"/>
    <p:sldId id="284" r:id="rId15"/>
    <p:sldId id="286" r:id="rId16"/>
    <p:sldId id="271" r:id="rId17"/>
    <p:sldId id="287" r:id="rId18"/>
    <p:sldId id="288" r:id="rId19"/>
    <p:sldId id="289" r:id="rId20"/>
    <p:sldId id="290" r:id="rId21"/>
    <p:sldId id="293" r:id="rId22"/>
    <p:sldId id="294" r:id="rId23"/>
    <p:sldId id="292" r:id="rId24"/>
    <p:sldId id="291" r:id="rId25"/>
    <p:sldId id="267" r:id="rId26"/>
    <p:sldId id="295" r:id="rId27"/>
    <p:sldId id="269" r:id="rId28"/>
    <p:sldId id="274" r:id="rId29"/>
    <p:sldId id="268" r:id="rId30"/>
    <p:sldId id="270" r:id="rId31"/>
    <p:sldId id="272" r:id="rId32"/>
    <p:sldId id="273" r:id="rId33"/>
    <p:sldId id="277" r:id="rId34"/>
    <p:sldId id="279" r:id="rId35"/>
    <p:sldId id="299" r:id="rId36"/>
    <p:sldId id="300" r:id="rId37"/>
    <p:sldId id="298" r:id="rId38"/>
    <p:sldId id="278" r:id="rId39"/>
    <p:sldId id="266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6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4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3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9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55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7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5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4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CD90-ABFB-477A-B4C1-AB391929EDD9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EE9F-A00E-4CCD-9B47-888961B6A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8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qresearch.cz/post/digitalni-vylouceni-v-cesku/" TargetMode="External"/><Relationship Id="rId2" Type="http://schemas.openxmlformats.org/officeDocument/2006/relationships/hyperlink" Target="https://blog.cesko.digital/2023/09/V_Cesku_chybi_data_o_digitalne_vyloucenych_osobach.Vyzkum_Cesko_Digital_prinasi_odpoved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chart/13226/where-people-spend-the-most-time-eating-drink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8blhmyx4ac&amp;list=PLCljiwD_V1FRButLKNDmtN0OX0xvtGPgR&amp;index=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esko.digital/2023/09/V_Cesku_chybi_data_o_digitalne_vyloucenych_osobach.Vyzkum_Cesko_Digital_prinasi_odpoved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PROBLÉMY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Závislosti, digitální svět a sociální problémy</a:t>
            </a:r>
          </a:p>
        </p:txBody>
      </p:sp>
    </p:spTree>
    <p:extLst>
      <p:ext uri="{BB962C8B-B14F-4D97-AF65-F5344CB8AC3E}">
        <p14:creationId xmlns:p14="http://schemas.microsoft.com/office/powerpoint/2010/main" val="11421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5"/>
    </mc:Choice>
    <mc:Fallback xmlns="">
      <p:transition spd="slow" advTm="234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D459-6B41-6EE9-2467-89492818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9832"/>
          </a:xfrm>
        </p:spPr>
        <p:txBody>
          <a:bodyPr/>
          <a:lstStyle/>
          <a:p>
            <a:r>
              <a:rPr lang="cs-CZ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Digital </a:t>
            </a:r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divide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842C-A9C6-3808-2E63-A1D563C6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968"/>
            <a:ext cx="10515600" cy="46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= </a:t>
            </a:r>
            <a:r>
              <a:rPr lang="cs-CZ" sz="2800" b="0" i="0" dirty="0">
                <a:solidFill>
                  <a:schemeClr val="accent2"/>
                </a:solidFill>
                <a:effectLst/>
                <a:latin typeface="+mn-lt"/>
              </a:rPr>
              <a:t>nerovnoměrné rozdělení přístupu k informačním a komunikačním technologiím (ICT), </a:t>
            </a:r>
            <a:r>
              <a:rPr lang="cs-CZ" dirty="0"/>
              <a:t>rozdíl mezi demografickými skupinami a regiony, které mají přístup k informačním a komunikačním technologiím a těmi, které jej nemají nebo mají omezený přístup</a:t>
            </a:r>
            <a:r>
              <a:rPr lang="en-GB" dirty="0"/>
              <a:t>.</a:t>
            </a:r>
            <a:endParaRPr lang="cs-CZ" dirty="0"/>
          </a:p>
          <a:p>
            <a:r>
              <a:rPr lang="cs-CZ" dirty="0"/>
              <a:t>Většina těch, kteří nemají přístup k internetu se nachází v rozvojových zemích a velkou část z nich tvoří ženy.</a:t>
            </a:r>
          </a:p>
          <a:p>
            <a:r>
              <a:rPr lang="cs-CZ" dirty="0"/>
              <a:t>Výrazně lepší přístupu je ve městech. </a:t>
            </a:r>
          </a:p>
          <a:p>
            <a:r>
              <a:rPr lang="cs-CZ" dirty="0"/>
              <a:t>O něco větší digitální gramotnost mužů.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&gt;&gt;&gt; </a:t>
            </a:r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Reprodukce globálních nerovností</a:t>
            </a:r>
          </a:p>
          <a:p>
            <a:pPr marL="0" indent="0">
              <a:buNone/>
            </a:pPr>
            <a:r>
              <a:rPr lang="cs-CZ" dirty="0"/>
              <a:t>Vliv na: sociální kapitál, ekonomickou nerovnost, vzdělání, příležitosti...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80"/>
    </mc:Choice>
    <mc:Fallback xmlns="">
      <p:transition spd="slow" advTm="1789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95B14-3E13-A029-43BA-8D5342E6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4" y="365125"/>
            <a:ext cx="11199976" cy="16516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600" b="0" i="0" dirty="0">
                <a:solidFill>
                  <a:schemeClr val="accent2"/>
                </a:solidFill>
                <a:effectLst/>
                <a:latin typeface="+mn-lt"/>
              </a:rPr>
              <a:t>Digitální propast (</a:t>
            </a:r>
            <a:r>
              <a:rPr lang="cs-CZ" sz="3600" b="0" i="0" dirty="0" err="1">
                <a:solidFill>
                  <a:schemeClr val="accent2"/>
                </a:solidFill>
                <a:effectLst/>
                <a:latin typeface="+mn-lt"/>
              </a:rPr>
              <a:t>digital</a:t>
            </a:r>
            <a:r>
              <a:rPr lang="cs-CZ" sz="3600" b="0" i="0" dirty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cs-CZ" sz="3600" b="0" i="0" dirty="0" err="1">
                <a:solidFill>
                  <a:schemeClr val="accent2"/>
                </a:solidFill>
                <a:effectLst/>
                <a:latin typeface="+mn-lt"/>
              </a:rPr>
              <a:t>divide</a:t>
            </a:r>
            <a:r>
              <a:rPr lang="cs-CZ" sz="3600" b="0" i="0" dirty="0">
                <a:solidFill>
                  <a:schemeClr val="accent2"/>
                </a:solidFill>
                <a:effectLst/>
                <a:latin typeface="+mn-lt"/>
              </a:rPr>
              <a:t>) - nerovnoměrné rozdělení přístupu k informačním a komunikačním technologiím (ICT) zahrnuje:</a:t>
            </a:r>
            <a:endParaRPr lang="cs-CZ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BC3F9-6EEC-E285-D779-A2343A8B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994"/>
            <a:ext cx="10515600" cy="403196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i="0" dirty="0">
                <a:effectLst/>
              </a:rPr>
              <a:t>1. Přístup k technologiím (dostupnost i kvalita) </a:t>
            </a:r>
          </a:p>
          <a:p>
            <a:pPr marL="0" indent="0" algn="l">
              <a:buNone/>
            </a:pPr>
            <a:endParaRPr lang="cs-CZ" i="0" dirty="0">
              <a:effectLst/>
            </a:endParaRPr>
          </a:p>
          <a:p>
            <a:pPr marL="0" indent="0" algn="l">
              <a:buNone/>
            </a:pPr>
            <a:r>
              <a:rPr lang="cs-CZ" i="0" dirty="0">
                <a:effectLst/>
              </a:rPr>
              <a:t>2. Ekonomické faktory</a:t>
            </a:r>
          </a:p>
          <a:p>
            <a:pPr marL="0" indent="0" algn="l">
              <a:buNone/>
            </a:pPr>
            <a:endParaRPr lang="cs-CZ" i="0" dirty="0">
              <a:effectLst/>
            </a:endParaRPr>
          </a:p>
          <a:p>
            <a:pPr marL="0" indent="0" algn="l">
              <a:buNone/>
            </a:pPr>
            <a:r>
              <a:rPr lang="cs-CZ" i="0" dirty="0">
                <a:effectLst/>
              </a:rPr>
              <a:t>3. Vzdělání a dovednosti</a:t>
            </a:r>
          </a:p>
          <a:p>
            <a:pPr marL="0" indent="0" algn="l">
              <a:buNone/>
            </a:pPr>
            <a:endParaRPr lang="cs-CZ" i="0" dirty="0">
              <a:effectLst/>
            </a:endParaRPr>
          </a:p>
          <a:p>
            <a:pPr marL="0" indent="0" algn="l">
              <a:buNone/>
            </a:pPr>
            <a:r>
              <a:rPr lang="cs-CZ" i="0" dirty="0">
                <a:effectLst/>
              </a:rPr>
              <a:t>4. Sociální a kulturní faktory</a:t>
            </a:r>
          </a:p>
          <a:p>
            <a:pPr marL="0" indent="0" algn="l">
              <a:buNone/>
            </a:pPr>
            <a:endParaRPr lang="cs-CZ" i="0" dirty="0">
              <a:effectLst/>
            </a:endParaRPr>
          </a:p>
          <a:p>
            <a:pPr marL="0" indent="0" algn="l">
              <a:buNone/>
            </a:pPr>
            <a:r>
              <a:rPr lang="cs-CZ" i="0" dirty="0">
                <a:effectLst/>
              </a:rPr>
              <a:t>5. Politické a infrastrukturní faktory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61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B00A-4775-BEC1-6412-184D0FCA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73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Digitální vyloučení v Česku </a:t>
            </a:r>
            <a:r>
              <a:rPr lang="cs-CZ" sz="1400" dirty="0"/>
              <a:t>dle projektu </a:t>
            </a:r>
            <a:r>
              <a:rPr lang="en-GB" sz="1400" dirty="0" err="1"/>
              <a:t>Česko.Digital</a:t>
            </a:r>
            <a:r>
              <a:rPr lang="en-GB" sz="1400" dirty="0"/>
              <a:t> </a:t>
            </a:r>
            <a:r>
              <a:rPr lang="cs-CZ" sz="1400" dirty="0"/>
              <a:t>2023</a:t>
            </a: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62D1-6B3E-7B15-8610-3D8D5172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85"/>
            <a:ext cx="10515600" cy="5170206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Digitálně vyloučené osoby: </a:t>
            </a:r>
            <a:r>
              <a:rPr lang="cs-CZ" sz="3800" dirty="0"/>
              <a:t>lidé kteří v posledním roce </a:t>
            </a:r>
            <a:r>
              <a:rPr lang="cs-CZ" sz="3800" dirty="0">
                <a:solidFill>
                  <a:schemeClr val="accent2"/>
                </a:solidFill>
              </a:rPr>
              <a:t>nepoužili internet </a:t>
            </a:r>
            <a:r>
              <a:rPr lang="cs-CZ" sz="3800" dirty="0"/>
              <a:t>a zároveň </a:t>
            </a:r>
            <a:r>
              <a:rPr lang="cs-CZ" sz="3800" dirty="0">
                <a:solidFill>
                  <a:schemeClr val="accent2"/>
                </a:solidFill>
              </a:rPr>
              <a:t>nemají znalosti</a:t>
            </a:r>
            <a:r>
              <a:rPr lang="cs-CZ" sz="3800" dirty="0"/>
              <a:t> práce s počítačem (a dalšími digitálními technologiemi): 700.000 (o něco větší číslo PAQ -17 % dospělých) </a:t>
            </a:r>
            <a:endParaRPr lang="en-GB" sz="38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Osoby ohrožené digitálním vyloučením</a:t>
            </a:r>
            <a:r>
              <a:rPr lang="cs-CZ" sz="3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cs-CZ" sz="3800" dirty="0"/>
              <a:t>lidé ti, kteří splňují jen jednu z podmínek digitálního vyloučení a dále respondenti ve věku 15–79 let, kteří sice mají alespoň částečné znalosti práce s počítačem, ale internet nevyužili v posledních dvou měsících, případně jej nevyžívají jako informační a komunikační kanál nebo nepoužívají sofistikovanější služby jako je internetové bankovnictví, online nakupování atd.: 1 mil. osob</a:t>
            </a:r>
            <a:endParaRPr lang="en-GB" sz="38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Nejvíc ohrožené osoby: </a:t>
            </a:r>
            <a:r>
              <a:rPr lang="cs-CZ" sz="3800" dirty="0"/>
              <a:t>osamělí senioři a seniorky a starší lidé žijící ve vyloučených lokalitách, děti mezi 12 – 18 lety, kteří vyrůstají ve ztížených sociálních a ekonomických podmínkách, či dospělí lidé trpící sociálním vyloučením spojeným s chudobou, nezaměstnaností, problémy s bydlením či diskriminací.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3800" dirty="0">
                <a:solidFill>
                  <a:schemeClr val="accent2"/>
                </a:solidFill>
              </a:rPr>
              <a:t>Ale: málo dat, digitálně vyloučené neumíme dobře identifikovat, neznáme jejich potřeby</a:t>
            </a:r>
          </a:p>
          <a:p>
            <a:pPr algn="r"/>
            <a:r>
              <a:rPr lang="cs-CZ" sz="1500" dirty="0"/>
              <a:t>Zdroje: </a:t>
            </a:r>
            <a:r>
              <a:rPr lang="cs-CZ" sz="1500" dirty="0">
                <a:hlinkClick r:id="rId2"/>
              </a:rPr>
              <a:t>https://blog.cesko.digital/2023/09/V_Cesku_chybi_data_o_digitalne_vyloucenych_osobach.Vyzkum_Cesko_Digital_prinasi_odpovedi</a:t>
            </a:r>
            <a:endParaRPr lang="cs-CZ" sz="1500" dirty="0"/>
          </a:p>
          <a:p>
            <a:pPr algn="r"/>
            <a:r>
              <a:rPr lang="cs-CZ" sz="1500" dirty="0">
                <a:hlinkClick r:id="rId3"/>
              </a:rPr>
              <a:t>Čtvrtina obyvatel má problém s online komunikací s úřady. Jak v Česku vypadá digitální vyloučení</a:t>
            </a:r>
            <a:r>
              <a:rPr lang="cs-CZ" sz="1500" dirty="0"/>
              <a:t> </a:t>
            </a:r>
            <a:endParaRPr lang="en-GB" sz="1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7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994"/>
    </mc:Choice>
    <mc:Fallback xmlns="">
      <p:transition spd="slow" advTm="3949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2EA86-AF6D-AEF4-4C5E-FF768CE8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151942"/>
            <a:ext cx="6382641" cy="6554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12BE3-C6FD-26CD-42AD-BA85C779908A}"/>
              </a:ext>
            </a:extLst>
          </p:cNvPr>
          <p:cNvSpPr txBox="1"/>
          <p:nvPr/>
        </p:nvSpPr>
        <p:spPr>
          <a:xfrm>
            <a:off x="10304269" y="4154857"/>
            <a:ext cx="1659103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https://www.seznamzpravy.cz/clanek/fakta-koho-se-tyka-digitalni-vylouceni-stat-to-nevi-232840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35"/>
    </mc:Choice>
    <mc:Fallback xmlns="">
      <p:transition spd="slow" advTm="917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2254D-8E9D-D6DA-2395-FC5C9AE8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0"/>
            <a:ext cx="6220693" cy="6563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6097C-4758-FA21-23CF-35D6C74FF118}"/>
              </a:ext>
            </a:extLst>
          </p:cNvPr>
          <p:cNvSpPr txBox="1"/>
          <p:nvPr/>
        </p:nvSpPr>
        <p:spPr>
          <a:xfrm flipH="1">
            <a:off x="10103461" y="4178894"/>
            <a:ext cx="1852105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https://www.seznamzpravy.cz/clanek/fakta-koho-se-tyka-digitalni-vylouceni-stat-to-nevi-232840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55"/>
    </mc:Choice>
    <mc:Fallback xmlns="">
      <p:transition spd="slow" advTm="820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4367-2028-79DD-59D3-FF1DDF28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003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Přístup ke komunikačním a informačním technologiím vede i k řadě problémů…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8F2B6-DF45-3E3D-2263-214F9C02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9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11"/>
    </mc:Choice>
    <mc:Fallback xmlns="">
      <p:transition spd="slow" advTm="759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Závislost…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…je stav, kdy je někdo podmíněn nějakou okolností nebo situací, kterou potřebuje (nebo si myslí, že ji potřebuje) ke své existenci.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Např. závislost na hraní her WHO klasifikovala již jako nemoc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6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3"/>
    </mc:Choice>
    <mc:Fallback xmlns="">
      <p:transition spd="slow" advTm="373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DC2AB-2DF4-FCBF-8FC5-78BAF0311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8BD4D-5B1A-EF08-E0E8-389ED2B5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Digitální závislost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984199-5497-8E73-DF52-0B8B5756E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accent2"/>
                </a:solidFill>
                <a:effectLst/>
              </a:rPr>
              <a:t>Stav, kdy jedinec vykazuje kompulzivní potřebu používat digitální technologie, což negativně ovlivňuje jeho každodenní život a fungování.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cs-CZ" b="1" i="0" dirty="0">
                <a:effectLst/>
              </a:rPr>
              <a:t>Klíčové charakteristiky</a:t>
            </a:r>
            <a:r>
              <a:rPr lang="cs-CZ" b="0" i="0" dirty="0">
                <a:effectLst/>
              </a:rPr>
              <a:t>: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Kompulzivní chování</a:t>
            </a:r>
            <a:r>
              <a:rPr lang="cs-CZ" b="0" i="0" dirty="0">
                <a:effectLst/>
              </a:rPr>
              <a:t>: Neustálé nutkání používat digitální zařízení nebo aplikace.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Ztráta kontroly</a:t>
            </a:r>
            <a:r>
              <a:rPr lang="cs-CZ" b="0" i="0" dirty="0">
                <a:effectLst/>
              </a:rPr>
              <a:t>: Neschopnost omezit nebo regulovat používání digitálních technologií.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Negativní důsledky</a:t>
            </a:r>
            <a:r>
              <a:rPr lang="cs-CZ" b="0" i="0" dirty="0">
                <a:effectLst/>
              </a:rPr>
              <a:t>: Zhoršení fyzického, psychického a sociálního zdraví.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76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43"/>
    </mc:Choice>
    <mc:Fallback>
      <p:transition spd="slow" advTm="373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57C05-87FA-0BE1-8E39-4C7B3F5D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Jaký je rozdíl</a:t>
            </a:r>
            <a:r>
              <a:rPr lang="cs-CZ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 mezi běžným užíváním digitálních technologií a závislostí?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80FB0-41FA-98DF-D692-735F2EE9F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0" i="0" dirty="0">
                <a:effectLst/>
                <a:latin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308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11DB-A45A-69C0-77E9-B36B76B3E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791F0-95D3-361B-E32A-43C97EDD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Rozdíl mezi běžným užíváním a závislostí: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965EA-C6EB-4661-8BA3-BBBDBB2C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0" i="0" dirty="0">
                <a:effectLst/>
                <a:latin typeface="Segoe UI" panose="020B0502040204020203" pitchFamily="34" charset="0"/>
              </a:rPr>
              <a:t>Závislost je charakterizována neschopností přestat používat technologie navzdory negativním důsledkům.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17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3" y="1349369"/>
            <a:ext cx="7568739" cy="42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11"/>
    </mc:Choice>
    <mc:Fallback xmlns="">
      <p:transition spd="slow" advTm="4311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E559D-1218-A85E-3235-657677A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rPr>
              <a:t>Přehled hlavních typů digitálních závislostí</a:t>
            </a:r>
            <a:br>
              <a:rPr lang="cs-CZ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E3890-87E0-5F60-B0CC-9233BAAF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778"/>
            <a:ext cx="10515600" cy="5443671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Závislost na sociálních sítích (více viz dále)</a:t>
            </a:r>
            <a:r>
              <a:rPr lang="cs-CZ" sz="2900" b="0" i="0" dirty="0">
                <a:effectLst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Popis</a:t>
            </a:r>
            <a:r>
              <a:rPr lang="cs-CZ" sz="2900" b="0" i="0" dirty="0">
                <a:effectLst/>
              </a:rPr>
              <a:t>: Nadměrné používání platforem jako Facebook, Instagram, Twitter.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Příznaky</a:t>
            </a:r>
            <a:r>
              <a:rPr lang="cs-CZ" sz="2900" b="0" i="0" dirty="0">
                <a:effectLst/>
              </a:rPr>
              <a:t>: Neustálé kontrolování notifikací, potřeba lajků a komentářů a sdílení pro pocit uznání, zanedbávání reálných vztahů, úzkost nebo podrážděnost při nemožnosti přístupu k sociálním sítím.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900" b="0" i="0" dirty="0">
              <a:effectLst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Závislost na online hrách</a:t>
            </a:r>
            <a:r>
              <a:rPr lang="cs-CZ" sz="29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Popis</a:t>
            </a:r>
            <a:r>
              <a:rPr lang="cs-CZ" sz="2900" b="0" i="0" dirty="0">
                <a:effectLst/>
              </a:rPr>
              <a:t>: Kompulzivní hraní online her, často </a:t>
            </a:r>
            <a:r>
              <a:rPr lang="cs-CZ" sz="2900" b="0" i="0" dirty="0" err="1">
                <a:effectLst/>
              </a:rPr>
              <a:t>multiplayerových</a:t>
            </a:r>
            <a:r>
              <a:rPr lang="cs-CZ" sz="2900" b="0" i="0" dirty="0">
                <a:effectLst/>
              </a:rPr>
              <a:t> (např. </a:t>
            </a:r>
            <a:r>
              <a:rPr lang="cs-CZ" sz="2900" b="0" i="0" dirty="0" err="1">
                <a:effectLst/>
              </a:rPr>
              <a:t>Fortnite</a:t>
            </a:r>
            <a:r>
              <a:rPr lang="cs-CZ" sz="2900" b="0" i="0" dirty="0">
                <a:effectLst/>
              </a:rPr>
              <a:t>, </a:t>
            </a:r>
            <a:r>
              <a:rPr lang="cs-CZ" sz="2900" b="0" i="0" dirty="0" err="1">
                <a:effectLst/>
              </a:rPr>
              <a:t>World</a:t>
            </a:r>
            <a:r>
              <a:rPr lang="cs-CZ" sz="2900" b="0" i="0" dirty="0">
                <a:effectLst/>
              </a:rPr>
              <a:t> </a:t>
            </a:r>
            <a:r>
              <a:rPr lang="cs-CZ" sz="2900" b="0" i="0" dirty="0" err="1">
                <a:effectLst/>
              </a:rPr>
              <a:t>of</a:t>
            </a:r>
            <a:r>
              <a:rPr lang="cs-CZ" sz="2900" b="0" i="0" dirty="0">
                <a:effectLst/>
              </a:rPr>
              <a:t> Warcraft).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Příznaky</a:t>
            </a:r>
            <a:r>
              <a:rPr lang="cs-CZ" sz="2900" b="0" i="0" dirty="0">
                <a:effectLst/>
              </a:rPr>
              <a:t>: Dlouhé hodiny strávené hraním, často na úkor spánku a povinností,  zanedbávání povinností a/či osobní hygieny a zdraví , sociální izolace, upřednostňování virtuálních vztahů před reálnými, někdy agresivita nebo podrážděnost při nemožnosti hrát.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900" b="0" i="0" dirty="0">
              <a:effectLst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Závislost na internetu</a:t>
            </a:r>
            <a:r>
              <a:rPr lang="cs-CZ" sz="2900" b="0" i="0" dirty="0">
                <a:effectLst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Popis</a:t>
            </a:r>
            <a:r>
              <a:rPr lang="cs-CZ" sz="2900" b="0" i="0" dirty="0">
                <a:effectLst/>
              </a:rPr>
              <a:t>: Nadměrné surfování po internetu, často bez konkrétního cíle, </a:t>
            </a:r>
            <a:r>
              <a:rPr lang="cs-CZ" sz="2900" dirty="0"/>
              <a:t>popřípadě </a:t>
            </a:r>
            <a:r>
              <a:rPr lang="cs-CZ" sz="2900" b="0" i="0" dirty="0">
                <a:effectLst/>
              </a:rPr>
              <a:t> kompulzivní online nakupování.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Příznaky</a:t>
            </a:r>
            <a:r>
              <a:rPr lang="cs-CZ" sz="2900" b="0" i="0" dirty="0">
                <a:effectLst/>
              </a:rPr>
              <a:t>: Prokrastinace, ztráta času, neschopnost odpojit se a omezit čas strávený online nebo nakupováním.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900" b="0" i="0" dirty="0">
              <a:effectLst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Závislost na chytrých telefonech</a:t>
            </a:r>
            <a:r>
              <a:rPr lang="cs-CZ" sz="29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Popis</a:t>
            </a:r>
            <a:r>
              <a:rPr lang="cs-CZ" sz="2900" b="0" i="0" dirty="0">
                <a:effectLst/>
              </a:rPr>
              <a:t>: Neustálé používání chytrého telefonu pro různé účely (sociální sítě, hry, aplikace) i když není třeba, úzkost nebo podrážděnost při nemožnosti použít telefon, zanedbávání reálných interakcí a povinností.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900" b="1" i="0" dirty="0">
                <a:effectLst/>
              </a:rPr>
              <a:t>Příznaky</a:t>
            </a:r>
            <a:r>
              <a:rPr lang="cs-CZ" sz="2900" b="0" i="0" dirty="0">
                <a:effectLst/>
              </a:rPr>
              <a:t>: Fyzické problémy (např. bolesti krku), úzkost při nemožnosti použít telefon, narušení spánku.           </a:t>
            </a:r>
          </a:p>
          <a:p>
            <a:pPr marL="457200" lvl="1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cs-CZ" sz="29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+ kombinace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32493-F30E-4E86-60F6-22605D89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Digitální závislosti versus další závislosti (např. na látkách)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F6594-7B9F-C652-5A7D-211D17FF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čem se liší? V čem jsou podobnosti? </a:t>
            </a:r>
          </a:p>
        </p:txBody>
      </p:sp>
    </p:spTree>
    <p:extLst>
      <p:ext uri="{BB962C8B-B14F-4D97-AF65-F5344CB8AC3E}">
        <p14:creationId xmlns:p14="http://schemas.microsoft.com/office/powerpoint/2010/main" val="287478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D63F-B9E6-4F81-E7B7-E3D44231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66864-607C-9050-B889-2C71C49E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Digitální závislosti versus další závislosti (např. na látkách)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3DF1C-4568-FA25-8745-484BD85A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cs-CZ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Podobnosti</a:t>
            </a:r>
            <a:r>
              <a:rPr lang="cs-CZ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: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Kompulzivní chování</a:t>
            </a:r>
            <a:r>
              <a:rPr lang="cs-CZ" b="0" i="0" dirty="0">
                <a:effectLst/>
              </a:rPr>
              <a:t>: Stejně jako u závislostí na látkách, digitální závislosti zahrnují nutkavé chování.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Ztráta kontroly</a:t>
            </a:r>
            <a:r>
              <a:rPr lang="cs-CZ" b="0" i="0" dirty="0">
                <a:effectLst/>
              </a:rPr>
              <a:t>: Neschopnost omezit nebo regulovat používání digitálních technologií.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Negativní důsledky</a:t>
            </a:r>
            <a:r>
              <a:rPr lang="cs-CZ" b="0" i="0" dirty="0">
                <a:effectLst/>
              </a:rPr>
              <a:t>: Fyzické, psychické a sociální problémy.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cs-CZ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Rozdíly</a:t>
            </a:r>
            <a:r>
              <a:rPr lang="cs-CZ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: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Fyzické účinky</a:t>
            </a:r>
            <a:r>
              <a:rPr lang="cs-CZ" b="0" i="0" dirty="0">
                <a:effectLst/>
              </a:rPr>
              <a:t>: Zatímco závislosti na látkách mají přímé fyzické účinky (např. poškození orgánů), digitální závislosti mají spíše nepřímé fyzické důsledky (např. problémy se zrakem, bolesti zad).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Sociální vnímání</a:t>
            </a:r>
            <a:r>
              <a:rPr lang="cs-CZ" b="0" i="0" dirty="0">
                <a:effectLst/>
              </a:rPr>
              <a:t>: Digitální závislosti jsou často méně stigmatizovány než závislosti na látkách.</a:t>
            </a:r>
          </a:p>
          <a:p>
            <a:pPr marL="742950" lvl="1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Přístup k léčbě</a:t>
            </a:r>
            <a:r>
              <a:rPr lang="cs-CZ" b="0" i="0" dirty="0">
                <a:effectLst/>
              </a:rPr>
              <a:t>: Metody léčby se liší, přičemž digitální závislosti často vyžadují specifické terapeutické přístupy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59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F9BEF-30E3-0259-C2C3-FCC444810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CCC96-52C5-E4F4-05E0-46A8C10D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3183" cy="4809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</a:rPr>
              <a:t>Proč se závislostem v digitálním světe věnovat? </a:t>
            </a:r>
            <a:endParaRPr lang="cs-CZ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549D0-BC98-C174-7DBB-48C6D2C1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82"/>
            <a:ext cx="10515600" cy="5023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76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DA6A7-BE99-7ABA-A071-0B3E7B5D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909"/>
          </a:xfrm>
        </p:spPr>
        <p:txBody>
          <a:bodyPr>
            <a:normAutofit fontScale="90000"/>
          </a:bodyPr>
          <a:lstStyle/>
          <a:p>
            <a:pPr algn="l"/>
            <a:r>
              <a:rPr lang="cs-CZ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Význam a aktuálnost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DFA2D-FA64-6E2F-CED5-72F2A0FE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82"/>
            <a:ext cx="10515600" cy="5023281"/>
          </a:xfrm>
        </p:spPr>
        <p:txBody>
          <a:bodyPr>
            <a:norm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Rostoucí prevalence</a:t>
            </a:r>
            <a:r>
              <a:rPr lang="cs-CZ" i="0" dirty="0">
                <a:effectLst/>
              </a:rPr>
              <a:t>: S rostoucím počtem uživatelů digitálních technologií roste i počet lidí trpících digitálními závislostmi.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Sociální dopady</a:t>
            </a:r>
            <a:r>
              <a:rPr lang="cs-CZ" i="0" dirty="0">
                <a:effectLst/>
              </a:rPr>
              <a:t>: Digitální závislosti mohou vést k sociální izolaci, zhoršení mezilidských vztahů a snížení kvality života.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Ekonomické dopady</a:t>
            </a:r>
            <a:r>
              <a:rPr lang="cs-CZ" i="0" dirty="0">
                <a:effectLst/>
              </a:rPr>
              <a:t>: Ztráta produktivity v práci nebo ve škole, zvýšené náklady na zdravotní péči.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Psychologické dopady</a:t>
            </a:r>
            <a:r>
              <a:rPr lang="cs-CZ" i="0" dirty="0">
                <a:effectLst/>
              </a:rPr>
              <a:t>: Zvýšené riziko úzkosti, deprese a dalších duševních poruch.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Aktuální výzkum</a:t>
            </a:r>
            <a:r>
              <a:rPr lang="cs-CZ" i="0" dirty="0">
                <a:effectLst/>
              </a:rPr>
              <a:t>: Neustále probíhající studie zkoumají příčiny, důsledky a efektivní metody prevence a léčby digitálních závislostí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664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Závislost na sociálních sítích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8064"/>
            <a:ext cx="10515600" cy="4578899"/>
          </a:xfrm>
        </p:spPr>
        <p:txBody>
          <a:bodyPr>
            <a:normAutofit/>
          </a:bodyPr>
          <a:lstStyle/>
          <a:p>
            <a:r>
              <a:rPr lang="cs-CZ" dirty="0"/>
              <a:t>Nový/objevující se sociální problém: stále méně informací</a:t>
            </a:r>
          </a:p>
          <a:p>
            <a:endParaRPr lang="cs-CZ" dirty="0"/>
          </a:p>
          <a:p>
            <a:r>
              <a:rPr lang="cs-CZ" dirty="0"/>
              <a:t>Situace, o níž se určitá relevantní skupina lidí nebo sami zúčastnění domnívají, že vyžaduje řešení, </a:t>
            </a:r>
            <a:r>
              <a:rPr lang="cs-CZ" i="1" dirty="0">
                <a:solidFill>
                  <a:schemeClr val="accent2"/>
                </a:solidFill>
              </a:rPr>
              <a:t>obvykle prostředky vnějšího institucionalizovaného zásahu</a:t>
            </a:r>
          </a:p>
          <a:p>
            <a:r>
              <a:rPr lang="cs-CZ" dirty="0"/>
              <a:t>Subjektivní stránka x objektivní stránka</a:t>
            </a:r>
          </a:p>
          <a:p>
            <a:r>
              <a:rPr lang="cs-CZ" dirty="0"/>
              <a:t>Shoda – existuje, je to negativní a část lidí hledá řešení, ale…</a:t>
            </a:r>
          </a:p>
          <a:p>
            <a:r>
              <a:rPr lang="cs-CZ" dirty="0"/>
              <a:t>Lze očekávat postupné ustanovení problému (~ závislosti typu alkoholismu, drogové závislosti… zatím možné méně zřetelný negativní dopad x sledování televize, tolerované závislosti)</a:t>
            </a:r>
          </a:p>
        </p:txBody>
      </p:sp>
    </p:spTree>
    <p:extLst>
      <p:ext uri="{BB962C8B-B14F-4D97-AF65-F5344CB8AC3E}">
        <p14:creationId xmlns:p14="http://schemas.microsoft.com/office/powerpoint/2010/main" val="35765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86"/>
    </mc:Choice>
    <mc:Fallback xmlns="">
      <p:transition spd="slow" advTm="28418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4F6F1-48B8-0058-1371-22DA992E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195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Tvůrci sociálních sítí vědí, co a proč dělají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4810F-604B-67EA-7FD0-98F32811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419"/>
            <a:ext cx="10515600" cy="479254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cs-CZ" sz="2900" b="1" i="0" dirty="0">
                <a:solidFill>
                  <a:schemeClr val="accent2"/>
                </a:solidFill>
                <a:effectLst/>
              </a:rPr>
              <a:t>Motivace a psychologické aspekty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2900" b="1" i="0" dirty="0">
                <a:solidFill>
                  <a:schemeClr val="tx1">
                    <a:lumMod val="95000"/>
                  </a:schemeClr>
                </a:solidFill>
                <a:effectLst/>
              </a:rPr>
              <a:t>Přirozená potřeba být uznán a oceněn: </a:t>
            </a:r>
            <a:r>
              <a:rPr lang="cs-CZ" sz="29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Sociální sítě tuto potřebu uspokojují prostřednictvím lajků, komentářů a sdílení.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2900" b="1" i="0" dirty="0">
                <a:solidFill>
                  <a:schemeClr val="tx1">
                    <a:lumMod val="95000"/>
                  </a:schemeClr>
                </a:solidFill>
                <a:effectLst/>
              </a:rPr>
              <a:t>Dopaminový efekt</a:t>
            </a:r>
            <a:r>
              <a:rPr lang="cs-CZ" sz="29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: Každý lajk nebo pozitivní komentář spouští uvolňování dopaminu v mozku, což vytváří pocit štěstí a odměny. Tento efekt může vést k závislosti na sociálních sítích.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2900" b="1" i="0" dirty="0">
                <a:solidFill>
                  <a:schemeClr val="tx1">
                    <a:lumMod val="95000"/>
                  </a:schemeClr>
                </a:solidFill>
                <a:effectLst/>
              </a:rPr>
              <a:t>Sociální srovnávání</a:t>
            </a:r>
            <a:r>
              <a:rPr lang="cs-CZ" sz="29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29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s ostatními, což může vést k pocitům méněcennosti nebo naopak k euforii při dosažení vysokého počtu interakcí.</a:t>
            </a:r>
          </a:p>
          <a:p>
            <a:pPr marL="0" indent="0"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cs-CZ" sz="2900" b="1" i="0" dirty="0">
                <a:solidFill>
                  <a:schemeClr val="accent2"/>
                </a:solidFill>
                <a:effectLst/>
              </a:rPr>
              <a:t>Mechanismy sociálních sítí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2900" b="1" i="0" dirty="0">
                <a:solidFill>
                  <a:schemeClr val="tx1">
                    <a:lumMod val="95000"/>
                  </a:schemeClr>
                </a:solidFill>
                <a:effectLst/>
              </a:rPr>
              <a:t>Algoritmy</a:t>
            </a:r>
            <a:r>
              <a:rPr lang="cs-CZ" sz="29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: Sociální sítě používají algoritmy, které upřednostňují obsah s vysokým počtem interakcí, což motivuje uživatele k vytváření a sdílení obsahu, který získá co nejvíce lajků a komentářů.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2900" b="1" i="0" dirty="0">
                <a:solidFill>
                  <a:schemeClr val="tx1">
                    <a:lumMod val="95000"/>
                  </a:schemeClr>
                </a:solidFill>
                <a:effectLst/>
              </a:rPr>
              <a:t>Notifikace</a:t>
            </a:r>
            <a:r>
              <a:rPr lang="cs-CZ" sz="29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: Neustálé notifikace o nových lajkech, komentářích a sdíleních udržují uživatele v neustálém kontaktu se sociálními sítěmi a posilují jejich závislost.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cs-CZ" sz="2900" b="1" i="0" dirty="0">
                <a:solidFill>
                  <a:schemeClr val="tx1">
                    <a:lumMod val="95000"/>
                  </a:schemeClr>
                </a:solidFill>
                <a:effectLst/>
              </a:rPr>
              <a:t>Gamifikace</a:t>
            </a:r>
            <a:r>
              <a:rPr lang="cs-CZ" sz="29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: Některé sociální sítě používají prvky gamifikace (např. odznaky, úrovně), které motivují uživatele k častějšímu používání a sdílení obsahu.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55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 čem spočívá lákavost sociálních médií?</a:t>
            </a:r>
            <a:br>
              <a:rPr lang="cs-CZ" dirty="0"/>
            </a:br>
            <a:r>
              <a:rPr lang="cs-CZ" sz="3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Základní předpoklady: široce používaná, levná, rychlá, dostupná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Které faktory a funkce činí sociální média návykovými?</a:t>
            </a:r>
          </a:p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Lajky</a:t>
            </a:r>
            <a:r>
              <a:rPr lang="cs-CZ" dirty="0"/>
              <a:t> – pozitivní potvrzování, vede k přidávání stále nových příspěvků, Justin </a:t>
            </a:r>
            <a:r>
              <a:rPr lang="cs-CZ" dirty="0" err="1"/>
              <a:t>Rosenstein</a:t>
            </a:r>
            <a:r>
              <a:rPr lang="cs-CZ" dirty="0"/>
              <a:t>, jeden ze 4 návrhářů tlačítka </a:t>
            </a:r>
            <a:r>
              <a:rPr lang="cs-CZ" i="1" dirty="0" err="1"/>
              <a:t>like</a:t>
            </a:r>
            <a:r>
              <a:rPr lang="cs-CZ" dirty="0"/>
              <a:t> na FB, </a:t>
            </a:r>
            <a:r>
              <a:rPr lang="cs-CZ" i="1" dirty="0"/>
              <a:t>„svým způsobem to bylo moc úspěšné, uspěli jsme, ale také vzniklo mnoho nezamýšlených důsledků“.  </a:t>
            </a:r>
          </a:p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Ego </a:t>
            </a:r>
            <a:r>
              <a:rPr lang="cs-CZ" dirty="0"/>
              <a:t>- lidé tráví 30-40 % obsahu konverzací tím, že mluví o sobě, nicméně u příspěvků na sociálních sítích tento počet dosahuje až 80 %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FOMO </a:t>
            </a:r>
            <a:r>
              <a:rPr lang="en-US" dirty="0"/>
              <a:t>(Fear of Missing Out)</a:t>
            </a:r>
            <a:r>
              <a:rPr lang="cs-CZ" dirty="0"/>
              <a:t> – strach z toho, abych něco nezmeškala/a, srovnávání se s druhými</a:t>
            </a:r>
          </a:p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Sebepotvrzení</a:t>
            </a:r>
            <a:r>
              <a:rPr lang="cs-CZ" dirty="0"/>
              <a:t>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srovnávání </a:t>
            </a:r>
            <a:r>
              <a:rPr lang="cs-CZ" dirty="0"/>
              <a:t>– prof. Adam Alter: </a:t>
            </a:r>
            <a:r>
              <a:rPr lang="cs-CZ" i="1" dirty="0"/>
              <a:t>"Když se někomu líbí příspěvek na </a:t>
            </a:r>
            <a:r>
              <a:rPr lang="cs-CZ" i="1" dirty="0" err="1"/>
              <a:t>Instagramu</a:t>
            </a:r>
            <a:r>
              <a:rPr lang="cs-CZ" i="1" dirty="0"/>
              <a:t> nebo jakýkoli obsah, který sdílíte, je to trochu jako brát drogu. Pokud jde o váš mozek, je to velmi podobná zkušenost. Důvodem je nyní to, že není zaručeno, že na svých příspěvcích získáte lajky. </a:t>
            </a:r>
            <a:r>
              <a:rPr lang="cs-CZ" b="1" i="1" dirty="0"/>
              <a:t>A právě nepředvídatelnost tohoto procesu ho činí tak návykovým. </a:t>
            </a:r>
            <a:r>
              <a:rPr lang="cs-CZ" i="1" dirty="0"/>
              <a:t>Kdybyste věděli, že pokaždé, když zveřejníte něco, získáte 100 </a:t>
            </a:r>
            <a:r>
              <a:rPr lang="cs-CZ" i="1" dirty="0" err="1"/>
              <a:t>lajků</a:t>
            </a:r>
            <a:r>
              <a:rPr lang="cs-CZ" i="1" dirty="0"/>
              <a:t>, bude to nuda opravdu rychlá. “</a:t>
            </a:r>
          </a:p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Osobní bublina </a:t>
            </a:r>
            <a:r>
              <a:rPr lang="cs-CZ" dirty="0"/>
              <a:t>– možnost potvrzování svého pohledu na svět,  filmař Adam </a:t>
            </a:r>
            <a:r>
              <a:rPr lang="cs-CZ" dirty="0" err="1"/>
              <a:t>Curtis</a:t>
            </a:r>
            <a:r>
              <a:rPr lang="cs-CZ" dirty="0"/>
              <a:t>: </a:t>
            </a:r>
            <a:r>
              <a:rPr lang="cs-CZ" i="1" dirty="0"/>
              <a:t>"V sociální síti je to jako být v heroinové bublině. Jako radikální umělec v 70. letech jste chodili brát heroin a procházet se chaosem a hroutící se </a:t>
            </a:r>
            <a:r>
              <a:rPr lang="cs-CZ" i="1" dirty="0" err="1"/>
              <a:t>Lower</a:t>
            </a:r>
            <a:r>
              <a:rPr lang="cs-CZ" i="1" dirty="0"/>
              <a:t> East </a:t>
            </a:r>
            <a:r>
              <a:rPr lang="cs-CZ" i="1" dirty="0" err="1"/>
              <a:t>Side</a:t>
            </a:r>
            <a:r>
              <a:rPr lang="cs-CZ" i="1" dirty="0"/>
              <a:t> a cítili jste se v bezpečí. To je jako teď. Víte, že nejste v bezpečí, ale cítíte se v bezpečí, protože každý je jako vy. Ale nemusíte užívat heroin, takže je to skvělé. Nezískáte závislost, nebo možná ano. Většinou ano. “</a:t>
            </a:r>
          </a:p>
          <a:p>
            <a:endParaRPr lang="cs-CZ" dirty="0"/>
          </a:p>
          <a:p>
            <a:endParaRPr lang="en-US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1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904"/>
    </mc:Choice>
    <mc:Fallback xmlns="">
      <p:transition spd="slow" advTm="51290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Př. profil „závisláka/</a:t>
            </a:r>
            <a:r>
              <a:rPr lang="cs-CZ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závislačky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Nejčastěji mezi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 a 24 lety </a:t>
            </a:r>
            <a:r>
              <a:rPr lang="cs-CZ" dirty="0"/>
              <a:t>(proč: větší potřeba nic nezmeškat, potřeba sociálního vlivu a interakcí, potvrzování skupinové identity – kdo jsem a kam patřím, větší impulzivnost)</a:t>
            </a:r>
          </a:p>
          <a:p>
            <a:r>
              <a:rPr lang="cs-CZ" dirty="0"/>
              <a:t>Častěji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chlapci</a:t>
            </a:r>
            <a:r>
              <a:rPr lang="cs-CZ" dirty="0"/>
              <a:t>/muži (</a:t>
            </a:r>
            <a:r>
              <a:rPr lang="cs-CZ" dirty="0" err="1"/>
              <a:t>Ranjith</a:t>
            </a:r>
            <a:r>
              <a:rPr lang="cs-CZ" dirty="0"/>
              <a:t> et al. 2016), ale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dívky</a:t>
            </a:r>
            <a:r>
              <a:rPr lang="cs-CZ" dirty="0"/>
              <a:t> mají následně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větší sklony k depresi </a:t>
            </a:r>
            <a:r>
              <a:rPr lang="cs-CZ" dirty="0"/>
              <a:t>(</a:t>
            </a:r>
            <a:r>
              <a:rPr lang="cs-CZ" dirty="0" err="1"/>
              <a:t>Yazdavar</a:t>
            </a:r>
            <a:r>
              <a:rPr lang="cs-CZ" dirty="0"/>
              <a:t> et al. 2020)</a:t>
            </a:r>
          </a:p>
          <a:p>
            <a:r>
              <a:rPr lang="cs-CZ" dirty="0"/>
              <a:t>Mezi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příčiny</a:t>
            </a:r>
            <a:r>
              <a:rPr lang="cs-CZ" dirty="0"/>
              <a:t> patří: nízká sebeúcta, osobní nespokojenost, deprese a hyperaktivita a nedostatek náklonnosti (na soc. sítích – pocit uspokojení, prchavý, ale přeci jen uspokojující)</a:t>
            </a:r>
          </a:p>
          <a:p>
            <a:r>
              <a:rPr lang="cs-CZ" dirty="0"/>
              <a:t>Mezi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následky</a:t>
            </a:r>
            <a:r>
              <a:rPr lang="cs-CZ" dirty="0"/>
              <a:t> patří: úzkost, deprese, podrážděnost, izolace, distancování se od skutečného světa a z rodinných vztahů, ztráty kontroly atd.</a:t>
            </a:r>
          </a:p>
          <a:p>
            <a:endParaRPr lang="cs-CZ" dirty="0"/>
          </a:p>
          <a:p>
            <a:r>
              <a:rPr lang="cs-CZ" dirty="0"/>
              <a:t>Výzkum dopadu sociálních médií na vztahy a potvrzuje, že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oslabují lidské vazby</a:t>
            </a:r>
            <a:r>
              <a:rPr lang="cs-CZ" dirty="0"/>
              <a:t>, neboť negativní dopad neustálého propojení vede k pocitu určitého osamění (kniha: S. </a:t>
            </a:r>
            <a:r>
              <a:rPr lang="cs-CZ" dirty="0" err="1"/>
              <a:t>Turkle</a:t>
            </a:r>
            <a:r>
              <a:rPr lang="cs-CZ" dirty="0"/>
              <a:t>. 2011. </a:t>
            </a:r>
            <a:r>
              <a:rPr lang="en-GB" i="1" dirty="0"/>
              <a:t>Alone together: Why we expect more from technology and less from each other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4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28"/>
    </mc:Choice>
    <mc:Fallback xmlns="">
      <p:transition spd="slow" advTm="25952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385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Aktivita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98961"/>
            <a:ext cx="10515600" cy="4878002"/>
          </a:xfrm>
        </p:spPr>
        <p:txBody>
          <a:bodyPr>
            <a:normAutofit fontScale="55000" lnSpcReduction="20000"/>
          </a:bodyPr>
          <a:lstStyle/>
          <a:p>
            <a:r>
              <a:rPr lang="cs-CZ" sz="4400" dirty="0"/>
              <a:t>V průměru stráví ve vyspělých zemích lidé více času na sociálních sítích během dne než jídlem, pitím a socializací dohromady, tedy 143 min denně </a:t>
            </a:r>
            <a:r>
              <a:rPr lang="cs-CZ" sz="2000" dirty="0"/>
              <a:t> (</a:t>
            </a:r>
            <a:r>
              <a:rPr lang="en-US" sz="2000" dirty="0">
                <a:hlinkClick r:id="rId2"/>
              </a:rPr>
              <a:t>Chart: Where People Spend The Most Time Eating &amp; Drinking | Statista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4400" dirty="0" err="1"/>
              <a:t>Pew</a:t>
            </a:r>
            <a:r>
              <a:rPr lang="cs-CZ" sz="4400" dirty="0"/>
              <a:t> </a:t>
            </a:r>
            <a:r>
              <a:rPr lang="cs-CZ" sz="4400" dirty="0" err="1"/>
              <a:t>Research</a:t>
            </a:r>
            <a:r>
              <a:rPr lang="cs-CZ" sz="4400" dirty="0"/>
              <a:t> Center (2019, data za USA) uvádí: </a:t>
            </a:r>
          </a:p>
          <a:p>
            <a:r>
              <a:rPr lang="cs-CZ" sz="4400" dirty="0"/>
              <a:t>80 % Američanů se připojuje každý den online. </a:t>
            </a:r>
          </a:p>
          <a:p>
            <a:r>
              <a:rPr lang="cs-CZ" sz="4400" dirty="0"/>
              <a:t>Mezi mladými dospělými 48 % osob ve věku 18 až 29 let uvedlo, že je připojeno k internetu „téměř neustále“.</a:t>
            </a:r>
          </a:p>
          <a:p>
            <a:r>
              <a:rPr lang="cs-CZ" sz="4400" dirty="0"/>
              <a:t>USA –neschválený návrh zákona o technologii Social Media </a:t>
            </a:r>
            <a:r>
              <a:rPr lang="cs-CZ" sz="4400" dirty="0" err="1"/>
              <a:t>Addiction</a:t>
            </a:r>
            <a:r>
              <a:rPr lang="cs-CZ" sz="4400" dirty="0"/>
              <a:t> </a:t>
            </a:r>
            <a:r>
              <a:rPr lang="cs-CZ" sz="4400" dirty="0" err="1"/>
              <a:t>Reduction</a:t>
            </a:r>
            <a:r>
              <a:rPr lang="cs-CZ" sz="4400" dirty="0"/>
              <a:t> Technology (SMART), jehož cílem mělo být zakročit proti „praktikám, které využívají psychologii člověka nebo fyziologii mozku k podstatnému narušení svobody volby“, zakazuje funkce včetně nekonečného posouvání a automatického přehrávání.</a:t>
            </a:r>
          </a:p>
          <a:p>
            <a:pPr marL="0" indent="0">
              <a:buNone/>
            </a:pPr>
            <a:r>
              <a:rPr lang="cs-CZ" sz="4400" dirty="0"/>
              <a:t>Odhady počtu závislých osob se pohybují mezi 5-10 % osob ve vyspělých zemích. (???)</a:t>
            </a:r>
          </a:p>
          <a:p>
            <a:pPr marL="0" indent="0">
              <a:buNone/>
            </a:pPr>
            <a:r>
              <a:rPr lang="cs-CZ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 Co dělali ve výchově svých dětí stejně </a:t>
            </a: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Steve Jobs a Bill Gates </a:t>
            </a:r>
            <a:r>
              <a:rPr lang="cs-CZ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2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73"/>
    </mc:Choice>
    <mc:Fallback xmlns="">
      <p:transition spd="slow" advTm="2056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9" name="Freeform: Shape 103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0" name="Freeform: Shape 103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Group Children Playing Smartphone Stock ...">
            <a:extLst>
              <a:ext uri="{FF2B5EF4-FFF2-40B4-BE49-F238E27FC236}">
                <a16:creationId xmlns:a16="http://schemas.microsoft.com/office/drawing/2014/main" id="{9DD2A5CE-F1EF-CA2D-FFEF-1162CB9F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655" y="847637"/>
            <a:ext cx="7248689" cy="39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1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 zajímavost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Bill Gates a Steve Jobs radikálně limitovali čas svých dětí na technologiích (např. mobily od 14 let, používání zejména pro školu a kontakt s přáteli, vypnutí hodiny před spánkem, omezená doba používání, většinou v řádu desítek minut…).</a:t>
            </a:r>
          </a:p>
          <a:p>
            <a:endParaRPr lang="cs-CZ" dirty="0"/>
          </a:p>
          <a:p>
            <a:r>
              <a:rPr lang="cs-CZ" i="1" dirty="0"/>
              <a:t>Jak to bylo u vás v rodině a jak to budete dělat se svými dětmi? </a:t>
            </a:r>
          </a:p>
        </p:txBody>
      </p:sp>
    </p:spTree>
    <p:extLst>
      <p:ext uri="{BB962C8B-B14F-4D97-AF65-F5344CB8AC3E}">
        <p14:creationId xmlns:p14="http://schemas.microsoft.com/office/powerpoint/2010/main" val="1477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11"/>
    </mc:Choice>
    <mc:Fallback xmlns="">
      <p:transition spd="slow" advTm="18711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Častější příznaky závislosti na sociálních sítích </a:t>
            </a:r>
            <a:r>
              <a:rPr lang="cs-CZ" sz="1400" dirty="0"/>
              <a:t>(dle Iberola.com)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Pocit neklidu v případě nemožnosti přístupu k internetu nebo pokud sociální síť nefunguje či je pomalejší než obvykle</a:t>
            </a:r>
          </a:p>
          <a:p>
            <a:r>
              <a:rPr lang="cs-CZ" dirty="0"/>
              <a:t>Kontrola sociálních médií (první věc ráno a poslední v noci)</a:t>
            </a:r>
          </a:p>
          <a:p>
            <a:r>
              <a:rPr lang="cs-CZ" dirty="0"/>
              <a:t>Stres, když </a:t>
            </a:r>
            <a:r>
              <a:rPr lang="cs-CZ" dirty="0" err="1"/>
              <a:t>smartphone</a:t>
            </a:r>
            <a:r>
              <a:rPr lang="cs-CZ" dirty="0"/>
              <a:t>/jiné médium není po ruce</a:t>
            </a:r>
          </a:p>
          <a:p>
            <a:r>
              <a:rPr lang="cs-CZ" dirty="0"/>
              <a:t>Používání sociálních médií i při činnostech jako je např. chůze</a:t>
            </a:r>
          </a:p>
          <a:p>
            <a:r>
              <a:rPr lang="cs-CZ" dirty="0"/>
              <a:t>Špatné pocity při absenci </a:t>
            </a:r>
            <a:r>
              <a:rPr lang="cs-CZ" dirty="0" err="1"/>
              <a:t>lajků</a:t>
            </a:r>
            <a:r>
              <a:rPr lang="cs-CZ" dirty="0"/>
              <a:t>, </a:t>
            </a:r>
            <a:r>
              <a:rPr lang="cs-CZ" dirty="0" err="1"/>
              <a:t>retweetů</a:t>
            </a:r>
            <a:r>
              <a:rPr lang="cs-CZ" dirty="0"/>
              <a:t> nebo zhlédnutí</a:t>
            </a:r>
          </a:p>
          <a:p>
            <a:r>
              <a:rPr lang="cs-CZ" dirty="0"/>
              <a:t>Používání sociálních médií při řízení</a:t>
            </a:r>
          </a:p>
          <a:p>
            <a:r>
              <a:rPr lang="cs-CZ" dirty="0"/>
              <a:t>Preferování komunikace s přáteli a rodinou prostřednictvím sociálních médií před komunikací tváří v tvář.</a:t>
            </a:r>
          </a:p>
          <a:p>
            <a:r>
              <a:rPr lang="cs-CZ" dirty="0"/>
              <a:t>Potřeba neustále sdílet každodenní věci</a:t>
            </a:r>
          </a:p>
          <a:p>
            <a:r>
              <a:rPr lang="cs-CZ" dirty="0"/>
              <a:t>Dojem, že život ostatních je lepší než náš, podle toho, co vidíme na sítích</a:t>
            </a:r>
          </a:p>
          <a:p>
            <a:r>
              <a:rPr lang="cs-CZ" dirty="0"/>
              <a:t>Ohlašování se, ať jsme kdekoli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0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8"/>
    </mc:Choice>
    <mc:Fallback xmlns="">
      <p:transition spd="slow" advTm="9108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228"/>
          </a:xfrm>
        </p:spPr>
        <p:txBody>
          <a:bodyPr>
            <a:normAutofit/>
          </a:bodyPr>
          <a:lstStyle/>
          <a:p>
            <a:r>
              <a:rPr lang="cs-CZ" i="1" dirty="0"/>
              <a:t>Jak zabránit závislosti na sociálních sítích?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Stejně jako u všech závislostí je prevence lepší než léčba.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Odbornou pomoc je vždy lepší vyhledat dříve než později. </a:t>
            </a:r>
          </a:p>
          <a:p>
            <a:pPr marL="0" indent="0">
              <a:buNone/>
            </a:pPr>
            <a:r>
              <a:rPr lang="cs-CZ" dirty="0"/>
              <a:t>Účinné rady při snižování nadměrného používání sociálních médií, které vede k závislosti:</a:t>
            </a:r>
          </a:p>
          <a:p>
            <a:pPr lvl="1"/>
            <a:r>
              <a:rPr lang="cs-CZ" dirty="0"/>
              <a:t>Stanovte si maximální čas, který najednou strávíte na sítí a minimální dobu (např. 15 </a:t>
            </a:r>
            <a:r>
              <a:rPr lang="cs-CZ"/>
              <a:t>min), </a:t>
            </a:r>
            <a:r>
              <a:rPr lang="cs-CZ" dirty="0"/>
              <a:t>kdy se opět nepřipojíte.</a:t>
            </a:r>
          </a:p>
          <a:p>
            <a:pPr lvl="1"/>
            <a:r>
              <a:rPr lang="cs-CZ" dirty="0"/>
              <a:t>V nejdůležitějších denních hodinách (snídaně, oběd a večeře) se obejděte bez mobilu.</a:t>
            </a:r>
          </a:p>
          <a:p>
            <a:pPr lvl="1"/>
            <a:r>
              <a:rPr lang="cs-CZ" dirty="0"/>
              <a:t>Vypněte automatická oznámení.</a:t>
            </a:r>
          </a:p>
          <a:p>
            <a:pPr lvl="1"/>
            <a:r>
              <a:rPr lang="cs-CZ" dirty="0"/>
              <a:t>Dejte svůj mobil na tichý režim a nepoužívejte ho ani jako hodinky nebo budík, abyste předešli pokušení.</a:t>
            </a:r>
          </a:p>
          <a:p>
            <a:pPr lvl="1"/>
            <a:r>
              <a:rPr lang="cs-CZ" dirty="0"/>
              <a:t>Stanovte každý den minimální čas pro zcela </a:t>
            </a:r>
            <a:r>
              <a:rPr lang="cs-CZ" dirty="0" err="1"/>
              <a:t>offline</a:t>
            </a:r>
            <a:r>
              <a:rPr lang="cs-CZ" dirty="0"/>
              <a:t> aktivity, jako je sport, čtení nebo poslech hudby.</a:t>
            </a:r>
          </a:p>
          <a:p>
            <a:pPr lvl="1"/>
            <a:r>
              <a:rPr lang="cs-CZ" dirty="0"/>
              <a:t>Snižte počet svých přátel na sociálních sítích.</a:t>
            </a:r>
          </a:p>
          <a:p>
            <a:pPr lvl="1"/>
            <a:r>
              <a:rPr lang="cs-CZ" dirty="0"/>
              <a:t>Odstraňte nepotřebné aplikace a skupiny </a:t>
            </a:r>
            <a:r>
              <a:rPr lang="cs-CZ" dirty="0" err="1"/>
              <a:t>WhatsApp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96"/>
    </mc:Choice>
    <mc:Fallback xmlns="">
      <p:transition spd="slow" advTm="11589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6545"/>
          </a:xfrm>
        </p:spPr>
        <p:txBody>
          <a:bodyPr>
            <a:noAutofit/>
          </a:bodyPr>
          <a:lstStyle/>
          <a:p>
            <a:r>
              <a:rPr lang="cs-CZ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No</a:t>
            </a:r>
            <a:r>
              <a:rPr lang="en-GB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mofobie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9320"/>
            <a:ext cx="10515600" cy="5462780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cs-C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závislost na mobilním telefonu, strach z času stráveného bez něj</a:t>
            </a:r>
            <a:endParaRPr lang="en-GB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Ohroženo až 40 % studentů VŠ </a:t>
            </a: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(Prasad et al. 2017)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dostat závislost na telefonu pod kontrolu?</a:t>
            </a:r>
            <a:endParaRPr lang="en-GB" sz="6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5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Pevný čas online</a:t>
            </a:r>
            <a:r>
              <a:rPr lang="cs-CZ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stanovte pevný časový úsek, během kterého bude mobil mimo dosah pacienta (například v noci),</a:t>
            </a:r>
            <a:endParaRPr lang="en-GB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5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 sociálních sítí: </a:t>
            </a:r>
            <a:r>
              <a:rPr lang="cs-CZ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odinstalujte z telefonu aplikace sociálních sítí. Komunikovat s přáteli lze pomocí telefonních hovorů nebo chatovací aplikace,</a:t>
            </a:r>
            <a:endParaRPr lang="en-GB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5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Vypnutí notifikací: </a:t>
            </a:r>
            <a:r>
              <a:rPr lang="cs-CZ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vypněte zvuky a vibrace u notifikací,</a:t>
            </a:r>
            <a:endParaRPr lang="en-GB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5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Nastavení zábavy: </a:t>
            </a:r>
            <a:r>
              <a:rPr lang="cs-CZ" sz="5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odinstalujte hry nebo jiné zábavné aplikace, které pomáhají rozptylovat pozornost a vyvolávají potřebu opakovaného využívání.   </a:t>
            </a: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dvojklik.cz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31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24"/>
    </mc:Choice>
    <mc:Fallback xmlns="">
      <p:transition spd="slow" advTm="15802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197E-11C4-5C6C-DE09-FB691F7B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Doomscrolling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3019-C719-762A-75A7-D0F9ED43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422"/>
            <a:ext cx="10515600" cy="516165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vyhledávání negativních zpráv a jejich až obsesivní konzumaci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snaha se co nejlépe připravit na nebezpečí získáním co nejvíce informací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ztrácení kontextu i schopnosti balancování informací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zdravé aktivity (chodit ven, cvičit, mluvit s ostatními, dobře spát…) se nedějí kvůli rozsáhlému času strávenému online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termín vznikl složením anglických slov doom (zkáza) a scroll (projíždět, rolovat)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asto má zásadní dopady na emoční stabilitu a myšlení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Řešení: limity (např. 20 min ráno, 20 min večer)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0" algn="r">
              <a:buNone/>
            </a:pPr>
            <a:r>
              <a:rPr lang="cs-CZ" dirty="0"/>
              <a:t>Zdroj: https://neurosciencenews.com/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05"/>
    </mc:Choice>
    <mc:Fallback xmlns="">
      <p:transition spd="slow" advTm="20970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51761-D024-5275-DD43-064ABFD4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110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 čem jsou závislosti v digitálním světě sociální problém podle AI?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45DA3-4539-9758-B352-B26637A1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84"/>
            <a:ext cx="10515600" cy="5281301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Vliv na komunitu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Digitální závislosti mohou narušovat sociální vazby a komunitní život, protože lidé tráví více času online než v reálném světě.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Rodinné dynamiky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Závislosti mohou způsobovat napětí a konflikty v rodinách, což ovlivňuje rodinné vztahy a stabilitu.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Sociální interakce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Nadměrné používání digitálních technologií může vést k poklesu kvalitních mezilidských interakcí a schopnosti komunikovat tváří v tvář.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Vzdělávací systém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Digitální závislosti mohou negativně ovlivnit vzdělávací výsledky studentů, což má dopad na celkovou úroveň vzdělání ve společnosti.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Pracovní prostředí</a:t>
            </a:r>
            <a:r>
              <a:rPr lang="cs-CZ" sz="3300" b="0" i="0" dirty="0">
                <a:effectLst/>
              </a:rPr>
              <a:t>: Závislosti mohou snižovat produktivitu a efektivitu zaměstnanců, což má ekonomické dopady na firmy a celou ekonomiku.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Veřejné zdraví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Zvýšený výskyt psychických a fyzických problémů spojených s digitálními závislostmi zatěžuje zdravotní systém a zvyšuje náklady na zdravotní péči.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Kriminalita a bezpečnost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Digitální závislosti mohou zvyšovat riziko </a:t>
            </a:r>
            <a:r>
              <a:rPr lang="cs-CZ" sz="3300" b="0" i="0" dirty="0" err="1">
                <a:effectLst/>
              </a:rPr>
              <a:t>kyberkriminality</a:t>
            </a:r>
            <a:r>
              <a:rPr lang="cs-CZ" sz="3300" b="0" i="0" dirty="0">
                <a:effectLst/>
              </a:rPr>
              <a:t>, kyberšikany a dalších online hrozeb, což má dopad na bezpečnost celé společnosti.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3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Sociální nerovnosti</a:t>
            </a:r>
            <a:r>
              <a:rPr lang="cs-CZ" sz="33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 </a:t>
            </a:r>
            <a:r>
              <a:rPr lang="cs-CZ" sz="3300" b="0" i="0" dirty="0">
                <a:effectLst/>
              </a:rPr>
              <a:t>Přístup k digitálním technologiím a jejich používání může prohlubovat sociální nerovnosti, protože ne všichni mají stejný přístup k technologiím a vzdělání o jejich bezpečném používán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50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6D3A0-7050-58BB-5A96-1BD38D4B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na závislosti v digitálním světě dívají probrané teorie?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8CB04-0D0B-E490-0442-D247268C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418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D12EB-7EA9-0059-914E-585E8F08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Vánoční </a:t>
            </a:r>
            <a:r>
              <a:rPr lang="cs-CZ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goodbye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D25FCB-37F6-BEB7-2F77-A9E9BB121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„Virtuální realita je dobrá pro všechny“… </a:t>
            </a:r>
          </a:p>
          <a:p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Adéla </a:t>
            </a:r>
            <a:r>
              <a:rPr lang="cs-CZ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Elbel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 </a:t>
            </a:r>
            <a:r>
              <a:rPr lang="cs-CZ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Comedy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club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https://www.youtube.com/watch?v=H8blhmyx4ac&amp;list=PLCljiwD_V1FRButLKNDmtN0OX0xvtGPgR&amp;index=3</a:t>
            </a:r>
            <a:r>
              <a:rPr lang="cs-CZ" dirty="0"/>
              <a:t> od 2:33 – 3:38</a:t>
            </a:r>
          </a:p>
        </p:txBody>
      </p:sp>
    </p:spTree>
    <p:extLst>
      <p:ext uri="{BB962C8B-B14F-4D97-AF65-F5344CB8AC3E}">
        <p14:creationId xmlns:p14="http://schemas.microsoft.com/office/powerpoint/2010/main" val="3581584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6A65-3C98-FDA7-864F-DBFD4117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4EC3-3FB7-FA5B-A2CA-76CC3B44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93"/>
            <a:ext cx="10515600" cy="474127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Statista. (2020). 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Usage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Worldwide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Telecommunication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Union (ITU). (2023). 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Statistics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Investopedia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(2022). 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Digital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Divide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Internet Society. (2022). 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Digital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Divide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Encyclopaedia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Britannica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(2022). 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Divide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(2023). 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Digitální vyloučení v Česku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Týden pro Digitální Česko. (2023). 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Digitální vyloučení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BMC Psychiatry. (2023). 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Interventions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Digital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Addictions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Česko.Digital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 Česku chyběla data o digitálně vyloučených osobách. Výzkum </a:t>
            </a:r>
            <a:r>
              <a:rPr lang="cs-CZ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Česko.Digital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přináší odpovědi. 13.9.2023. </a:t>
            </a:r>
            <a:r>
              <a:rPr lang="cs-CZ" sz="1800" b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https://blog.cesko.digital/2023/09/V_Cesku_chybi_data_o_digitalne_vyloucenych_osobach.Vyzkum_Cesko_Digital_prinasi_odpovedi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Dvojklik.cz, Neodložíte telefon z ruky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21.12.2020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Nadace OSF. Připravenost české společnosti na digitalizaci veřejné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rávy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2023. https://osf.cz/wp-content/uploads/2023/06/Nadace-OSF_STEM_Pripravenost_ceske_spolecnosti_na_digitalizaci_verejne_spravy_2023.pdf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Neurosciencenews.com,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Doomscrolling: Why We Do It, and How We Can Stop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16.4,2021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Prasad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M,et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al.  Nomophobia: A Cross-sectional Study to Assess Mobile Phone Usage Among Dental Students. J Clin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Diagn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Res. 2017 Feb;11(2):ZC34-ZC39.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doi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10.7860/JCDR/2017/20858.9341.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Epub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2017 Feb 1. PMID: 28384977; PMCID: PMC5376814.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PAQ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Reserach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(2024) Čtvrtina obyvatel má problém s online komunikací s úřady. Jak v Česku vypadá digitální vyloučení.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I-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Copilot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diskuze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návrhy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sz="1800" dirty="0"/>
              <a:t>Kam dál:</a:t>
            </a:r>
          </a:p>
          <a:p>
            <a:pPr fontAlgn="base"/>
            <a:r>
              <a:rPr lang="en-GB" sz="1800" dirty="0"/>
              <a:t>CENNYDD</a:t>
            </a:r>
            <a:r>
              <a:rPr lang="cs-CZ" sz="1800" dirty="0"/>
              <a:t> B.  </a:t>
            </a:r>
            <a:r>
              <a:rPr lang="en-GB" sz="1800" dirty="0"/>
              <a:t>Etika </a:t>
            </a:r>
            <a:r>
              <a:rPr lang="cs-CZ" sz="1800" dirty="0"/>
              <a:t>budoucnost</a:t>
            </a:r>
            <a:r>
              <a:rPr lang="en-GB" sz="1800" dirty="0" err="1"/>
              <a:t>i</a:t>
            </a:r>
            <a:r>
              <a:rPr lang="cs-CZ" sz="1800" dirty="0"/>
              <a:t>. Academia. 2021. ISBN: </a:t>
            </a:r>
            <a:r>
              <a:rPr lang="en-GB" sz="1800" dirty="0"/>
              <a:t>978-80-200-3196-9</a:t>
            </a:r>
          </a:p>
          <a:p>
            <a:pPr algn="l" fontAlgn="base"/>
            <a:r>
              <a:rPr lang="cs-CZ" sz="1800" dirty="0"/>
              <a:t>Dokumentární film </a:t>
            </a:r>
            <a:r>
              <a:rPr lang="en-GB" sz="1800" dirty="0"/>
              <a:t>Barbor</a:t>
            </a:r>
            <a:r>
              <a:rPr lang="cs-CZ" sz="1800" dirty="0"/>
              <a:t>y</a:t>
            </a:r>
            <a:r>
              <a:rPr lang="en-GB" sz="1800" dirty="0"/>
              <a:t> Johansson</a:t>
            </a:r>
            <a:r>
              <a:rPr lang="cs-CZ" sz="1800" dirty="0"/>
              <a:t> Digitální</a:t>
            </a:r>
            <a:r>
              <a:rPr lang="en-GB" sz="1800" dirty="0"/>
              <a:t> </a:t>
            </a:r>
            <a:r>
              <a:rPr lang="cs-CZ" sz="1800" dirty="0"/>
              <a:t>disidenti (2022)</a:t>
            </a:r>
            <a:endParaRPr lang="en-GB" sz="1800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9"/>
    </mc:Choice>
    <mc:Fallback xmlns="">
      <p:transition spd="slow" advTm="3706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pozornost, nyní je váš úkol studovat na test.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cs-CZ" dirty="0"/>
            </a:br>
            <a:r>
              <a:rPr lang="cs-CZ" sz="2400" dirty="0"/>
              <a:t>Pokud byste mi chtěli poslat zpětnou vazbu na kurz, co se líbilo a co ne, budu ráda.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Děkuji za vaši práci během celého semestru. Velmi oceňuji, jak jste plnili úkoly a jak se někteří z vás zapojovali.</a:t>
            </a: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cs-CZ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chemeClr val="accent2"/>
                </a:solidFill>
              </a:rPr>
              <a:t>Přeji vám radostný rok 2025! </a:t>
            </a:r>
          </a:p>
        </p:txBody>
      </p:sp>
    </p:spTree>
    <p:extLst>
      <p:ext uri="{BB962C8B-B14F-4D97-AF65-F5344CB8AC3E}">
        <p14:creationId xmlns:p14="http://schemas.microsoft.com/office/powerpoint/2010/main" val="18702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6"/>
    </mc:Choice>
    <mc:Fallback xmlns="">
      <p:transition spd="slow" advTm="448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16,000+ Baby Tablet Stock Photos, Pictures &amp; Royalty-Free Images - iStock |  Mother baby tablet, Mum baby tablet, Mom baby tablet">
            <a:extLst>
              <a:ext uri="{FF2B5EF4-FFF2-40B4-BE49-F238E27FC236}">
                <a16:creationId xmlns:a16="http://schemas.microsoft.com/office/drawing/2014/main" id="{36037063-1617-CA85-2EEA-6E62BCB8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11308" b="-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4B0F9AC-46CE-5E62-2D90-B53E804F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3" r="-3" b="-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6,000+ Baby Tablet Stock Photos, Pictures &amp; Royalty-Free Images - iStock |  Mother baby tablet, Mum baby tablet, Mom baby tablet">
            <a:extLst>
              <a:ext uri="{FF2B5EF4-FFF2-40B4-BE49-F238E27FC236}">
                <a16:creationId xmlns:a16="http://schemas.microsoft.com/office/drawing/2014/main" id="{36B0FCC1-0574-318D-DFE5-5A71F3E5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-4" b="-4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6BD8E-C9B1-9858-7455-42C9AD8A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/>
                </a:solidFill>
              </a:rPr>
              <a:t>V čem vidíte příležitosti a hrozby digitálních technologií v řešení či způsobování sociálních problémů?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30178E-52EB-EAEA-90A8-B925F2179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příležitosti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1DAB38-89DD-1E8A-D588-08D6C793B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B5B5C2-4045-3153-337B-E819F1EC4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hrozby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E0EEED-CF4B-F914-D96A-63129DC875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562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E75EC-12A4-3426-A1C2-3CE316BD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více či méně obyvatel planety, kteří mohou být online? </a:t>
            </a:r>
          </a:p>
        </p:txBody>
      </p:sp>
    </p:spTree>
    <p:extLst>
      <p:ext uri="{BB962C8B-B14F-4D97-AF65-F5344CB8AC3E}">
        <p14:creationId xmlns:p14="http://schemas.microsoft.com/office/powerpoint/2010/main" val="428479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: Disconnected: 2.9 Billion People Still Offline | Statista">
            <a:extLst>
              <a:ext uri="{FF2B5EF4-FFF2-40B4-BE49-F238E27FC236}">
                <a16:creationId xmlns:a16="http://schemas.microsoft.com/office/drawing/2014/main" id="{BA61BCF4-F5CD-BD22-13ED-42F1C69A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46" y="181169"/>
            <a:ext cx="6495661" cy="64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9F8D9-A611-BC9C-2CA4-3E78B78BB834}"/>
              </a:ext>
            </a:extLst>
          </p:cNvPr>
          <p:cNvSpPr txBox="1"/>
          <p:nvPr/>
        </p:nvSpPr>
        <p:spPr>
          <a:xfrm>
            <a:off x="10237862" y="4276607"/>
            <a:ext cx="17262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https://www.statista.com/chart/26326/number-of-internet-user-and-non-users-worldwide/</a:t>
            </a:r>
          </a:p>
        </p:txBody>
      </p:sp>
    </p:spTree>
    <p:extLst>
      <p:ext uri="{BB962C8B-B14F-4D97-AF65-F5344CB8AC3E}">
        <p14:creationId xmlns:p14="http://schemas.microsoft.com/office/powerpoint/2010/main" val="24618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EEDB0979-332F-F248-2FEA-05F1C8BF4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47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9390A-502A-B5F9-3F7A-D1B48010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ICT ovlivňuje existující nerovnosti?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EAD6A-CF26-376E-BFCE-8CA5810DD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530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2600</TotalTime>
  <Words>3128</Words>
  <Application>Microsoft Office PowerPoint</Application>
  <PresentationFormat>Širokoúhlá obrazovka</PresentationFormat>
  <Paragraphs>217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Meiryo</vt:lpstr>
      <vt:lpstr>-apple-system</vt:lpstr>
      <vt:lpstr>Aptos</vt:lpstr>
      <vt:lpstr>Arial</vt:lpstr>
      <vt:lpstr>Calibri</vt:lpstr>
      <vt:lpstr>Calibri Light</vt:lpstr>
      <vt:lpstr>Segoe UI</vt:lpstr>
      <vt:lpstr>Office Theme</vt:lpstr>
      <vt:lpstr>SOCIÁLNÍ PROBLÉMY </vt:lpstr>
      <vt:lpstr>Prezentace aplikace PowerPoint</vt:lpstr>
      <vt:lpstr>Prezentace aplikace PowerPoint</vt:lpstr>
      <vt:lpstr>Prezentace aplikace PowerPoint</vt:lpstr>
      <vt:lpstr>V čem vidíte příležitosti a hrozby digitálních technologií v řešení či způsobování sociálních problémů?</vt:lpstr>
      <vt:lpstr>Je více či méně obyvatel planety, kteří mohou být online? </vt:lpstr>
      <vt:lpstr>Prezentace aplikace PowerPoint</vt:lpstr>
      <vt:lpstr>Prezentace aplikace PowerPoint</vt:lpstr>
      <vt:lpstr>Jak ICT ovlivňuje existující nerovnosti? </vt:lpstr>
      <vt:lpstr> Digital divide </vt:lpstr>
      <vt:lpstr>Digitální propast (digital divide) - nerovnoměrné rozdělení přístupu k informačním a komunikačním technologiím (ICT) zahrnuje:</vt:lpstr>
      <vt:lpstr>Digitální vyloučení v Česku dle projektu Česko.Digital 2023</vt:lpstr>
      <vt:lpstr>Prezentace aplikace PowerPoint</vt:lpstr>
      <vt:lpstr>Prezentace aplikace PowerPoint</vt:lpstr>
      <vt:lpstr>Přístup ke komunikačním a informačním technologiím vede i k řadě problémů…</vt:lpstr>
      <vt:lpstr>Závislost…</vt:lpstr>
      <vt:lpstr>Digitální závislost</vt:lpstr>
      <vt:lpstr>Jaký je rozdíl mezi běžným užíváním digitálních technologií a závislostí?</vt:lpstr>
      <vt:lpstr>Rozdíl mezi běžným užíváním a závislostí:</vt:lpstr>
      <vt:lpstr>Přehled hlavních typů digitálních závislostí </vt:lpstr>
      <vt:lpstr>Digitální závislosti versus další závislosti (např. na látkách)</vt:lpstr>
      <vt:lpstr>Digitální závislosti versus další závislosti (např. na látkách)</vt:lpstr>
      <vt:lpstr>Proč se závislostem v digitálním světe věnovat? </vt:lpstr>
      <vt:lpstr>Význam a aktuálnost tématu</vt:lpstr>
      <vt:lpstr>Závislost na sociálních sítích </vt:lpstr>
      <vt:lpstr>Tvůrci sociálních sítí vědí, co a proč dělají</vt:lpstr>
      <vt:lpstr>V čem spočívá lákavost sociálních médií? Základní předpoklady: široce používaná, levná, rychlá, dostupná</vt:lpstr>
      <vt:lpstr>Př. profil „závisláka/závislačky“ na sociálních sítích</vt:lpstr>
      <vt:lpstr>Aktivita na sociálních sítích</vt:lpstr>
      <vt:lpstr>Pro zajímavost</vt:lpstr>
      <vt:lpstr>Častější příznaky závislosti na sociálních sítích (dle Iberola.com)</vt:lpstr>
      <vt:lpstr>Jak zabránit závislosti na sociálních sítích?</vt:lpstr>
      <vt:lpstr>Nomofobie</vt:lpstr>
      <vt:lpstr>Doomscrolling</vt:lpstr>
      <vt:lpstr>V čem jsou závislosti v digitálním světě sociální problém podle AI?</vt:lpstr>
      <vt:lpstr>Jak se na závislosti v digitálním světě dívají probrané teorie? </vt:lpstr>
      <vt:lpstr>Vánoční goodbye </vt:lpstr>
      <vt:lpstr>Zdroje</vt:lpstr>
      <vt:lpstr>Děkuji za pozornost, nyní je váš úkol studovat na test.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PROBLÉMY</dc:title>
  <dc:creator>Marie Jelínková</dc:creator>
  <cp:lastModifiedBy>Marie Jelínková</cp:lastModifiedBy>
  <cp:revision>68</cp:revision>
  <dcterms:created xsi:type="dcterms:W3CDTF">2020-10-05T18:12:30Z</dcterms:created>
  <dcterms:modified xsi:type="dcterms:W3CDTF">2024-12-17T11:21:49Z</dcterms:modified>
</cp:coreProperties>
</file>