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12" r:id="rId1"/>
  </p:sldMasterIdLst>
  <p:sldIdLst>
    <p:sldId id="256" r:id="rId2"/>
    <p:sldId id="268" r:id="rId3"/>
    <p:sldId id="272" r:id="rId4"/>
    <p:sldId id="269" r:id="rId5"/>
    <p:sldId id="270" r:id="rId6"/>
    <p:sldId id="271" r:id="rId7"/>
    <p:sldId id="273" r:id="rId8"/>
    <p:sldId id="274" r:id="rId9"/>
    <p:sldId id="263" r:id="rId10"/>
    <p:sldId id="264" r:id="rId11"/>
    <p:sldId id="265" r:id="rId12"/>
    <p:sldId id="266" r:id="rId13"/>
    <p:sldId id="267" r:id="rId14"/>
    <p:sldId id="275" r:id="rId15"/>
    <p:sldId id="276" r:id="rId16"/>
    <p:sldId id="277" r:id="rId17"/>
    <p:sldId id="278" r:id="rId18"/>
    <p:sldId id="257" r:id="rId19"/>
    <p:sldId id="258" r:id="rId20"/>
    <p:sldId id="259" r:id="rId21"/>
    <p:sldId id="260" r:id="rId22"/>
    <p:sldId id="261" r:id="rId23"/>
    <p:sldId id="281" r:id="rId24"/>
    <p:sldId id="262" r:id="rId25"/>
    <p:sldId id="279" r:id="rId26"/>
    <p:sldId id="280" r:id="rId27"/>
    <p:sldId id="282" r:id="rId28"/>
    <p:sldId id="283" r:id="rId29"/>
    <p:sldId id="284" r:id="rId30"/>
    <p:sldId id="285" r:id="rId31"/>
  </p:sldIdLst>
  <p:sldSz cx="12192000" cy="6858000"/>
  <p:notesSz cx="6797675"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1" d="100"/>
          <a:sy n="91" d="100"/>
        </p:scale>
        <p:origin x="135"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a:alphaModFix amt="45000"/>
              <a:duotone>
                <a:schemeClr val="accent1">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cs-CZ"/>
              <a:t>Kliknutím lze upravit styl.</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1160EA64-D806-43AC-9DF2-F8C432F32B4C}" type="datetimeFigureOut">
              <a:rPr lang="en-US" smtClean="0"/>
              <a:t>9/24/2025</a:t>
            </a:fld>
            <a:endParaRPr lang="en-US" dirty="0"/>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418515226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smtClean="0"/>
              <a:t>9/24/2025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391759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smtClean="0"/>
              <a:t>9/24/2025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725378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smtClean="0"/>
              <a:t>9/24/2025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812293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a:alphaModFix amt="45000"/>
              <a:duotone>
                <a:schemeClr val="accent2">
                  <a:shade val="45000"/>
                  <a:satMod val="135000"/>
                </a:schemeClr>
                <a:prstClr val="white"/>
              </a:duotone>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cs-CZ"/>
              <a:t>Kliknutím lze upravit styl.</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1160EA64-D806-43AC-9DF2-F8C432F32B4C}" type="datetimeFigureOut">
              <a:rPr lang="en-US" smtClean="0"/>
              <a:t>9/24/2025</a:t>
            </a:fld>
            <a:endParaRPr lang="en-US" dirty="0"/>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1060"/>
            <a:ext cx="2112264" cy="228600"/>
          </a:xfrm>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60909160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AB134690-1557-4C89-A502-4959FE7FAD70}" type="datetimeFigureOut">
              <a:rPr lang="en-US" smtClean="0"/>
              <a:t>9/24/2025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915641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smtClean="0"/>
              <a:t>9/24/2025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6184249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smtClean="0"/>
              <a:t>9/24/2025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318515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9/24/2025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671942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cs-CZ"/>
              <a:t>Kliknutím lze upravit styl.</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8" name="Date Placeholder 7"/>
          <p:cNvSpPr>
            <a:spLocks noGrp="1"/>
          </p:cNvSpPr>
          <p:nvPr>
            <p:ph type="dt" sz="half" idx="10"/>
          </p:nvPr>
        </p:nvSpPr>
        <p:spPr/>
        <p:txBody>
          <a:bodyPr/>
          <a:lstStyle/>
          <a:p>
            <a:fld id="{1160EA64-D806-43AC-9DF2-F8C432F32B4C}" type="datetimeFigureOut">
              <a:rPr lang="en-US" smtClean="0"/>
              <a:t>9/24/2025</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8A7A6979-0714-4377-B894-6BE4C2D6E202}" type="slidenum">
              <a:rPr lang="en-US" smtClean="0"/>
              <a:pPr/>
              <a:t>‹#›</a:t>
            </a:fld>
            <a:endParaRPr lang="en-US" dirty="0"/>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3575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1160EA64-D806-43AC-9DF2-F8C432F32B4C}" type="datetimeFigureOut">
              <a:rPr lang="en-US" smtClean="0"/>
              <a:pPr/>
              <a:t>9/24/2025</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8A7A6979-0714-4377-B894-6BE4C2D6E202}" type="slidenum">
              <a:rPr lang="en-US" smtClean="0"/>
              <a:pPr/>
              <a:t>‹#›</a:t>
            </a:fld>
            <a:endParaRPr lang="en-US" dirty="0"/>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93814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1160EA64-D806-43AC-9DF2-F8C432F32B4C}" type="datetimeFigureOut">
              <a:rPr lang="en-US" smtClean="0"/>
              <a:t>9/24/2025</a:t>
            </a:fld>
            <a:endParaRPr lang="en-US" dirty="0"/>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970666926"/>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DFACC6-B752-CA2F-B4A7-9DF6CE5691B8}"/>
              </a:ext>
            </a:extLst>
          </p:cNvPr>
          <p:cNvSpPr>
            <a:spLocks noGrp="1"/>
          </p:cNvSpPr>
          <p:nvPr>
            <p:ph type="ctrTitle"/>
          </p:nvPr>
        </p:nvSpPr>
        <p:spPr/>
        <p:txBody>
          <a:bodyPr>
            <a:normAutofit/>
          </a:bodyPr>
          <a:lstStyle/>
          <a:p>
            <a:r>
              <a:rPr lang="ru-RU" sz="5400" dirty="0"/>
              <a:t>Развитие коммуникационных способностей</a:t>
            </a:r>
            <a:endParaRPr lang="cs-CZ" sz="5400" dirty="0"/>
          </a:p>
        </p:txBody>
      </p:sp>
    </p:spTree>
    <p:extLst>
      <p:ext uri="{BB962C8B-B14F-4D97-AF65-F5344CB8AC3E}">
        <p14:creationId xmlns:p14="http://schemas.microsoft.com/office/powerpoint/2010/main" val="3883191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1D9A4A54-9F73-BB3C-5F40-9985CE391643}"/>
              </a:ext>
            </a:extLst>
          </p:cNvPr>
          <p:cNvPicPr>
            <a:picLocks noChangeAspect="1"/>
          </p:cNvPicPr>
          <p:nvPr/>
        </p:nvPicPr>
        <p:blipFill rotWithShape="1">
          <a:blip r:embed="rId2"/>
          <a:srcRect l="22823" t="50000" r="48629" b="9825"/>
          <a:stretch/>
        </p:blipFill>
        <p:spPr>
          <a:xfrm>
            <a:off x="1809135" y="266888"/>
            <a:ext cx="8377083" cy="6324223"/>
          </a:xfrm>
          <a:prstGeom prst="rect">
            <a:avLst/>
          </a:prstGeom>
        </p:spPr>
      </p:pic>
    </p:spTree>
    <p:extLst>
      <p:ext uri="{BB962C8B-B14F-4D97-AF65-F5344CB8AC3E}">
        <p14:creationId xmlns:p14="http://schemas.microsoft.com/office/powerpoint/2010/main" val="1571099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474E3878-76F7-638A-09D1-B5F28E245C11}"/>
              </a:ext>
            </a:extLst>
          </p:cNvPr>
          <p:cNvPicPr>
            <a:picLocks noChangeAspect="1"/>
          </p:cNvPicPr>
          <p:nvPr/>
        </p:nvPicPr>
        <p:blipFill rotWithShape="1">
          <a:blip r:embed="rId2"/>
          <a:srcRect l="55161" t="21776" r="9032" b="19145"/>
          <a:stretch/>
        </p:blipFill>
        <p:spPr>
          <a:xfrm>
            <a:off x="2064774" y="230693"/>
            <a:ext cx="7226710" cy="6396614"/>
          </a:xfrm>
          <a:prstGeom prst="rect">
            <a:avLst/>
          </a:prstGeom>
        </p:spPr>
      </p:pic>
    </p:spTree>
    <p:extLst>
      <p:ext uri="{BB962C8B-B14F-4D97-AF65-F5344CB8AC3E}">
        <p14:creationId xmlns:p14="http://schemas.microsoft.com/office/powerpoint/2010/main" val="2363878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FE2B7144-6AC2-C65F-09B2-6F4788DBFEF4}"/>
              </a:ext>
            </a:extLst>
          </p:cNvPr>
          <p:cNvPicPr>
            <a:picLocks noChangeAspect="1"/>
          </p:cNvPicPr>
          <p:nvPr/>
        </p:nvPicPr>
        <p:blipFill rotWithShape="1">
          <a:blip r:embed="rId2"/>
          <a:srcRect l="55484" t="40266" r="8952" b="16139"/>
          <a:stretch/>
        </p:blipFill>
        <p:spPr>
          <a:xfrm>
            <a:off x="1774723" y="587342"/>
            <a:ext cx="8642554" cy="5683316"/>
          </a:xfrm>
          <a:prstGeom prst="rect">
            <a:avLst/>
          </a:prstGeom>
        </p:spPr>
      </p:pic>
    </p:spTree>
    <p:extLst>
      <p:ext uri="{BB962C8B-B14F-4D97-AF65-F5344CB8AC3E}">
        <p14:creationId xmlns:p14="http://schemas.microsoft.com/office/powerpoint/2010/main" val="1209294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5B7383B-9A42-BEE8-151F-267FC982C1E3}"/>
              </a:ext>
            </a:extLst>
          </p:cNvPr>
          <p:cNvPicPr>
            <a:picLocks noChangeAspect="1"/>
          </p:cNvPicPr>
          <p:nvPr/>
        </p:nvPicPr>
        <p:blipFill rotWithShape="1">
          <a:blip r:embed="rId2"/>
          <a:srcRect l="16165" t="26619" r="48301" b="6735"/>
          <a:stretch/>
        </p:blipFill>
        <p:spPr>
          <a:xfrm>
            <a:off x="2610035" y="115137"/>
            <a:ext cx="6587231" cy="6627726"/>
          </a:xfrm>
          <a:prstGeom prst="rect">
            <a:avLst/>
          </a:prstGeom>
        </p:spPr>
      </p:pic>
    </p:spTree>
    <p:extLst>
      <p:ext uri="{BB962C8B-B14F-4D97-AF65-F5344CB8AC3E}">
        <p14:creationId xmlns:p14="http://schemas.microsoft.com/office/powerpoint/2010/main" val="35773549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8A5C19AD-7F8C-EB99-2773-CE7E4E876756}"/>
              </a:ext>
            </a:extLst>
          </p:cNvPr>
          <p:cNvPicPr>
            <a:picLocks noChangeAspect="1"/>
          </p:cNvPicPr>
          <p:nvPr/>
        </p:nvPicPr>
        <p:blipFill rotWithShape="1">
          <a:blip r:embed="rId2"/>
          <a:srcRect l="55267" t="23498" r="9854" b="45826"/>
          <a:stretch/>
        </p:blipFill>
        <p:spPr>
          <a:xfrm>
            <a:off x="5159388" y="3551069"/>
            <a:ext cx="7008940" cy="3306932"/>
          </a:xfrm>
          <a:prstGeom prst="rect">
            <a:avLst/>
          </a:prstGeom>
        </p:spPr>
      </p:pic>
      <p:pic>
        <p:nvPicPr>
          <p:cNvPr id="5" name="Obrázek 4">
            <a:extLst>
              <a:ext uri="{FF2B5EF4-FFF2-40B4-BE49-F238E27FC236}">
                <a16:creationId xmlns:a16="http://schemas.microsoft.com/office/drawing/2014/main" id="{82BC2D07-DED0-73CD-FD9A-6E9B5F3A50F9}"/>
              </a:ext>
            </a:extLst>
          </p:cNvPr>
          <p:cNvPicPr>
            <a:picLocks noChangeAspect="1"/>
          </p:cNvPicPr>
          <p:nvPr/>
        </p:nvPicPr>
        <p:blipFill rotWithShape="1">
          <a:blip r:embed="rId3"/>
          <a:srcRect l="16165" t="51324" r="48228" b="11078"/>
          <a:stretch/>
        </p:blipFill>
        <p:spPr>
          <a:xfrm>
            <a:off x="0" y="64361"/>
            <a:ext cx="6445188" cy="3650956"/>
          </a:xfrm>
          <a:prstGeom prst="rect">
            <a:avLst/>
          </a:prstGeom>
        </p:spPr>
      </p:pic>
    </p:spTree>
    <p:extLst>
      <p:ext uri="{BB962C8B-B14F-4D97-AF65-F5344CB8AC3E}">
        <p14:creationId xmlns:p14="http://schemas.microsoft.com/office/powerpoint/2010/main" val="2818831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412EE18-5896-BA01-0ACE-2C9EC7520756}"/>
              </a:ext>
            </a:extLst>
          </p:cNvPr>
          <p:cNvPicPr>
            <a:picLocks noChangeAspect="1"/>
          </p:cNvPicPr>
          <p:nvPr/>
        </p:nvPicPr>
        <p:blipFill rotWithShape="1">
          <a:blip r:embed="rId2"/>
          <a:srcRect l="55267" t="28113" r="9126" b="1170"/>
          <a:stretch/>
        </p:blipFill>
        <p:spPr>
          <a:xfrm>
            <a:off x="2820138" y="50696"/>
            <a:ext cx="6341617" cy="6756608"/>
          </a:xfrm>
          <a:prstGeom prst="rect">
            <a:avLst/>
          </a:prstGeom>
        </p:spPr>
      </p:pic>
    </p:spTree>
    <p:extLst>
      <p:ext uri="{BB962C8B-B14F-4D97-AF65-F5344CB8AC3E}">
        <p14:creationId xmlns:p14="http://schemas.microsoft.com/office/powerpoint/2010/main" val="2633009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7B8F2355-7679-887C-2AEF-2017F37C2E2A}"/>
              </a:ext>
            </a:extLst>
          </p:cNvPr>
          <p:cNvPicPr>
            <a:picLocks noChangeAspect="1"/>
          </p:cNvPicPr>
          <p:nvPr/>
        </p:nvPicPr>
        <p:blipFill rotWithShape="1">
          <a:blip r:embed="rId2"/>
          <a:srcRect l="19005" t="22683" r="46918" b="40484"/>
          <a:stretch/>
        </p:blipFill>
        <p:spPr>
          <a:xfrm>
            <a:off x="88778" y="-1"/>
            <a:ext cx="6125592" cy="3551787"/>
          </a:xfrm>
          <a:prstGeom prst="rect">
            <a:avLst/>
          </a:prstGeom>
        </p:spPr>
      </p:pic>
      <p:pic>
        <p:nvPicPr>
          <p:cNvPr id="4" name="Obrázek 3">
            <a:extLst>
              <a:ext uri="{FF2B5EF4-FFF2-40B4-BE49-F238E27FC236}">
                <a16:creationId xmlns:a16="http://schemas.microsoft.com/office/drawing/2014/main" id="{01E2CA55-9964-933C-FC7C-CE8EDCC494E7}"/>
              </a:ext>
            </a:extLst>
          </p:cNvPr>
          <p:cNvPicPr>
            <a:picLocks noChangeAspect="1"/>
          </p:cNvPicPr>
          <p:nvPr/>
        </p:nvPicPr>
        <p:blipFill rotWithShape="1">
          <a:blip r:embed="rId3"/>
          <a:srcRect t="50000"/>
          <a:stretch/>
        </p:blipFill>
        <p:spPr>
          <a:xfrm>
            <a:off x="5961856" y="3133817"/>
            <a:ext cx="6230144" cy="3724183"/>
          </a:xfrm>
          <a:prstGeom prst="rect">
            <a:avLst/>
          </a:prstGeom>
        </p:spPr>
      </p:pic>
    </p:spTree>
    <p:extLst>
      <p:ext uri="{BB962C8B-B14F-4D97-AF65-F5344CB8AC3E}">
        <p14:creationId xmlns:p14="http://schemas.microsoft.com/office/powerpoint/2010/main" val="41061443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943AB601-61E0-57EF-CABA-946875E3B1BB}"/>
              </a:ext>
            </a:extLst>
          </p:cNvPr>
          <p:cNvPicPr>
            <a:picLocks noChangeAspect="1"/>
          </p:cNvPicPr>
          <p:nvPr/>
        </p:nvPicPr>
        <p:blipFill rotWithShape="1">
          <a:blip r:embed="rId2"/>
          <a:srcRect l="55267" t="17390" r="8544" b="33338"/>
          <a:stretch/>
        </p:blipFill>
        <p:spPr>
          <a:xfrm>
            <a:off x="124286" y="-1"/>
            <a:ext cx="5700616" cy="4163628"/>
          </a:xfrm>
          <a:prstGeom prst="rect">
            <a:avLst/>
          </a:prstGeom>
        </p:spPr>
      </p:pic>
      <p:pic>
        <p:nvPicPr>
          <p:cNvPr id="5" name="Obrázek 4">
            <a:extLst>
              <a:ext uri="{FF2B5EF4-FFF2-40B4-BE49-F238E27FC236}">
                <a16:creationId xmlns:a16="http://schemas.microsoft.com/office/drawing/2014/main" id="{7456D5A1-35BF-6703-51FB-EC4812C39780}"/>
              </a:ext>
            </a:extLst>
          </p:cNvPr>
          <p:cNvPicPr>
            <a:picLocks noChangeAspect="1"/>
          </p:cNvPicPr>
          <p:nvPr/>
        </p:nvPicPr>
        <p:blipFill rotWithShape="1">
          <a:blip r:embed="rId2"/>
          <a:srcRect l="57015" t="66662" r="7888" b="-53"/>
          <a:stretch/>
        </p:blipFill>
        <p:spPr>
          <a:xfrm>
            <a:off x="5670900" y="3428999"/>
            <a:ext cx="6396814" cy="3264763"/>
          </a:xfrm>
          <a:prstGeom prst="rect">
            <a:avLst/>
          </a:prstGeom>
        </p:spPr>
      </p:pic>
    </p:spTree>
    <p:extLst>
      <p:ext uri="{BB962C8B-B14F-4D97-AF65-F5344CB8AC3E}">
        <p14:creationId xmlns:p14="http://schemas.microsoft.com/office/powerpoint/2010/main" val="2296947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1E55C4F1-7652-0BB6-C543-E2A670AFACEA}"/>
              </a:ext>
            </a:extLst>
          </p:cNvPr>
          <p:cNvSpPr>
            <a:spLocks noGrp="1"/>
          </p:cNvSpPr>
          <p:nvPr>
            <p:ph type="title"/>
          </p:nvPr>
        </p:nvSpPr>
        <p:spPr/>
        <p:txBody>
          <a:bodyPr>
            <a:normAutofit fontScale="90000"/>
          </a:bodyPr>
          <a:lstStyle/>
          <a:p>
            <a:r>
              <a:rPr lang="ru-RU" dirty="0"/>
              <a:t>Образ России в русских СМИ и имидж России за рубежом</a:t>
            </a:r>
            <a:endParaRPr lang="cs-CZ" dirty="0"/>
          </a:p>
        </p:txBody>
      </p:sp>
    </p:spTree>
    <p:extLst>
      <p:ext uri="{BB962C8B-B14F-4D97-AF65-F5344CB8AC3E}">
        <p14:creationId xmlns:p14="http://schemas.microsoft.com/office/powerpoint/2010/main" val="4211834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2D41ACB5-ABF8-2CD6-EF51-6848156D2D57}"/>
              </a:ext>
            </a:extLst>
          </p:cNvPr>
          <p:cNvSpPr txBox="1"/>
          <p:nvPr/>
        </p:nvSpPr>
        <p:spPr>
          <a:xfrm>
            <a:off x="245615" y="185509"/>
            <a:ext cx="11700769" cy="6232475"/>
          </a:xfrm>
          <a:prstGeom prst="rect">
            <a:avLst/>
          </a:prstGeom>
          <a:noFill/>
        </p:spPr>
        <p:txBody>
          <a:bodyPr wrap="square">
            <a:spAutoFit/>
          </a:bodyPr>
          <a:lstStyle/>
          <a:p>
            <a:pPr algn="ctr"/>
            <a:r>
              <a:rPr lang="ru-RU" sz="2100" b="1" dirty="0">
                <a:solidFill>
                  <a:srgbClr val="333333"/>
                </a:solidFill>
                <a:latin typeface="Arial" panose="020B0604020202020204" pitchFamily="34" charset="0"/>
                <a:cs typeface="Arial" panose="020B0604020202020204" pitchFamily="34" charset="0"/>
              </a:rPr>
              <a:t>Определение понятия имидж страны.</a:t>
            </a:r>
          </a:p>
          <a:p>
            <a:pPr algn="just"/>
            <a:endParaRPr lang="ru-RU" sz="2100" dirty="0">
              <a:solidFill>
                <a:srgbClr val="333333"/>
              </a:solidFill>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
            </a:pPr>
            <a:r>
              <a:rPr lang="ru-RU" sz="2100" dirty="0">
                <a:solidFill>
                  <a:srgbClr val="333333"/>
                </a:solidFill>
                <a:latin typeface="Arial" panose="020B0604020202020204" pitchFamily="34" charset="0"/>
                <a:cs typeface="Arial" panose="020B0604020202020204" pitchFamily="34" charset="0"/>
              </a:rPr>
              <a:t>О</a:t>
            </a:r>
            <a:r>
              <a:rPr lang="ru-RU" sz="2100" b="0" i="0" dirty="0">
                <a:solidFill>
                  <a:srgbClr val="333333"/>
                </a:solidFill>
                <a:effectLst/>
                <a:latin typeface="Arial" panose="020B0604020202020204" pitchFamily="34" charset="0"/>
                <a:cs typeface="Arial" panose="020B0604020202020204" pitchFamily="34" charset="0"/>
              </a:rPr>
              <a:t>браз страны можно описать как социально детерминированную систему репрезентаций и представлений о государстве, его руководстве, гражданах, культуре, истории, достижениях и проблемах в обществе.</a:t>
            </a:r>
          </a:p>
          <a:p>
            <a:pPr marL="342900" indent="-342900" algn="just">
              <a:buFont typeface="Wingdings" panose="05000000000000000000" pitchFamily="2" charset="2"/>
              <a:buChar char="§"/>
            </a:pPr>
            <a:endParaRPr lang="ru-RU" sz="2100" dirty="0">
              <a:solidFill>
                <a:srgbClr val="333333"/>
              </a:solidFill>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
            </a:pPr>
            <a:r>
              <a:rPr lang="ru-RU" sz="2100" dirty="0">
                <a:latin typeface="Arial" panose="020B0604020202020204" pitchFamily="34" charset="0"/>
                <a:cs typeface="Arial" panose="020B0604020202020204" pitchFamily="34" charset="0"/>
              </a:rPr>
              <a:t>По своей природе имидж это психологический образ. Как правило, он основывается на стереотипах социального восприятия, воздействует на эмоциональную сферу человека, легко поддается прочтению, влияет на объяснительные механизмы сознания, и, в конечном итоге, на поведение и выбор человека.</a:t>
            </a:r>
          </a:p>
          <a:p>
            <a:pPr marL="342900" indent="-342900" algn="just">
              <a:buFont typeface="Wingdings" panose="05000000000000000000" pitchFamily="2" charset="2"/>
              <a:buChar char="§"/>
            </a:pPr>
            <a:endParaRPr lang="ru-RU" sz="2100" dirty="0">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
            </a:pPr>
            <a:r>
              <a:rPr lang="ru-RU" sz="2100" dirty="0">
                <a:latin typeface="Arial" panose="020B0604020202020204" pitchFamily="34" charset="0"/>
                <a:cs typeface="Arial" panose="020B0604020202020204" pitchFamily="34" charset="0"/>
              </a:rPr>
              <a:t>Это то, как хотелось бы государству, чтобы его воспринимали в международном пространстве.</a:t>
            </a:r>
          </a:p>
          <a:p>
            <a:pPr marL="342900" indent="-342900" algn="just">
              <a:buFont typeface="Wingdings" panose="05000000000000000000" pitchFamily="2" charset="2"/>
              <a:buChar char="§"/>
            </a:pPr>
            <a:endParaRPr lang="ru-RU" sz="2100" dirty="0">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
            </a:pPr>
            <a:r>
              <a:rPr lang="ru-RU" sz="2100" dirty="0">
                <a:solidFill>
                  <a:srgbClr val="000000"/>
                </a:solidFill>
                <a:latin typeface="Arial" panose="020B0604020202020204" pitchFamily="34" charset="0"/>
                <a:cs typeface="Arial" panose="020B0604020202020204" pitchFamily="34" charset="0"/>
              </a:rPr>
              <a:t>С</a:t>
            </a:r>
            <a:r>
              <a:rPr lang="ru-RU" sz="2100" b="0" i="0" dirty="0">
                <a:solidFill>
                  <a:srgbClr val="000000"/>
                </a:solidFill>
                <a:effectLst/>
                <a:latin typeface="Arial" panose="020B0604020202020204" pitchFamily="34" charset="0"/>
                <a:cs typeface="Arial" panose="020B0604020202020204" pitchFamily="34" charset="0"/>
              </a:rPr>
              <a:t>умма убеждений, представлений и впечатлений людей в отношении данного места.</a:t>
            </a:r>
          </a:p>
          <a:p>
            <a:pPr marL="342900" indent="-342900" algn="just">
              <a:buFont typeface="Wingdings" panose="05000000000000000000" pitchFamily="2" charset="2"/>
              <a:buChar char="§"/>
            </a:pPr>
            <a:endParaRPr lang="ru-RU" sz="2100" dirty="0">
              <a:solidFill>
                <a:srgbClr val="000000"/>
              </a:solidFill>
              <a:latin typeface="Arial" panose="020B0604020202020204" pitchFamily="34" charset="0"/>
              <a:cs typeface="Arial" panose="020B0604020202020204" pitchFamily="34" charset="0"/>
            </a:endParaRPr>
          </a:p>
          <a:p>
            <a:pPr marL="342900" indent="-342900" algn="l" fontAlgn="t">
              <a:buFont typeface="Wingdings" panose="05000000000000000000" pitchFamily="2" charset="2"/>
              <a:buChar char="§"/>
            </a:pPr>
            <a:r>
              <a:rPr lang="ru-RU" sz="2100" b="0" i="0" dirty="0">
                <a:solidFill>
                  <a:srgbClr val="000000"/>
                </a:solidFill>
                <a:effectLst/>
                <a:latin typeface="Arial" panose="020B0604020202020204" pitchFamily="34" charset="0"/>
                <a:cs typeface="Arial" panose="020B0604020202020204" pitchFamily="34" charset="0"/>
              </a:rPr>
              <a:t>Это специально, целенаправленно конструируемый образ с заданными определенными социально-политическими ценностями, апеллирующий к эмоциональной сфере реципиента.</a:t>
            </a:r>
            <a:endParaRPr lang="cs-CZ" sz="2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1448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927D1F7B-F988-BBE4-F714-1289DE148DD2}"/>
              </a:ext>
            </a:extLst>
          </p:cNvPr>
          <p:cNvSpPr txBox="1"/>
          <p:nvPr/>
        </p:nvSpPr>
        <p:spPr>
          <a:xfrm>
            <a:off x="1042219" y="1490008"/>
            <a:ext cx="10530349" cy="3170099"/>
          </a:xfrm>
          <a:prstGeom prst="rect">
            <a:avLst/>
          </a:prstGeom>
          <a:noFill/>
        </p:spPr>
        <p:txBody>
          <a:bodyPr wrap="square" rtlCol="0">
            <a:spAutoFit/>
          </a:bodyPr>
          <a:lstStyle/>
          <a:p>
            <a:r>
              <a:rPr lang="ru-RU" sz="2000" b="1" u="sng" dirty="0"/>
              <a:t>Цели курса</a:t>
            </a:r>
            <a:r>
              <a:rPr lang="ru-RU" sz="2000" b="1" dirty="0"/>
              <a:t>:</a:t>
            </a:r>
          </a:p>
          <a:p>
            <a:endParaRPr lang="ru-RU" sz="2000" b="1" dirty="0"/>
          </a:p>
          <a:p>
            <a:r>
              <a:rPr lang="ru-RU" sz="2000" b="1" dirty="0"/>
              <a:t>1. живая практика разговорной речи на разнообразные темы, укрепление и развитие навыков самостоятельного говорения</a:t>
            </a:r>
          </a:p>
          <a:p>
            <a:endParaRPr lang="ru-RU" sz="2000" b="1" dirty="0"/>
          </a:p>
          <a:p>
            <a:r>
              <a:rPr lang="ru-RU" sz="2000" b="1" dirty="0"/>
              <a:t>2. подготовка к государственным экзаменам:</a:t>
            </a:r>
          </a:p>
          <a:p>
            <a:r>
              <a:rPr lang="ru-RU" sz="2000" b="1" dirty="0"/>
              <a:t> 			</a:t>
            </a:r>
          </a:p>
          <a:p>
            <a:r>
              <a:rPr lang="ru-RU" sz="2000" b="1" dirty="0"/>
              <a:t>				экзамен по практическому русскому языку (разговорные темы)</a:t>
            </a:r>
          </a:p>
          <a:p>
            <a:r>
              <a:rPr lang="ru-RU" sz="2000" b="1" dirty="0"/>
              <a:t>			</a:t>
            </a:r>
          </a:p>
          <a:p>
            <a:r>
              <a:rPr lang="ru-RU" sz="2000" b="1" dirty="0"/>
              <a:t>				 тренировка презентации тематических округов</a:t>
            </a:r>
            <a:endParaRPr lang="cs-CZ" sz="2000" b="1" dirty="0"/>
          </a:p>
        </p:txBody>
      </p:sp>
      <p:sp>
        <p:nvSpPr>
          <p:cNvPr id="5" name="Šipka: doleva a nahoru 4">
            <a:extLst>
              <a:ext uri="{FF2B5EF4-FFF2-40B4-BE49-F238E27FC236}">
                <a16:creationId xmlns:a16="http://schemas.microsoft.com/office/drawing/2014/main" id="{E7A6D798-C4AB-7C7B-34E7-E2FDC2FEA884}"/>
              </a:ext>
            </a:extLst>
          </p:cNvPr>
          <p:cNvSpPr/>
          <p:nvPr/>
        </p:nvSpPr>
        <p:spPr>
          <a:xfrm rot="8423950">
            <a:off x="1809134" y="3747177"/>
            <a:ext cx="850392" cy="850392"/>
          </a:xfrm>
          <a:prstGeom prst="lef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6729673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CFB9F959-01BD-6635-1FFC-FD767800BC09}"/>
              </a:ext>
            </a:extLst>
          </p:cNvPr>
          <p:cNvSpPr txBox="1"/>
          <p:nvPr/>
        </p:nvSpPr>
        <p:spPr>
          <a:xfrm>
            <a:off x="347709" y="300936"/>
            <a:ext cx="11496582" cy="5847755"/>
          </a:xfrm>
          <a:prstGeom prst="rect">
            <a:avLst/>
          </a:prstGeom>
          <a:noFill/>
        </p:spPr>
        <p:txBody>
          <a:bodyPr wrap="square">
            <a:spAutoFit/>
          </a:bodyPr>
          <a:lstStyle/>
          <a:p>
            <a:pPr algn="just"/>
            <a:r>
              <a:rPr lang="ru-RU" sz="2200" b="1" dirty="0">
                <a:effectLst/>
                <a:latin typeface="Times New Roman" panose="02020603050405020304" pitchFamily="18" charset="0"/>
                <a:ea typeface="Times New Roman" panose="02020603050405020304" pitchFamily="18" charset="0"/>
              </a:rPr>
              <a:t>Имидж страны включает в себя ряд основных элементов:</a:t>
            </a:r>
            <a:endParaRPr lang="cs-CZ" sz="2200" dirty="0">
              <a:effectLst/>
              <a:latin typeface="Times New Roman" panose="02020603050405020304" pitchFamily="18" charset="0"/>
              <a:ea typeface="Times New Roman" panose="02020603050405020304" pitchFamily="18" charset="0"/>
            </a:endParaRPr>
          </a:p>
          <a:p>
            <a:pPr algn="just"/>
            <a:r>
              <a:rPr lang="ru-RU" sz="2200" b="1" dirty="0">
                <a:effectLst/>
                <a:latin typeface="Times New Roman" panose="02020603050405020304" pitchFamily="18" charset="0"/>
                <a:ea typeface="Times New Roman" panose="02020603050405020304" pitchFamily="18" charset="0"/>
              </a:rPr>
              <a:t> </a:t>
            </a:r>
            <a:endParaRPr lang="cs-CZ" sz="2200" dirty="0">
              <a:effectLst/>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r>
              <a:rPr lang="ru-RU" sz="2200" dirty="0">
                <a:effectLst/>
                <a:latin typeface="Times New Roman" panose="02020603050405020304" pitchFamily="18" charset="0"/>
                <a:ea typeface="Times New Roman" panose="02020603050405020304" pitchFamily="18" charset="0"/>
              </a:rPr>
              <a:t>имидж власти;</a:t>
            </a:r>
            <a:endParaRPr lang="cs-CZ" sz="2200" dirty="0">
              <a:effectLst/>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endParaRPr lang="cs-CZ" sz="2200" dirty="0">
              <a:effectLst/>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r>
              <a:rPr lang="ru-RU" sz="2200" dirty="0">
                <a:effectLst/>
                <a:latin typeface="Times New Roman" panose="02020603050405020304" pitchFamily="18" charset="0"/>
                <a:ea typeface="Times New Roman" panose="02020603050405020304" pitchFamily="18" charset="0"/>
              </a:rPr>
              <a:t>имидж экономики;</a:t>
            </a:r>
            <a:endParaRPr lang="cs-CZ" sz="2200" dirty="0">
              <a:effectLst/>
              <a:latin typeface="Times New Roman" panose="02020603050405020304" pitchFamily="18" charset="0"/>
              <a:ea typeface="Times New Roman" panose="02020603050405020304" pitchFamily="18" charset="0"/>
            </a:endParaRPr>
          </a:p>
          <a:p>
            <a:pPr algn="just"/>
            <a:r>
              <a:rPr lang="ru-RU" sz="2200" dirty="0">
                <a:effectLst/>
                <a:latin typeface="Times New Roman" panose="02020603050405020304" pitchFamily="18" charset="0"/>
                <a:ea typeface="Times New Roman" panose="02020603050405020304" pitchFamily="18" charset="0"/>
              </a:rPr>
              <a:t> </a:t>
            </a:r>
            <a:endParaRPr lang="cs-CZ" sz="2200" dirty="0">
              <a:effectLst/>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r>
              <a:rPr lang="ru-RU" sz="2200" dirty="0">
                <a:effectLst/>
                <a:latin typeface="Times New Roman" panose="02020603050405020304" pitchFamily="18" charset="0"/>
                <a:ea typeface="Times New Roman" panose="02020603050405020304" pitchFamily="18" charset="0"/>
              </a:rPr>
              <a:t>имидж вооруженных </a:t>
            </a:r>
            <a:r>
              <a:rPr lang="ru-RU" sz="2200" dirty="0">
                <a:latin typeface="Times New Roman" panose="02020603050405020304" pitchFamily="18" charset="0"/>
                <a:ea typeface="Times New Roman" panose="02020603050405020304" pitchFamily="18" charset="0"/>
              </a:rPr>
              <a:t>с</a:t>
            </a:r>
            <a:r>
              <a:rPr lang="ru-RU" sz="2200" dirty="0">
                <a:effectLst/>
                <a:latin typeface="Times New Roman" panose="02020603050405020304" pitchFamily="18" charset="0"/>
                <a:ea typeface="Times New Roman" panose="02020603050405020304" pitchFamily="18" charset="0"/>
              </a:rPr>
              <a:t>ил;</a:t>
            </a:r>
            <a:endParaRPr lang="cs-CZ" sz="2200" dirty="0">
              <a:effectLst/>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endParaRPr lang="cs-CZ" sz="2200" dirty="0">
              <a:effectLst/>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r>
              <a:rPr lang="ru-RU" sz="2200" dirty="0">
                <a:effectLst/>
                <a:latin typeface="Times New Roman" panose="02020603050405020304" pitchFamily="18" charset="0"/>
                <a:ea typeface="Times New Roman" panose="02020603050405020304" pitchFamily="18" charset="0"/>
              </a:rPr>
              <a:t>внешнеполитический имидж;</a:t>
            </a:r>
            <a:endParaRPr lang="cs-CZ" sz="2200" dirty="0">
              <a:effectLst/>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endParaRPr lang="cs-CZ" sz="2200" dirty="0">
              <a:effectLst/>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r>
              <a:rPr lang="ru-RU" sz="2200" dirty="0">
                <a:effectLst/>
                <a:latin typeface="Times New Roman" panose="02020603050405020304" pitchFamily="18" charset="0"/>
                <a:ea typeface="Times New Roman" panose="02020603050405020304" pitchFamily="18" charset="0"/>
              </a:rPr>
              <a:t>восприятие гражданами образа своей страны;</a:t>
            </a:r>
            <a:endParaRPr lang="cs-CZ" sz="2200" dirty="0">
              <a:effectLst/>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endParaRPr lang="cs-CZ" sz="2200" dirty="0">
              <a:effectLst/>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r>
              <a:rPr lang="ru-RU" sz="2200" dirty="0">
                <a:effectLst/>
                <a:latin typeface="Times New Roman" panose="02020603050405020304" pitchFamily="18" charset="0"/>
                <a:ea typeface="Times New Roman" panose="02020603050405020304" pitchFamily="18" charset="0"/>
              </a:rPr>
              <a:t>имидж информационной политики государства.</a:t>
            </a:r>
          </a:p>
          <a:p>
            <a:pPr marL="285750" indent="-285750" algn="just">
              <a:buFont typeface="Arial" panose="020B0604020202020204" pitchFamily="34" charset="0"/>
              <a:buChar char="•"/>
            </a:pPr>
            <a:endParaRPr lang="ru-RU" sz="2200" dirty="0">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endParaRPr lang="ru-RU" sz="2200" dirty="0">
              <a:effectLst/>
              <a:latin typeface="Times New Roman" panose="02020603050405020304" pitchFamily="18" charset="0"/>
              <a:ea typeface="Times New Roman" panose="02020603050405020304" pitchFamily="18" charset="0"/>
            </a:endParaRPr>
          </a:p>
          <a:p>
            <a:pPr marL="342900" indent="-342900" algn="just">
              <a:buFont typeface="Wingdings" panose="05000000000000000000" pitchFamily="2" charset="2"/>
              <a:buChar char="Ø"/>
            </a:pPr>
            <a:r>
              <a:rPr lang="ru-RU" sz="2200" i="1" dirty="0">
                <a:latin typeface="Times New Roman" panose="02020603050405020304" pitchFamily="18" charset="0"/>
                <a:ea typeface="Times New Roman" panose="02020603050405020304" pitchFamily="18" charset="0"/>
              </a:rPr>
              <a:t>Какого пункта по Вашему мнению не хватает?</a:t>
            </a:r>
          </a:p>
          <a:p>
            <a:pPr marL="342900" indent="-342900" algn="just">
              <a:buFont typeface="Wingdings" panose="05000000000000000000" pitchFamily="2" charset="2"/>
              <a:buChar char="Ø"/>
            </a:pPr>
            <a:r>
              <a:rPr lang="ru-RU" sz="2200" i="1" dirty="0">
                <a:effectLst/>
                <a:latin typeface="Times New Roman" panose="02020603050405020304" pitchFamily="18" charset="0"/>
                <a:ea typeface="Times New Roman" panose="02020603050405020304" pitchFamily="18" charset="0"/>
              </a:rPr>
              <a:t>Сопоставьте данные пункты в отношении России с точки зрения ДО И ПОСЛЕ 24</a:t>
            </a:r>
            <a:r>
              <a:rPr lang="ru-RU" sz="2200" i="1" dirty="0">
                <a:latin typeface="Times New Roman" panose="02020603050405020304" pitchFamily="18" charset="0"/>
                <a:ea typeface="Times New Roman" panose="02020603050405020304" pitchFamily="18" charset="0"/>
              </a:rPr>
              <a:t>.02.22.</a:t>
            </a:r>
            <a:r>
              <a:rPr lang="ru-RU" sz="2200" i="1" dirty="0">
                <a:effectLst/>
                <a:latin typeface="Times New Roman" panose="02020603050405020304" pitchFamily="18" charset="0"/>
                <a:ea typeface="Times New Roman" panose="02020603050405020304" pitchFamily="18" charset="0"/>
              </a:rPr>
              <a:t> </a:t>
            </a:r>
            <a:endParaRPr lang="cs-CZ" sz="2200" i="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156079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2CC507A6-1D0C-4177-F59E-31AD56576C31}"/>
              </a:ext>
            </a:extLst>
          </p:cNvPr>
          <p:cNvSpPr txBox="1"/>
          <p:nvPr/>
        </p:nvSpPr>
        <p:spPr>
          <a:xfrm>
            <a:off x="331433" y="332730"/>
            <a:ext cx="11860567" cy="6186309"/>
          </a:xfrm>
          <a:prstGeom prst="rect">
            <a:avLst/>
          </a:prstGeom>
          <a:noFill/>
        </p:spPr>
        <p:txBody>
          <a:bodyPr wrap="square">
            <a:spAutoFit/>
          </a:bodyPr>
          <a:lstStyle/>
          <a:p>
            <a:pPr algn="just"/>
            <a:r>
              <a:rPr lang="ru-RU" sz="1800" b="1" dirty="0">
                <a:effectLst/>
                <a:latin typeface="Times New Roman" panose="02020603050405020304" pitchFamily="18" charset="0"/>
                <a:ea typeface="Times New Roman" panose="02020603050405020304" pitchFamily="18" charset="0"/>
              </a:rPr>
              <a:t>На формирование образа страны оказывают воздействие две группы факторов:</a:t>
            </a:r>
            <a:endParaRPr lang="cs-CZ" sz="1800" dirty="0">
              <a:effectLst/>
              <a:latin typeface="Times New Roman" panose="02020603050405020304" pitchFamily="18" charset="0"/>
              <a:ea typeface="Times New Roman" panose="02020603050405020304" pitchFamily="18" charset="0"/>
            </a:endParaRPr>
          </a:p>
          <a:p>
            <a:pPr algn="just"/>
            <a:r>
              <a:rPr lang="ru-RU" sz="1800" dirty="0">
                <a:effectLst/>
                <a:latin typeface="Times New Roman" panose="02020603050405020304" pitchFamily="18" charset="0"/>
                <a:ea typeface="Times New Roman" panose="02020603050405020304" pitchFamily="18" charset="0"/>
              </a:rPr>
              <a:t> </a:t>
            </a:r>
            <a:endParaRPr lang="cs-CZ" sz="1800" dirty="0">
              <a:effectLst/>
              <a:latin typeface="Times New Roman" panose="02020603050405020304" pitchFamily="18" charset="0"/>
              <a:ea typeface="Times New Roman" panose="02020603050405020304" pitchFamily="18" charset="0"/>
            </a:endParaRPr>
          </a:p>
          <a:p>
            <a:pPr algn="just"/>
            <a:r>
              <a:rPr lang="ru-RU" sz="1800" b="1" dirty="0">
                <a:effectLst/>
                <a:latin typeface="Times New Roman" panose="02020603050405020304" pitchFamily="18" charset="0"/>
                <a:ea typeface="Times New Roman" panose="02020603050405020304" pitchFamily="18" charset="0"/>
              </a:rPr>
              <a:t>1. Условно статичные:</a:t>
            </a:r>
            <a:endParaRPr lang="cs-CZ" sz="1800" b="1" dirty="0">
              <a:effectLst/>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r>
              <a:rPr lang="ru-RU" sz="1800" dirty="0">
                <a:effectLst/>
                <a:latin typeface="Times New Roman" panose="02020603050405020304" pitchFamily="18" charset="0"/>
                <a:ea typeface="Times New Roman" panose="02020603050405020304" pitchFamily="18" charset="0"/>
              </a:rPr>
              <a:t>природно-ресурсный потенциал;</a:t>
            </a:r>
            <a:endParaRPr lang="cs-CZ" sz="1800" dirty="0">
              <a:effectLst/>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r>
              <a:rPr lang="ru-RU" sz="1800" dirty="0">
                <a:effectLst/>
                <a:latin typeface="Times New Roman" panose="02020603050405020304" pitchFamily="18" charset="0"/>
                <a:ea typeface="Times New Roman" panose="02020603050405020304" pitchFamily="18" charset="0"/>
              </a:rPr>
              <a:t>национальное и культурное наследие;</a:t>
            </a:r>
            <a:endParaRPr lang="cs-CZ" sz="1800" dirty="0">
              <a:effectLst/>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r>
              <a:rPr lang="ru-RU" sz="1800" dirty="0">
                <a:effectLst/>
                <a:latin typeface="Times New Roman" panose="02020603050405020304" pitchFamily="18" charset="0"/>
                <a:ea typeface="Times New Roman" panose="02020603050405020304" pitchFamily="18" charset="0"/>
              </a:rPr>
              <a:t>постоянные геополитические факторы - географическое положение, площадь занимаемой территории, протяженность границ государства, выход к морям и т.д.;</a:t>
            </a:r>
            <a:endParaRPr lang="cs-CZ" sz="1800" dirty="0">
              <a:effectLst/>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r>
              <a:rPr lang="ru-RU" sz="1800" dirty="0">
                <a:effectLst/>
                <a:latin typeface="Times New Roman" panose="02020603050405020304" pitchFamily="18" charset="0"/>
                <a:ea typeface="Times New Roman" panose="02020603050405020304" pitchFamily="18" charset="0"/>
              </a:rPr>
              <a:t>исторические события, повлиявшие на развитие государственности (завоевания, великие научные и географические открытия), а также вклад выдающихся личностей, облик которых неразрывно связан с историей развития страны;</a:t>
            </a:r>
            <a:endParaRPr lang="cs-CZ" sz="1800" dirty="0">
              <a:effectLst/>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r>
              <a:rPr lang="ru-RU" sz="1800" dirty="0">
                <a:effectLst/>
                <a:latin typeface="Times New Roman" panose="02020603050405020304" pitchFamily="18" charset="0"/>
                <a:ea typeface="Times New Roman" panose="02020603050405020304" pitchFamily="18" charset="0"/>
              </a:rPr>
              <a:t>базовая форма государственного устройства и структура управления.</a:t>
            </a:r>
          </a:p>
          <a:p>
            <a:pPr marL="285750" indent="-285750" algn="just">
              <a:buFont typeface="Arial" panose="020B0604020202020204" pitchFamily="34" charset="0"/>
              <a:buChar char="•"/>
            </a:pPr>
            <a:endParaRPr lang="ru-RU" dirty="0">
              <a:latin typeface="Times New Roman" panose="02020603050405020304" pitchFamily="18" charset="0"/>
              <a:ea typeface="Times New Roman" panose="02020603050405020304" pitchFamily="18" charset="0"/>
            </a:endParaRPr>
          </a:p>
          <a:p>
            <a:pPr algn="just"/>
            <a:r>
              <a:rPr lang="ru-RU" sz="1800" b="1" dirty="0">
                <a:effectLst/>
                <a:latin typeface="Times New Roman" panose="02020603050405020304" pitchFamily="18" charset="0"/>
                <a:ea typeface="Times New Roman" panose="02020603050405020304" pitchFamily="18" charset="0"/>
              </a:rPr>
              <a:t>2. Корректируемые условно динамичные:</a:t>
            </a:r>
            <a:endParaRPr lang="ru-RU" b="1" dirty="0">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r>
              <a:rPr lang="ru-RU" sz="1800" dirty="0">
                <a:effectLst/>
                <a:latin typeface="Times New Roman" panose="02020603050405020304" pitchFamily="18" charset="0"/>
                <a:ea typeface="Times New Roman" panose="02020603050405020304" pitchFamily="18" charset="0"/>
              </a:rPr>
              <a:t>социально-психологические настроения в обществе;</a:t>
            </a:r>
            <a:endParaRPr lang="cs-CZ" sz="1800" dirty="0">
              <a:effectLst/>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r>
              <a:rPr lang="ru-RU" sz="1800" dirty="0">
                <a:effectLst/>
                <a:latin typeface="Times New Roman" panose="02020603050405020304" pitchFamily="18" charset="0"/>
                <a:ea typeface="Times New Roman" panose="02020603050405020304" pitchFamily="18" charset="0"/>
              </a:rPr>
              <a:t>формы общественно-политической интеграции, структура, характер и принципы деятельности общественно-политических объединений;</a:t>
            </a:r>
            <a:endParaRPr lang="cs-CZ" sz="1800" dirty="0">
              <a:effectLst/>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r>
              <a:rPr lang="ru-RU" sz="1800" dirty="0">
                <a:effectLst/>
                <a:latin typeface="Times New Roman" panose="02020603050405020304" pitchFamily="18" charset="0"/>
                <a:ea typeface="Times New Roman" panose="02020603050405020304" pitchFamily="18" charset="0"/>
              </a:rPr>
              <a:t>морально-нравственные аспекты развития общества;</a:t>
            </a:r>
          </a:p>
          <a:p>
            <a:pPr marL="285750" indent="-285750" algn="just">
              <a:buFont typeface="Arial" panose="020B0604020202020204" pitchFamily="34" charset="0"/>
              <a:buChar char="•"/>
            </a:pPr>
            <a:r>
              <a:rPr lang="ru-RU" sz="1800" dirty="0">
                <a:effectLst/>
                <a:latin typeface="Times New Roman" panose="02020603050405020304" pitchFamily="18" charset="0"/>
                <a:ea typeface="Times New Roman" panose="02020603050405020304" pitchFamily="18" charset="0"/>
              </a:rPr>
              <a:t>устойчивость экономики, оцениваемая комплексом показателей динамики ВВП, уровнем доходов на душу населения, объемом привлекаемых инвестиций, финансовой обеспеченностью бюджетов всех уровней, гарантией прав и свобод хозяйствующих на рынке субъектов реального сектора экономики и др.;</a:t>
            </a:r>
            <a:endParaRPr lang="cs-CZ" sz="1800" dirty="0">
              <a:effectLst/>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r>
              <a:rPr lang="ru-RU" sz="1800" dirty="0">
                <a:effectLst/>
                <a:latin typeface="Times New Roman" panose="02020603050405020304" pitchFamily="18" charset="0"/>
                <a:ea typeface="Times New Roman" panose="02020603050405020304" pitchFamily="18" charset="0"/>
              </a:rPr>
              <a:t>правовое пространство страны и соответствие правовых норм международным требованиям;</a:t>
            </a:r>
            <a:endParaRPr lang="cs-CZ" sz="1800" dirty="0">
              <a:effectLst/>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r>
              <a:rPr lang="ru-RU" sz="1800" dirty="0">
                <a:effectLst/>
                <a:latin typeface="Times New Roman" panose="02020603050405020304" pitchFamily="18" charset="0"/>
                <a:ea typeface="Times New Roman" panose="02020603050405020304" pitchFamily="18" charset="0"/>
              </a:rPr>
              <a:t>функции, полномочия и механизмы государственного регулирования, эффективность властной конструкции;</a:t>
            </a:r>
            <a:endParaRPr lang="cs-CZ" sz="1800" dirty="0">
              <a:effectLst/>
              <a:latin typeface="Times New Roman" panose="02020603050405020304" pitchFamily="18" charset="0"/>
              <a:ea typeface="Times New Roman" panose="02020603050405020304" pitchFamily="18" charset="0"/>
            </a:endParaRPr>
          </a:p>
          <a:p>
            <a:pPr marL="285750" indent="-285750" algn="just">
              <a:buFont typeface="Arial" panose="020B0604020202020204" pitchFamily="34" charset="0"/>
              <a:buChar char="•"/>
            </a:pPr>
            <a:r>
              <a:rPr lang="ru-RU" dirty="0">
                <a:latin typeface="Times New Roman" panose="02020603050405020304" pitchFamily="18" charset="0"/>
                <a:ea typeface="Times New Roman" panose="02020603050405020304" pitchFamily="18" charset="0"/>
              </a:rPr>
              <a:t>бе</a:t>
            </a:r>
            <a:r>
              <a:rPr lang="ru-RU" sz="1800" dirty="0">
                <a:effectLst/>
                <a:latin typeface="Times New Roman" panose="02020603050405020304" pitchFamily="18" charset="0"/>
                <a:ea typeface="Times New Roman" panose="02020603050405020304" pitchFamily="18" charset="0"/>
              </a:rPr>
              <a:t>зопасность.</a:t>
            </a:r>
            <a:endParaRPr lang="cs-CZ" sz="1800" dirty="0">
              <a:effectLst/>
              <a:latin typeface="Times New Roman" panose="02020603050405020304" pitchFamily="18" charset="0"/>
              <a:ea typeface="Times New Roman" panose="02020603050405020304" pitchFamily="18" charset="0"/>
            </a:endParaRPr>
          </a:p>
        </p:txBody>
      </p:sp>
      <p:sp>
        <p:nvSpPr>
          <p:cNvPr id="4" name="TextovéPole 3">
            <a:extLst>
              <a:ext uri="{FF2B5EF4-FFF2-40B4-BE49-F238E27FC236}">
                <a16:creationId xmlns:a16="http://schemas.microsoft.com/office/drawing/2014/main" id="{C33DE750-643D-F1CA-CE54-C7D34C623721}"/>
              </a:ext>
            </a:extLst>
          </p:cNvPr>
          <p:cNvSpPr txBox="1"/>
          <p:nvPr/>
        </p:nvSpPr>
        <p:spPr>
          <a:xfrm>
            <a:off x="6096000" y="790113"/>
            <a:ext cx="5646198" cy="646331"/>
          </a:xfrm>
          <a:prstGeom prst="rect">
            <a:avLst/>
          </a:prstGeom>
          <a:noFill/>
        </p:spPr>
        <p:txBody>
          <a:bodyPr wrap="square" rtlCol="0">
            <a:spAutoFit/>
          </a:bodyPr>
          <a:lstStyle/>
          <a:p>
            <a:pPr marL="285750" indent="-285750">
              <a:buFont typeface="Wingdings" panose="05000000000000000000" pitchFamily="2" charset="2"/>
              <a:buChar char="Ø"/>
            </a:pPr>
            <a:r>
              <a:rPr lang="ru-RU" i="1" dirty="0"/>
              <a:t>Сопоставьте влияние данных факторов для своей родной страны и для России</a:t>
            </a:r>
            <a:endParaRPr lang="cs-CZ" i="1" dirty="0"/>
          </a:p>
        </p:txBody>
      </p:sp>
    </p:spTree>
    <p:extLst>
      <p:ext uri="{BB962C8B-B14F-4D97-AF65-F5344CB8AC3E}">
        <p14:creationId xmlns:p14="http://schemas.microsoft.com/office/powerpoint/2010/main" val="32416000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07B569D3-B345-DF08-6835-2D07E2143438}"/>
              </a:ext>
            </a:extLst>
          </p:cNvPr>
          <p:cNvPicPr>
            <a:picLocks noChangeAspect="1"/>
          </p:cNvPicPr>
          <p:nvPr/>
        </p:nvPicPr>
        <p:blipFill>
          <a:blip r:embed="rId2"/>
          <a:stretch>
            <a:fillRect/>
          </a:stretch>
        </p:blipFill>
        <p:spPr>
          <a:xfrm>
            <a:off x="213065" y="1906631"/>
            <a:ext cx="11771790" cy="4951370"/>
          </a:xfrm>
          <a:prstGeom prst="rect">
            <a:avLst/>
          </a:prstGeom>
        </p:spPr>
      </p:pic>
      <p:pic>
        <p:nvPicPr>
          <p:cNvPr id="3" name="Obrázek 2">
            <a:extLst>
              <a:ext uri="{FF2B5EF4-FFF2-40B4-BE49-F238E27FC236}">
                <a16:creationId xmlns:a16="http://schemas.microsoft.com/office/drawing/2014/main" id="{76F42D5A-38B0-94A7-5EF3-71B97A96737A}"/>
              </a:ext>
            </a:extLst>
          </p:cNvPr>
          <p:cNvPicPr>
            <a:picLocks noChangeAspect="1"/>
          </p:cNvPicPr>
          <p:nvPr/>
        </p:nvPicPr>
        <p:blipFill>
          <a:blip r:embed="rId3"/>
          <a:stretch>
            <a:fillRect/>
          </a:stretch>
        </p:blipFill>
        <p:spPr>
          <a:xfrm>
            <a:off x="2405849" y="-106532"/>
            <a:ext cx="6700085" cy="2505673"/>
          </a:xfrm>
          <a:prstGeom prst="rect">
            <a:avLst/>
          </a:prstGeom>
        </p:spPr>
      </p:pic>
      <p:sp>
        <p:nvSpPr>
          <p:cNvPr id="4" name="TextovéPole 3">
            <a:extLst>
              <a:ext uri="{FF2B5EF4-FFF2-40B4-BE49-F238E27FC236}">
                <a16:creationId xmlns:a16="http://schemas.microsoft.com/office/drawing/2014/main" id="{7F767EDE-1B76-657C-A929-3E0A7C7A81E6}"/>
              </a:ext>
            </a:extLst>
          </p:cNvPr>
          <p:cNvSpPr txBox="1"/>
          <p:nvPr/>
        </p:nvSpPr>
        <p:spPr>
          <a:xfrm>
            <a:off x="372862" y="363984"/>
            <a:ext cx="1784412" cy="1971374"/>
          </a:xfrm>
          <a:prstGeom prst="rect">
            <a:avLst/>
          </a:prstGeom>
          <a:noFill/>
          <a:ln>
            <a:solidFill>
              <a:srgbClr val="FF0000"/>
            </a:solidFill>
          </a:ln>
        </p:spPr>
        <p:txBody>
          <a:bodyPr wrap="square" rtlCol="0">
            <a:spAutoFit/>
          </a:bodyPr>
          <a:lstStyle/>
          <a:p>
            <a:pPr>
              <a:lnSpc>
                <a:spcPct val="107000"/>
              </a:lnSpc>
              <a:spcAft>
                <a:spcPts val="800"/>
              </a:spcAft>
            </a:pPr>
            <a:r>
              <a:rPr lang="cs-CZ" sz="1800" b="1">
                <a:effectLst/>
                <a:latin typeface="Calibri" panose="020F0502020204030204" pitchFamily="34" charset="0"/>
                <a:ea typeface="Calibri" panose="020F0502020204030204" pitchFamily="34" charset="0"/>
                <a:cs typeface="Times New Roman" panose="02020603050405020304" pitchFamily="18" charset="0"/>
              </a:rPr>
              <a:t>Швейцария</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b="1">
                <a:effectLst/>
                <a:latin typeface="Calibri" panose="020F0502020204030204" pitchFamily="34" charset="0"/>
                <a:ea typeface="Calibri" panose="020F0502020204030204" pitchFamily="34" charset="0"/>
                <a:cs typeface="Times New Roman" panose="02020603050405020304" pitchFamily="18" charset="0"/>
              </a:rPr>
              <a:t>Казахстан</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b="1">
                <a:effectLst/>
                <a:latin typeface="Calibri" panose="020F0502020204030204" pitchFamily="34" charset="0"/>
                <a:ea typeface="Calibri" panose="020F0502020204030204" pitchFamily="34" charset="0"/>
                <a:cs typeface="Times New Roman" panose="02020603050405020304" pitchFamily="18" charset="0"/>
              </a:rPr>
              <a:t>Финляндия</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b="1">
                <a:effectLst/>
                <a:latin typeface="Calibri" panose="020F0502020204030204" pitchFamily="34" charset="0"/>
                <a:ea typeface="Calibri" panose="020F0502020204030204" pitchFamily="34" charset="0"/>
                <a:cs typeface="Times New Roman" panose="02020603050405020304" pitchFamily="18" charset="0"/>
              </a:rPr>
              <a:t>Китай</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b="1">
                <a:effectLst/>
                <a:latin typeface="Calibri" panose="020F0502020204030204" pitchFamily="34" charset="0"/>
                <a:ea typeface="Calibri" panose="020F0502020204030204" pitchFamily="34" charset="0"/>
                <a:cs typeface="Times New Roman" panose="02020603050405020304" pitchFamily="18" charset="0"/>
              </a:rPr>
              <a:t>Греция</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ovéPole 4">
            <a:extLst>
              <a:ext uri="{FF2B5EF4-FFF2-40B4-BE49-F238E27FC236}">
                <a16:creationId xmlns:a16="http://schemas.microsoft.com/office/drawing/2014/main" id="{33CF6851-5C98-8800-F086-3599E77E3945}"/>
              </a:ext>
            </a:extLst>
          </p:cNvPr>
          <p:cNvSpPr txBox="1"/>
          <p:nvPr/>
        </p:nvSpPr>
        <p:spPr>
          <a:xfrm>
            <a:off x="9676659" y="163727"/>
            <a:ext cx="1704513" cy="1965153"/>
          </a:xfrm>
          <a:prstGeom prst="rect">
            <a:avLst/>
          </a:prstGeom>
          <a:noFill/>
          <a:ln>
            <a:solidFill>
              <a:srgbClr val="FF0000"/>
            </a:solidFill>
          </a:ln>
        </p:spPr>
        <p:txBody>
          <a:bodyPr wrap="square" rtlCol="0">
            <a:spAutoFit/>
          </a:bodyPr>
          <a:lstStyle/>
          <a:p>
            <a:pPr>
              <a:lnSpc>
                <a:spcPct val="107000"/>
              </a:lnSpc>
              <a:spcAft>
                <a:spcPts val="800"/>
              </a:spcAft>
            </a:pPr>
            <a:r>
              <a:rPr lang="cs-CZ" sz="1800" b="1">
                <a:effectLst/>
                <a:latin typeface="Calibri" panose="020F0502020204030204" pitchFamily="34" charset="0"/>
                <a:ea typeface="Calibri" panose="020F0502020204030204" pitchFamily="34" charset="0"/>
                <a:cs typeface="Times New Roman" panose="02020603050405020304" pitchFamily="18" charset="0"/>
              </a:rPr>
              <a:t>Япония</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b="1">
                <a:effectLst/>
                <a:latin typeface="Calibri" panose="020F0502020204030204" pitchFamily="34" charset="0"/>
                <a:ea typeface="Calibri" panose="020F0502020204030204" pitchFamily="34" charset="0"/>
                <a:cs typeface="Times New Roman" panose="02020603050405020304" pitchFamily="18" charset="0"/>
              </a:rPr>
              <a:t>Австралия</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sz="1800" b="1">
                <a:effectLst/>
                <a:latin typeface="Calibri" panose="020F0502020204030204" pitchFamily="34" charset="0"/>
                <a:ea typeface="Calibri" panose="020F0502020204030204" pitchFamily="34" charset="0"/>
                <a:cs typeface="Times New Roman" panose="02020603050405020304" pitchFamily="18" charset="0"/>
              </a:rPr>
              <a:t>Индия</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cs-CZ" sz="1800" b="1">
                <a:effectLst/>
                <a:latin typeface="Calibri" panose="020F0502020204030204" pitchFamily="34" charset="0"/>
                <a:ea typeface="Calibri" panose="020F0502020204030204" pitchFamily="34" charset="0"/>
                <a:cs typeface="Times New Roman" panose="02020603050405020304" pitchFamily="18" charset="0"/>
              </a:rPr>
              <a:t>Израиль</a:t>
            </a:r>
            <a:endParaRPr lang="cs-CZ" sz="1800">
              <a:effectLst/>
              <a:latin typeface="Calibri" panose="020F0502020204030204" pitchFamily="34" charset="0"/>
              <a:ea typeface="Calibri" panose="020F0502020204030204" pitchFamily="34" charset="0"/>
              <a:cs typeface="Times New Roman" panose="02020603050405020304" pitchFamily="18" charset="0"/>
            </a:endParaRPr>
          </a:p>
          <a:p>
            <a:r>
              <a:rPr lang="ru-RU" sz="1800" b="1">
                <a:effectLst/>
                <a:latin typeface="Calibri" panose="020F0502020204030204" pitchFamily="34" charset="0"/>
                <a:ea typeface="Calibri" panose="020F0502020204030204" pitchFamily="34" charset="0"/>
                <a:cs typeface="Times New Roman" panose="02020603050405020304" pitchFamily="18" charset="0"/>
              </a:rPr>
              <a:t>Канада</a:t>
            </a:r>
            <a:endParaRPr lang="cs-CZ" dirty="0"/>
          </a:p>
        </p:txBody>
      </p:sp>
    </p:spTree>
    <p:extLst>
      <p:ext uri="{BB962C8B-B14F-4D97-AF65-F5344CB8AC3E}">
        <p14:creationId xmlns:p14="http://schemas.microsoft.com/office/powerpoint/2010/main" val="535704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D850E50F-9085-6F40-2A0B-BE126596A33D}"/>
              </a:ext>
            </a:extLst>
          </p:cNvPr>
          <p:cNvSpPr txBox="1"/>
          <p:nvPr/>
        </p:nvSpPr>
        <p:spPr>
          <a:xfrm>
            <a:off x="1722268" y="1740024"/>
            <a:ext cx="9144000" cy="2554545"/>
          </a:xfrm>
          <a:prstGeom prst="rect">
            <a:avLst/>
          </a:prstGeom>
          <a:noFill/>
        </p:spPr>
        <p:txBody>
          <a:bodyPr wrap="square" rtlCol="0">
            <a:spAutoFit/>
          </a:bodyPr>
          <a:lstStyle/>
          <a:p>
            <a:r>
              <a:rPr lang="ru-RU" sz="2000" b="1" dirty="0"/>
              <a:t>Поговорим о стереотипах?</a:t>
            </a:r>
          </a:p>
          <a:p>
            <a:endParaRPr lang="ru-RU" sz="2000" b="1" dirty="0"/>
          </a:p>
          <a:p>
            <a:pPr marL="342900" indent="-342900">
              <a:buFont typeface="Wingdings" panose="05000000000000000000" pitchFamily="2" charset="2"/>
              <a:buChar char="Ø"/>
            </a:pPr>
            <a:r>
              <a:rPr lang="ru-RU" sz="2000" i="1" dirty="0"/>
              <a:t>Перескажите приведенные стереотипы о представителях одного из народов.</a:t>
            </a:r>
          </a:p>
          <a:p>
            <a:pPr marL="342900" indent="-342900">
              <a:buFont typeface="Wingdings" panose="05000000000000000000" pitchFamily="2" charset="2"/>
              <a:buChar char="Ø"/>
            </a:pPr>
            <a:r>
              <a:rPr lang="ru-RU" sz="2000" i="1" dirty="0"/>
              <a:t>Какие из них Вам знакомы? Какие Вы видите в первый раз?</a:t>
            </a:r>
          </a:p>
          <a:p>
            <a:pPr marL="342900" indent="-342900">
              <a:buFont typeface="Wingdings" panose="05000000000000000000" pitchFamily="2" charset="2"/>
              <a:buChar char="Ø"/>
            </a:pPr>
            <a:r>
              <a:rPr lang="ru-RU" sz="2000" i="1" dirty="0"/>
              <a:t>Есть ли доля правды в стереотипах, или обобщенные суждения всегда неверны?</a:t>
            </a:r>
          </a:p>
          <a:p>
            <a:pPr marL="342900" indent="-342900">
              <a:buFont typeface="Wingdings" panose="05000000000000000000" pitchFamily="2" charset="2"/>
              <a:buChar char="Ø"/>
            </a:pPr>
            <a:r>
              <a:rPr lang="ru-RU" sz="2000" i="1" dirty="0"/>
              <a:t>С чем Вы согласны? С чем нет? Аргументируйте свой ответ.</a:t>
            </a:r>
            <a:endParaRPr lang="cs-CZ" sz="2000" i="1" dirty="0"/>
          </a:p>
        </p:txBody>
      </p:sp>
    </p:spTree>
    <p:extLst>
      <p:ext uri="{BB962C8B-B14F-4D97-AF65-F5344CB8AC3E}">
        <p14:creationId xmlns:p14="http://schemas.microsoft.com/office/powerpoint/2010/main" val="31786188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AEF99AB6-302C-968E-7A3D-501336C1A303}"/>
              </a:ext>
            </a:extLst>
          </p:cNvPr>
          <p:cNvSpPr txBox="1"/>
          <p:nvPr/>
        </p:nvSpPr>
        <p:spPr>
          <a:xfrm>
            <a:off x="489751" y="327125"/>
            <a:ext cx="11212497" cy="6203750"/>
          </a:xfrm>
          <a:prstGeom prst="rect">
            <a:avLst/>
          </a:prstGeom>
          <a:noFill/>
        </p:spPr>
        <p:txBody>
          <a:bodyPr wrap="square">
            <a:spAutoFit/>
          </a:bodyPr>
          <a:lstStyle/>
          <a:p>
            <a:pPr algn="just">
              <a:lnSpc>
                <a:spcPct val="107000"/>
              </a:lnSpc>
              <a:spcAft>
                <a:spcPts val="800"/>
              </a:spcAft>
            </a:pPr>
            <a:r>
              <a:rPr lang="cs-CZ" sz="2000" b="1" dirty="0">
                <a:effectLst/>
                <a:latin typeface="Calibri" panose="020F0502020204030204" pitchFamily="34" charset="0"/>
                <a:ea typeface="Calibri" panose="020F0502020204030204" pitchFamily="34" charset="0"/>
                <a:cs typeface="Times New Roman" panose="02020603050405020304" pitchFamily="18" charset="0"/>
              </a:rPr>
              <a:t>Stereotypy o Němcích</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Moderní český nacionalismus byl tvarován zásadně německým sousedem jakožto protivníkem. Tradičně byl tento vztah interpretován takto: povýšení a panovační Němci – vůči vstřícným, mírumilovným Čechům, usilujícím o spolupráci. Veškeré německé nacionální úspěchy tak byly vnímány jako vytvořené na úkor českých – umožněné slepým Rakouskem a zaštítěné mocnou Německou říší. Zajímavé je, že po vzniku ČSR zažijí podobný pocit Němci – a oba národy vystačí s podobnou argumentací: že rozšíření národních práv stát neoslabí, ale naopak uspokojením menšin se vyhne destabilizaci. Typický německý Michl byl zobrazován jako: „obtloustlý, rozeřvaný, hrubý násilník s degradující noční čepičkou, popřípadě kyjem v ruce, tedy pravý opak oduševnělého a mírumilovného českého Vaška.“ </a:t>
            </a:r>
          </a:p>
          <a:p>
            <a:pPr marL="342900" lvl="0" indent="-342900" algn="just">
              <a:lnSpc>
                <a:spcPct val="107000"/>
              </a:lnSpc>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V 90. letech 19. století mladočeská ideologie za hlavní atribut česko-německých vztahů místo mentality a chování zdůraznila početnost a původnost. České Němce, jinak splývající s dalšími Němci, tak označila – v kontrastu s Čechy – za pouhé přistěhovalce a menšinu osadníků na území Koruny české. Jednalo se mimochodem o protiargument </a:t>
            </a:r>
            <a:r>
              <a:rPr lang="cs-CZ" sz="2000" dirty="0" err="1">
                <a:effectLst/>
                <a:latin typeface="Calibri" panose="020F0502020204030204" pitchFamily="34" charset="0"/>
                <a:ea typeface="Calibri" panose="020F0502020204030204" pitchFamily="34" charset="0"/>
                <a:cs typeface="Times New Roman" panose="02020603050405020304" pitchFamily="18" charset="0"/>
              </a:rPr>
              <a:t>austostereotypu</a:t>
            </a:r>
            <a:r>
              <a:rPr lang="cs-CZ" sz="2000" dirty="0">
                <a:effectLst/>
                <a:latin typeface="Calibri" panose="020F0502020204030204" pitchFamily="34" charset="0"/>
                <a:ea typeface="Calibri" panose="020F0502020204030204" pitchFamily="34" charset="0"/>
                <a:cs typeface="Times New Roman" panose="02020603050405020304" pitchFamily="18" charset="0"/>
              </a:rPr>
              <a:t> českých Němců o jejich kulturní misi na tomto území.</a:t>
            </a:r>
          </a:p>
          <a:p>
            <a:pPr marL="342900" lvl="0" indent="-342900" algn="just">
              <a:lnSpc>
                <a:spcPct val="107000"/>
              </a:lnSpc>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Němec je nafoukaný– Čech se považuje za málo hrdého, zakomplexovaného; Němec je pořádkumilovný – Čech uznává rezervy ve spořádanosti a čistotě svého okolí.</a:t>
            </a:r>
          </a:p>
          <a:p>
            <a:pPr marL="342900" lvl="0" indent="-342900" algn="just">
              <a:lnSpc>
                <a:spcPct val="107000"/>
              </a:lnSpc>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Němci jsou oficiálně nejnudnějším národem, jsou známí svou úchylkou pro řád a pořádek.</a:t>
            </a:r>
          </a:p>
          <a:p>
            <a:pPr marL="342900" lvl="0" indent="-342900" algn="just">
              <a:lnSpc>
                <a:spcPct val="107000"/>
              </a:lnSpc>
              <a:spcAft>
                <a:spcPts val="800"/>
              </a:spcAft>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Dochvilnost, organizace, čistota, absence humoru!</a:t>
            </a:r>
          </a:p>
          <a:p>
            <a:pPr marL="285750" indent="-285750" algn="just">
              <a:buFont typeface="Arial" panose="020B0604020202020204" pitchFamily="34" charset="0"/>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Německý národ je chladný jako psí čumák.</a:t>
            </a:r>
            <a:endParaRPr lang="cs-CZ" sz="2000" dirty="0"/>
          </a:p>
        </p:txBody>
      </p:sp>
    </p:spTree>
    <p:extLst>
      <p:ext uri="{BB962C8B-B14F-4D97-AF65-F5344CB8AC3E}">
        <p14:creationId xmlns:p14="http://schemas.microsoft.com/office/powerpoint/2010/main" val="18306182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987723A8-2E5B-B3F4-1EEC-D7AE2F13064B}"/>
              </a:ext>
            </a:extLst>
          </p:cNvPr>
          <p:cNvSpPr txBox="1"/>
          <p:nvPr/>
        </p:nvSpPr>
        <p:spPr>
          <a:xfrm>
            <a:off x="636233" y="758090"/>
            <a:ext cx="10919534" cy="5502019"/>
          </a:xfrm>
          <a:prstGeom prst="rect">
            <a:avLst/>
          </a:prstGeom>
          <a:noFill/>
        </p:spPr>
        <p:txBody>
          <a:bodyPr wrap="square">
            <a:spAutoFit/>
          </a:bodyPr>
          <a:lstStyle/>
          <a:p>
            <a:pPr algn="just">
              <a:lnSpc>
                <a:spcPct val="107000"/>
              </a:lnSpc>
              <a:spcAft>
                <a:spcPts val="800"/>
              </a:spcAft>
            </a:pPr>
            <a:r>
              <a:rPr lang="cs-CZ" sz="2000" b="1" dirty="0">
                <a:effectLst/>
                <a:latin typeface="Calibri" panose="020F0502020204030204" pitchFamily="34" charset="0"/>
                <a:ea typeface="Calibri" panose="020F0502020204030204" pitchFamily="34" charset="0"/>
                <a:cs typeface="Times New Roman" panose="02020603050405020304" pitchFamily="18" charset="0"/>
              </a:rPr>
              <a:t>Stereotypy o Angličanech</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Anglie je věčně deštivá a zamlžená země.  Angličané jsou velice rezervovaní, pro něž je projev jakýkoliv citů společenská sebevražda, prostě přesně takoví, jaké mají tam u nich zamračené počasí. Britové jsou národ, který nehne brvou ať se děje, co se děje. O lidech z Anglie se říká, že jsou škrobení a uzavření, že jsou nespolečenští a nadevše milují královskou rodinu. Jezdí (a chodí) na opačné straně silnice, místo kilometrů mají míle a místo litrů pinty. Vymysleli parlament, průmyslovou revoluci a moderní populární hudbu.</a:t>
            </a:r>
          </a:p>
          <a:p>
            <a:pPr marL="342900" lvl="0" indent="-342900" algn="just">
              <a:lnSpc>
                <a:spcPct val="107000"/>
              </a:lnSpc>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Potrpí si na tradice a bez vydatné snídaně ani krok z domu. Britové pijí jen čaj, mají hnusné pivo, jedí těžké smažené pokrmy – na snídani vajíčka, klobásy, slaninu, fazole, žampiony a pečivo, na oběd </a:t>
            </a:r>
            <a:r>
              <a:rPr lang="cs-CZ" sz="2000" dirty="0" err="1">
                <a:effectLst/>
                <a:latin typeface="Calibri" panose="020F0502020204030204" pitchFamily="34" charset="0"/>
                <a:ea typeface="Calibri" panose="020F0502020204030204" pitchFamily="34" charset="0"/>
                <a:cs typeface="Times New Roman" panose="02020603050405020304" pitchFamily="18" charset="0"/>
              </a:rPr>
              <a:t>fish</a:t>
            </a:r>
            <a:r>
              <a:rPr lang="cs-CZ" sz="2000" dirty="0">
                <a:effectLst/>
                <a:latin typeface="Calibri" panose="020F0502020204030204" pitchFamily="34" charset="0"/>
                <a:ea typeface="Calibri" panose="020F0502020204030204" pitchFamily="34" charset="0"/>
                <a:cs typeface="Times New Roman" panose="02020603050405020304" pitchFamily="18" charset="0"/>
              </a:rPr>
              <a:t> and chips a jako dezert podivný pudink, prostě jsou to příšerní kuchaři.</a:t>
            </a:r>
          </a:p>
          <a:p>
            <a:pPr marL="342900" lvl="0" indent="-342900" algn="just">
              <a:lnSpc>
                <a:spcPct val="107000"/>
              </a:lnSpc>
              <a:spcAft>
                <a:spcPts val="800"/>
              </a:spcAft>
              <a:buFont typeface="Symbol" panose="05050102010706020507" pitchFamily="18" charset="2"/>
              <a:buChar char=""/>
            </a:pPr>
            <a:r>
              <a:rPr lang="cs-CZ" sz="2000" dirty="0" err="1">
                <a:effectLst/>
                <a:latin typeface="Calibri" panose="020F0502020204030204" pitchFamily="34" charset="0"/>
                <a:ea typeface="Calibri" panose="020F0502020204030204" pitchFamily="34" charset="0"/>
                <a:cs typeface="Times New Roman" panose="02020603050405020304" pitchFamily="18" charset="0"/>
              </a:rPr>
              <a:t>Typycký</a:t>
            </a:r>
            <a:r>
              <a:rPr lang="cs-CZ" sz="2000" dirty="0">
                <a:effectLst/>
                <a:latin typeface="Calibri" panose="020F0502020204030204" pitchFamily="34" charset="0"/>
                <a:ea typeface="Calibri" panose="020F0502020204030204" pitchFamily="34" charset="0"/>
                <a:cs typeface="Times New Roman" panose="02020603050405020304" pitchFamily="18" charset="0"/>
              </a:rPr>
              <a:t> </a:t>
            </a:r>
            <a:r>
              <a:rPr lang="cs-CZ" sz="2000" dirty="0" err="1">
                <a:effectLst/>
                <a:latin typeface="Calibri" panose="020F0502020204030204" pitchFamily="34" charset="0"/>
                <a:ea typeface="Calibri" panose="020F0502020204030204" pitchFamily="34" charset="0"/>
                <a:cs typeface="Times New Roman" panose="02020603050405020304" pitchFamily="18" charset="0"/>
              </a:rPr>
              <a:t>Angličán</a:t>
            </a:r>
            <a:r>
              <a:rPr lang="cs-CZ" sz="2000" dirty="0">
                <a:effectLst/>
                <a:latin typeface="Calibri" panose="020F0502020204030204" pitchFamily="34" charset="0"/>
                <a:ea typeface="Calibri" panose="020F0502020204030204" pitchFamily="34" charset="0"/>
                <a:cs typeface="Times New Roman" panose="02020603050405020304" pitchFamily="18" charset="0"/>
              </a:rPr>
              <a:t> není Evropanem a z hospody neodejde střízlivý. Podstatu ostrovní konzumace nedávno perfektně vystihl deník Guardian s provokujícím titulkem: "Zůstat střízlivý? Ne, díky, já jsem Brit." Zdejšímu způsobu pití se říká "</a:t>
            </a:r>
            <a:r>
              <a:rPr lang="cs-CZ" sz="2000" dirty="0" err="1">
                <a:effectLst/>
                <a:latin typeface="Calibri" panose="020F0502020204030204" pitchFamily="34" charset="0"/>
                <a:ea typeface="Calibri" panose="020F0502020204030204" pitchFamily="34" charset="0"/>
                <a:cs typeface="Times New Roman" panose="02020603050405020304" pitchFamily="18" charset="0"/>
              </a:rPr>
              <a:t>binge</a:t>
            </a:r>
            <a:r>
              <a:rPr lang="cs-CZ" sz="2000" dirty="0">
                <a:effectLst/>
                <a:latin typeface="Calibri" panose="020F0502020204030204" pitchFamily="34" charset="0"/>
                <a:ea typeface="Calibri" panose="020F0502020204030204" pitchFamily="34" charset="0"/>
                <a:cs typeface="Times New Roman" panose="02020603050405020304" pitchFamily="18" charset="0"/>
              </a:rPr>
              <a:t>" a znamená to opít se co nejvíc. </a:t>
            </a:r>
          </a:p>
          <a:p>
            <a:pPr marL="285750" indent="-285750" algn="just">
              <a:buFont typeface="Arial" panose="020B0604020202020204" pitchFamily="34" charset="0"/>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Angličané nedbají na špatné počasí, které je na ostrovech běžné. Jsou značně otužilí a tam, kde by si průměrný Čech oblékl svetr a bundu, vystačí si se šortkami a tričkem (ostatně ani doma moc netopí), tráví spoustu času na pobřeží a dokonce se ve studené vodě koupou.</a:t>
            </a:r>
            <a:endParaRPr lang="cs-CZ" sz="2000" dirty="0"/>
          </a:p>
        </p:txBody>
      </p:sp>
    </p:spTree>
    <p:extLst>
      <p:ext uri="{BB962C8B-B14F-4D97-AF65-F5344CB8AC3E}">
        <p14:creationId xmlns:p14="http://schemas.microsoft.com/office/powerpoint/2010/main" val="2975188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CAEE9C4-EAA6-B7EC-E68A-1DF80EFB1BAB}"/>
              </a:ext>
            </a:extLst>
          </p:cNvPr>
          <p:cNvSpPr txBox="1"/>
          <p:nvPr/>
        </p:nvSpPr>
        <p:spPr>
          <a:xfrm>
            <a:off x="735367" y="545646"/>
            <a:ext cx="10721266" cy="5766707"/>
          </a:xfrm>
          <a:prstGeom prst="rect">
            <a:avLst/>
          </a:prstGeom>
          <a:noFill/>
        </p:spPr>
        <p:txBody>
          <a:bodyPr wrap="square">
            <a:spAutoFit/>
          </a:bodyPr>
          <a:lstStyle/>
          <a:p>
            <a:pPr algn="just">
              <a:lnSpc>
                <a:spcPct val="107000"/>
              </a:lnSpc>
              <a:spcAft>
                <a:spcPts val="800"/>
              </a:spcAft>
            </a:pPr>
            <a:r>
              <a:rPr lang="cs-CZ" sz="2000" b="1" dirty="0">
                <a:effectLst/>
                <a:latin typeface="Calibri" panose="020F0502020204030204" pitchFamily="34" charset="0"/>
                <a:ea typeface="Calibri" panose="020F0502020204030204" pitchFamily="34" charset="0"/>
                <a:cs typeface="Times New Roman" panose="02020603050405020304" pitchFamily="18" charset="0"/>
              </a:rPr>
              <a:t>Stereotypy o Španělech</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Španělé jsou samá siesta, zábava a tanec, tudíž samý nezaměstnaný, netrápí je ekonomická krize. </a:t>
            </a:r>
          </a:p>
          <a:p>
            <a:pPr marL="342900" lvl="0" indent="-342900" algn="just">
              <a:lnSpc>
                <a:spcPct val="107000"/>
              </a:lnSpc>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Výřečnost Španělů je pověstná. Mají vždy čas se zastavit, popovídat, popít kafíčko nebo sklenku vína, před obědem vysokou úzkou sklenici piva. Diskutují o všem, živě gestikulují a hlasitě přesvědčují druhého o své pravdě. Žárlivě střeží zájem publika. Velkou roli v komunikaci hraje spontánnost a emotivnost. Španělé velmi dbají o svůj zevnějšek, muži i ženy. Důležitou roli hrají upravené vlasy, osobní čistota a vůně, pečlivě zvolené doplňky, nablýskané boty.</a:t>
            </a:r>
          </a:p>
          <a:p>
            <a:pPr marL="342900" lvl="0" indent="-342900" algn="just">
              <a:lnSpc>
                <a:spcPct val="107000"/>
              </a:lnSpc>
              <a:spcAft>
                <a:spcPts val="800"/>
              </a:spcAft>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Mají silné rodinné vazby, rozvody nejsou moderní. Když se vzdálí od svých blízkých, neváhají utrácet značné sumy za telefon, aby s nimi zůstali ve stálém kontaktu. Pokud chce někdo vykonávat veřejnou funkci, musí mít dobré rodinné zázemí. Španělé se pyšní svými dětmi, svou ženou a přijímají vděčně, když to hosté umí ocenit.</a:t>
            </a:r>
          </a:p>
          <a:p>
            <a:pPr marL="285750" indent="-285750" algn="just">
              <a:buFont typeface="Arial" panose="020B0604020202020204" pitchFamily="34" charset="0"/>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Co se Vám vybaví, když se řekne Španělsko? Červena barva, hlasité vyjadřovaní, horko, prach, zábava, lehkomyslnost, povrchnost, flamenco, temperament, siesta, odkládaní na zítra, španělština, silně katolický stát, černá madona, pláž, slunce, teplo, jižní Evropa, tmavovlasí a tmavoocí lidé s tmavší pletí, náboženský fanatismus, přílišná </a:t>
            </a:r>
            <a:r>
              <a:rPr lang="cs-CZ" sz="2000" dirty="0" err="1">
                <a:effectLst/>
                <a:latin typeface="Calibri" panose="020F0502020204030204" pitchFamily="34" charset="0"/>
                <a:ea typeface="Calibri" panose="020F0502020204030204" pitchFamily="34" charset="0"/>
                <a:cs typeface="Times New Roman" panose="02020603050405020304" pitchFamily="18" charset="0"/>
              </a:rPr>
              <a:t>horkokrevost</a:t>
            </a:r>
            <a:r>
              <a:rPr lang="cs-CZ" sz="2000" dirty="0">
                <a:effectLst/>
                <a:latin typeface="Calibri" panose="020F0502020204030204" pitchFamily="34" charset="0"/>
                <a:ea typeface="Calibri" panose="020F0502020204030204" pitchFamily="34" charset="0"/>
                <a:cs typeface="Times New Roman" panose="02020603050405020304" pitchFamily="18" charset="0"/>
              </a:rPr>
              <a:t> a uspěchanost … Země, které vždycky trvá několik století pochopit, že už není imperiální velmocí. Zdá se, že aktuálně také nechápou, že jejich stát a ekonomika není to, co bývala.</a:t>
            </a:r>
            <a:endParaRPr lang="cs-CZ" sz="2000" dirty="0"/>
          </a:p>
        </p:txBody>
      </p:sp>
    </p:spTree>
    <p:extLst>
      <p:ext uri="{BB962C8B-B14F-4D97-AF65-F5344CB8AC3E}">
        <p14:creationId xmlns:p14="http://schemas.microsoft.com/office/powerpoint/2010/main" val="611611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EAFF6B88-A6F2-3305-9776-8F9AEB54B6D4}"/>
              </a:ext>
            </a:extLst>
          </p:cNvPr>
          <p:cNvSpPr txBox="1"/>
          <p:nvPr/>
        </p:nvSpPr>
        <p:spPr>
          <a:xfrm>
            <a:off x="462379" y="184009"/>
            <a:ext cx="11267242" cy="6489982"/>
          </a:xfrm>
          <a:prstGeom prst="rect">
            <a:avLst/>
          </a:prstGeom>
          <a:noFill/>
        </p:spPr>
        <p:txBody>
          <a:bodyPr wrap="square">
            <a:spAutoFit/>
          </a:bodyPr>
          <a:lstStyle/>
          <a:p>
            <a:pPr algn="just">
              <a:lnSpc>
                <a:spcPct val="107000"/>
              </a:lnSpc>
              <a:spcAft>
                <a:spcPts val="800"/>
              </a:spcAft>
            </a:pPr>
            <a:r>
              <a:rPr lang="cs-CZ" sz="2000" b="1" dirty="0">
                <a:effectLst/>
                <a:latin typeface="Calibri" panose="020F0502020204030204" pitchFamily="34" charset="0"/>
                <a:ea typeface="Calibri" panose="020F0502020204030204" pitchFamily="34" charset="0"/>
                <a:cs typeface="Times New Roman" panose="02020603050405020304" pitchFamily="18" charset="0"/>
              </a:rPr>
              <a:t>Stereotypy o Italech</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Jací jsou obyvatelé země, jejíž obrys vypadá jako bota? Italové, kteří rádi hlasitou hudbu, hlasité zpívání a mluvení, jsou velmi temperamentní národ. Jediná chvíle, kdy mlčí, je ta, kdy si vychutnávají své milované špagety, které prý jedí každý den a skutečně je to pravda, rádi se oblíkají velmi moderně a hezky, Itálie je světovou kolébkou módy. Nedbá se zde však na pořádek.</a:t>
            </a:r>
          </a:p>
          <a:p>
            <a:pPr marL="342900" lvl="0" indent="-342900" algn="just">
              <a:lnSpc>
                <a:spcPct val="107000"/>
              </a:lnSpc>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Všichni Italové jsou mafiáni.</a:t>
            </a:r>
          </a:p>
          <a:p>
            <a:pPr marL="342900" lvl="0" indent="-342900" algn="just">
              <a:lnSpc>
                <a:spcPct val="107000"/>
              </a:lnSpc>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Typický Ital miluje fotbal a rychlá auta, je mu vlastní "vášnivá láska" k luxusnímu, elegantnímu a stylovému oblečení. Italové jsou mistry v mnoha oborech, mezi jiným si umějí užívat života a vychutnat přítomný okamžik.</a:t>
            </a:r>
          </a:p>
          <a:p>
            <a:pPr marL="342900" lvl="0" indent="-342900" algn="just">
              <a:lnSpc>
                <a:spcPct val="107000"/>
              </a:lnSpc>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Italové mají potřebu o všem vyjednávat a dohadovat se. Často je pro italské podniky typická nesystematičnost, chaos, emoce a někdy také nadřazenost. Italové sice nejsou nejhoršími řidiči na světě, ale také nejezdí dvakrát bezpečně.</a:t>
            </a:r>
          </a:p>
          <a:p>
            <a:pPr marL="342900" lvl="0" indent="-342900" algn="just">
              <a:lnSpc>
                <a:spcPct val="107000"/>
              </a:lnSpc>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Italové patří k těm nejvšímavějším mužům a ženy tuhle vlastnost samozřejmě oceňují, Italové jsou mistři komplimentů a lichotek.</a:t>
            </a:r>
          </a:p>
          <a:p>
            <a:pPr marL="342900" lvl="0" indent="-342900" algn="just">
              <a:lnSpc>
                <a:spcPct val="107000"/>
              </a:lnSpc>
              <a:spcAft>
                <a:spcPts val="800"/>
              </a:spcAft>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Italská matka je ve většině případů velice obětavá, někdy téměř zotročená ze samé lásky k potomkům, kteří jsou snad největšími „</a:t>
            </a:r>
            <a:r>
              <a:rPr lang="cs-CZ" sz="2000" dirty="0" err="1">
                <a:effectLst/>
                <a:latin typeface="Calibri" panose="020F0502020204030204" pitchFamily="34" charset="0"/>
                <a:ea typeface="Calibri" panose="020F0502020204030204" pitchFamily="34" charset="0"/>
                <a:cs typeface="Times New Roman" panose="02020603050405020304" pitchFamily="18" charset="0"/>
              </a:rPr>
              <a:t>mamánky</a:t>
            </a:r>
            <a:r>
              <a:rPr lang="cs-CZ" sz="2000" dirty="0">
                <a:effectLst/>
                <a:latin typeface="Calibri" panose="020F0502020204030204" pitchFamily="34" charset="0"/>
                <a:ea typeface="Calibri" panose="020F0502020204030204" pitchFamily="34" charset="0"/>
                <a:cs typeface="Times New Roman" panose="02020603050405020304" pitchFamily="18" charset="0"/>
              </a:rPr>
              <a:t>“ v Evropě.</a:t>
            </a:r>
          </a:p>
          <a:p>
            <a:pPr marL="285750" indent="-285750" algn="just">
              <a:buFont typeface="Arial" panose="020B0604020202020204" pitchFamily="34" charset="0"/>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Italové jsou nesmírně vřelí, pohostinní a štědří lidé. Otevřou vám dokořán dveře svého domu a udělají vše pro to, abyste se cítili jako doma. Opravdu by se rozdali, aby vám zajistili pohodlí a příjemně strávené chvíle.</a:t>
            </a:r>
            <a:endParaRPr lang="cs-CZ" sz="2000" dirty="0"/>
          </a:p>
        </p:txBody>
      </p:sp>
    </p:spTree>
    <p:extLst>
      <p:ext uri="{BB962C8B-B14F-4D97-AF65-F5344CB8AC3E}">
        <p14:creationId xmlns:p14="http://schemas.microsoft.com/office/powerpoint/2010/main" val="27139041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2D24ACF5-A7F1-B2AF-1E77-4059A6498B0E}"/>
              </a:ext>
            </a:extLst>
          </p:cNvPr>
          <p:cNvSpPr txBox="1"/>
          <p:nvPr/>
        </p:nvSpPr>
        <p:spPr>
          <a:xfrm>
            <a:off x="352147" y="337897"/>
            <a:ext cx="11487705" cy="6182205"/>
          </a:xfrm>
          <a:prstGeom prst="rect">
            <a:avLst/>
          </a:prstGeom>
          <a:noFill/>
        </p:spPr>
        <p:txBody>
          <a:bodyPr wrap="square">
            <a:spAutoFit/>
          </a:bodyPr>
          <a:lstStyle/>
          <a:p>
            <a:pPr>
              <a:lnSpc>
                <a:spcPct val="107000"/>
              </a:lnSpc>
              <a:spcAft>
                <a:spcPts val="800"/>
              </a:spcAft>
            </a:pPr>
            <a:r>
              <a:rPr lang="cs-CZ" sz="2000" b="1" dirty="0">
                <a:effectLst/>
                <a:latin typeface="Calibri" panose="020F0502020204030204" pitchFamily="34" charset="0"/>
                <a:ea typeface="Calibri" panose="020F0502020204030204" pitchFamily="34" charset="0"/>
                <a:cs typeface="Times New Roman" panose="02020603050405020304" pitchFamily="18" charset="0"/>
              </a:rPr>
              <a:t>Stereotypy o Francouzích</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Francouzi jsou vlastenci, bohémové, gurmáni a snobi.</a:t>
            </a:r>
          </a:p>
          <a:p>
            <a:pPr marL="342900" lvl="0" indent="-342900">
              <a:lnSpc>
                <a:spcPct val="107000"/>
              </a:lnSpc>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Jací jsou Francouzi? Jsou:</a:t>
            </a:r>
          </a:p>
          <a:p>
            <a:pPr marL="342900" lvl="0" indent="-342900">
              <a:lnSpc>
                <a:spcPct val="107000"/>
              </a:lnSpc>
              <a:buFont typeface="Symbol" panose="05050102010706020507" pitchFamily="18" charset="2"/>
              <a:buChar char=""/>
            </a:pPr>
            <a:r>
              <a:rPr lang="cs-CZ" sz="2000" dirty="0" err="1">
                <a:effectLst/>
                <a:latin typeface="Calibri" panose="020F0502020204030204" pitchFamily="34" charset="0"/>
                <a:ea typeface="Calibri" panose="020F0502020204030204" pitchFamily="34" charset="0"/>
                <a:cs typeface="Times New Roman" panose="02020603050405020304" pitchFamily="18" charset="0"/>
              </a:rPr>
              <a:t>Děkovači</a:t>
            </a:r>
            <a:r>
              <a:rPr lang="cs-CZ" sz="2000" dirty="0">
                <a:effectLst/>
                <a:latin typeface="Calibri" panose="020F0502020204030204" pitchFamily="34" charset="0"/>
                <a:ea typeface="Calibri" panose="020F0502020204030204" pitchFamily="34" charset="0"/>
                <a:cs typeface="Times New Roman" panose="02020603050405020304" pitchFamily="18" charset="0"/>
              </a:rPr>
              <a:t>: Za vše vám pořád děkují. Za běžné i neběžné věci. Je to hezké. </a:t>
            </a:r>
          </a:p>
          <a:p>
            <a:pPr marL="342900" lvl="0" indent="-342900">
              <a:lnSpc>
                <a:spcPct val="107000"/>
              </a:lnSpc>
              <a:buFont typeface="Symbol" panose="05050102010706020507" pitchFamily="18" charset="2"/>
              <a:buChar char=""/>
            </a:pPr>
            <a:r>
              <a:rPr lang="cs-CZ" sz="2000" dirty="0" err="1">
                <a:effectLst/>
                <a:latin typeface="Calibri" panose="020F0502020204030204" pitchFamily="34" charset="0"/>
                <a:ea typeface="Calibri" panose="020F0502020204030204" pitchFamily="34" charset="0"/>
                <a:cs typeface="Times New Roman" panose="02020603050405020304" pitchFamily="18" charset="0"/>
              </a:rPr>
              <a:t>Omlouvači</a:t>
            </a:r>
            <a:r>
              <a:rPr lang="cs-CZ" sz="2000" dirty="0">
                <a:effectLst/>
                <a:latin typeface="Calibri" panose="020F0502020204030204" pitchFamily="34" charset="0"/>
                <a:ea typeface="Calibri" panose="020F0502020204030204" pitchFamily="34" charset="0"/>
                <a:cs typeface="Times New Roman" panose="02020603050405020304" pitchFamily="18" charset="0"/>
              </a:rPr>
              <a:t>: Omlouvají se, když o vás </a:t>
            </a:r>
            <a:r>
              <a:rPr lang="cs-CZ" sz="2000" dirty="0" err="1">
                <a:effectLst/>
                <a:latin typeface="Calibri" panose="020F0502020204030204" pitchFamily="34" charset="0"/>
                <a:ea typeface="Calibri" panose="020F0502020204030204" pitchFamily="34" charset="0"/>
                <a:cs typeface="Times New Roman" panose="02020603050405020304" pitchFamily="18" charset="0"/>
              </a:rPr>
              <a:t>sebemíň</a:t>
            </a:r>
            <a:r>
              <a:rPr lang="cs-CZ" sz="2000" dirty="0">
                <a:effectLst/>
                <a:latin typeface="Calibri" panose="020F0502020204030204" pitchFamily="34" charset="0"/>
                <a:ea typeface="Calibri" panose="020F0502020204030204" pitchFamily="34" charset="0"/>
                <a:cs typeface="Times New Roman" panose="02020603050405020304" pitchFamily="18" charset="0"/>
              </a:rPr>
              <a:t> zavadí, když vám vlezou do cesty. V metru, na ulici, prostě kdekoliv. Pořád slyšíte "Pardon!"</a:t>
            </a:r>
          </a:p>
          <a:p>
            <a:pPr marL="342900" lvl="0" indent="-342900">
              <a:lnSpc>
                <a:spcPct val="107000"/>
              </a:lnSpc>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Pomahači: Pomůžou s kufrem. </a:t>
            </a:r>
          </a:p>
          <a:p>
            <a:pPr marL="342900" lvl="0" indent="-342900">
              <a:lnSpc>
                <a:spcPct val="107000"/>
              </a:lnSpc>
              <a:buFont typeface="Symbol" panose="05050102010706020507" pitchFamily="18" charset="2"/>
              <a:buChar char=""/>
            </a:pPr>
            <a:r>
              <a:rPr lang="cs-CZ" sz="2000" dirty="0" err="1">
                <a:effectLst/>
                <a:latin typeface="Calibri" panose="020F0502020204030204" pitchFamily="34" charset="0"/>
                <a:ea typeface="Calibri" panose="020F0502020204030204" pitchFamily="34" charset="0"/>
                <a:cs typeface="Times New Roman" panose="02020603050405020304" pitchFamily="18" charset="0"/>
              </a:rPr>
              <a:t>Nepouštěči</a:t>
            </a:r>
            <a:r>
              <a:rPr lang="cs-CZ" sz="2000" dirty="0">
                <a:effectLst/>
                <a:latin typeface="Calibri" panose="020F0502020204030204" pitchFamily="34" charset="0"/>
                <a:ea typeface="Calibri" panose="020F0502020204030204" pitchFamily="34" charset="0"/>
                <a:cs typeface="Times New Roman" panose="02020603050405020304" pitchFamily="18" charset="0"/>
              </a:rPr>
              <a:t>: Ach, ta dnešní mládež! Mladíci v metru nepouštějí dámy ve zralém věku a babky sednout. </a:t>
            </a:r>
          </a:p>
          <a:p>
            <a:pPr marL="342900" lvl="0" indent="-342900">
              <a:lnSpc>
                <a:spcPct val="107000"/>
              </a:lnSpc>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Běhači: Běhají pořád, v parcích potkáte tak milion běžců. Běhají, i když to není doporučeno kvůli zvýšenému smogu. Jsou na tom prostě závislí.</a:t>
            </a:r>
          </a:p>
          <a:p>
            <a:pPr marL="342900" lvl="0" indent="-342900">
              <a:lnSpc>
                <a:spcPct val="107000"/>
              </a:lnSpc>
              <a:buFont typeface="Symbol" panose="05050102010706020507" pitchFamily="18" charset="2"/>
              <a:buChar char=""/>
            </a:pPr>
            <a:r>
              <a:rPr lang="cs-CZ" sz="2000" dirty="0" err="1">
                <a:effectLst/>
                <a:latin typeface="Calibri" panose="020F0502020204030204" pitchFamily="34" charset="0"/>
                <a:ea typeface="Calibri" panose="020F0502020204030204" pitchFamily="34" charset="0"/>
                <a:cs typeface="Times New Roman" panose="02020603050405020304" pitchFamily="18" charset="0"/>
              </a:rPr>
              <a:t>Líbači</a:t>
            </a:r>
            <a:r>
              <a:rPr lang="cs-CZ" sz="2000" dirty="0">
                <a:effectLst/>
                <a:latin typeface="Calibri" panose="020F0502020204030204" pitchFamily="34" charset="0"/>
                <a:ea typeface="Calibri" panose="020F0502020204030204" pitchFamily="34" charset="0"/>
                <a:cs typeface="Times New Roman" panose="02020603050405020304" pitchFamily="18" charset="0"/>
              </a:rPr>
              <a:t>: Francouzi se líbají na tváře při setkání, nebo při loučení. </a:t>
            </a:r>
          </a:p>
          <a:p>
            <a:pPr marL="342900" lvl="0" indent="-342900">
              <a:lnSpc>
                <a:spcPct val="107000"/>
              </a:lnSpc>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Dříči: Jsou workoholici.</a:t>
            </a:r>
          </a:p>
          <a:p>
            <a:pPr marL="342900" lvl="0" indent="-342900">
              <a:lnSpc>
                <a:spcPct val="107000"/>
              </a:lnSpc>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Vysedávači: Vysedávají před restauracemi a čumí, kdo chodí okolo.</a:t>
            </a:r>
          </a:p>
          <a:p>
            <a:pPr marL="342900" lvl="0" indent="-342900">
              <a:lnSpc>
                <a:spcPct val="107000"/>
              </a:lnSpc>
              <a:buFont typeface="Symbol" panose="05050102010706020507" pitchFamily="18" charset="2"/>
              <a:buChar char=""/>
            </a:pPr>
            <a:r>
              <a:rPr lang="cs-CZ" sz="2000" dirty="0" err="1">
                <a:effectLst/>
                <a:latin typeface="Calibri" panose="020F0502020204030204" pitchFamily="34" charset="0"/>
                <a:ea typeface="Calibri" panose="020F0502020204030204" pitchFamily="34" charset="0"/>
                <a:cs typeface="Times New Roman" panose="02020603050405020304" pitchFamily="18" charset="0"/>
              </a:rPr>
              <a:t>Nevychovávači</a:t>
            </a:r>
            <a:r>
              <a:rPr lang="cs-CZ" sz="2000" dirty="0">
                <a:effectLst/>
                <a:latin typeface="Calibri" panose="020F0502020204030204" pitchFamily="34" charset="0"/>
                <a:ea typeface="Calibri" panose="020F0502020204030204" pitchFamily="34" charset="0"/>
                <a:cs typeface="Times New Roman" panose="02020603050405020304" pitchFamily="18" charset="0"/>
              </a:rPr>
              <a:t>: Francouzské děti ještě cca ve 4 letech nosí dudlík (v šesti letech klidně i plínky na spaní - vím, co říkám, byla jsem svého času au pair jednoho z nich). </a:t>
            </a:r>
          </a:p>
          <a:p>
            <a:pPr marL="342900" lvl="0" indent="-342900">
              <a:lnSpc>
                <a:spcPct val="107000"/>
              </a:lnSpc>
              <a:spcAft>
                <a:spcPts val="800"/>
              </a:spcAft>
              <a:buFont typeface="Symbol" panose="05050102010706020507" pitchFamily="18" charset="2"/>
              <a:buChar char=""/>
            </a:pPr>
            <a:r>
              <a:rPr lang="cs-CZ" sz="2000" dirty="0" err="1">
                <a:effectLst/>
                <a:latin typeface="Calibri" panose="020F0502020204030204" pitchFamily="34" charset="0"/>
                <a:ea typeface="Calibri" panose="020F0502020204030204" pitchFamily="34" charset="0"/>
                <a:cs typeface="Times New Roman" panose="02020603050405020304" pitchFamily="18" charset="0"/>
              </a:rPr>
              <a:t>Papírovači</a:t>
            </a:r>
            <a:r>
              <a:rPr lang="cs-CZ" sz="2000" dirty="0">
                <a:effectLst/>
                <a:latin typeface="Calibri" panose="020F0502020204030204" pitchFamily="34" charset="0"/>
                <a:ea typeface="Calibri" panose="020F0502020204030204" pitchFamily="34" charset="0"/>
                <a:cs typeface="Times New Roman" panose="02020603050405020304" pitchFamily="18" charset="0"/>
              </a:rPr>
              <a:t>: </a:t>
            </a:r>
            <a:r>
              <a:rPr lang="cs-CZ" sz="2000" dirty="0" err="1">
                <a:effectLst/>
                <a:latin typeface="Calibri" panose="020F0502020204030204" pitchFamily="34" charset="0"/>
                <a:ea typeface="Calibri" panose="020F0502020204030204" pitchFamily="34" charset="0"/>
                <a:cs typeface="Times New Roman" panose="02020603050405020304" pitchFamily="18" charset="0"/>
              </a:rPr>
              <a:t>Udajně</a:t>
            </a:r>
            <a:r>
              <a:rPr lang="cs-CZ" sz="2000" dirty="0">
                <a:effectLst/>
                <a:latin typeface="Calibri" panose="020F0502020204030204" pitchFamily="34" charset="0"/>
                <a:ea typeface="Calibri" panose="020F0502020204030204" pitchFamily="34" charset="0"/>
                <a:cs typeface="Times New Roman" panose="02020603050405020304" pitchFamily="18" charset="0"/>
              </a:rPr>
              <a:t> i sami Francouzi nesnáší chození na francouzské úřady a jakékoliv papírování.</a:t>
            </a:r>
          </a:p>
          <a:p>
            <a:pPr marL="285750" indent="-285750">
              <a:buFont typeface="Arial" panose="020B0604020202020204" pitchFamily="34" charset="0"/>
              <a:buChar char="•"/>
            </a:pPr>
            <a:r>
              <a:rPr lang="cs-CZ" sz="2000" dirty="0" err="1">
                <a:effectLst/>
                <a:latin typeface="Calibri" panose="020F0502020204030204" pitchFamily="34" charset="0"/>
                <a:ea typeface="Calibri" panose="020F0502020204030204" pitchFamily="34" charset="0"/>
                <a:cs typeface="Times New Roman" panose="02020603050405020304" pitchFamily="18" charset="0"/>
              </a:rPr>
              <a:t>Bagetožrouti</a:t>
            </a:r>
            <a:r>
              <a:rPr lang="cs-CZ" sz="2000" dirty="0">
                <a:effectLst/>
                <a:latin typeface="Calibri" panose="020F0502020204030204" pitchFamily="34" charset="0"/>
                <a:ea typeface="Calibri" panose="020F0502020204030204" pitchFamily="34" charset="0"/>
                <a:cs typeface="Times New Roman" panose="02020603050405020304" pitchFamily="18" charset="0"/>
              </a:rPr>
              <a:t>: Žádná novinka. Ale opravdu kupují (a žerou) bagety ve velkém (v obchodě mají např. slevu 5+1 bageta zdarma).</a:t>
            </a:r>
            <a:endParaRPr lang="cs-CZ" sz="2000" dirty="0"/>
          </a:p>
        </p:txBody>
      </p:sp>
    </p:spTree>
    <p:extLst>
      <p:ext uri="{BB962C8B-B14F-4D97-AF65-F5344CB8AC3E}">
        <p14:creationId xmlns:p14="http://schemas.microsoft.com/office/powerpoint/2010/main" val="1643012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A1FAEF8-EB90-EC75-A6FD-76E703D57175}"/>
              </a:ext>
            </a:extLst>
          </p:cNvPr>
          <p:cNvSpPr txBox="1"/>
          <p:nvPr/>
        </p:nvSpPr>
        <p:spPr>
          <a:xfrm>
            <a:off x="223421" y="210298"/>
            <a:ext cx="11745157" cy="6437403"/>
          </a:xfrm>
          <a:prstGeom prst="rect">
            <a:avLst/>
          </a:prstGeom>
          <a:noFill/>
        </p:spPr>
        <p:txBody>
          <a:bodyPr wrap="square">
            <a:spAutoFit/>
          </a:bodyPr>
          <a:lstStyle/>
          <a:p>
            <a:pPr algn="just">
              <a:lnSpc>
                <a:spcPct val="107000"/>
              </a:lnSpc>
              <a:spcAft>
                <a:spcPts val="800"/>
              </a:spcAft>
            </a:pPr>
            <a:r>
              <a:rPr lang="cs-CZ" sz="2000" b="1" dirty="0">
                <a:effectLst/>
                <a:latin typeface="Calibri" panose="020F0502020204030204" pitchFamily="34" charset="0"/>
                <a:ea typeface="Calibri" panose="020F0502020204030204" pitchFamily="34" charset="0"/>
                <a:cs typeface="Times New Roman" panose="02020603050405020304" pitchFamily="18" charset="0"/>
              </a:rPr>
              <a:t>Stereotypy o Američanech</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Hloupí a tlustí. Je to národ nekulturních a netaktních nevzdělanců a navíc náboženských </a:t>
            </a:r>
            <a:r>
              <a:rPr lang="cs-CZ" sz="2000" dirty="0" err="1">
                <a:effectLst/>
                <a:latin typeface="Calibri" panose="020F0502020204030204" pitchFamily="34" charset="0"/>
                <a:ea typeface="Calibri" panose="020F0502020204030204" pitchFamily="34" charset="0"/>
                <a:cs typeface="Times New Roman" panose="02020603050405020304" pitchFamily="18" charset="0"/>
              </a:rPr>
              <a:t>bigotů</a:t>
            </a:r>
            <a:r>
              <a:rPr lang="cs-CZ" sz="20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gn="just">
              <a:lnSpc>
                <a:spcPct val="107000"/>
              </a:lnSpc>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Ubohost amerického školství ve srovnání s českým a evropským je snad vůbec nejrozšířenějším mýtem. Ve Spojených státech jsou špatné základní a střední školy. Najdeme tu i univerzity, které si nezaslouží to jméno.</a:t>
            </a:r>
          </a:p>
          <a:p>
            <a:pPr marL="342900" lvl="0" indent="-342900" algn="just">
              <a:lnSpc>
                <a:spcPct val="107000"/>
              </a:lnSpc>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Amerika je zemí násilí a zločinu, to je další rozšířený mýtus. Jsou místa, kam se odváží jen policejní hlídka. </a:t>
            </a:r>
          </a:p>
          <a:p>
            <a:pPr marL="342900" lvl="0" indent="-342900" algn="just">
              <a:lnSpc>
                <a:spcPct val="107000"/>
              </a:lnSpc>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Američané… Těch je vždycky všude plno. Jsou opravdu přesně tak hluční, jak si myslíte, všechno komentují a na všechno se ptají.</a:t>
            </a:r>
          </a:p>
          <a:p>
            <a:pPr marL="342900" lvl="0" indent="-342900" algn="just">
              <a:lnSpc>
                <a:spcPct val="107000"/>
              </a:lnSpc>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Jeden z projevů, kterého si při prvním kontaktu s Američany lze všimnout, bývá široký úsměv, kterým vyjadřují své pozitivní myšlení. Vzápětí přijde na řadu pozdrav a otázka, jak se nám daří. Tyto projevy srdečnosti bývají v americké společnosti nedílnou součástí komunikace a využívají se k navození pohody a přátelské atmosféry. Pro lidi navyklé evropským poměrům to může být matoucí a mohou se tak na základě krátké konverzace mylně domnívat, že došlo k navázání přátelství. Dalším příkladem odlišnosti je tendence Američanů k omlouvání a děkování i v situacích, ke kterým by se našinec postavil chladněji, nebo obecně vyšší sklon k optimismu a víra v řešitelnost problémů.</a:t>
            </a:r>
          </a:p>
          <a:p>
            <a:pPr marL="342900" lvl="0" indent="-342900" algn="just">
              <a:lnSpc>
                <a:spcPct val="107000"/>
              </a:lnSpc>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Jedním ze stereotypů je sklon běžných Američanů k materialismu a konzumnímu způsobu života. Nemívají velkou snahu se na svých zahraničních cestách přizpůsobovat místním zvyklostem.</a:t>
            </a:r>
          </a:p>
          <a:p>
            <a:pPr marL="342900" lvl="0" indent="-342900" algn="just">
              <a:lnSpc>
                <a:spcPct val="107000"/>
              </a:lnSpc>
              <a:spcAft>
                <a:spcPts val="800"/>
              </a:spcAft>
              <a:buFont typeface="Symbol" panose="05050102010706020507" pitchFamily="18" charset="2"/>
              <a:buChar char=""/>
            </a:pPr>
            <a:r>
              <a:rPr lang="cs-CZ" sz="2000" dirty="0">
                <a:effectLst/>
                <a:latin typeface="Calibri" panose="020F0502020204030204" pitchFamily="34" charset="0"/>
                <a:ea typeface="Calibri" panose="020F0502020204030204" pitchFamily="34" charset="0"/>
                <a:cs typeface="Times New Roman" panose="02020603050405020304" pitchFamily="18" charset="0"/>
              </a:rPr>
              <a:t>Jiné aspekty americké povahy, svobodomyslnost a individualismus, pramení ze samotné motivace, se kterou se mnozí přistěhovalci do Ameriky vydávali. Vedle vidiny lepšího života představovala touha po svobodě, ať již náboženské, osobní nebo názorové, prvotní důvod imigrace lidí přicházejících ponejvíce z Evropy.</a:t>
            </a:r>
          </a:p>
        </p:txBody>
      </p:sp>
    </p:spTree>
    <p:extLst>
      <p:ext uri="{BB962C8B-B14F-4D97-AF65-F5344CB8AC3E}">
        <p14:creationId xmlns:p14="http://schemas.microsoft.com/office/powerpoint/2010/main" val="20124180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2DC39A88-6FC7-1390-1E00-18E78A36124F}"/>
              </a:ext>
            </a:extLst>
          </p:cNvPr>
          <p:cNvSpPr txBox="1"/>
          <p:nvPr/>
        </p:nvSpPr>
        <p:spPr>
          <a:xfrm>
            <a:off x="214614" y="57340"/>
            <a:ext cx="11677842" cy="6617196"/>
          </a:xfrm>
          <a:prstGeom prst="rect">
            <a:avLst/>
          </a:prstGeom>
          <a:noFill/>
        </p:spPr>
        <p:txBody>
          <a:bodyPr wrap="square" rtlCol="0">
            <a:spAutoFit/>
          </a:bodyPr>
          <a:lstStyle/>
          <a:p>
            <a:r>
              <a:rPr lang="ru-RU" sz="2400" b="1" dirty="0"/>
              <a:t>Структура занятия:</a:t>
            </a:r>
          </a:p>
          <a:p>
            <a:endParaRPr lang="ru-RU" sz="2000" dirty="0"/>
          </a:p>
          <a:p>
            <a:pPr marL="457200" indent="-457200">
              <a:buFont typeface="+mj-lt"/>
              <a:buAutoNum type="arabicPeriod"/>
            </a:pPr>
            <a:r>
              <a:rPr lang="ru-RU" sz="2000" b="1" dirty="0"/>
              <a:t>Реферат в формате презентации</a:t>
            </a:r>
            <a:r>
              <a:rPr lang="ru-RU" sz="2000" dirty="0"/>
              <a:t> на литературную / языковую / историческую / философскую / культурную тему, представленную в списке тем для подготовки к госэкзаменам (как минимум один реферат должен быть на неродном для Вас языке)</a:t>
            </a:r>
          </a:p>
          <a:p>
            <a:pPr marL="342900" indent="-342900">
              <a:buFont typeface="+mj-lt"/>
              <a:buAutoNum type="arabicPeriod"/>
            </a:pPr>
            <a:endParaRPr lang="ru-RU" sz="2000" dirty="0"/>
          </a:p>
          <a:p>
            <a:pPr marL="457200" indent="-457200">
              <a:buFont typeface="+mj-lt"/>
              <a:buAutoNum type="arabicPeriod"/>
            </a:pPr>
            <a:r>
              <a:rPr lang="ru-RU" sz="2000" b="1" dirty="0"/>
              <a:t>Выступление </a:t>
            </a:r>
            <a:endParaRPr lang="cs-CZ" sz="2000" b="1" dirty="0"/>
          </a:p>
          <a:p>
            <a:pPr marL="342900" indent="-342900">
              <a:buFont typeface="Wingdings" panose="05000000000000000000" pitchFamily="2" charset="2"/>
              <a:buChar char="q"/>
            </a:pPr>
            <a:r>
              <a:rPr lang="ru-RU" sz="2000" b="1" dirty="0"/>
              <a:t>рассказ о новости </a:t>
            </a:r>
            <a:r>
              <a:rPr lang="ru-RU" sz="2000" dirty="0"/>
              <a:t>из области политики, экономики или культуры восточно-европейского региона. Новость должна быть представлена в контексте (исторические и культурные предпосылки, широкий общественный и культурный контекст). </a:t>
            </a:r>
            <a:r>
              <a:rPr lang="ru-RU" sz="2000" u="sng" dirty="0"/>
              <a:t>Вы представляете новость для неспециалистов</a:t>
            </a:r>
            <a:r>
              <a:rPr lang="ru-RU" sz="2000" dirty="0"/>
              <a:t>!</a:t>
            </a:r>
            <a:endParaRPr lang="cs-CZ" sz="2000" dirty="0"/>
          </a:p>
          <a:p>
            <a:pPr marL="342900" indent="-342900">
              <a:buFont typeface="Wingdings" panose="05000000000000000000" pitchFamily="2" charset="2"/>
              <a:buChar char="q"/>
            </a:pPr>
            <a:r>
              <a:rPr lang="ru-RU" sz="2000" b="1" dirty="0"/>
              <a:t>анализ прочитанной художественной книги</a:t>
            </a:r>
          </a:p>
          <a:p>
            <a:pPr marL="342900" indent="-342900">
              <a:buFont typeface="Wingdings" panose="05000000000000000000" pitchFamily="2" charset="2"/>
              <a:buChar char="q"/>
            </a:pPr>
            <a:r>
              <a:rPr lang="ru-RU" sz="2000" b="1" dirty="0"/>
              <a:t>доклад о научной проблеме </a:t>
            </a:r>
          </a:p>
          <a:p>
            <a:pPr marL="457200" indent="-457200">
              <a:buFont typeface="+mj-lt"/>
              <a:buAutoNum type="arabicPeriod"/>
            </a:pPr>
            <a:endParaRPr lang="ru-RU" sz="2000" b="1" dirty="0"/>
          </a:p>
          <a:p>
            <a:pPr marL="457200" indent="-457200">
              <a:buFont typeface="+mj-lt"/>
              <a:buAutoNum type="arabicPeriod"/>
            </a:pPr>
            <a:r>
              <a:rPr lang="ru-RU" sz="2000" b="1" dirty="0"/>
              <a:t>Тренировка говорения на одну из тем по разговорной практике</a:t>
            </a:r>
            <a:r>
              <a:rPr lang="ru-RU" sz="2000" dirty="0"/>
              <a:t> (экзамен по практическому русскому языку)</a:t>
            </a:r>
          </a:p>
          <a:p>
            <a:pPr marL="342900" indent="-342900">
              <a:buFont typeface="+mj-lt"/>
              <a:buAutoNum type="arabicPeriod"/>
            </a:pPr>
            <a:endParaRPr lang="ru-RU" sz="2000" dirty="0"/>
          </a:p>
          <a:p>
            <a:r>
              <a:rPr lang="ru-RU" sz="2000" b="1" dirty="0"/>
              <a:t>Условия аттестации:</a:t>
            </a:r>
          </a:p>
          <a:p>
            <a:r>
              <a:rPr lang="ru-RU" sz="2000" dirty="0">
                <a:latin typeface="Calibri" panose="020F0502020204030204" pitchFamily="34" charset="0"/>
                <a:cs typeface="Calibri" panose="020F0502020204030204" pitchFamily="34" charset="0"/>
              </a:rPr>
              <a:t>→ посещение семинара и активное участие в дискуссиях</a:t>
            </a:r>
          </a:p>
          <a:p>
            <a:r>
              <a:rPr lang="ru-RU" sz="2000" dirty="0">
                <a:latin typeface="Calibri" panose="020F0502020204030204" pitchFamily="34" charset="0"/>
                <a:cs typeface="Calibri" panose="020F0502020204030204" pitchFamily="34" charset="0"/>
              </a:rPr>
              <a:t>→ подготовка рефератов и выступлений</a:t>
            </a:r>
            <a:endParaRPr lang="cs-CZ" sz="2000" dirty="0"/>
          </a:p>
        </p:txBody>
      </p:sp>
    </p:spTree>
    <p:extLst>
      <p:ext uri="{BB962C8B-B14F-4D97-AF65-F5344CB8AC3E}">
        <p14:creationId xmlns:p14="http://schemas.microsoft.com/office/powerpoint/2010/main" val="32056054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8EF36B1A-0EC0-2CA6-AC02-9B99B0CE38FC}"/>
              </a:ext>
            </a:extLst>
          </p:cNvPr>
          <p:cNvSpPr txBox="1"/>
          <p:nvPr/>
        </p:nvSpPr>
        <p:spPr>
          <a:xfrm>
            <a:off x="241176" y="300152"/>
            <a:ext cx="11709647" cy="6077882"/>
          </a:xfrm>
          <a:prstGeom prst="rect">
            <a:avLst/>
          </a:prstGeom>
          <a:noFill/>
        </p:spPr>
        <p:txBody>
          <a:bodyPr wrap="square">
            <a:spAutoFit/>
          </a:bodyPr>
          <a:lstStyle/>
          <a:p>
            <a:pPr algn="just">
              <a:lnSpc>
                <a:spcPct val="107000"/>
              </a:lnSpc>
              <a:spcAft>
                <a:spcPts val="800"/>
              </a:spcAft>
            </a:pPr>
            <a:r>
              <a:rPr lang="cs-CZ" sz="1900" b="1" dirty="0">
                <a:effectLst/>
                <a:latin typeface="Calibri" panose="020F0502020204030204" pitchFamily="34" charset="0"/>
                <a:ea typeface="Calibri" panose="020F0502020204030204" pitchFamily="34" charset="0"/>
                <a:cs typeface="Times New Roman" panose="02020603050405020304" pitchFamily="18" charset="0"/>
              </a:rPr>
              <a:t>Stereotypy o Polácích</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cs-CZ" sz="1900" dirty="0">
                <a:effectLst/>
                <a:latin typeface="Calibri" panose="020F0502020204030204" pitchFamily="34" charset="0"/>
                <a:ea typeface="Calibri" panose="020F0502020204030204" pitchFamily="34" charset="0"/>
                <a:cs typeface="Times New Roman" panose="02020603050405020304" pitchFamily="18" charset="0"/>
              </a:rPr>
              <a:t>Češi vnímají Poláky jako religiózní a obchodně zaměřené, ale zároveň vychytralé a líné. Pozitivní vlastnost, kterou Češi přiřkli Polákům a u sebe ji postrádají, byla odhodlanost. Češi zároveň mají velmi jasný obraz sami o sobě – shrnutelný pod pojmem „jako Švejk“ – humorní, zkorumpovaní, vypočítaví ale zároveň inteligentní.</a:t>
            </a:r>
          </a:p>
          <a:p>
            <a:pPr marL="342900" lvl="0" indent="-342900" algn="just">
              <a:lnSpc>
                <a:spcPct val="107000"/>
              </a:lnSpc>
              <a:buFont typeface="Symbol" panose="05050102010706020507" pitchFamily="18" charset="2"/>
              <a:buChar char=""/>
            </a:pPr>
            <a:r>
              <a:rPr lang="cs-CZ" sz="1900" dirty="0">
                <a:effectLst/>
                <a:latin typeface="Calibri" panose="020F0502020204030204" pitchFamily="34" charset="0"/>
                <a:ea typeface="Calibri" panose="020F0502020204030204" pitchFamily="34" charset="0"/>
                <a:cs typeface="Times New Roman" panose="02020603050405020304" pitchFamily="18" charset="0"/>
              </a:rPr>
              <a:t>Poláci charakterizují Čechy jako pořádné, ateistické, přátelské a dalšími „Švejkovskými“ charakteristikami a doplňují český sebeobraz v pozitivním slova smyslu. Polský obraz o sobě samých je silně sebekritický. Poláci se vidí jako věřící, patriotické, heroické ale také zkorumpované, pesimistické a zahálčivé</a:t>
            </a:r>
          </a:p>
          <a:p>
            <a:pPr marL="342900" lvl="0" indent="-342900" algn="just">
              <a:lnSpc>
                <a:spcPct val="107000"/>
              </a:lnSpc>
              <a:spcAft>
                <a:spcPts val="800"/>
              </a:spcAft>
              <a:buFont typeface="Symbol" panose="05050102010706020507" pitchFamily="18" charset="2"/>
              <a:buChar char=""/>
            </a:pPr>
            <a:r>
              <a:rPr lang="cs-CZ" sz="1900" dirty="0">
                <a:effectLst/>
                <a:latin typeface="Calibri" panose="020F0502020204030204" pitchFamily="34" charset="0"/>
                <a:ea typeface="Calibri" panose="020F0502020204030204" pitchFamily="34" charset="0"/>
                <a:cs typeface="Times New Roman" panose="02020603050405020304" pitchFamily="18" charset="0"/>
              </a:rPr>
              <a:t>V reprezentativním korpusu synchronní psané češtiny SYN2000 z let 1990-2000 obsahujícím asi 100 miliónů tvarů, hledala Dagmar Filipová charakteristické rysy polského národa, jak je vnímají Češi. Našla asi 200 dokladů, z kterých sestavila deset základních oddílů. Upozorňuje, že se jedná o zobrazení, tedy mohou (ale rozhodně nemusí) tvořit součást českého stereotypního myšlení. Deset skupin, které odráží vnímání Poláků Čechy: </a:t>
            </a:r>
          </a:p>
          <a:p>
            <a:pPr algn="just"/>
            <a:r>
              <a:rPr lang="cs-CZ" sz="1900" dirty="0">
                <a:effectLst/>
                <a:latin typeface="Calibri" panose="020F0502020204030204" pitchFamily="34" charset="0"/>
                <a:ea typeface="Calibri" panose="020F0502020204030204" pitchFamily="34" charset="0"/>
                <a:cs typeface="Times New Roman" panose="02020603050405020304" pitchFamily="18" charset="0"/>
              </a:rPr>
              <a:t>Polák jako bratr, 2. Polák jako návštěvník (markantní především v příhraničních regionech), 3. Polák nakupující (opět příhraniční území, navíc závisí na momentální ekonomické situaci), 4. Polák obchodník, 5. Polák kriminálník (autorka sleduje potřebu médií zdůrazňovat národnost i tam, kde to není vůbec potřebné a použití plurálu vedoucí k ještě větší generalizaci až zavádějící informaci), 6. Polák zahraniční dělník, 7. Polská jídla a alkohol, 8. Polák šlechtic (nereflektuje současnost ale historii), 9. Polák antisemita (historizující ale i současné), 10. Polák katolík (použito k bližší charakteristice, na rozdíl od Poláka šlechtice či antisemity je i výrazně aktuální). Autorka si všímá, že v příspěvcích převládá v poměru 93:7 publicistika nad zdroji z prózy a odborné literatury. „Celkové vyznění reflexe polského národa bylo v materiálech Korpusu spíše negativní.“</a:t>
            </a:r>
            <a:endParaRPr lang="cs-CZ" sz="1900" dirty="0"/>
          </a:p>
        </p:txBody>
      </p:sp>
    </p:spTree>
    <p:extLst>
      <p:ext uri="{BB962C8B-B14F-4D97-AF65-F5344CB8AC3E}">
        <p14:creationId xmlns:p14="http://schemas.microsoft.com/office/powerpoint/2010/main" val="1512019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174C3FD5-40AF-54E4-9892-58A66741A9BD}"/>
              </a:ext>
            </a:extLst>
          </p:cNvPr>
          <p:cNvSpPr txBox="1"/>
          <p:nvPr/>
        </p:nvSpPr>
        <p:spPr>
          <a:xfrm>
            <a:off x="250722" y="45638"/>
            <a:ext cx="11690555" cy="6766724"/>
          </a:xfrm>
          <a:prstGeom prst="rect">
            <a:avLst/>
          </a:prstGeom>
          <a:noFill/>
        </p:spPr>
        <p:txBody>
          <a:bodyPr wrap="square">
            <a:spAutoFit/>
          </a:bodyPr>
          <a:lstStyle/>
          <a:p>
            <a:pPr algn="just">
              <a:lnSpc>
                <a:spcPct val="107000"/>
              </a:lnSpc>
              <a:spcAft>
                <a:spcPts val="800"/>
              </a:spcAft>
            </a:pPr>
            <a:r>
              <a:rPr lang="cs-CZ" sz="2000" b="1" u="sng" dirty="0">
                <a:effectLst/>
                <a:latin typeface="Calibri" panose="020F0502020204030204" pitchFamily="34" charset="0"/>
                <a:ea typeface="Calibri" panose="020F0502020204030204" pitchFamily="34" charset="0"/>
                <a:cs typeface="Times New Roman" panose="02020603050405020304" pitchFamily="18" charset="0"/>
              </a:rPr>
              <a:t>Témata k ústní části zkoušky z praktické ruštiny</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ru-RU" sz="2000" dirty="0">
                <a:effectLst/>
                <a:latin typeface="Calibri" panose="020F0502020204030204" pitchFamily="34" charset="0"/>
                <a:ea typeface="Calibri" panose="020F0502020204030204" pitchFamily="34" charset="0"/>
                <a:cs typeface="Times New Roman" panose="02020603050405020304" pitchFamily="18" charset="0"/>
              </a:rPr>
              <a:t>Образ России в русских СМИ и имидж России за рубежом.</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ru-RU" sz="2000" dirty="0">
                <a:effectLst/>
                <a:latin typeface="Calibri" panose="020F0502020204030204" pitchFamily="34" charset="0"/>
                <a:ea typeface="Calibri" panose="020F0502020204030204" pitchFamily="34" charset="0"/>
                <a:cs typeface="Times New Roman" panose="02020603050405020304" pitchFamily="18" charset="0"/>
              </a:rPr>
              <a:t>Глобализация, ее причины, сопутствующие явления и последствия.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ru-RU" sz="2000" dirty="0">
                <a:effectLst/>
                <a:latin typeface="Calibri" panose="020F0502020204030204" pitchFamily="34" charset="0"/>
                <a:ea typeface="Calibri" panose="020F0502020204030204" pitchFamily="34" charset="0"/>
                <a:cs typeface="Times New Roman" panose="02020603050405020304" pitchFamily="18" charset="0"/>
              </a:rPr>
              <a:t>Миграция и мультикультурализм. Естественные явления или чума двадцатого века?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ru-RU" sz="2000" dirty="0">
                <a:effectLst/>
                <a:latin typeface="Calibri" panose="020F0502020204030204" pitchFamily="34" charset="0"/>
                <a:ea typeface="Calibri" panose="020F0502020204030204" pitchFamily="34" charset="0"/>
                <a:cs typeface="Times New Roman" panose="02020603050405020304" pitchFamily="18" charset="0"/>
              </a:rPr>
              <a:t>Обязательная военная служба. Уникальная возможность стать мужчиной в современном обществе или все-таки насилие над личностью?</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ru-RU" sz="2000" dirty="0">
                <a:effectLst/>
                <a:latin typeface="Calibri" panose="020F0502020204030204" pitchFamily="34" charset="0"/>
                <a:ea typeface="Calibri" panose="020F0502020204030204" pitchFamily="34" charset="0"/>
                <a:cs typeface="Times New Roman" panose="02020603050405020304" pitchFamily="18" charset="0"/>
              </a:rPr>
              <a:t>Эвтаназия и клонирование, мы уже по ту сторону этических границ?</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ru-RU" sz="2000" dirty="0">
                <a:effectLst/>
                <a:latin typeface="Calibri" panose="020F0502020204030204" pitchFamily="34" charset="0"/>
                <a:ea typeface="Calibri" panose="020F0502020204030204" pitchFamily="34" charset="0"/>
                <a:cs typeface="Times New Roman" panose="02020603050405020304" pitchFamily="18" charset="0"/>
              </a:rPr>
              <a:t>Нужно ли нам сейчас освоение космоса или пора вернуться на землю?</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ru-RU" sz="2000" dirty="0">
                <a:effectLst/>
                <a:latin typeface="Calibri" panose="020F0502020204030204" pitchFamily="34" charset="0"/>
                <a:ea typeface="Calibri" panose="020F0502020204030204" pitchFamily="34" charset="0"/>
                <a:cs typeface="Times New Roman" panose="02020603050405020304" pitchFamily="18" charset="0"/>
              </a:rPr>
              <a:t>Старость и старение. Место старого человека в обществе, идеальная старость, система пенсионного страхования.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ru-RU" sz="2000" dirty="0">
                <a:effectLst/>
                <a:latin typeface="Calibri" panose="020F0502020204030204" pitchFamily="34" charset="0"/>
                <a:ea typeface="Calibri" panose="020F0502020204030204" pitchFamily="34" charset="0"/>
                <a:cs typeface="Times New Roman" panose="02020603050405020304" pitchFamily="18" charset="0"/>
              </a:rPr>
              <a:t>Причины популярности суррогатного материнства в России, демографический кризис и его преодоление.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ru-RU" sz="2000" dirty="0">
                <a:effectLst/>
                <a:latin typeface="Calibri" panose="020F0502020204030204" pitchFamily="34" charset="0"/>
                <a:ea typeface="Calibri" panose="020F0502020204030204" pitchFamily="34" charset="0"/>
                <a:cs typeface="Times New Roman" panose="02020603050405020304" pitchFamily="18" charset="0"/>
              </a:rPr>
              <a:t>Массовый туризм и его экологические и культурные последствия.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ru-RU" sz="2000" dirty="0">
                <a:effectLst/>
                <a:latin typeface="Calibri" panose="020F0502020204030204" pitchFamily="34" charset="0"/>
                <a:ea typeface="Calibri" panose="020F0502020204030204" pitchFamily="34" charset="0"/>
                <a:cs typeface="Times New Roman" panose="02020603050405020304" pitchFamily="18" charset="0"/>
              </a:rPr>
              <a:t>Коррупция в России и в Чехии. Причины возникновения и способы борьбы.</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ru-RU" sz="2000" dirty="0">
                <a:effectLst/>
                <a:latin typeface="Calibri" panose="020F0502020204030204" pitchFamily="34" charset="0"/>
                <a:ea typeface="Calibri" panose="020F0502020204030204" pitchFamily="34" charset="0"/>
                <a:cs typeface="Times New Roman" panose="02020603050405020304" pitchFamily="18" charset="0"/>
              </a:rPr>
              <a:t>Смертная казнь в России и в мире. Единственно возможная крайняя мера или неприемлемое в цивилизованном обществе варварство?</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ru-RU" sz="2000" dirty="0">
                <a:effectLst/>
                <a:latin typeface="Calibri" panose="020F0502020204030204" pitchFamily="34" charset="0"/>
                <a:ea typeface="Calibri" panose="020F0502020204030204" pitchFamily="34" charset="0"/>
                <a:cs typeface="Times New Roman" panose="02020603050405020304" pitchFamily="18" charset="0"/>
              </a:rPr>
              <a:t>Профессиональный спорт. Его последствия для спортсменов, коммерческий аспект, проблема допинга.</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ru-RU" sz="2000" dirty="0">
                <a:effectLst/>
                <a:latin typeface="Calibri" panose="020F0502020204030204" pitchFamily="34" charset="0"/>
                <a:ea typeface="Calibri" panose="020F0502020204030204" pitchFamily="34" charset="0"/>
                <a:cs typeface="Times New Roman" panose="02020603050405020304" pitchFamily="18" charset="0"/>
              </a:rPr>
              <a:t>Дружба в современном компьютерном мире.</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a:pPr>
            <a:r>
              <a:rPr lang="ru-RU" sz="2000" dirty="0">
                <a:effectLst/>
                <a:latin typeface="Calibri" panose="020F0502020204030204" pitchFamily="34" charset="0"/>
                <a:ea typeface="Calibri" panose="020F0502020204030204" pitchFamily="34" charset="0"/>
                <a:cs typeface="Times New Roman" panose="02020603050405020304" pitchFamily="18" charset="0"/>
              </a:rPr>
              <a:t>Легко ли найти сегодня любовь и есть ли у нас на это время?</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5705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C30DE62D-DB8A-25B7-65E5-4037C50ECF84}"/>
              </a:ext>
            </a:extLst>
          </p:cNvPr>
          <p:cNvSpPr txBox="1"/>
          <p:nvPr/>
        </p:nvSpPr>
        <p:spPr>
          <a:xfrm>
            <a:off x="255638" y="0"/>
            <a:ext cx="11680723" cy="6463051"/>
          </a:xfrm>
          <a:prstGeom prst="rect">
            <a:avLst/>
          </a:prstGeom>
          <a:noFill/>
        </p:spPr>
        <p:txBody>
          <a:bodyPr wrap="square">
            <a:spAutoFit/>
          </a:bodyPr>
          <a:lstStyle/>
          <a:p>
            <a:pPr algn="just">
              <a:lnSpc>
                <a:spcPct val="107000"/>
              </a:lnSpc>
              <a:spcAft>
                <a:spcPts val="800"/>
              </a:spcAft>
            </a:pPr>
            <a:r>
              <a:rPr lang="cs-CZ" b="1" u="sng" dirty="0">
                <a:effectLst/>
                <a:latin typeface="Calibri" panose="020F0502020204030204" pitchFamily="34" charset="0"/>
                <a:ea typeface="Calibri" panose="020F0502020204030204" pitchFamily="34" charset="0"/>
                <a:cs typeface="Times New Roman" panose="02020603050405020304" pitchFamily="18" charset="0"/>
              </a:rPr>
              <a:t>Témata k ústní části zkoušky z praktické ruštiny</a:t>
            </a:r>
            <a:endParaRPr lang="cs-CZ"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startAt="15"/>
            </a:pPr>
            <a:r>
              <a:rPr lang="ru-RU" dirty="0">
                <a:effectLst/>
                <a:latin typeface="Calibri" panose="020F0502020204030204" pitchFamily="34" charset="0"/>
                <a:ea typeface="Calibri" panose="020F0502020204030204" pitchFamily="34" charset="0"/>
                <a:cs typeface="Times New Roman" panose="02020603050405020304" pitchFamily="18" charset="0"/>
              </a:rPr>
              <a:t>Человечество постарело или помолодело?</a:t>
            </a:r>
            <a:endParaRPr lang="cs-CZ"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startAt="15"/>
            </a:pPr>
            <a:r>
              <a:rPr lang="ru-RU" dirty="0">
                <a:effectLst/>
                <a:latin typeface="Calibri" panose="020F0502020204030204" pitchFamily="34" charset="0"/>
                <a:ea typeface="Calibri" panose="020F0502020204030204" pitchFamily="34" charset="0"/>
                <a:cs typeface="Times New Roman" panose="02020603050405020304" pitchFamily="18" charset="0"/>
              </a:rPr>
              <a:t>Важно ли иметь информацию о мире в голове или достаточно все «</a:t>
            </a:r>
            <a:r>
              <a:rPr lang="ru-RU" dirty="0" err="1">
                <a:effectLst/>
                <a:latin typeface="Calibri" panose="020F0502020204030204" pitchFamily="34" charset="0"/>
                <a:ea typeface="Calibri" panose="020F0502020204030204" pitchFamily="34" charset="0"/>
                <a:cs typeface="Times New Roman" panose="02020603050405020304" pitchFamily="18" charset="0"/>
              </a:rPr>
              <a:t>выгуглить</a:t>
            </a:r>
            <a:r>
              <a:rPr lang="ru-RU" dirty="0">
                <a:effectLst/>
                <a:latin typeface="Calibri" panose="020F0502020204030204" pitchFamily="34" charset="0"/>
                <a:ea typeface="Calibri" panose="020F0502020204030204" pitchFamily="34" charset="0"/>
                <a:cs typeface="Times New Roman" panose="02020603050405020304" pitchFamily="18" charset="0"/>
              </a:rPr>
              <a:t>»?</a:t>
            </a:r>
            <a:endParaRPr lang="cs-CZ"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startAt="15"/>
            </a:pPr>
            <a:r>
              <a:rPr lang="ru-RU" dirty="0">
                <a:effectLst/>
                <a:latin typeface="Calibri" panose="020F0502020204030204" pitchFamily="34" charset="0"/>
                <a:ea typeface="Calibri" panose="020F0502020204030204" pitchFamily="34" charset="0"/>
                <a:cs typeface="Times New Roman" panose="02020603050405020304" pitchFamily="18" charset="0"/>
              </a:rPr>
              <a:t>Как я хочу жить с точек зрения экономической, культурной, экологической и социальной?</a:t>
            </a:r>
            <a:endParaRPr lang="cs-CZ"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startAt="15"/>
            </a:pPr>
            <a:r>
              <a:rPr lang="ru-RU" dirty="0">
                <a:effectLst/>
                <a:latin typeface="Calibri" panose="020F0502020204030204" pitchFamily="34" charset="0"/>
                <a:ea typeface="Calibri" panose="020F0502020204030204" pitchFamily="34" charset="0"/>
                <a:cs typeface="Times New Roman" panose="02020603050405020304" pitchFamily="18" charset="0"/>
              </a:rPr>
              <a:t>Сортируете мусор? Да / нет, и почему? Как помочь спасти планету?</a:t>
            </a:r>
            <a:endParaRPr lang="cs-CZ"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startAt="15"/>
            </a:pPr>
            <a:r>
              <a:rPr lang="ru-RU" dirty="0">
                <a:effectLst/>
                <a:latin typeface="Calibri" panose="020F0502020204030204" pitchFamily="34" charset="0"/>
                <a:ea typeface="Calibri" panose="020F0502020204030204" pitchFamily="34" charset="0"/>
                <a:cs typeface="Times New Roman" panose="02020603050405020304" pitchFamily="18" charset="0"/>
              </a:rPr>
              <a:t>Ложь. Можно ли избежать лжи?</a:t>
            </a:r>
            <a:endParaRPr lang="cs-CZ"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startAt="15"/>
            </a:pPr>
            <a:r>
              <a:rPr lang="ru-RU" dirty="0">
                <a:effectLst/>
                <a:latin typeface="Calibri" panose="020F0502020204030204" pitchFamily="34" charset="0"/>
                <a:ea typeface="Calibri" panose="020F0502020204030204" pitchFamily="34" charset="0"/>
                <a:cs typeface="Times New Roman" panose="02020603050405020304" pitchFamily="18" charset="0"/>
              </a:rPr>
              <a:t>Хотели бы вы быть бессмертными?</a:t>
            </a:r>
            <a:endParaRPr lang="cs-CZ"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startAt="15"/>
            </a:pPr>
            <a:r>
              <a:rPr lang="ru-RU" dirty="0">
                <a:effectLst/>
                <a:latin typeface="Calibri" panose="020F0502020204030204" pitchFamily="34" charset="0"/>
                <a:ea typeface="Calibri" panose="020F0502020204030204" pitchFamily="34" charset="0"/>
                <a:cs typeface="Times New Roman" panose="02020603050405020304" pitchFamily="18" charset="0"/>
              </a:rPr>
              <a:t>Без чего нельзя жить?</a:t>
            </a:r>
            <a:endParaRPr lang="cs-CZ"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startAt="15"/>
            </a:pPr>
            <a:r>
              <a:rPr lang="ru-RU" dirty="0">
                <a:effectLst/>
                <a:latin typeface="Calibri" panose="020F0502020204030204" pitchFamily="34" charset="0"/>
                <a:ea typeface="Calibri" panose="020F0502020204030204" pitchFamily="34" charset="0"/>
                <a:cs typeface="Times New Roman" panose="02020603050405020304" pitchFamily="18" charset="0"/>
              </a:rPr>
              <a:t>Самый лучший совет, который вы получили в жизни?</a:t>
            </a:r>
            <a:endParaRPr lang="cs-CZ"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startAt="15"/>
            </a:pPr>
            <a:r>
              <a:rPr lang="ru-RU" dirty="0">
                <a:effectLst/>
                <a:latin typeface="Calibri" panose="020F0502020204030204" pitchFamily="34" charset="0"/>
                <a:ea typeface="Calibri" panose="020F0502020204030204" pitchFamily="34" charset="0"/>
                <a:cs typeface="Times New Roman" panose="02020603050405020304" pitchFamily="18" charset="0"/>
              </a:rPr>
              <a:t>Болезни цивилизации, причины их возникновения и возможные пути решения проблемы.</a:t>
            </a:r>
            <a:endParaRPr lang="cs-CZ"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startAt="15"/>
            </a:pPr>
            <a:r>
              <a:rPr lang="ru-RU" dirty="0">
                <a:effectLst/>
                <a:latin typeface="Calibri" panose="020F0502020204030204" pitchFamily="34" charset="0"/>
                <a:ea typeface="Calibri" panose="020F0502020204030204" pitchFamily="34" charset="0"/>
                <a:cs typeface="Times New Roman" panose="02020603050405020304" pitchFamily="18" charset="0"/>
              </a:rPr>
              <a:t>Глобальные конфликты, неизбежны ли войны в современном мире?</a:t>
            </a:r>
            <a:endParaRPr lang="cs-CZ"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startAt="15"/>
            </a:pPr>
            <a:r>
              <a:rPr lang="ru-RU" dirty="0">
                <a:effectLst/>
                <a:latin typeface="Calibri" panose="020F0502020204030204" pitchFamily="34" charset="0"/>
                <a:ea typeface="Calibri" panose="020F0502020204030204" pitchFamily="34" charset="0"/>
                <a:cs typeface="Times New Roman" panose="02020603050405020304" pitchFamily="18" charset="0"/>
              </a:rPr>
              <a:t>Трудоголизм, шопоголизм, пристрастие к компьютерным играм и другие зависимости, как один из опасных феноменов современности.</a:t>
            </a:r>
            <a:endParaRPr lang="cs-CZ"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startAt="15"/>
            </a:pPr>
            <a:r>
              <a:rPr lang="ru-RU" dirty="0">
                <a:effectLst/>
                <a:latin typeface="Calibri" panose="020F0502020204030204" pitchFamily="34" charset="0"/>
                <a:ea typeface="Calibri" panose="020F0502020204030204" pitchFamily="34" charset="0"/>
                <a:cs typeface="Times New Roman" panose="02020603050405020304" pitchFamily="18" charset="0"/>
              </a:rPr>
              <a:t>Жизнь в столице и в провинции сто лет назад и в наше время.</a:t>
            </a:r>
            <a:endParaRPr lang="cs-CZ"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startAt="15"/>
            </a:pPr>
            <a:r>
              <a:rPr lang="ru-RU" dirty="0">
                <a:effectLst/>
                <a:latin typeface="Calibri" panose="020F0502020204030204" pitchFamily="34" charset="0"/>
                <a:ea typeface="Calibri" panose="020F0502020204030204" pitchFamily="34" charset="0"/>
                <a:cs typeface="Times New Roman" panose="02020603050405020304" pitchFamily="18" charset="0"/>
              </a:rPr>
              <a:t>Является ли обращение к альтернативной медицине панацеей от всех болезней современного здравоохранения?</a:t>
            </a:r>
            <a:endParaRPr lang="cs-CZ"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mj-lt"/>
              <a:buAutoNum type="arabicPeriod" startAt="15"/>
            </a:pPr>
            <a:r>
              <a:rPr lang="ru-RU" dirty="0">
                <a:effectLst/>
                <a:latin typeface="Calibri" panose="020F0502020204030204" pitchFamily="34" charset="0"/>
                <a:ea typeface="Calibri" panose="020F0502020204030204" pitchFamily="34" charset="0"/>
                <a:cs typeface="Times New Roman" panose="02020603050405020304" pitchFamily="18" charset="0"/>
              </a:rPr>
              <a:t>Отцы и дети. Отношение детей к родителям, проблемы и стратегии воспитания.</a:t>
            </a:r>
            <a:endParaRPr lang="cs-CZ"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mj-lt"/>
              <a:buAutoNum type="arabicPeriod" startAt="15"/>
            </a:pPr>
            <a:r>
              <a:rPr lang="ru-RU" dirty="0">
                <a:effectLst/>
                <a:latin typeface="Calibri" panose="020F0502020204030204" pitchFamily="34" charset="0"/>
                <a:ea typeface="Calibri" panose="020F0502020204030204" pitchFamily="34" charset="0"/>
                <a:cs typeface="Times New Roman" panose="02020603050405020304" pitchFamily="18" charset="0"/>
              </a:rPr>
              <a:t>Веганство и вегетарианство. Путь к здоровью, долголетию и устойчивому развитию общества?</a:t>
            </a:r>
            <a:endParaRPr lang="cs-CZ"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mj-lt"/>
              <a:buAutoNum type="arabicPeriod" startAt="15"/>
            </a:pPr>
            <a:r>
              <a:rPr lang="ru-RU" dirty="0">
                <a:effectLst/>
                <a:latin typeface="Calibri" panose="020F0502020204030204" pitchFamily="34" charset="0"/>
                <a:ea typeface="Calibri" panose="020F0502020204030204" pitchFamily="34" charset="0"/>
                <a:cs typeface="Times New Roman" panose="02020603050405020304" pitchFamily="18" charset="0"/>
              </a:rPr>
              <a:t> Счастье. Что это такое, существует ли оно? Зависит ли его дефиниция от общества, личности или это врожденное качество?</a:t>
            </a:r>
          </a:p>
          <a:p>
            <a:pPr marL="342900" indent="-342900">
              <a:buFont typeface="+mj-lt"/>
              <a:buAutoNum type="arabicPeriod" startAt="15"/>
            </a:pPr>
            <a:r>
              <a:rPr lang="ru-RU" dirty="0">
                <a:latin typeface="Calibri" panose="020F0502020204030204" pitchFamily="34" charset="0"/>
                <a:ea typeface="Calibri" panose="020F0502020204030204" pitchFamily="34" charset="0"/>
                <a:cs typeface="Calibri" panose="020F0502020204030204" pitchFamily="34" charset="0"/>
              </a:rPr>
              <a:t>Повышается ли уровень агрессии и насилия в обществе? Как с этим бороться?</a:t>
            </a:r>
            <a:endParaRPr lang="cs-CZ"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78512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966ECB2E-9A7C-51A2-36D4-5517B7185749}"/>
              </a:ext>
            </a:extLst>
          </p:cNvPr>
          <p:cNvSpPr txBox="1"/>
          <p:nvPr/>
        </p:nvSpPr>
        <p:spPr>
          <a:xfrm>
            <a:off x="369902" y="252922"/>
            <a:ext cx="11452195" cy="6172011"/>
          </a:xfrm>
          <a:prstGeom prst="rect">
            <a:avLst/>
          </a:prstGeom>
          <a:noFill/>
        </p:spPr>
        <p:txBody>
          <a:bodyPr wrap="square">
            <a:spAutoFit/>
          </a:bodyPr>
          <a:lstStyle/>
          <a:p>
            <a:pPr marL="342900" indent="-342900" algn="ctr">
              <a:lnSpc>
                <a:spcPct val="115000"/>
              </a:lnSpc>
              <a:spcAft>
                <a:spcPts val="1000"/>
              </a:spcAft>
              <a:tabLst>
                <a:tab pos="521970" algn="l"/>
              </a:tabLst>
            </a:pPr>
            <a:r>
              <a:rPr lang="cs-CZ" sz="1900" b="1" dirty="0">
                <a:effectLst/>
                <a:latin typeface="Times New Roman" panose="02020603050405020304" pitchFamily="18" charset="0"/>
                <a:ea typeface="Calibri" panose="020F0502020204030204" pitchFamily="34" charset="0"/>
                <a:cs typeface="Times New Roman" panose="02020603050405020304" pitchFamily="18" charset="0"/>
              </a:rPr>
              <a:t>b) Jazykový systém ruštiny v synchronním a diachronním pohledu</a:t>
            </a:r>
            <a:endParaRPr lang="ru-RU" sz="19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ctr">
              <a:lnSpc>
                <a:spcPct val="115000"/>
              </a:lnSpc>
              <a:spcAft>
                <a:spcPts val="1000"/>
              </a:spcAft>
              <a:tabLst>
                <a:tab pos="521970" algn="l"/>
              </a:tabLst>
            </a:pPr>
            <a:r>
              <a:rPr lang="ru-RU" sz="1900" b="1" dirty="0">
                <a:latin typeface="Times New Roman" panose="02020603050405020304" pitchFamily="18" charset="0"/>
                <a:ea typeface="Calibri" panose="020F0502020204030204" pitchFamily="34" charset="0"/>
                <a:cs typeface="Times New Roman" panose="02020603050405020304" pitchFamily="18" charset="0"/>
              </a:rPr>
              <a:t>Т.к. данная часть экзамена проходит на русском языке, реферат должен быть также на РЯ</a:t>
            </a:r>
          </a:p>
          <a:p>
            <a:pPr marL="342900" indent="-342900" algn="ctr">
              <a:lnSpc>
                <a:spcPct val="115000"/>
              </a:lnSpc>
              <a:spcAft>
                <a:spcPts val="1000"/>
              </a:spcAft>
              <a:tabLst>
                <a:tab pos="521970" algn="l"/>
              </a:tabLst>
            </a:pP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ru-RU" sz="1900" dirty="0">
                <a:effectLst/>
                <a:latin typeface="Times New Roman" panose="02020603050405020304" pitchFamily="18" charset="0"/>
                <a:ea typeface="Calibri" panose="020F0502020204030204" pitchFamily="34" charset="0"/>
                <a:cs typeface="Times New Roman" panose="02020603050405020304" pitchFamily="18" charset="0"/>
              </a:rPr>
              <a:t>Функциональная стилистика как научная дисциплина</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ru-RU" sz="1900" dirty="0">
                <a:effectLst/>
                <a:latin typeface="Times New Roman" panose="02020603050405020304" pitchFamily="18" charset="0"/>
                <a:ea typeface="Calibri" panose="020F0502020204030204" pitchFamily="34" charset="0"/>
                <a:cs typeface="Times New Roman" panose="02020603050405020304" pitchFamily="18" charset="0"/>
              </a:rPr>
              <a:t>Стратификация национального языка</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ru-RU" sz="1900" dirty="0">
                <a:effectLst/>
                <a:latin typeface="Times New Roman" panose="02020603050405020304" pitchFamily="18" charset="0"/>
                <a:ea typeface="Calibri" panose="020F0502020204030204" pitchFamily="34" charset="0"/>
                <a:cs typeface="Times New Roman" panose="02020603050405020304" pitchFamily="18" charset="0"/>
              </a:rPr>
              <a:t>Развитие современного русского языка с точки зрения стилистики (с </a:t>
            </a: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XIX</a:t>
            </a:r>
            <a:r>
              <a:rPr lang="ru-RU" sz="1900" dirty="0">
                <a:effectLst/>
                <a:latin typeface="Times New Roman" panose="02020603050405020304" pitchFamily="18" charset="0"/>
                <a:ea typeface="Calibri" panose="020F0502020204030204" pitchFamily="34" charset="0"/>
                <a:cs typeface="Times New Roman" panose="02020603050405020304" pitchFamily="18" charset="0"/>
              </a:rPr>
              <a:t>. века по сегодняшний день)</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ru-RU" sz="1900" dirty="0">
                <a:effectLst/>
                <a:latin typeface="Times New Roman" panose="02020603050405020304" pitchFamily="18" charset="0"/>
                <a:ea typeface="Calibri" panose="020F0502020204030204" pitchFamily="34" charset="0"/>
                <a:cs typeface="Times New Roman" panose="02020603050405020304" pitchFamily="18" charset="0"/>
              </a:rPr>
              <a:t>Общее представление о функциональных стилях и их характеристика</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ru-RU" sz="1900" dirty="0">
                <a:effectLst/>
                <a:latin typeface="Times New Roman" panose="02020603050405020304" pitchFamily="18" charset="0"/>
                <a:ea typeface="Calibri" panose="020F0502020204030204" pitchFamily="34" charset="0"/>
                <a:cs typeface="Times New Roman" panose="02020603050405020304" pitchFamily="18" charset="0"/>
              </a:rPr>
              <a:t>Анализ отдельных стилей (научного, официально-делового, публицистического, разговорного, художественного)</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ru-RU" sz="1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Грамматические категории отдельных частей речи</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ru-RU" sz="1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Парадигматика отдельных частей речи</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ru-RU" sz="1900" dirty="0">
                <a:effectLst/>
                <a:latin typeface="Times New Roman" panose="02020603050405020304" pitchFamily="18" charset="0"/>
                <a:ea typeface="Times New Roman" panose="02020603050405020304" pitchFamily="18" charset="0"/>
                <a:cs typeface="Times New Roman" panose="02020603050405020304" pitchFamily="18" charset="0"/>
              </a:rPr>
              <a:t>Тенденции развития морфологической системы русского литературного языка</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ru-RU" sz="1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Синтаксическая система </a:t>
            </a:r>
            <a:r>
              <a:rPr lang="ru-RU" sz="1900" dirty="0">
                <a:effectLst/>
                <a:latin typeface="Times New Roman" panose="02020603050405020304" pitchFamily="18" charset="0"/>
                <a:ea typeface="Times New Roman" panose="02020603050405020304" pitchFamily="18" charset="0"/>
                <a:cs typeface="Times New Roman" panose="02020603050405020304" pitchFamily="18" charset="0"/>
              </a:rPr>
              <a:t>русского литературного языка и тенденции ее развития</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ru-RU" sz="1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Грамматическая система древнерусского языка</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ru-RU" sz="1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Развитие русского литературного языка</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mj-lt"/>
              <a:buAutoNum type="arabicPeriod"/>
            </a:pPr>
            <a:r>
              <a:rPr lang="ru-RU" sz="1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Старославянский и церковнославянский язык: грамматическая система и роль для развития русского литературного языка</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19738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22160114-0E69-361E-05B0-70F4BB3992E8}"/>
              </a:ext>
            </a:extLst>
          </p:cNvPr>
          <p:cNvSpPr txBox="1"/>
          <p:nvPr/>
        </p:nvSpPr>
        <p:spPr>
          <a:xfrm>
            <a:off x="526741" y="220755"/>
            <a:ext cx="11665259" cy="6251776"/>
          </a:xfrm>
          <a:prstGeom prst="rect">
            <a:avLst/>
          </a:prstGeom>
          <a:noFill/>
        </p:spPr>
        <p:txBody>
          <a:bodyPr wrap="square">
            <a:spAutoFit/>
          </a:bodyPr>
          <a:lstStyle/>
          <a:p>
            <a:pPr marL="342900" indent="-342900" algn="ctr">
              <a:lnSpc>
                <a:spcPct val="115000"/>
              </a:lnSpc>
              <a:spcAft>
                <a:spcPts val="1000"/>
              </a:spcAft>
              <a:tabLst>
                <a:tab pos="521970" algn="l"/>
              </a:tabLst>
            </a:pPr>
            <a:r>
              <a:rPr lang="cs-CZ" sz="1900" b="1" dirty="0">
                <a:effectLst/>
                <a:latin typeface="Times New Roman" panose="02020603050405020304" pitchFamily="18" charset="0"/>
                <a:ea typeface="Calibri" panose="020F0502020204030204" pitchFamily="34" charset="0"/>
                <a:cs typeface="Times New Roman" panose="02020603050405020304" pitchFamily="18" charset="0"/>
              </a:rPr>
              <a:t>c) Ruská literatura v evropském kontextu </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Západní katolické vlivy v literatuře staré Rusi</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Literární kontakty moskevské a západní Rusi</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Ruské písemnictví a petrovské reformy – literární kontexty europeizace Ruska </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Vlivy francouzské literatury a kultury na ruské prostředí 19. století</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Vlivy anglické literatury a kultury na ruské prostředí 19. století</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Vlivy německé literatury a kultury na ruské prostředí 19. století  </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Ruská modernistická próza v kontextu evropských literatur</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Ruská modernistická poezie v evropském kontextu</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Ruská avantgardní próza a divadlo v evropském kontextu</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Manifesty modernistických a avantgardních hnutí a evropský kontext</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Vztah ruské oficiální literatury 2. poloviny 20. století k předchozímu literárnímu vývoji </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Vztah ruské neoficiální literatury 2. poloviny 20. století k předchozímu literárnímu vývoji</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Ruská postmoderní literatura a kultura ve světovém kontextu</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Podněty ruského formalismu a evropská literární věda</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Vlivy evropského myšlení o literatuře v ruském kontextu 19. století </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Vlivy evropského myšlení o literatuře v ruském kontextu 20. století  </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Ohlasy ruské klasické literatury v ruské literatuře 20. století</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34052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595469C9-4B8A-4177-9690-E390D77ADFE1}"/>
              </a:ext>
            </a:extLst>
          </p:cNvPr>
          <p:cNvSpPr txBox="1"/>
          <p:nvPr/>
        </p:nvSpPr>
        <p:spPr>
          <a:xfrm>
            <a:off x="338831" y="1265177"/>
            <a:ext cx="11514338" cy="6889899"/>
          </a:xfrm>
          <a:prstGeom prst="rect">
            <a:avLst/>
          </a:prstGeom>
          <a:noFill/>
        </p:spPr>
        <p:txBody>
          <a:bodyPr wrap="square" numCol="2">
            <a:spAutoFit/>
          </a:bodyPr>
          <a:lstStyle/>
          <a:p>
            <a:pPr algn="ctr">
              <a:lnSpc>
                <a:spcPct val="115000"/>
              </a:lnSpc>
              <a:spcAft>
                <a:spcPts val="1000"/>
              </a:spcAft>
            </a:pPr>
            <a:r>
              <a:rPr lang="cs-CZ" sz="1900" b="1" dirty="0">
                <a:effectLst/>
                <a:latin typeface="Times New Roman" panose="02020603050405020304" pitchFamily="18" charset="0"/>
                <a:ea typeface="Calibri" panose="020F0502020204030204" pitchFamily="34" charset="0"/>
                <a:cs typeface="Times New Roman" panose="02020603050405020304" pitchFamily="18" charset="0"/>
              </a:rPr>
              <a:t>d) Duchovní kultura a myšlení Ruska</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endParaRPr lang="ru-RU" sz="19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endParaRPr lang="ru-RU" sz="19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Historické cesty pravoslaví na Rusi a v Rusku</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Současné ruské pravoslaví</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Starověrectví </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Islám, buddhismus a judaismus v Ruské federaci </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Pojetí času v pravoslaví</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Evropský kontext kultury a myšlení staré Rusi </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Pojetí carské moci na staré Rusi</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Církevní polemiky staré Rusi</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Duchovní proudy vrcholné moskevské Rusi</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Ruské myšlení 18. století v evropském kontextu</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Ruské zednářství a myšlení ruského romantismu</a:t>
            </a:r>
            <a:endParaRPr lang="ru-RU" sz="19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endParaRPr lang="ru-RU" sz="19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endParaRPr lang="ru-RU" sz="19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endParaRPr lang="ru-RU" sz="19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endParaRPr lang="ru-RU" sz="19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endParaRPr lang="ru-RU" sz="19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endParaRPr lang="ru-RU" sz="19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endParaRPr lang="ru-RU" sz="19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endParaRPr lang="ru-RU" sz="19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endParaRPr lang="ru-RU" sz="1900" dirty="0">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endParaRPr lang="ru-RU" sz="19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 Tolstoj jako myslitel</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err="1">
                <a:effectLst/>
                <a:latin typeface="Times New Roman" panose="02020603050405020304" pitchFamily="18" charset="0"/>
                <a:ea typeface="Calibri" panose="020F0502020204030204" pitchFamily="34" charset="0"/>
                <a:cs typeface="Times New Roman" panose="02020603050405020304" pitchFamily="18" charset="0"/>
              </a:rPr>
              <a:t>Dostojevskij</a:t>
            </a: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 jako myslitel </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Filosofie Vladimira </a:t>
            </a:r>
            <a:r>
              <a:rPr lang="cs-CZ" sz="1900" dirty="0" err="1">
                <a:effectLst/>
                <a:latin typeface="Times New Roman" panose="02020603050405020304" pitchFamily="18" charset="0"/>
                <a:ea typeface="Calibri" panose="020F0502020204030204" pitchFamily="34" charset="0"/>
                <a:cs typeface="Times New Roman" panose="02020603050405020304" pitchFamily="18" charset="0"/>
              </a:rPr>
              <a:t>Solovjova</a:t>
            </a: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 v ruském a evropském kontextu</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Představitelé ruské náboženské filosofie </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Směry ruského marxismu </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Myslitelé ruské porevoluční emigrace </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err="1">
                <a:effectLst/>
                <a:latin typeface="Times New Roman" panose="02020603050405020304" pitchFamily="18" charset="0"/>
                <a:ea typeface="Calibri" panose="020F0502020204030204" pitchFamily="34" charset="0"/>
                <a:cs typeface="Times New Roman" panose="02020603050405020304" pitchFamily="18" charset="0"/>
              </a:rPr>
              <a:t>Eurasijství</a:t>
            </a: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 a Lev </a:t>
            </a:r>
            <a:r>
              <a:rPr lang="cs-CZ" sz="1900" dirty="0" err="1">
                <a:effectLst/>
                <a:latin typeface="Times New Roman" panose="02020603050405020304" pitchFamily="18" charset="0"/>
                <a:ea typeface="Calibri" panose="020F0502020204030204" pitchFamily="34" charset="0"/>
                <a:cs typeface="Times New Roman" panose="02020603050405020304" pitchFamily="18" charset="0"/>
              </a:rPr>
              <a:t>Gumiljov</a:t>
            </a: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Vlivy evropského myšlení na Rusko v 19. století </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mj-lt"/>
              <a:buAutoNum type="arabicPeriod"/>
            </a:pPr>
            <a:r>
              <a:rPr lang="cs-CZ" sz="1900" dirty="0">
                <a:effectLst/>
                <a:latin typeface="Times New Roman" panose="02020603050405020304" pitchFamily="18" charset="0"/>
                <a:ea typeface="Calibri" panose="020F0502020204030204" pitchFamily="34" charset="0"/>
                <a:cs typeface="Times New Roman" panose="02020603050405020304" pitchFamily="18" charset="0"/>
              </a:rPr>
              <a:t>Vlivy evropského myšlení na Rusko ve 20. století </a:t>
            </a:r>
            <a:endParaRPr lang="cs-CZ" sz="19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57945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a:extLst>
              <a:ext uri="{FF2B5EF4-FFF2-40B4-BE49-F238E27FC236}">
                <a16:creationId xmlns:a16="http://schemas.microsoft.com/office/drawing/2014/main" id="{7D505EB9-4458-1064-BBBC-7677BE604D74}"/>
              </a:ext>
            </a:extLst>
          </p:cNvPr>
          <p:cNvSpPr>
            <a:spLocks noGrp="1"/>
          </p:cNvSpPr>
          <p:nvPr>
            <p:ph type="title"/>
          </p:nvPr>
        </p:nvSpPr>
        <p:spPr/>
        <p:txBody>
          <a:bodyPr/>
          <a:lstStyle/>
          <a:p>
            <a:r>
              <a:rPr lang="ru-RU" dirty="0"/>
              <a:t>Выражение своего мнения</a:t>
            </a:r>
            <a:endParaRPr lang="cs-CZ" dirty="0"/>
          </a:p>
        </p:txBody>
      </p:sp>
    </p:spTree>
    <p:extLst>
      <p:ext uri="{BB962C8B-B14F-4D97-AF65-F5344CB8AC3E}">
        <p14:creationId xmlns:p14="http://schemas.microsoft.com/office/powerpoint/2010/main" val="272895895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Modrá">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C20BADFE-D095-436F-9677-9264042809F0}"/>
    </a:ext>
  </a:extLst>
</a:theme>
</file>

<file path=docProps/app.xml><?xml version="1.0" encoding="utf-8"?>
<Properties xmlns="http://schemas.openxmlformats.org/officeDocument/2006/extended-properties" xmlns:vt="http://schemas.openxmlformats.org/officeDocument/2006/docPropsVTypes">
  <Template>TM03457510[[fn=Savon]]</Template>
  <TotalTime>479</TotalTime>
  <Words>3337</Words>
  <Application>Microsoft Office PowerPoint</Application>
  <PresentationFormat>Širokoúhlá obrazovka</PresentationFormat>
  <Paragraphs>239</Paragraphs>
  <Slides>30</Slides>
  <Notes>0</Notes>
  <HiddenSlides>0</HiddenSlides>
  <MMClips>0</MMClips>
  <ScaleCrop>false</ScaleCrop>
  <HeadingPairs>
    <vt:vector size="6" baseType="variant">
      <vt:variant>
        <vt:lpstr>Použitá písma</vt:lpstr>
      </vt:variant>
      <vt:variant>
        <vt:i4>7</vt:i4>
      </vt:variant>
      <vt:variant>
        <vt:lpstr>Motiv</vt:lpstr>
      </vt:variant>
      <vt:variant>
        <vt:i4>1</vt:i4>
      </vt:variant>
      <vt:variant>
        <vt:lpstr>Nadpisy snímků</vt:lpstr>
      </vt:variant>
      <vt:variant>
        <vt:i4>30</vt:i4>
      </vt:variant>
    </vt:vector>
  </HeadingPairs>
  <TitlesOfParts>
    <vt:vector size="38" baseType="lpstr">
      <vt:lpstr>Arial</vt:lpstr>
      <vt:lpstr>Calibri</vt:lpstr>
      <vt:lpstr>Century Gothic</vt:lpstr>
      <vt:lpstr>Garamond</vt:lpstr>
      <vt:lpstr>Symbol</vt:lpstr>
      <vt:lpstr>Times New Roman</vt:lpstr>
      <vt:lpstr>Wingdings</vt:lpstr>
      <vt:lpstr>Savon</vt:lpstr>
      <vt:lpstr>Развитие коммуникационных способностей</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Выражение своего мнения</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Образ России в русских СМИ и имидж России за рубежом</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Развитие коммуникационных способностей</dc:title>
  <dc:creator>Veronika Stranz-Nikitina</dc:creator>
  <cp:lastModifiedBy>Veronika SN</cp:lastModifiedBy>
  <cp:revision>3</cp:revision>
  <cp:lastPrinted>2025-09-24T13:40:12Z</cp:lastPrinted>
  <dcterms:created xsi:type="dcterms:W3CDTF">2022-06-21T07:41:05Z</dcterms:created>
  <dcterms:modified xsi:type="dcterms:W3CDTF">2025-09-24T13:40:22Z</dcterms:modified>
</cp:coreProperties>
</file>