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5"/>
  </p:handoutMasterIdLst>
  <p:sldIdLst>
    <p:sldId id="256" r:id="rId2"/>
    <p:sldId id="306" r:id="rId3"/>
    <p:sldId id="319" r:id="rId4"/>
    <p:sldId id="302" r:id="rId5"/>
    <p:sldId id="300" r:id="rId6"/>
    <p:sldId id="294" r:id="rId7"/>
    <p:sldId id="305" r:id="rId8"/>
    <p:sldId id="304" r:id="rId9"/>
    <p:sldId id="324" r:id="rId10"/>
    <p:sldId id="313" r:id="rId11"/>
    <p:sldId id="320" r:id="rId12"/>
    <p:sldId id="317" r:id="rId13"/>
    <p:sldId id="310" r:id="rId14"/>
    <p:sldId id="311" r:id="rId15"/>
    <p:sldId id="312" r:id="rId16"/>
    <p:sldId id="309" r:id="rId17"/>
    <p:sldId id="288" r:id="rId18"/>
    <p:sldId id="287" r:id="rId19"/>
    <p:sldId id="289" r:id="rId20"/>
    <p:sldId id="325" r:id="rId21"/>
    <p:sldId id="328" r:id="rId22"/>
    <p:sldId id="274" r:id="rId23"/>
    <p:sldId id="331" r:id="rId24"/>
    <p:sldId id="332" r:id="rId25"/>
    <p:sldId id="323" r:id="rId26"/>
    <p:sldId id="333" r:id="rId27"/>
    <p:sldId id="326" r:id="rId28"/>
    <p:sldId id="322" r:id="rId29"/>
    <p:sldId id="321" r:id="rId30"/>
    <p:sldId id="290" r:id="rId31"/>
    <p:sldId id="307" r:id="rId32"/>
    <p:sldId id="318" r:id="rId33"/>
    <p:sldId id="278" r:id="rId34"/>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629" autoAdjust="0"/>
    <p:restoredTop sz="94660"/>
  </p:normalViewPr>
  <p:slideViewPr>
    <p:cSldViewPr snapToGrid="0">
      <p:cViewPr varScale="1">
        <p:scale>
          <a:sx n="83" d="100"/>
          <a:sy n="83" d="100"/>
        </p:scale>
        <p:origin x="629" y="72"/>
      </p:cViewPr>
      <p:guideLst/>
    </p:cSldViewPr>
  </p:slideViewPr>
  <p:notesTextViewPr>
    <p:cViewPr>
      <p:scale>
        <a:sx n="1" d="1"/>
        <a:sy n="1" d="1"/>
      </p:scale>
      <p:origin x="0" y="0"/>
    </p:cViewPr>
  </p:notesTextViewPr>
  <p:sorterViewPr>
    <p:cViewPr varScale="1">
      <p:scale>
        <a:sx n="100" d="100"/>
        <a:sy n="100" d="100"/>
      </p:scale>
      <p:origin x="0" y="-4483"/>
    </p:cViewPr>
  </p:sorterViewPr>
  <p:notesViewPr>
    <p:cSldViewPr snapToGrid="0">
      <p:cViewPr varScale="1">
        <p:scale>
          <a:sx n="55" d="100"/>
          <a:sy n="55" d="100"/>
        </p:scale>
        <p:origin x="2796"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29DDEA0-3F8B-46B5-BEB0-D2D2C0ABA340}" type="datetimeFigureOut">
              <a:rPr lang="cs-CZ" smtClean="0"/>
              <a:t>30.03.2021</a:t>
            </a:fld>
            <a:endParaRPr lang="cs-CZ"/>
          </a:p>
        </p:txBody>
      </p:sp>
      <p:sp>
        <p:nvSpPr>
          <p:cNvPr id="4" name="Zástupný symbol pro zápatí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A9D5664-3FC0-49E5-9322-B89B661BB904}" type="slidenum">
              <a:rPr lang="cs-CZ" smtClean="0"/>
              <a:t>‹#›</a:t>
            </a:fld>
            <a:endParaRPr lang="cs-CZ"/>
          </a:p>
        </p:txBody>
      </p:sp>
    </p:spTree>
    <p:extLst>
      <p:ext uri="{BB962C8B-B14F-4D97-AF65-F5344CB8AC3E}">
        <p14:creationId xmlns:p14="http://schemas.microsoft.com/office/powerpoint/2010/main" val="148253167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lze upravit styl předlohy.</a:t>
            </a:r>
          </a:p>
        </p:txBody>
      </p:sp>
      <p:sp>
        <p:nvSpPr>
          <p:cNvPr id="4" name="Zástupný symbol pro datum 3"/>
          <p:cNvSpPr>
            <a:spLocks noGrp="1"/>
          </p:cNvSpPr>
          <p:nvPr>
            <p:ph type="dt" sz="half" idx="10"/>
          </p:nvPr>
        </p:nvSpPr>
        <p:spPr/>
        <p:txBody>
          <a:bodyPr/>
          <a:lstStyle/>
          <a:p>
            <a:fld id="{E5A41918-53B4-41AD-8E3A-39EC5CFA77E9}" type="datetimeFigureOut">
              <a:rPr lang="cs-CZ" smtClean="0"/>
              <a:t>30.03.2021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B378CFE-4935-4B20-9CF9-60DE49C2C5FE}" type="slidenum">
              <a:rPr lang="cs-CZ" smtClean="0"/>
              <a:t>‹#›</a:t>
            </a:fld>
            <a:endParaRPr lang="cs-CZ"/>
          </a:p>
        </p:txBody>
      </p:sp>
    </p:spTree>
    <p:extLst>
      <p:ext uri="{BB962C8B-B14F-4D97-AF65-F5344CB8AC3E}">
        <p14:creationId xmlns:p14="http://schemas.microsoft.com/office/powerpoint/2010/main" val="30641267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E5A41918-53B4-41AD-8E3A-39EC5CFA77E9}" type="datetimeFigureOut">
              <a:rPr lang="cs-CZ" smtClean="0"/>
              <a:t>30.03.2021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B378CFE-4935-4B20-9CF9-60DE49C2C5FE}" type="slidenum">
              <a:rPr lang="cs-CZ" smtClean="0"/>
              <a:t>‹#›</a:t>
            </a:fld>
            <a:endParaRPr lang="cs-CZ"/>
          </a:p>
        </p:txBody>
      </p:sp>
    </p:spTree>
    <p:extLst>
      <p:ext uri="{BB962C8B-B14F-4D97-AF65-F5344CB8AC3E}">
        <p14:creationId xmlns:p14="http://schemas.microsoft.com/office/powerpoint/2010/main" val="2616080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E5A41918-53B4-41AD-8E3A-39EC5CFA77E9}" type="datetimeFigureOut">
              <a:rPr lang="cs-CZ" smtClean="0"/>
              <a:t>30.03.2021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B378CFE-4935-4B20-9CF9-60DE49C2C5FE}" type="slidenum">
              <a:rPr lang="cs-CZ" smtClean="0"/>
              <a:t>‹#›</a:t>
            </a:fld>
            <a:endParaRPr lang="cs-CZ"/>
          </a:p>
        </p:txBody>
      </p:sp>
    </p:spTree>
    <p:extLst>
      <p:ext uri="{BB962C8B-B14F-4D97-AF65-F5344CB8AC3E}">
        <p14:creationId xmlns:p14="http://schemas.microsoft.com/office/powerpoint/2010/main" val="6751113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E5A41918-53B4-41AD-8E3A-39EC5CFA77E9}" type="datetimeFigureOut">
              <a:rPr lang="cs-CZ" smtClean="0"/>
              <a:t>30.03.2021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B378CFE-4935-4B20-9CF9-60DE49C2C5FE}" type="slidenum">
              <a:rPr lang="cs-CZ" smtClean="0"/>
              <a:t>‹#›</a:t>
            </a:fld>
            <a:endParaRPr lang="cs-CZ"/>
          </a:p>
        </p:txBody>
      </p:sp>
    </p:spTree>
    <p:extLst>
      <p:ext uri="{BB962C8B-B14F-4D97-AF65-F5344CB8AC3E}">
        <p14:creationId xmlns:p14="http://schemas.microsoft.com/office/powerpoint/2010/main" val="35464098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fld id="{E5A41918-53B4-41AD-8E3A-39EC5CFA77E9}" type="datetimeFigureOut">
              <a:rPr lang="cs-CZ" smtClean="0"/>
              <a:t>30.03.2021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B378CFE-4935-4B20-9CF9-60DE49C2C5FE}" type="slidenum">
              <a:rPr lang="cs-CZ" smtClean="0"/>
              <a:t>‹#›</a:t>
            </a:fld>
            <a:endParaRPr lang="cs-CZ"/>
          </a:p>
        </p:txBody>
      </p:sp>
    </p:spTree>
    <p:extLst>
      <p:ext uri="{BB962C8B-B14F-4D97-AF65-F5344CB8AC3E}">
        <p14:creationId xmlns:p14="http://schemas.microsoft.com/office/powerpoint/2010/main" val="324354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838200" y="1825625"/>
            <a:ext cx="518160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72200" y="1825625"/>
            <a:ext cx="518160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E5A41918-53B4-41AD-8E3A-39EC5CFA77E9}" type="datetimeFigureOut">
              <a:rPr lang="cs-CZ" smtClean="0"/>
              <a:t>30.03.2021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DB378CFE-4935-4B20-9CF9-60DE49C2C5FE}" type="slidenum">
              <a:rPr lang="cs-CZ" smtClean="0"/>
              <a:t>‹#›</a:t>
            </a:fld>
            <a:endParaRPr lang="cs-CZ"/>
          </a:p>
        </p:txBody>
      </p:sp>
    </p:spTree>
    <p:extLst>
      <p:ext uri="{BB962C8B-B14F-4D97-AF65-F5344CB8AC3E}">
        <p14:creationId xmlns:p14="http://schemas.microsoft.com/office/powerpoint/2010/main" val="28353912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E5A41918-53B4-41AD-8E3A-39EC5CFA77E9}" type="datetimeFigureOut">
              <a:rPr lang="cs-CZ" smtClean="0"/>
              <a:t>30.03.2021</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DB378CFE-4935-4B20-9CF9-60DE49C2C5FE}" type="slidenum">
              <a:rPr lang="cs-CZ" smtClean="0"/>
              <a:t>‹#›</a:t>
            </a:fld>
            <a:endParaRPr lang="cs-CZ"/>
          </a:p>
        </p:txBody>
      </p:sp>
    </p:spTree>
    <p:extLst>
      <p:ext uri="{BB962C8B-B14F-4D97-AF65-F5344CB8AC3E}">
        <p14:creationId xmlns:p14="http://schemas.microsoft.com/office/powerpoint/2010/main" val="10090652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E5A41918-53B4-41AD-8E3A-39EC5CFA77E9}" type="datetimeFigureOut">
              <a:rPr lang="cs-CZ" smtClean="0"/>
              <a:t>30.03.2021</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DB378CFE-4935-4B20-9CF9-60DE49C2C5FE}" type="slidenum">
              <a:rPr lang="cs-CZ" smtClean="0"/>
              <a:t>‹#›</a:t>
            </a:fld>
            <a:endParaRPr lang="cs-CZ"/>
          </a:p>
        </p:txBody>
      </p:sp>
    </p:spTree>
    <p:extLst>
      <p:ext uri="{BB962C8B-B14F-4D97-AF65-F5344CB8AC3E}">
        <p14:creationId xmlns:p14="http://schemas.microsoft.com/office/powerpoint/2010/main" val="2289629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E5A41918-53B4-41AD-8E3A-39EC5CFA77E9}" type="datetimeFigureOut">
              <a:rPr lang="cs-CZ" smtClean="0"/>
              <a:t>30.03.2021</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DB378CFE-4935-4B20-9CF9-60DE49C2C5FE}" type="slidenum">
              <a:rPr lang="cs-CZ" smtClean="0"/>
              <a:t>‹#›</a:t>
            </a:fld>
            <a:endParaRPr lang="cs-CZ"/>
          </a:p>
        </p:txBody>
      </p:sp>
    </p:spTree>
    <p:extLst>
      <p:ext uri="{BB962C8B-B14F-4D97-AF65-F5344CB8AC3E}">
        <p14:creationId xmlns:p14="http://schemas.microsoft.com/office/powerpoint/2010/main" val="10194381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E5A41918-53B4-41AD-8E3A-39EC5CFA77E9}" type="datetimeFigureOut">
              <a:rPr lang="cs-CZ" smtClean="0"/>
              <a:t>30.03.2021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DB378CFE-4935-4B20-9CF9-60DE49C2C5FE}" type="slidenum">
              <a:rPr lang="cs-CZ" smtClean="0"/>
              <a:t>‹#›</a:t>
            </a:fld>
            <a:endParaRPr lang="cs-CZ"/>
          </a:p>
        </p:txBody>
      </p:sp>
    </p:spTree>
    <p:extLst>
      <p:ext uri="{BB962C8B-B14F-4D97-AF65-F5344CB8AC3E}">
        <p14:creationId xmlns:p14="http://schemas.microsoft.com/office/powerpoint/2010/main" val="21844063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E5A41918-53B4-41AD-8E3A-39EC5CFA77E9}" type="datetimeFigureOut">
              <a:rPr lang="cs-CZ" smtClean="0"/>
              <a:t>30.03.2021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DB378CFE-4935-4B20-9CF9-60DE49C2C5FE}" type="slidenum">
              <a:rPr lang="cs-CZ" smtClean="0"/>
              <a:t>‹#›</a:t>
            </a:fld>
            <a:endParaRPr lang="cs-CZ"/>
          </a:p>
        </p:txBody>
      </p:sp>
    </p:spTree>
    <p:extLst>
      <p:ext uri="{BB962C8B-B14F-4D97-AF65-F5344CB8AC3E}">
        <p14:creationId xmlns:p14="http://schemas.microsoft.com/office/powerpoint/2010/main" val="3238405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A41918-53B4-41AD-8E3A-39EC5CFA77E9}" type="datetimeFigureOut">
              <a:rPr lang="cs-CZ" smtClean="0"/>
              <a:t>30.03.2021</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378CFE-4935-4B20-9CF9-60DE49C2C5FE}" type="slidenum">
              <a:rPr lang="cs-CZ" smtClean="0"/>
              <a:t>‹#›</a:t>
            </a:fld>
            <a:endParaRPr lang="cs-CZ"/>
          </a:p>
        </p:txBody>
      </p:sp>
    </p:spTree>
    <p:extLst>
      <p:ext uri="{BB962C8B-B14F-4D97-AF65-F5344CB8AC3E}">
        <p14:creationId xmlns:p14="http://schemas.microsoft.com/office/powerpoint/2010/main" val="949057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766482" y="0"/>
            <a:ext cx="10932460" cy="4383741"/>
          </a:xfrm>
        </p:spPr>
        <p:txBody>
          <a:bodyPr>
            <a:normAutofit/>
          </a:bodyPr>
          <a:lstStyle/>
          <a:p>
            <a:r>
              <a:rPr lang="cs-CZ" sz="4400" dirty="0"/>
              <a:t>5. prezentace</a:t>
            </a:r>
            <a:br>
              <a:rPr lang="cs-CZ" sz="4400" dirty="0"/>
            </a:br>
            <a:r>
              <a:rPr lang="cs-CZ" sz="4400" b="1" dirty="0"/>
              <a:t> </a:t>
            </a:r>
            <a:r>
              <a:rPr lang="cs-CZ" sz="4400" dirty="0"/>
              <a:t>Postoje. Konformita. </a:t>
            </a:r>
            <a:br>
              <a:rPr lang="cs-CZ" sz="4400" dirty="0"/>
            </a:br>
            <a:br>
              <a:rPr lang="cs-CZ" sz="4400" dirty="0"/>
            </a:br>
            <a:endParaRPr lang="cs-CZ" sz="4400" dirty="0"/>
          </a:p>
        </p:txBody>
      </p:sp>
      <p:sp>
        <p:nvSpPr>
          <p:cNvPr id="3" name="Podnadpis 2"/>
          <p:cNvSpPr>
            <a:spLocks noGrp="1"/>
          </p:cNvSpPr>
          <p:nvPr>
            <p:ph type="subTitle" idx="1"/>
          </p:nvPr>
        </p:nvSpPr>
        <p:spPr>
          <a:xfrm>
            <a:off x="1376082" y="4328179"/>
            <a:ext cx="9144000" cy="2529821"/>
          </a:xfrm>
        </p:spPr>
        <p:txBody>
          <a:bodyPr>
            <a:normAutofit fontScale="85000" lnSpcReduction="20000"/>
          </a:bodyPr>
          <a:lstStyle/>
          <a:p>
            <a:r>
              <a:rPr lang="cs-CZ" dirty="0"/>
              <a:t>23. 3. 2021</a:t>
            </a:r>
          </a:p>
          <a:p>
            <a:endParaRPr lang="cs-CZ" dirty="0"/>
          </a:p>
          <a:p>
            <a:r>
              <a:rPr lang="cs-CZ" b="1" dirty="0"/>
              <a:t>Sociální psychologie pro pedagogy</a:t>
            </a:r>
          </a:p>
          <a:p>
            <a:r>
              <a:rPr lang="cs-CZ" dirty="0"/>
              <a:t>Katedra pedagogiky, Pedagogická fakulta UK</a:t>
            </a:r>
          </a:p>
          <a:p>
            <a:endParaRPr lang="cs-CZ" dirty="0"/>
          </a:p>
          <a:p>
            <a:r>
              <a:rPr lang="cs-CZ" dirty="0"/>
              <a:t>PhDr. Lenka Kollerová, </a:t>
            </a:r>
            <a:r>
              <a:rPr lang="cs-CZ" dirty="0" err="1"/>
              <a:t>Ph.D</a:t>
            </a:r>
            <a:endParaRPr lang="cs-CZ" dirty="0"/>
          </a:p>
          <a:p>
            <a:r>
              <a:rPr lang="cs-CZ" dirty="0"/>
              <a:t>lenka.kollerova@pedf.cuni.cz</a:t>
            </a:r>
          </a:p>
          <a:p>
            <a:endParaRPr lang="cs-CZ" dirty="0"/>
          </a:p>
          <a:p>
            <a:endParaRPr lang="cs-CZ" dirty="0"/>
          </a:p>
        </p:txBody>
      </p:sp>
    </p:spTree>
    <p:extLst>
      <p:ext uri="{BB962C8B-B14F-4D97-AF65-F5344CB8AC3E}">
        <p14:creationId xmlns:p14="http://schemas.microsoft.com/office/powerpoint/2010/main" val="24765536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61BB20B-98A7-4CE0-A50F-F58136E30A4B}"/>
              </a:ext>
            </a:extLst>
          </p:cNvPr>
          <p:cNvSpPr>
            <a:spLocks noGrp="1"/>
          </p:cNvSpPr>
          <p:nvPr>
            <p:ph type="title"/>
          </p:nvPr>
        </p:nvSpPr>
        <p:spPr/>
        <p:txBody>
          <a:bodyPr/>
          <a:lstStyle/>
          <a:p>
            <a:r>
              <a:rPr lang="cs-CZ" dirty="0"/>
              <a:t>(Ne)konzistence různých složek postoje</a:t>
            </a:r>
            <a:endParaRPr lang="en-US" dirty="0"/>
          </a:p>
        </p:txBody>
      </p:sp>
      <p:sp>
        <p:nvSpPr>
          <p:cNvPr id="3" name="Zástupný symbol pro obsah 2">
            <a:extLst>
              <a:ext uri="{FF2B5EF4-FFF2-40B4-BE49-F238E27FC236}">
                <a16:creationId xmlns:a16="http://schemas.microsoft.com/office/drawing/2014/main" id="{DDE54838-67E1-4077-B652-CDA0C0145580}"/>
              </a:ext>
            </a:extLst>
          </p:cNvPr>
          <p:cNvSpPr>
            <a:spLocks noGrp="1"/>
          </p:cNvSpPr>
          <p:nvPr>
            <p:ph idx="1"/>
          </p:nvPr>
        </p:nvSpPr>
        <p:spPr/>
        <p:txBody>
          <a:bodyPr>
            <a:normAutofit lnSpcReduction="10000"/>
          </a:bodyPr>
          <a:lstStyle/>
          <a:p>
            <a:pPr marL="0" indent="0">
              <a:buNone/>
            </a:pPr>
            <a:r>
              <a:rPr lang="cs-CZ" sz="2000" dirty="0">
                <a:latin typeface="Calibri Light" panose="020F0302020204030204" pitchFamily="34" charset="0"/>
                <a:cs typeface="Calibri Light" panose="020F0302020204030204" pitchFamily="34" charset="0"/>
              </a:rPr>
              <a:t>Každý postoj má nějaký předmět (</a:t>
            </a:r>
            <a:r>
              <a:rPr lang="cs-CZ" sz="2000" i="1" dirty="0">
                <a:latin typeface="Calibri Light" panose="020F0302020204030204" pitchFamily="34" charset="0"/>
                <a:cs typeface="Calibri Light" panose="020F0302020204030204" pitchFamily="34" charset="0"/>
              </a:rPr>
              <a:t>např. inkluzivní vzdělávání</a:t>
            </a:r>
            <a:r>
              <a:rPr lang="cs-CZ" sz="2000" dirty="0">
                <a:latin typeface="Calibri Light" panose="020F0302020204030204" pitchFamily="34" charset="0"/>
                <a:cs typeface="Calibri Light" panose="020F0302020204030204" pitchFamily="34" charset="0"/>
              </a:rPr>
              <a:t>) a vícero složek, které spolu mohou a nemusejí být v souladu.</a:t>
            </a:r>
          </a:p>
          <a:p>
            <a:pPr marL="0" indent="0">
              <a:buNone/>
            </a:pPr>
            <a:endParaRPr lang="cs-CZ" sz="2000" dirty="0">
              <a:latin typeface="Calibri Light" panose="020F0302020204030204" pitchFamily="34" charset="0"/>
              <a:cs typeface="Calibri Light" panose="020F0302020204030204" pitchFamily="34" charset="0"/>
            </a:endParaRPr>
          </a:p>
          <a:p>
            <a:pPr marL="0" indent="0">
              <a:buNone/>
            </a:pPr>
            <a:r>
              <a:rPr lang="cs-CZ" sz="2000" dirty="0">
                <a:latin typeface="Calibri Light" panose="020F0302020204030204" pitchFamily="34" charset="0"/>
                <a:cs typeface="Calibri Light" panose="020F0302020204030204" pitchFamily="34" charset="0"/>
              </a:rPr>
              <a:t>1. </a:t>
            </a:r>
            <a:r>
              <a:rPr lang="cs-CZ" sz="2000" b="1" dirty="0">
                <a:latin typeface="Calibri Light" panose="020F0302020204030204" pitchFamily="34" charset="0"/>
                <a:cs typeface="Calibri Light" panose="020F0302020204030204" pitchFamily="34" charset="0"/>
              </a:rPr>
              <a:t>Kognitivní </a:t>
            </a:r>
            <a:r>
              <a:rPr lang="cs-CZ" sz="2000" dirty="0">
                <a:latin typeface="Calibri Light" panose="020F0302020204030204" pitchFamily="34" charset="0"/>
                <a:cs typeface="Calibri Light" panose="020F0302020204030204" pitchFamily="34" charset="0"/>
              </a:rPr>
              <a:t>složka (myšlenky vztahující se k předmětu postoje)</a:t>
            </a:r>
          </a:p>
          <a:p>
            <a:pPr marL="720725" indent="0">
              <a:buNone/>
            </a:pPr>
            <a:r>
              <a:rPr lang="cs-CZ" sz="2000" i="1" dirty="0">
                <a:latin typeface="Calibri Light" panose="020F0302020204030204" pitchFamily="34" charset="0"/>
                <a:cs typeface="Calibri Light" panose="020F0302020204030204" pitchFamily="34" charset="0"/>
              </a:rPr>
              <a:t>Např. Učitel věří, že inkluzivní vzdělávání žáků s SVP je potřebné a dobré. </a:t>
            </a:r>
          </a:p>
          <a:p>
            <a:pPr marL="0" indent="0">
              <a:buNone/>
            </a:pPr>
            <a:endParaRPr lang="cs-CZ" sz="2000" dirty="0">
              <a:latin typeface="Calibri Light" panose="020F0302020204030204" pitchFamily="34" charset="0"/>
              <a:cs typeface="Calibri Light" panose="020F0302020204030204" pitchFamily="34" charset="0"/>
            </a:endParaRPr>
          </a:p>
          <a:p>
            <a:pPr marL="0" indent="0">
              <a:buNone/>
            </a:pPr>
            <a:r>
              <a:rPr lang="cs-CZ" sz="2000" dirty="0">
                <a:latin typeface="Calibri Light" panose="020F0302020204030204" pitchFamily="34" charset="0"/>
                <a:cs typeface="Calibri Light" panose="020F0302020204030204" pitchFamily="34" charset="0"/>
              </a:rPr>
              <a:t>2. </a:t>
            </a:r>
            <a:r>
              <a:rPr lang="cs-CZ" sz="2000" b="1" dirty="0">
                <a:latin typeface="Calibri Light" panose="020F0302020204030204" pitchFamily="34" charset="0"/>
                <a:cs typeface="Calibri Light" panose="020F0302020204030204" pitchFamily="34" charset="0"/>
              </a:rPr>
              <a:t>Emoční </a:t>
            </a:r>
            <a:r>
              <a:rPr lang="cs-CZ" sz="2000" dirty="0">
                <a:latin typeface="Calibri Light" panose="020F0302020204030204" pitchFamily="34" charset="0"/>
                <a:cs typeface="Calibri Light" panose="020F0302020204030204" pitchFamily="34" charset="0"/>
              </a:rPr>
              <a:t>složka (emoce vztahující se k předmětu postoje)</a:t>
            </a:r>
          </a:p>
          <a:p>
            <a:pPr marL="720725" indent="0">
              <a:buNone/>
            </a:pPr>
            <a:r>
              <a:rPr lang="cs-CZ" sz="2000" i="1" dirty="0">
                <a:latin typeface="Calibri Light" panose="020F0302020204030204" pitchFamily="34" charset="0"/>
                <a:cs typeface="Calibri Light" panose="020F0302020204030204" pitchFamily="34" charset="0"/>
              </a:rPr>
              <a:t>Např. V učitelovi vyvolává úzkost a pocity bezmoci, že nepociťuje dostatek času, kompetencí a podpory pro individualizovanou péči o žáka s SVP během hodiny. </a:t>
            </a:r>
          </a:p>
          <a:p>
            <a:pPr marL="0" indent="0">
              <a:buNone/>
            </a:pPr>
            <a:endParaRPr lang="cs-CZ" sz="2000" dirty="0">
              <a:latin typeface="Calibri Light" panose="020F0302020204030204" pitchFamily="34" charset="0"/>
              <a:cs typeface="Calibri Light" panose="020F0302020204030204" pitchFamily="34" charset="0"/>
            </a:endParaRPr>
          </a:p>
          <a:p>
            <a:pPr marL="0" indent="0">
              <a:buNone/>
            </a:pPr>
            <a:r>
              <a:rPr lang="cs-CZ" sz="2000" dirty="0">
                <a:latin typeface="Calibri Light" panose="020F0302020204030204" pitchFamily="34" charset="0"/>
                <a:cs typeface="Calibri Light" panose="020F0302020204030204" pitchFamily="34" charset="0"/>
              </a:rPr>
              <a:t>3. </a:t>
            </a:r>
            <a:r>
              <a:rPr lang="cs-CZ" sz="2000" b="1" dirty="0">
                <a:latin typeface="Calibri Light" panose="020F0302020204030204" pitchFamily="34" charset="0"/>
                <a:cs typeface="Calibri Light" panose="020F0302020204030204" pitchFamily="34" charset="0"/>
              </a:rPr>
              <a:t>Behaviorální</a:t>
            </a:r>
            <a:r>
              <a:rPr lang="cs-CZ" sz="2000" dirty="0">
                <a:latin typeface="Calibri Light" panose="020F0302020204030204" pitchFamily="34" charset="0"/>
                <a:cs typeface="Calibri Light" panose="020F0302020204030204" pitchFamily="34" charset="0"/>
              </a:rPr>
              <a:t> složka (chování k předmětu postoje)</a:t>
            </a:r>
          </a:p>
          <a:p>
            <a:pPr marL="442913" indent="0">
              <a:buNone/>
            </a:pPr>
            <a:r>
              <a:rPr lang="cs-CZ" sz="2000" i="1" dirty="0">
                <a:latin typeface="Calibri Light" panose="020F0302020204030204" pitchFamily="34" charset="0"/>
                <a:cs typeface="Calibri Light" panose="020F0302020204030204" pitchFamily="34" charset="0"/>
              </a:rPr>
              <a:t>Např. Učitel během hodiny věnuje minimální úsilí o individuální zadávání úkolů žákovi s SVP.</a:t>
            </a:r>
            <a:endParaRPr lang="en-US" sz="2000" i="1"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2213720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D93C625-18D4-4330-BC3C-1FB970ED1B01}"/>
              </a:ext>
            </a:extLst>
          </p:cNvPr>
          <p:cNvSpPr>
            <a:spLocks noGrp="1"/>
          </p:cNvSpPr>
          <p:nvPr>
            <p:ph type="title"/>
          </p:nvPr>
        </p:nvSpPr>
        <p:spPr/>
        <p:txBody>
          <a:bodyPr>
            <a:normAutofit fontScale="90000"/>
          </a:bodyPr>
          <a:lstStyle/>
          <a:p>
            <a:r>
              <a:rPr lang="cs-CZ" dirty="0"/>
              <a:t>Př. Podpora okolí může učitelům pomoci promítnout pozitivní kognitivní postoje k inkluzi na úroveň chování. </a:t>
            </a:r>
            <a:endParaRPr lang="en-US" dirty="0"/>
          </a:p>
        </p:txBody>
      </p:sp>
      <p:sp>
        <p:nvSpPr>
          <p:cNvPr id="5" name="Zástupný symbol pro obsah 4">
            <a:extLst>
              <a:ext uri="{FF2B5EF4-FFF2-40B4-BE49-F238E27FC236}">
                <a16:creationId xmlns:a16="http://schemas.microsoft.com/office/drawing/2014/main" id="{DC55BB62-B8C9-4B06-971E-3C86327C2B54}"/>
              </a:ext>
            </a:extLst>
          </p:cNvPr>
          <p:cNvSpPr>
            <a:spLocks noGrp="1"/>
          </p:cNvSpPr>
          <p:nvPr>
            <p:ph idx="1"/>
          </p:nvPr>
        </p:nvSpPr>
        <p:spPr>
          <a:xfrm>
            <a:off x="8333507" y="1936461"/>
            <a:ext cx="2327565" cy="1730375"/>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cs-CZ" dirty="0"/>
              <a:t>psychika a chování žáka</a:t>
            </a:r>
            <a:endParaRPr lang="en-US" dirty="0"/>
          </a:p>
        </p:txBody>
      </p:sp>
      <p:sp>
        <p:nvSpPr>
          <p:cNvPr id="6" name="TextovéPole 5">
            <a:extLst>
              <a:ext uri="{FF2B5EF4-FFF2-40B4-BE49-F238E27FC236}">
                <a16:creationId xmlns:a16="http://schemas.microsoft.com/office/drawing/2014/main" id="{EF744D7C-6B46-4CDA-BC87-0413DDABF2F3}"/>
              </a:ext>
            </a:extLst>
          </p:cNvPr>
          <p:cNvSpPr txBox="1"/>
          <p:nvPr/>
        </p:nvSpPr>
        <p:spPr>
          <a:xfrm>
            <a:off x="972127" y="3537528"/>
            <a:ext cx="10381673" cy="3416320"/>
          </a:xfrm>
          <a:prstGeom prst="rect">
            <a:avLst/>
          </a:prstGeom>
          <a:noFill/>
        </p:spPr>
        <p:txBody>
          <a:bodyPr wrap="square" rtlCol="0">
            <a:spAutoFit/>
          </a:bodyPr>
          <a:lstStyle/>
          <a:p>
            <a:pPr algn="ctr"/>
            <a:endParaRPr lang="cs-CZ" dirty="0"/>
          </a:p>
          <a:p>
            <a:pPr algn="ctr"/>
            <a:r>
              <a:rPr lang="cs-CZ" dirty="0"/>
              <a:t>Otázka studentů:</a:t>
            </a:r>
          </a:p>
          <a:p>
            <a:pPr algn="ctr"/>
            <a:r>
              <a:rPr lang="cs-CZ" dirty="0"/>
              <a:t>Vliv </a:t>
            </a:r>
            <a:r>
              <a:rPr lang="cs-CZ" dirty="0" err="1"/>
              <a:t>meziučitelských</a:t>
            </a:r>
            <a:r>
              <a:rPr lang="cs-CZ" dirty="0"/>
              <a:t> vztahů na psychiku žáka a jeho působení ve škole?</a:t>
            </a:r>
          </a:p>
          <a:p>
            <a:endParaRPr lang="cs-CZ" dirty="0"/>
          </a:p>
          <a:p>
            <a:endParaRPr lang="cs-CZ" dirty="0"/>
          </a:p>
          <a:p>
            <a:r>
              <a:rPr lang="cs-CZ" dirty="0"/>
              <a:t>Odpověď:</a:t>
            </a:r>
          </a:p>
          <a:p>
            <a:r>
              <a:rPr lang="cs-CZ" dirty="0"/>
              <a:t>Pozitivní či negativní vztahy mezi učiteli výrazně přispívají ke ZDROJŮM a NÁROKŮM, které musí učitel zvládat. Rozumný ředitel podporuje zejména pozitivní a podpůrnou atmosféru a otevřenou komunikaci mezi učiteli ve škole. Snižuje tak nároky kladené na učitele (např. Učitel nemusí řešit, že ho bude někdo srážet, když sdílí své pochyby.) a zvyšuje zdroje, které má učitel k dispozici (např. Učitel se může s kolegy poradit, postěžovat si, sdílet zážitky, materiály i výukové strategie).  </a:t>
            </a:r>
          </a:p>
          <a:p>
            <a:endParaRPr lang="en-US" dirty="0"/>
          </a:p>
        </p:txBody>
      </p:sp>
      <p:sp>
        <p:nvSpPr>
          <p:cNvPr id="8" name="Zástupný symbol pro obsah 4">
            <a:extLst>
              <a:ext uri="{FF2B5EF4-FFF2-40B4-BE49-F238E27FC236}">
                <a16:creationId xmlns:a16="http://schemas.microsoft.com/office/drawing/2014/main" id="{9694DD95-2F66-4329-A26C-359C5ED77627}"/>
              </a:ext>
            </a:extLst>
          </p:cNvPr>
          <p:cNvSpPr txBox="1">
            <a:spLocks/>
          </p:cNvSpPr>
          <p:nvPr/>
        </p:nvSpPr>
        <p:spPr>
          <a:xfrm>
            <a:off x="972127" y="1936461"/>
            <a:ext cx="2327565" cy="1730375"/>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buFont typeface="Arial" panose="020B0604020202020204" pitchFamily="34" charset="0"/>
              <a:buNone/>
            </a:pPr>
            <a:r>
              <a:rPr lang="cs-CZ" dirty="0"/>
              <a:t>vztahy mezi učiteli</a:t>
            </a:r>
            <a:endParaRPr lang="en-US" dirty="0"/>
          </a:p>
        </p:txBody>
      </p:sp>
      <p:sp>
        <p:nvSpPr>
          <p:cNvPr id="9" name="Ovál 8">
            <a:extLst>
              <a:ext uri="{FF2B5EF4-FFF2-40B4-BE49-F238E27FC236}">
                <a16:creationId xmlns:a16="http://schemas.microsoft.com/office/drawing/2014/main" id="{2EEC5ABE-2F86-4F43-A6FD-6AEA7ED9C223}"/>
              </a:ext>
            </a:extLst>
          </p:cNvPr>
          <p:cNvSpPr/>
          <p:nvPr/>
        </p:nvSpPr>
        <p:spPr>
          <a:xfrm>
            <a:off x="4261475" y="1858617"/>
            <a:ext cx="3379304" cy="1808219"/>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b="1" dirty="0"/>
              <a:t>kapacita</a:t>
            </a:r>
            <a:r>
              <a:rPr lang="cs-CZ" dirty="0"/>
              <a:t> učitele řešit profesní úkoly (např. individuální přístup k žákovi s SVP)</a:t>
            </a:r>
            <a:endParaRPr lang="en-US" dirty="0"/>
          </a:p>
        </p:txBody>
      </p:sp>
      <p:sp>
        <p:nvSpPr>
          <p:cNvPr id="10" name="Šipka: doprava 9">
            <a:extLst>
              <a:ext uri="{FF2B5EF4-FFF2-40B4-BE49-F238E27FC236}">
                <a16:creationId xmlns:a16="http://schemas.microsoft.com/office/drawing/2014/main" id="{E3ACF413-929C-466F-9AC2-B7A28BCCE279}"/>
              </a:ext>
            </a:extLst>
          </p:cNvPr>
          <p:cNvSpPr/>
          <p:nvPr/>
        </p:nvSpPr>
        <p:spPr>
          <a:xfrm>
            <a:off x="3534665" y="2661067"/>
            <a:ext cx="491836" cy="281161"/>
          </a:xfrm>
          <a:prstGeom prst="rightArrow">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1"/>
                </a:solidFill>
              </a:ln>
              <a:solidFill>
                <a:schemeClr val="tx1"/>
              </a:solidFill>
            </a:endParaRPr>
          </a:p>
        </p:txBody>
      </p:sp>
      <p:sp>
        <p:nvSpPr>
          <p:cNvPr id="11" name="Šipka: doprava 10">
            <a:extLst>
              <a:ext uri="{FF2B5EF4-FFF2-40B4-BE49-F238E27FC236}">
                <a16:creationId xmlns:a16="http://schemas.microsoft.com/office/drawing/2014/main" id="{726B3D65-A34D-47B2-A3C0-D4486F045717}"/>
              </a:ext>
            </a:extLst>
          </p:cNvPr>
          <p:cNvSpPr/>
          <p:nvPr/>
        </p:nvSpPr>
        <p:spPr>
          <a:xfrm>
            <a:off x="7741225" y="2596414"/>
            <a:ext cx="491836" cy="281161"/>
          </a:xfrm>
          <a:prstGeom prst="rightArrow">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1"/>
                </a:solidFill>
              </a:ln>
              <a:solidFill>
                <a:schemeClr val="tx1"/>
              </a:solidFill>
            </a:endParaRPr>
          </a:p>
        </p:txBody>
      </p:sp>
    </p:spTree>
    <p:extLst>
      <p:ext uri="{BB962C8B-B14F-4D97-AF65-F5344CB8AC3E}">
        <p14:creationId xmlns:p14="http://schemas.microsoft.com/office/powerpoint/2010/main" val="4378613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a:extLst>
              <a:ext uri="{FF2B5EF4-FFF2-40B4-BE49-F238E27FC236}">
                <a16:creationId xmlns:a16="http://schemas.microsoft.com/office/drawing/2014/main" id="{8C73D9A5-1AFF-4A5F-ACD4-F8F1B87FBB48}"/>
              </a:ext>
            </a:extLst>
          </p:cNvPr>
          <p:cNvPicPr>
            <a:picLocks noChangeAspect="1"/>
          </p:cNvPicPr>
          <p:nvPr/>
        </p:nvPicPr>
        <p:blipFill>
          <a:blip r:embed="rId2"/>
          <a:stretch>
            <a:fillRect/>
          </a:stretch>
        </p:blipFill>
        <p:spPr>
          <a:xfrm>
            <a:off x="0" y="158750"/>
            <a:ext cx="12192000" cy="6540500"/>
          </a:xfrm>
          <a:prstGeom prst="rect">
            <a:avLst/>
          </a:prstGeom>
        </p:spPr>
      </p:pic>
    </p:spTree>
    <p:extLst>
      <p:ext uri="{BB962C8B-B14F-4D97-AF65-F5344CB8AC3E}">
        <p14:creationId xmlns:p14="http://schemas.microsoft.com/office/powerpoint/2010/main" val="29440272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17E62BF-943C-401F-9312-5C5BA2FAE80C}"/>
              </a:ext>
            </a:extLst>
          </p:cNvPr>
          <p:cNvSpPr>
            <a:spLocks noGrp="1"/>
          </p:cNvSpPr>
          <p:nvPr>
            <p:ph type="title"/>
          </p:nvPr>
        </p:nvSpPr>
        <p:spPr/>
        <p:txBody>
          <a:bodyPr/>
          <a:lstStyle/>
          <a:p>
            <a:r>
              <a:rPr lang="cs-CZ" dirty="0"/>
              <a:t>Vybraná témata REFLEXE nekonformního dne</a:t>
            </a:r>
            <a:endParaRPr lang="en-US" dirty="0"/>
          </a:p>
        </p:txBody>
      </p:sp>
      <p:sp>
        <p:nvSpPr>
          <p:cNvPr id="3" name="Zástupný symbol pro obsah 2">
            <a:extLst>
              <a:ext uri="{FF2B5EF4-FFF2-40B4-BE49-F238E27FC236}">
                <a16:creationId xmlns:a16="http://schemas.microsoft.com/office/drawing/2014/main" id="{F55064CF-8379-4409-B400-EDF8AE49DCA8}"/>
              </a:ext>
            </a:extLst>
          </p:cNvPr>
          <p:cNvSpPr>
            <a:spLocks noGrp="1"/>
          </p:cNvSpPr>
          <p:nvPr>
            <p:ph idx="1"/>
          </p:nvPr>
        </p:nvSpPr>
        <p:spPr/>
        <p:txBody>
          <a:bodyPr>
            <a:normAutofit/>
          </a:bodyPr>
          <a:lstStyle/>
          <a:p>
            <a:pPr marL="0" indent="0">
              <a:buNone/>
            </a:pPr>
            <a:r>
              <a:rPr lang="cs-CZ" sz="2000" b="1" dirty="0">
                <a:latin typeface="+mj-lt"/>
              </a:rPr>
              <a:t>Důležité oblasti, kde vnímáte tlak na konformní chování.</a:t>
            </a:r>
          </a:p>
          <a:p>
            <a:pPr marL="0" indent="0">
              <a:buNone/>
            </a:pPr>
            <a:r>
              <a:rPr lang="cs-CZ" sz="2000" dirty="0">
                <a:latin typeface="+mj-lt"/>
              </a:rPr>
              <a:t>Vzhled; komunikace (např. chaty – odpovídat/být pozitivní) s vrstevníky; povinnosti; vycházení vstříc žádostem; čas trávený svými zájmy vs. tím, co se čeká.</a:t>
            </a:r>
          </a:p>
          <a:p>
            <a:pPr marL="0" indent="0">
              <a:buNone/>
            </a:pPr>
            <a:endParaRPr lang="cs-CZ" sz="2000" dirty="0">
              <a:latin typeface="+mj-lt"/>
            </a:endParaRPr>
          </a:p>
          <a:p>
            <a:pPr marL="0" indent="0">
              <a:buNone/>
            </a:pPr>
            <a:r>
              <a:rPr lang="cs-CZ" sz="2000" b="1" dirty="0">
                <a:latin typeface="+mj-lt"/>
              </a:rPr>
              <a:t>Co konkrétně nekonformita přináší.</a:t>
            </a:r>
          </a:p>
          <a:p>
            <a:pPr marL="0" indent="0">
              <a:buNone/>
            </a:pPr>
            <a:r>
              <a:rPr lang="cs-CZ" sz="2000" dirty="0">
                <a:latin typeface="+mj-lt"/>
              </a:rPr>
              <a:t>Menší konformita často znamená dát do popředí sám sebe, své cíle, zájmy a potřeby, např. více odpočívat, říkat NE na žádosti, být upřímný, uvolněný, nehlídat se tolik, nedělat si hlavu s tím, jak nás druží přijmou, být více sám sebou. </a:t>
            </a:r>
          </a:p>
          <a:p>
            <a:pPr marL="0" indent="0">
              <a:buNone/>
            </a:pPr>
            <a:endParaRPr lang="cs-CZ" sz="2000" dirty="0">
              <a:latin typeface="+mj-lt"/>
            </a:endParaRPr>
          </a:p>
        </p:txBody>
      </p:sp>
    </p:spTree>
    <p:extLst>
      <p:ext uri="{BB962C8B-B14F-4D97-AF65-F5344CB8AC3E}">
        <p14:creationId xmlns:p14="http://schemas.microsoft.com/office/powerpoint/2010/main" val="30361325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852C18E-9AA1-4C29-8D5E-9606BE37F36D}"/>
              </a:ext>
            </a:extLst>
          </p:cNvPr>
          <p:cNvSpPr>
            <a:spLocks noGrp="1"/>
          </p:cNvSpPr>
          <p:nvPr>
            <p:ph type="title"/>
          </p:nvPr>
        </p:nvSpPr>
        <p:spPr/>
        <p:txBody>
          <a:bodyPr/>
          <a:lstStyle/>
          <a:p>
            <a:r>
              <a:rPr lang="cs-CZ" dirty="0"/>
              <a:t>Vybraná témata REFLEXE nekonformního dne</a:t>
            </a:r>
            <a:endParaRPr lang="en-US" dirty="0"/>
          </a:p>
        </p:txBody>
      </p:sp>
      <p:sp>
        <p:nvSpPr>
          <p:cNvPr id="3" name="Zástupný symbol pro text 2">
            <a:extLst>
              <a:ext uri="{FF2B5EF4-FFF2-40B4-BE49-F238E27FC236}">
                <a16:creationId xmlns:a16="http://schemas.microsoft.com/office/drawing/2014/main" id="{A4B2ECD1-9005-40B4-8295-04E907444ACF}"/>
              </a:ext>
            </a:extLst>
          </p:cNvPr>
          <p:cNvSpPr>
            <a:spLocks noGrp="1"/>
          </p:cNvSpPr>
          <p:nvPr>
            <p:ph type="body" idx="1"/>
          </p:nvPr>
        </p:nvSpPr>
        <p:spPr/>
        <p:txBody>
          <a:bodyPr/>
          <a:lstStyle/>
          <a:p>
            <a:r>
              <a:rPr lang="cs-CZ" dirty="0">
                <a:latin typeface="+mj-lt"/>
              </a:rPr>
              <a:t>Př. pozitivních pocitů z nekonformity</a:t>
            </a:r>
            <a:endParaRPr lang="en-US" dirty="0">
              <a:latin typeface="+mj-lt"/>
            </a:endParaRPr>
          </a:p>
        </p:txBody>
      </p:sp>
      <p:sp>
        <p:nvSpPr>
          <p:cNvPr id="4" name="Zástupný symbol pro obsah 3">
            <a:extLst>
              <a:ext uri="{FF2B5EF4-FFF2-40B4-BE49-F238E27FC236}">
                <a16:creationId xmlns:a16="http://schemas.microsoft.com/office/drawing/2014/main" id="{05AFE789-1CB9-4908-B9CF-9C834FF74B8E}"/>
              </a:ext>
            </a:extLst>
          </p:cNvPr>
          <p:cNvSpPr>
            <a:spLocks noGrp="1"/>
          </p:cNvSpPr>
          <p:nvPr>
            <p:ph sz="half" idx="2"/>
          </p:nvPr>
        </p:nvSpPr>
        <p:spPr/>
        <p:txBody>
          <a:bodyPr>
            <a:normAutofit fontScale="62500" lnSpcReduction="20000"/>
          </a:bodyPr>
          <a:lstStyle/>
          <a:p>
            <a:pPr marL="0" indent="0">
              <a:buNone/>
            </a:pPr>
            <a:r>
              <a:rPr lang="cs-CZ" dirty="0"/>
              <a:t> </a:t>
            </a:r>
          </a:p>
          <a:p>
            <a:pPr>
              <a:buFont typeface="Wingdings" panose="05000000000000000000" pitchFamily="2" charset="2"/>
              <a:buChar char="ü"/>
            </a:pPr>
            <a:r>
              <a:rPr lang="cs-CZ" dirty="0"/>
              <a:t>Radost z udělání si času pro sebe, z péče o sebe.</a:t>
            </a:r>
          </a:p>
          <a:p>
            <a:pPr marL="0" indent="0">
              <a:buNone/>
            </a:pPr>
            <a:endParaRPr lang="cs-CZ" dirty="0"/>
          </a:p>
          <a:p>
            <a:pPr>
              <a:buFont typeface="Wingdings" panose="05000000000000000000" pitchFamily="2" charset="2"/>
              <a:buChar char="ü"/>
            </a:pPr>
            <a:r>
              <a:rPr lang="cs-CZ" dirty="0"/>
              <a:t> Údiv nad vlastní autenticitou (např. upřímností) a pozitivním přijetím okolí.</a:t>
            </a:r>
          </a:p>
          <a:p>
            <a:pPr marL="0" indent="0">
              <a:buNone/>
            </a:pPr>
            <a:endParaRPr lang="cs-CZ" dirty="0"/>
          </a:p>
          <a:p>
            <a:pPr>
              <a:buFont typeface="Wingdings" panose="05000000000000000000" pitchFamily="2" charset="2"/>
              <a:buChar char="ü"/>
            </a:pPr>
            <a:r>
              <a:rPr lang="cs-CZ" dirty="0"/>
              <a:t> Uvolněnost v komunikaci s druhými.</a:t>
            </a:r>
          </a:p>
          <a:p>
            <a:pPr marL="0" indent="0">
              <a:buNone/>
            </a:pPr>
            <a:endParaRPr lang="cs-CZ" dirty="0"/>
          </a:p>
          <a:p>
            <a:pPr>
              <a:buFont typeface="Wingdings" panose="05000000000000000000" pitchFamily="2" charset="2"/>
              <a:buChar char="ü"/>
            </a:pPr>
            <a:r>
              <a:rPr lang="cs-CZ" dirty="0"/>
              <a:t> Důvěra ve vlastní pocity a potřeby.</a:t>
            </a:r>
          </a:p>
          <a:p>
            <a:pPr>
              <a:buFont typeface="Wingdings" panose="05000000000000000000" pitchFamily="2" charset="2"/>
              <a:buChar char="ü"/>
            </a:pPr>
            <a:endParaRPr lang="cs-CZ" dirty="0"/>
          </a:p>
          <a:p>
            <a:pPr>
              <a:buFont typeface="Wingdings" panose="05000000000000000000" pitchFamily="2" charset="2"/>
              <a:buChar char="ü"/>
            </a:pPr>
            <a:r>
              <a:rPr lang="cs-CZ" dirty="0"/>
              <a:t> Dobrý pocit z toho, že odmítnout něčí žádost není tak těžké, jak by se mohlo zdát.</a:t>
            </a:r>
            <a:endParaRPr lang="en-US" dirty="0"/>
          </a:p>
        </p:txBody>
      </p:sp>
      <p:sp>
        <p:nvSpPr>
          <p:cNvPr id="5" name="Zástupný symbol pro text 4">
            <a:extLst>
              <a:ext uri="{FF2B5EF4-FFF2-40B4-BE49-F238E27FC236}">
                <a16:creationId xmlns:a16="http://schemas.microsoft.com/office/drawing/2014/main" id="{2BF9FBB8-3CBD-4F7C-94C5-4D486CB0EFCB}"/>
              </a:ext>
            </a:extLst>
          </p:cNvPr>
          <p:cNvSpPr>
            <a:spLocks noGrp="1"/>
          </p:cNvSpPr>
          <p:nvPr>
            <p:ph type="body" sz="quarter" idx="3"/>
          </p:nvPr>
        </p:nvSpPr>
        <p:spPr/>
        <p:txBody>
          <a:bodyPr/>
          <a:lstStyle/>
          <a:p>
            <a:r>
              <a:rPr lang="cs-CZ" b="0" dirty="0">
                <a:latin typeface="+mj-lt"/>
              </a:rPr>
              <a:t>Př. negativních pocitů z nekonformity</a:t>
            </a:r>
            <a:endParaRPr lang="en-US" b="0" dirty="0">
              <a:latin typeface="+mj-lt"/>
            </a:endParaRPr>
          </a:p>
        </p:txBody>
      </p:sp>
      <p:sp>
        <p:nvSpPr>
          <p:cNvPr id="6" name="Zástupný symbol pro obsah 5">
            <a:extLst>
              <a:ext uri="{FF2B5EF4-FFF2-40B4-BE49-F238E27FC236}">
                <a16:creationId xmlns:a16="http://schemas.microsoft.com/office/drawing/2014/main" id="{5C5B6849-9F04-4B74-8D6F-38416C324046}"/>
              </a:ext>
            </a:extLst>
          </p:cNvPr>
          <p:cNvSpPr>
            <a:spLocks noGrp="1"/>
          </p:cNvSpPr>
          <p:nvPr>
            <p:ph sz="quarter" idx="4"/>
          </p:nvPr>
        </p:nvSpPr>
        <p:spPr/>
        <p:txBody>
          <a:bodyPr>
            <a:normAutofit fontScale="62500" lnSpcReduction="20000"/>
          </a:bodyPr>
          <a:lstStyle/>
          <a:p>
            <a:pPr marL="0" indent="0">
              <a:buNone/>
            </a:pPr>
            <a:endParaRPr lang="cs-CZ" dirty="0"/>
          </a:p>
          <a:p>
            <a:pPr>
              <a:buFont typeface="Wingdings" panose="05000000000000000000" pitchFamily="2" charset="2"/>
              <a:buChar char="ü"/>
            </a:pPr>
            <a:r>
              <a:rPr lang="cs-CZ" dirty="0"/>
              <a:t>Špatný pocit z možného zanedbání povinností. </a:t>
            </a:r>
          </a:p>
          <a:p>
            <a:pPr>
              <a:buFont typeface="Wingdings" panose="05000000000000000000" pitchFamily="2" charset="2"/>
              <a:buChar char="ü"/>
            </a:pPr>
            <a:endParaRPr lang="cs-CZ" dirty="0"/>
          </a:p>
          <a:p>
            <a:pPr>
              <a:buFont typeface="Wingdings" panose="05000000000000000000" pitchFamily="2" charset="2"/>
              <a:buChar char="ü"/>
            </a:pPr>
            <a:r>
              <a:rPr lang="cs-CZ" dirty="0"/>
              <a:t>Výčitky vůči druhým, kterým člověk méně pomůže, nevyhoví, neodpoví (Člověk má být </a:t>
            </a:r>
            <a:r>
              <a:rPr lang="cs-CZ" dirty="0" err="1"/>
              <a:t>fér</a:t>
            </a:r>
            <a:r>
              <a:rPr lang="cs-CZ" dirty="0"/>
              <a:t> a nikoho neranit.)</a:t>
            </a:r>
          </a:p>
          <a:p>
            <a:pPr>
              <a:buFont typeface="Wingdings" panose="05000000000000000000" pitchFamily="2" charset="2"/>
              <a:buChar char="ü"/>
            </a:pPr>
            <a:endParaRPr lang="cs-CZ" dirty="0"/>
          </a:p>
          <a:p>
            <a:pPr>
              <a:buFont typeface="Wingdings" panose="05000000000000000000" pitchFamily="2" charset="2"/>
              <a:buChar char="ü"/>
            </a:pPr>
            <a:r>
              <a:rPr lang="cs-CZ" dirty="0"/>
              <a:t>Nejistota týkající se vlastní sociální role. (Chci být dobrou dcerou a pečovat o domácnost k tomu patří.)</a:t>
            </a:r>
          </a:p>
          <a:p>
            <a:pPr>
              <a:buFont typeface="Wingdings" panose="05000000000000000000" pitchFamily="2" charset="2"/>
              <a:buChar char="ü"/>
            </a:pPr>
            <a:endParaRPr lang="cs-CZ" dirty="0"/>
          </a:p>
          <a:p>
            <a:pPr>
              <a:buFont typeface="Wingdings" panose="05000000000000000000" pitchFamily="2" charset="2"/>
              <a:buChar char="ü"/>
            </a:pPr>
            <a:r>
              <a:rPr lang="cs-CZ" dirty="0"/>
              <a:t>Špatný pocit z tajení něčeho (experimentu) před blízkými. </a:t>
            </a:r>
            <a:endParaRPr lang="en-US" dirty="0"/>
          </a:p>
        </p:txBody>
      </p:sp>
    </p:spTree>
    <p:extLst>
      <p:ext uri="{BB962C8B-B14F-4D97-AF65-F5344CB8AC3E}">
        <p14:creationId xmlns:p14="http://schemas.microsoft.com/office/powerpoint/2010/main" val="36943834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17E62BF-943C-401F-9312-5C5BA2FAE80C}"/>
              </a:ext>
            </a:extLst>
          </p:cNvPr>
          <p:cNvSpPr>
            <a:spLocks noGrp="1"/>
          </p:cNvSpPr>
          <p:nvPr>
            <p:ph type="title"/>
          </p:nvPr>
        </p:nvSpPr>
        <p:spPr/>
        <p:txBody>
          <a:bodyPr/>
          <a:lstStyle/>
          <a:p>
            <a:r>
              <a:rPr lang="cs-CZ" dirty="0"/>
              <a:t>Vybraná témata REFLEXE nekonformního dne</a:t>
            </a:r>
            <a:endParaRPr lang="en-US" dirty="0"/>
          </a:p>
        </p:txBody>
      </p:sp>
      <p:sp>
        <p:nvSpPr>
          <p:cNvPr id="3" name="Zástupný symbol pro obsah 2">
            <a:extLst>
              <a:ext uri="{FF2B5EF4-FFF2-40B4-BE49-F238E27FC236}">
                <a16:creationId xmlns:a16="http://schemas.microsoft.com/office/drawing/2014/main" id="{F55064CF-8379-4409-B400-EDF8AE49DCA8}"/>
              </a:ext>
            </a:extLst>
          </p:cNvPr>
          <p:cNvSpPr>
            <a:spLocks noGrp="1"/>
          </p:cNvSpPr>
          <p:nvPr>
            <p:ph idx="1"/>
          </p:nvPr>
        </p:nvSpPr>
        <p:spPr/>
        <p:txBody>
          <a:bodyPr>
            <a:normAutofit/>
          </a:bodyPr>
          <a:lstStyle/>
          <a:p>
            <a:pPr marL="0" indent="0">
              <a:buNone/>
            </a:pPr>
            <a:r>
              <a:rPr lang="cs-CZ" sz="2000" b="1" dirty="0">
                <a:latin typeface="+mj-lt"/>
              </a:rPr>
              <a:t>Konformita je otázkou míry. Neznamená to jenom nezdravou snahu přizpůsobit se konvenci, aby člověk zapadl, ale i normální přizpůsobování se „rozumným“ požadavkům.</a:t>
            </a:r>
          </a:p>
          <a:p>
            <a:pPr marL="360363" indent="0">
              <a:buNone/>
            </a:pPr>
            <a:endParaRPr lang="cs-CZ" sz="2000" dirty="0">
              <a:latin typeface="+mj-lt"/>
            </a:endParaRPr>
          </a:p>
          <a:p>
            <a:pPr marL="360363" indent="0">
              <a:buNone/>
            </a:pPr>
            <a:r>
              <a:rPr lang="cs-CZ" sz="2000" dirty="0">
                <a:latin typeface="+mj-lt"/>
              </a:rPr>
              <a:t>VNITŘNÍ motivy - Člověk může být s řadou sociálních norem v souladu, brát je za své vnitřní a chtít je dodržovat (např. vyhovět žádosti někoho z rodiny). Hranice jsou nejasné. („Dělám to kvůli tomu, že chci, nebo kvůli tomu, že chci zapadnout?“)</a:t>
            </a:r>
          </a:p>
          <a:p>
            <a:pPr marL="360363" indent="0">
              <a:buNone/>
            </a:pPr>
            <a:endParaRPr lang="cs-CZ" sz="2000" dirty="0">
              <a:latin typeface="+mj-lt"/>
            </a:endParaRPr>
          </a:p>
          <a:p>
            <a:pPr marL="360363" indent="0">
              <a:buNone/>
            </a:pPr>
            <a:r>
              <a:rPr lang="cs-CZ" sz="2000" dirty="0">
                <a:latin typeface="+mj-lt"/>
              </a:rPr>
              <a:t>MORÁLNÍ motivy - Člověku záleží na férovosti a druhých lidech a na jejich pocitech. Některé sociální  normy mají tento rozměr a jejich překračování vyvolává pocity viny/studu/nepříjemnosti (např. nedat člověku, který vám doveze dýško, je velmi nepříjemné, zřejmě z těchto důvodů.) </a:t>
            </a:r>
            <a:endParaRPr lang="en-US" sz="2000" dirty="0">
              <a:latin typeface="+mj-lt"/>
            </a:endParaRPr>
          </a:p>
        </p:txBody>
      </p:sp>
    </p:spTree>
    <p:extLst>
      <p:ext uri="{BB962C8B-B14F-4D97-AF65-F5344CB8AC3E}">
        <p14:creationId xmlns:p14="http://schemas.microsoft.com/office/powerpoint/2010/main" val="29741280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17E62BF-943C-401F-9312-5C5BA2FAE80C}"/>
              </a:ext>
            </a:extLst>
          </p:cNvPr>
          <p:cNvSpPr>
            <a:spLocks noGrp="1"/>
          </p:cNvSpPr>
          <p:nvPr>
            <p:ph type="title"/>
          </p:nvPr>
        </p:nvSpPr>
        <p:spPr/>
        <p:txBody>
          <a:bodyPr/>
          <a:lstStyle/>
          <a:p>
            <a:r>
              <a:rPr lang="cs-CZ" dirty="0"/>
              <a:t>Vybraná témata reflexe nekonformního dne</a:t>
            </a:r>
            <a:endParaRPr lang="en-US" dirty="0"/>
          </a:p>
        </p:txBody>
      </p:sp>
      <p:sp>
        <p:nvSpPr>
          <p:cNvPr id="3" name="Zástupný symbol pro obsah 2">
            <a:extLst>
              <a:ext uri="{FF2B5EF4-FFF2-40B4-BE49-F238E27FC236}">
                <a16:creationId xmlns:a16="http://schemas.microsoft.com/office/drawing/2014/main" id="{F55064CF-8379-4409-B400-EDF8AE49DCA8}"/>
              </a:ext>
            </a:extLst>
          </p:cNvPr>
          <p:cNvSpPr>
            <a:spLocks noGrp="1"/>
          </p:cNvSpPr>
          <p:nvPr>
            <p:ph idx="1"/>
          </p:nvPr>
        </p:nvSpPr>
        <p:spPr/>
        <p:txBody>
          <a:bodyPr>
            <a:normAutofit/>
          </a:bodyPr>
          <a:lstStyle/>
          <a:p>
            <a:pPr marL="0" indent="0">
              <a:buNone/>
            </a:pPr>
            <a:r>
              <a:rPr lang="cs-CZ" sz="2400" b="1" dirty="0">
                <a:latin typeface="+mj-lt"/>
              </a:rPr>
              <a:t>Míra vlastního sklonu ke konformitě výrazně závisí na kontextu. </a:t>
            </a:r>
          </a:p>
          <a:p>
            <a:pPr marL="0" indent="0">
              <a:buNone/>
            </a:pPr>
            <a:endParaRPr lang="cs-CZ" sz="2400" b="1" dirty="0">
              <a:latin typeface="+mj-lt"/>
            </a:endParaRPr>
          </a:p>
          <a:p>
            <a:pPr marL="176213" indent="0">
              <a:buNone/>
            </a:pPr>
            <a:r>
              <a:rPr lang="cs-CZ" sz="2400" dirty="0">
                <a:latin typeface="+mj-lt"/>
              </a:rPr>
              <a:t>S některými lidmi je člověk snáze „sám sebou“, někteří lidí člověk snáze berou „takového, jaký je“. To ukazuje na dobrý vztah.</a:t>
            </a:r>
          </a:p>
          <a:p>
            <a:pPr marL="176213" indent="0">
              <a:buNone/>
            </a:pPr>
            <a:endParaRPr lang="cs-CZ" sz="2400" dirty="0">
              <a:latin typeface="+mj-lt"/>
            </a:endParaRPr>
          </a:p>
          <a:p>
            <a:pPr marL="176213" indent="0">
              <a:buNone/>
            </a:pPr>
            <a:endParaRPr lang="cs-CZ" sz="2400" dirty="0">
              <a:latin typeface="+mj-lt"/>
            </a:endParaRPr>
          </a:p>
          <a:p>
            <a:pPr marL="176213" indent="0">
              <a:buNone/>
            </a:pPr>
            <a:endParaRPr lang="cs-CZ" sz="2400" dirty="0">
              <a:latin typeface="+mj-lt"/>
            </a:endParaRPr>
          </a:p>
          <a:p>
            <a:pPr marL="0" indent="0">
              <a:buNone/>
            </a:pPr>
            <a:endParaRPr lang="cs-CZ" sz="2400" dirty="0">
              <a:latin typeface="+mj-lt"/>
            </a:endParaRPr>
          </a:p>
        </p:txBody>
      </p:sp>
    </p:spTree>
    <p:extLst>
      <p:ext uri="{BB962C8B-B14F-4D97-AF65-F5344CB8AC3E}">
        <p14:creationId xmlns:p14="http://schemas.microsoft.com/office/powerpoint/2010/main" val="35348343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r>
              <a:rPr lang="cs-CZ" sz="4000" dirty="0"/>
              <a:t>Konformita</a:t>
            </a:r>
          </a:p>
        </p:txBody>
      </p:sp>
      <p:pic>
        <p:nvPicPr>
          <p:cNvPr id="5" name="Zástupný symbol pro obrázek 4"/>
          <p:cNvPicPr>
            <a:picLocks noGrp="1" noChangeAspect="1"/>
          </p:cNvPicPr>
          <p:nvPr>
            <p:ph type="pic" idx="1"/>
          </p:nvPr>
        </p:nvPicPr>
        <p:blipFill>
          <a:blip r:embed="rId2">
            <a:extLst>
              <a:ext uri="{28A0092B-C50C-407E-A947-70E740481C1C}">
                <a14:useLocalDpi xmlns:a14="http://schemas.microsoft.com/office/drawing/2010/main" val="0"/>
              </a:ext>
            </a:extLst>
          </a:blip>
          <a:srcRect l="2957" r="2957"/>
          <a:stretch>
            <a:fillRect/>
          </a:stretch>
        </p:blipFill>
        <p:spPr>
          <a:xfrm>
            <a:off x="5922777" y="0"/>
            <a:ext cx="6172200" cy="4873625"/>
          </a:xfrm>
        </p:spPr>
      </p:pic>
      <p:sp>
        <p:nvSpPr>
          <p:cNvPr id="4" name="Zástupný symbol pro text 3"/>
          <p:cNvSpPr>
            <a:spLocks noGrp="1"/>
          </p:cNvSpPr>
          <p:nvPr>
            <p:ph type="body" sz="half" idx="2"/>
          </p:nvPr>
        </p:nvSpPr>
        <p:spPr>
          <a:xfrm>
            <a:off x="865001" y="1909483"/>
            <a:ext cx="5057776" cy="4800600"/>
          </a:xfrm>
        </p:spPr>
        <p:txBody>
          <a:bodyPr>
            <a:normAutofit fontScale="55000" lnSpcReduction="20000"/>
          </a:bodyPr>
          <a:lstStyle/>
          <a:p>
            <a:endParaRPr lang="cs-CZ" sz="3600" dirty="0"/>
          </a:p>
          <a:p>
            <a:r>
              <a:rPr lang="cs-CZ" sz="3600" dirty="0" err="1"/>
              <a:t>Solomon</a:t>
            </a:r>
            <a:r>
              <a:rPr lang="cs-CZ" sz="3600" dirty="0"/>
              <a:t> </a:t>
            </a:r>
            <a:r>
              <a:rPr lang="cs-CZ" sz="3600" dirty="0" err="1"/>
              <a:t>Asch</a:t>
            </a:r>
            <a:endParaRPr lang="cs-CZ" sz="3600" dirty="0"/>
          </a:p>
          <a:p>
            <a:r>
              <a:rPr lang="cs-CZ" sz="3600" dirty="0"/>
              <a:t>(50.- 60. léta)</a:t>
            </a:r>
          </a:p>
          <a:p>
            <a:endParaRPr lang="cs-CZ" sz="3600" dirty="0"/>
          </a:p>
          <a:p>
            <a:r>
              <a:rPr lang="cs-CZ" sz="3600" dirty="0"/>
              <a:t>Jednoduchá otázka: Která z čar napravo je podobně dlouhá jako čára vlevo?</a:t>
            </a:r>
          </a:p>
          <a:p>
            <a:endParaRPr lang="cs-CZ" sz="3600" dirty="0"/>
          </a:p>
          <a:p>
            <a:r>
              <a:rPr lang="cs-CZ" sz="3600" dirty="0"/>
              <a:t>Účastníkem výzkumu byl jen 1 člověk. Ostatní jen hráli svou předem danou roli, tj. v určitých momentech odpovídali všichni nesprávně, ale jednotně, aby vytvořili tlak na pozorovaného člověka. Vyjádří svůj názor, nebo podlehne skupinovému tlaku?</a:t>
            </a:r>
          </a:p>
          <a:p>
            <a:endParaRPr lang="cs-CZ" sz="3600" dirty="0"/>
          </a:p>
          <a:p>
            <a:r>
              <a:rPr lang="cs-CZ" sz="3600" dirty="0"/>
              <a:t>V kolika % případů byste odhadovali, že účastník výzkumu řekne očividně nesprávnou odpověď pod tlakem skupiny?</a:t>
            </a:r>
          </a:p>
        </p:txBody>
      </p:sp>
    </p:spTree>
    <p:extLst>
      <p:ext uri="{BB962C8B-B14F-4D97-AF65-F5344CB8AC3E}">
        <p14:creationId xmlns:p14="http://schemas.microsoft.com/office/powerpoint/2010/main" val="6945295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966320" y="1050832"/>
            <a:ext cx="10515600" cy="2852737"/>
          </a:xfrm>
        </p:spPr>
        <p:txBody>
          <a:bodyPr>
            <a:normAutofit/>
          </a:bodyPr>
          <a:lstStyle/>
          <a:p>
            <a:pPr algn="ctr"/>
            <a:r>
              <a:rPr lang="cs-CZ" sz="4000" dirty="0"/>
              <a:t>Pusťte si krátké (4:10) video, které ukazuje klasický experiment s konformitou.</a:t>
            </a:r>
            <a:br>
              <a:rPr lang="cs-CZ" sz="4000" dirty="0"/>
            </a:br>
            <a:br>
              <a:rPr lang="cs-CZ" sz="4000" dirty="0"/>
            </a:br>
            <a:r>
              <a:rPr lang="cs-CZ" sz="4000" dirty="0"/>
              <a:t>https://www.youtube.com/watch?v=TYIh4MkcfJA</a:t>
            </a:r>
            <a:br>
              <a:rPr lang="cs-CZ" sz="4000" dirty="0"/>
            </a:br>
            <a:endParaRPr lang="cs-CZ" sz="2800" dirty="0"/>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70894" y="4105835"/>
            <a:ext cx="3021106" cy="3021106"/>
          </a:xfrm>
          <a:prstGeom prst="rect">
            <a:avLst/>
          </a:prstGeom>
        </p:spPr>
      </p:pic>
    </p:spTree>
    <p:extLst>
      <p:ext uri="{BB962C8B-B14F-4D97-AF65-F5344CB8AC3E}">
        <p14:creationId xmlns:p14="http://schemas.microsoft.com/office/powerpoint/2010/main" val="22620429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Lidé často podléhají tlaku skupiny.</a:t>
            </a:r>
          </a:p>
        </p:txBody>
      </p:sp>
      <p:sp>
        <p:nvSpPr>
          <p:cNvPr id="3" name="Zástupný symbol pro obsah 2"/>
          <p:cNvSpPr>
            <a:spLocks noGrp="1"/>
          </p:cNvSpPr>
          <p:nvPr>
            <p:ph idx="1"/>
          </p:nvPr>
        </p:nvSpPr>
        <p:spPr/>
        <p:txBody>
          <a:bodyPr>
            <a:normAutofit lnSpcReduction="10000"/>
          </a:bodyPr>
          <a:lstStyle/>
          <a:p>
            <a:pPr>
              <a:buFont typeface="Courier New" panose="02070309020205020404" pitchFamily="49" charset="0"/>
              <a:buChar char="o"/>
            </a:pPr>
            <a:r>
              <a:rPr lang="cs-CZ" dirty="0"/>
              <a:t> Experimenty, které provedl </a:t>
            </a:r>
            <a:r>
              <a:rPr lang="cs-CZ" dirty="0" err="1"/>
              <a:t>Solomon</a:t>
            </a:r>
            <a:r>
              <a:rPr lang="cs-CZ" dirty="0"/>
              <a:t> </a:t>
            </a:r>
            <a:r>
              <a:rPr lang="cs-CZ" dirty="0" err="1"/>
              <a:t>Asch</a:t>
            </a:r>
            <a:r>
              <a:rPr lang="cs-CZ" dirty="0"/>
              <a:t>, dokládají, že člověk je relativně často konformní k (očividně) nesprávným většinovým názorům skupiny, </a:t>
            </a:r>
            <a:r>
              <a:rPr lang="cs-CZ" u="sng" dirty="0"/>
              <a:t>pokud vyjadřuje své názory před skupinou</a:t>
            </a:r>
            <a:r>
              <a:rPr lang="cs-CZ" dirty="0"/>
              <a:t>.</a:t>
            </a:r>
          </a:p>
          <a:p>
            <a:pPr>
              <a:buFont typeface="Courier New" panose="02070309020205020404" pitchFamily="49" charset="0"/>
              <a:buChar char="o"/>
            </a:pPr>
            <a:endParaRPr lang="cs-CZ" dirty="0"/>
          </a:p>
          <a:p>
            <a:pPr marL="1169988" indent="-457200">
              <a:buFontTx/>
              <a:buChar char="-"/>
            </a:pPr>
            <a:r>
              <a:rPr lang="cs-CZ" dirty="0"/>
              <a:t>Někdy je důvodem, že se opravdu nechá většinou přesvědčit (zblbnout), ale typickým motivem jen snaha souznít a nelišit se.</a:t>
            </a:r>
          </a:p>
          <a:p>
            <a:pPr marL="1169988" indent="-457200">
              <a:buFontTx/>
              <a:buChar char="-"/>
            </a:pPr>
            <a:endParaRPr lang="cs-CZ" dirty="0"/>
          </a:p>
          <a:p>
            <a:pPr marL="1169988" indent="-457200">
              <a:buFontTx/>
              <a:buChar char="-"/>
            </a:pPr>
            <a:r>
              <a:rPr lang="cs-CZ" dirty="0"/>
              <a:t>V jednom z hlavních experimentů, lidé v 37 % případů řekli očividně nesprávnou odpověď pod tlakem skupiny. Ale často na nich byl vidět zmatek či nespokojenost.</a:t>
            </a:r>
          </a:p>
        </p:txBody>
      </p:sp>
    </p:spTree>
    <p:extLst>
      <p:ext uri="{BB962C8B-B14F-4D97-AF65-F5344CB8AC3E}">
        <p14:creationId xmlns:p14="http://schemas.microsoft.com/office/powerpoint/2010/main" val="2339519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3589D3B-667A-49D1-BB40-1CAB10777AA8}"/>
              </a:ext>
            </a:extLst>
          </p:cNvPr>
          <p:cNvSpPr>
            <a:spLocks noGrp="1"/>
          </p:cNvSpPr>
          <p:nvPr>
            <p:ph type="title"/>
          </p:nvPr>
        </p:nvSpPr>
        <p:spPr>
          <a:xfrm>
            <a:off x="911363" y="379965"/>
            <a:ext cx="10515600" cy="2852737"/>
          </a:xfrm>
        </p:spPr>
        <p:txBody>
          <a:bodyPr>
            <a:normAutofit fontScale="90000"/>
          </a:bodyPr>
          <a:lstStyle/>
          <a:p>
            <a:pPr algn="ctr"/>
            <a:r>
              <a:rPr lang="cs-CZ" sz="3600" dirty="0">
                <a:latin typeface="Calibri Light" panose="020F0302020204030204" pitchFamily="34" charset="0"/>
                <a:cs typeface="Calibri Light" panose="020F0302020204030204" pitchFamily="34" charset="0"/>
              </a:rPr>
              <a:t>Když člověk záměrně poškodí pověst kolegy/kolegyně u vedoucího, aby získal nějakou výhodu, jaký toto chování bude mít asi vliv na jeho vnitřní postoj (vztah) ke kolegovi/kolegyni?</a:t>
            </a:r>
            <a:br>
              <a:rPr lang="cs-CZ" sz="3600" dirty="0">
                <a:latin typeface="Calibri Light" panose="020F0302020204030204" pitchFamily="34" charset="0"/>
                <a:cs typeface="Calibri Light" panose="020F0302020204030204" pitchFamily="34" charset="0"/>
              </a:rPr>
            </a:br>
            <a:br>
              <a:rPr lang="cs-CZ" sz="3600" dirty="0">
                <a:latin typeface="Calibri Light" panose="020F0302020204030204" pitchFamily="34" charset="0"/>
                <a:cs typeface="Calibri Light" panose="020F0302020204030204" pitchFamily="34" charset="0"/>
              </a:rPr>
            </a:br>
            <a:r>
              <a:rPr lang="cs-CZ" sz="3600" dirty="0">
                <a:latin typeface="Calibri Light" panose="020F0302020204030204" pitchFamily="34" charset="0"/>
                <a:cs typeface="Calibri Light" panose="020F0302020204030204" pitchFamily="34" charset="0"/>
              </a:rPr>
              <a:t> Zůstane postoj stejný, zhorší se, nebo zlepší se?</a:t>
            </a:r>
            <a:endParaRPr lang="en-US" sz="3600" dirty="0">
              <a:latin typeface="Calibri Light" panose="020F0302020204030204" pitchFamily="34" charset="0"/>
              <a:cs typeface="Calibri Light" panose="020F0302020204030204" pitchFamily="34" charset="0"/>
            </a:endParaRPr>
          </a:p>
        </p:txBody>
      </p:sp>
      <p:sp>
        <p:nvSpPr>
          <p:cNvPr id="3" name="Zástupný symbol pro text 2">
            <a:extLst>
              <a:ext uri="{FF2B5EF4-FFF2-40B4-BE49-F238E27FC236}">
                <a16:creationId xmlns:a16="http://schemas.microsoft.com/office/drawing/2014/main" id="{68A35DA1-375B-4505-B550-63923828B3E8}"/>
              </a:ext>
            </a:extLst>
          </p:cNvPr>
          <p:cNvSpPr>
            <a:spLocks noGrp="1"/>
          </p:cNvSpPr>
          <p:nvPr>
            <p:ph type="body" idx="1"/>
          </p:nvPr>
        </p:nvSpPr>
        <p:spPr/>
        <p:txBody>
          <a:bodyPr/>
          <a:lstStyle/>
          <a:p>
            <a:endParaRPr lang="en-US" dirty="0"/>
          </a:p>
        </p:txBody>
      </p:sp>
      <p:pic>
        <p:nvPicPr>
          <p:cNvPr id="5" name="Obrázek 4">
            <a:extLst>
              <a:ext uri="{FF2B5EF4-FFF2-40B4-BE49-F238E27FC236}">
                <a16:creationId xmlns:a16="http://schemas.microsoft.com/office/drawing/2014/main" id="{5AE7A7CD-AB13-4F83-A0FD-16A24EB2BB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4664" y="3274196"/>
            <a:ext cx="5288997" cy="3523794"/>
          </a:xfrm>
          <a:prstGeom prst="rect">
            <a:avLst/>
          </a:prstGeom>
        </p:spPr>
      </p:pic>
    </p:spTree>
    <p:extLst>
      <p:ext uri="{BB962C8B-B14F-4D97-AF65-F5344CB8AC3E}">
        <p14:creationId xmlns:p14="http://schemas.microsoft.com/office/powerpoint/2010/main" val="17320940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D01133A-5407-46CD-9DF4-78A2E1A35614}"/>
              </a:ext>
            </a:extLst>
          </p:cNvPr>
          <p:cNvSpPr>
            <a:spLocks noGrp="1"/>
          </p:cNvSpPr>
          <p:nvPr>
            <p:ph type="title"/>
          </p:nvPr>
        </p:nvSpPr>
        <p:spPr/>
        <p:txBody>
          <a:bodyPr>
            <a:normAutofit fontScale="90000"/>
          </a:bodyPr>
          <a:lstStyle/>
          <a:p>
            <a:r>
              <a:rPr lang="cs-CZ" dirty="0"/>
              <a:t>Na druhou stranu ale ... lidé většinou konformitě k nesprávnému názorům úspěšně vzdorují!</a:t>
            </a:r>
            <a:endParaRPr lang="en-US" dirty="0"/>
          </a:p>
        </p:txBody>
      </p:sp>
      <p:sp>
        <p:nvSpPr>
          <p:cNvPr id="3" name="Zástupný symbol pro obsah 2">
            <a:extLst>
              <a:ext uri="{FF2B5EF4-FFF2-40B4-BE49-F238E27FC236}">
                <a16:creationId xmlns:a16="http://schemas.microsoft.com/office/drawing/2014/main" id="{4D4F8A91-9108-4634-A9F9-8147EA4A22A6}"/>
              </a:ext>
            </a:extLst>
          </p:cNvPr>
          <p:cNvSpPr>
            <a:spLocks noGrp="1"/>
          </p:cNvSpPr>
          <p:nvPr>
            <p:ph idx="1"/>
          </p:nvPr>
        </p:nvSpPr>
        <p:spPr>
          <a:xfrm>
            <a:off x="872042" y="1848140"/>
            <a:ext cx="10210599" cy="4110676"/>
          </a:xfrm>
        </p:spPr>
        <p:txBody>
          <a:bodyPr/>
          <a:lstStyle/>
          <a:p>
            <a:pPr marL="0" indent="0">
              <a:buNone/>
            </a:pPr>
            <a:endParaRPr lang="cs-CZ" dirty="0"/>
          </a:p>
          <a:p>
            <a:pPr marL="0" indent="0">
              <a:buNone/>
            </a:pPr>
            <a:r>
              <a:rPr lang="cs-CZ" dirty="0"/>
              <a:t>Důležité je interpretovat experimenty vyváženě, nejen jako doklad překvapivě vysoké konformity, ale i jako doklad možná také překvapivé schopnosti vzepřít se nesprávnému názoru skupiny.</a:t>
            </a:r>
          </a:p>
          <a:p>
            <a:pPr marL="0" indent="0">
              <a:buNone/>
            </a:pPr>
            <a:endParaRPr lang="cs-CZ" dirty="0"/>
          </a:p>
          <a:p>
            <a:pPr marL="0" indent="0">
              <a:buNone/>
            </a:pPr>
            <a:r>
              <a:rPr lang="cs-CZ" b="1" dirty="0"/>
              <a:t>V 63 % případů pokusné osoby říkaly pravdu</a:t>
            </a:r>
            <a:r>
              <a:rPr lang="cs-CZ" dirty="0"/>
              <a:t>, přestože byly pod velkým tlakem skupiny na nesprávnou odpověď.</a:t>
            </a:r>
            <a:endParaRPr lang="en-US" dirty="0"/>
          </a:p>
        </p:txBody>
      </p:sp>
      <p:pic>
        <p:nvPicPr>
          <p:cNvPr id="1026" name="Picture 2" descr="Two Euro Coin Both Sides Macro Shot Stock Photo, Picture And Royalty Free  Image. Image 36427916.">
            <a:extLst>
              <a:ext uri="{FF2B5EF4-FFF2-40B4-BE49-F238E27FC236}">
                <a16:creationId xmlns:a16="http://schemas.microsoft.com/office/drawing/2014/main" id="{CF8B5B77-6516-4EE6-8743-EA80E88C9A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81890" y="4781119"/>
            <a:ext cx="2795444" cy="1859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08277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A5C40FA-4F71-4FF0-A5DB-165AA6DE62E6}"/>
              </a:ext>
            </a:extLst>
          </p:cNvPr>
          <p:cNvSpPr>
            <a:spLocks noGrp="1"/>
          </p:cNvSpPr>
          <p:nvPr>
            <p:ph type="title"/>
          </p:nvPr>
        </p:nvSpPr>
        <p:spPr/>
        <p:txBody>
          <a:bodyPr>
            <a:normAutofit fontScale="90000"/>
          </a:bodyPr>
          <a:lstStyle/>
          <a:p>
            <a:r>
              <a:rPr lang="cs-CZ" dirty="0"/>
              <a:t>Schopnost vzdorovat konformitě je vyšší v kulturách, které si cení svobody a rozmanitosti.</a:t>
            </a:r>
            <a:endParaRPr lang="en-US" dirty="0"/>
          </a:p>
        </p:txBody>
      </p:sp>
      <p:pic>
        <p:nvPicPr>
          <p:cNvPr id="2050" name="Picture 2" descr="Human rights in France - Wikipedia">
            <a:extLst>
              <a:ext uri="{FF2B5EF4-FFF2-40B4-BE49-F238E27FC236}">
                <a16:creationId xmlns:a16="http://schemas.microsoft.com/office/drawing/2014/main" id="{224616EF-E5C7-4896-AA6D-8E4440DEA0D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89182" y="2439480"/>
            <a:ext cx="2542309" cy="3050771"/>
          </a:xfrm>
          <a:prstGeom prst="rect">
            <a:avLst/>
          </a:prstGeom>
          <a:noFill/>
          <a:extLst>
            <a:ext uri="{909E8E84-426E-40DD-AFC4-6F175D3DCCD1}">
              <a14:hiddenFill xmlns:a14="http://schemas.microsoft.com/office/drawing/2010/main">
                <a:solidFill>
                  <a:srgbClr val="FFFFFF"/>
                </a:solidFill>
              </a14:hiddenFill>
            </a:ext>
          </a:extLst>
        </p:spPr>
      </p:pic>
      <p:sp>
        <p:nvSpPr>
          <p:cNvPr id="6" name="TextovéPole 5">
            <a:extLst>
              <a:ext uri="{FF2B5EF4-FFF2-40B4-BE49-F238E27FC236}">
                <a16:creationId xmlns:a16="http://schemas.microsoft.com/office/drawing/2014/main" id="{B9ED3660-0A48-4566-B332-8E1FB303820F}"/>
              </a:ext>
            </a:extLst>
          </p:cNvPr>
          <p:cNvSpPr txBox="1"/>
          <p:nvPr/>
        </p:nvSpPr>
        <p:spPr>
          <a:xfrm>
            <a:off x="4507345" y="2395991"/>
            <a:ext cx="6326909" cy="3170099"/>
          </a:xfrm>
          <a:prstGeom prst="rect">
            <a:avLst/>
          </a:prstGeom>
          <a:noFill/>
        </p:spPr>
        <p:txBody>
          <a:bodyPr wrap="square" rtlCol="0">
            <a:spAutoFit/>
          </a:bodyPr>
          <a:lstStyle/>
          <a:p>
            <a:r>
              <a:rPr lang="cs-CZ" sz="2000" dirty="0">
                <a:latin typeface="Calibri Light" panose="020F0302020204030204" pitchFamily="34" charset="0"/>
                <a:cs typeface="Calibri Light" panose="020F0302020204030204" pitchFamily="34" charset="0"/>
              </a:rPr>
              <a:t>Kultura a výchova mohou podporovat pozitivní postoj k jedinečnosti, samostatnému uvažování a svobodnému vyjadřování názorů bez ohledu na většinové názory skupin.</a:t>
            </a:r>
          </a:p>
          <a:p>
            <a:endParaRPr lang="cs-CZ" sz="2000" dirty="0">
              <a:latin typeface="Calibri Light" panose="020F0302020204030204" pitchFamily="34" charset="0"/>
              <a:cs typeface="Calibri Light" panose="020F0302020204030204" pitchFamily="34" charset="0"/>
            </a:endParaRPr>
          </a:p>
          <a:p>
            <a:endParaRPr lang="cs-CZ" sz="2000" dirty="0">
              <a:latin typeface="Calibri Light" panose="020F0302020204030204" pitchFamily="34" charset="0"/>
              <a:cs typeface="Calibri Light" panose="020F0302020204030204" pitchFamily="34" charset="0"/>
            </a:endParaRPr>
          </a:p>
          <a:p>
            <a:endParaRPr lang="cs-CZ" sz="2000" dirty="0">
              <a:latin typeface="Calibri Light" panose="020F0302020204030204" pitchFamily="34" charset="0"/>
              <a:cs typeface="Calibri Light" panose="020F0302020204030204" pitchFamily="34" charset="0"/>
            </a:endParaRPr>
          </a:p>
          <a:p>
            <a:r>
              <a:rPr lang="cs-CZ" sz="2000" dirty="0">
                <a:latin typeface="Calibri Light" panose="020F0302020204030204" pitchFamily="34" charset="0"/>
                <a:cs typeface="Calibri Light" panose="020F0302020204030204" pitchFamily="34" charset="0"/>
              </a:rPr>
              <a:t>V tomto směru je typickým příkladem Francie, kde tradiční experimenty s konformitou a poslušností opakovaně dokládají větší schopnost jedinců nepřizpůsobovat se názorům a chování většiny či autorit. </a:t>
            </a:r>
            <a:endParaRPr lang="en-US" sz="20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7359366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4000" dirty="0"/>
              <a:t>Vyšší konformita       vyšší vliv sociálních norem</a:t>
            </a:r>
            <a:endParaRPr lang="en-AU" sz="4000" dirty="0"/>
          </a:p>
        </p:txBody>
      </p:sp>
      <p:sp>
        <p:nvSpPr>
          <p:cNvPr id="3" name="Zástupný symbol pro obsah 2"/>
          <p:cNvSpPr>
            <a:spLocks noGrp="1"/>
          </p:cNvSpPr>
          <p:nvPr>
            <p:ph idx="1"/>
          </p:nvPr>
        </p:nvSpPr>
        <p:spPr>
          <a:xfrm>
            <a:off x="723898" y="1967779"/>
            <a:ext cx="10744203" cy="3860367"/>
          </a:xfrm>
        </p:spPr>
        <p:txBody>
          <a:bodyPr>
            <a:normAutofit lnSpcReduction="10000"/>
          </a:bodyPr>
          <a:lstStyle/>
          <a:p>
            <a:pPr marL="0" indent="0">
              <a:buNone/>
            </a:pPr>
            <a:r>
              <a:rPr lang="cs-CZ" sz="2400" dirty="0">
                <a:latin typeface="+mj-lt"/>
              </a:rPr>
              <a:t>Lidé obvykle vyhledávají sociální ODMĚNY (úsměv, pochvalu, souhlas, přijetí, popularitu)</a:t>
            </a:r>
            <a:r>
              <a:rPr lang="en-AU" sz="2400" dirty="0">
                <a:latin typeface="+mj-lt"/>
              </a:rPr>
              <a:t> a</a:t>
            </a:r>
            <a:r>
              <a:rPr lang="cs-CZ" sz="2400" dirty="0">
                <a:latin typeface="+mj-lt"/>
              </a:rPr>
              <a:t> vyhýbají je sociálním TRESTŮM (kritika, odmítnutí, neobliba)</a:t>
            </a:r>
            <a:r>
              <a:rPr lang="en-AU" sz="2400" dirty="0">
                <a:latin typeface="+mj-lt"/>
              </a:rPr>
              <a:t>, </a:t>
            </a:r>
            <a:r>
              <a:rPr lang="cs-CZ" sz="2400" dirty="0">
                <a:latin typeface="+mj-lt"/>
              </a:rPr>
              <a:t>mají proto sklon být konformní ke skupinovým normám</a:t>
            </a:r>
            <a:r>
              <a:rPr lang="en-AU" sz="2400" dirty="0">
                <a:latin typeface="+mj-lt"/>
              </a:rPr>
              <a:t>. </a:t>
            </a:r>
            <a:endParaRPr lang="cs-CZ" sz="2400" dirty="0">
              <a:latin typeface="+mj-lt"/>
            </a:endParaRPr>
          </a:p>
          <a:p>
            <a:pPr marL="0" indent="0">
              <a:buNone/>
            </a:pPr>
            <a:endParaRPr lang="cs-CZ" sz="2400" dirty="0">
              <a:latin typeface="+mj-lt"/>
            </a:endParaRPr>
          </a:p>
          <a:p>
            <a:pPr marL="0" indent="0">
              <a:buNone/>
            </a:pPr>
            <a:endParaRPr lang="cs-CZ" sz="2400" dirty="0">
              <a:latin typeface="+mj-lt"/>
            </a:endParaRPr>
          </a:p>
          <a:p>
            <a:pPr marL="0" indent="0">
              <a:buNone/>
            </a:pPr>
            <a:r>
              <a:rPr lang="cs-CZ" sz="2400" dirty="0">
                <a:latin typeface="+mj-lt"/>
              </a:rPr>
              <a:t>Člověk se ale cítí být členem mnoha různých skupin (rodina, parta....) a jejich normy mohou být v rozporu!</a:t>
            </a:r>
          </a:p>
          <a:p>
            <a:pPr marL="360363" indent="0">
              <a:buNone/>
            </a:pPr>
            <a:r>
              <a:rPr lang="cs-CZ" sz="2400" dirty="0">
                <a:latin typeface="+mj-lt"/>
              </a:rPr>
              <a:t>Rozhoduje, která skupina je aktuálně důležitější pro </a:t>
            </a:r>
            <a:r>
              <a:rPr lang="cs-CZ" sz="2400" b="1" dirty="0">
                <a:latin typeface="+mj-lt"/>
              </a:rPr>
              <a:t>identitu</a:t>
            </a:r>
            <a:r>
              <a:rPr lang="cs-CZ" sz="2400" dirty="0">
                <a:latin typeface="+mj-lt"/>
              </a:rPr>
              <a:t> jedince (např. být dobře přijat vrstevníky může být pro dospívajícího důležitější než být dobře přijat příbuznými)  a také, která skupina je relevantnější v dané </a:t>
            </a:r>
            <a:r>
              <a:rPr lang="cs-CZ" sz="2400" b="1" dirty="0">
                <a:latin typeface="+mj-lt"/>
              </a:rPr>
              <a:t>situaci </a:t>
            </a:r>
            <a:r>
              <a:rPr lang="cs-CZ" sz="2400" dirty="0">
                <a:latin typeface="+mj-lt"/>
              </a:rPr>
              <a:t>(např. na rodinné oslavě se dospívající přesto může chovat zcela konformně k rodinným normám).</a:t>
            </a:r>
            <a:endParaRPr lang="en-AU" sz="2400" dirty="0">
              <a:latin typeface="+mj-lt"/>
            </a:endParaRPr>
          </a:p>
          <a:p>
            <a:endParaRPr lang="en-AU" sz="2400" dirty="0">
              <a:latin typeface="+mj-lt"/>
            </a:endParaRPr>
          </a:p>
          <a:p>
            <a:pPr marL="0" indent="0">
              <a:buNone/>
            </a:pPr>
            <a:endParaRPr lang="en-AU" sz="2400" dirty="0">
              <a:latin typeface="+mj-lt"/>
            </a:endParaRPr>
          </a:p>
        </p:txBody>
      </p:sp>
      <p:sp>
        <p:nvSpPr>
          <p:cNvPr id="5" name="Šipka: doprava 4">
            <a:extLst>
              <a:ext uri="{FF2B5EF4-FFF2-40B4-BE49-F238E27FC236}">
                <a16:creationId xmlns:a16="http://schemas.microsoft.com/office/drawing/2014/main" id="{BA102C1A-4185-41F0-93CB-098DA0638142}"/>
              </a:ext>
            </a:extLst>
          </p:cNvPr>
          <p:cNvSpPr/>
          <p:nvPr/>
        </p:nvSpPr>
        <p:spPr>
          <a:xfrm>
            <a:off x="4446429" y="887325"/>
            <a:ext cx="491836" cy="281161"/>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1"/>
                </a:solidFill>
              </a:ln>
              <a:solidFill>
                <a:schemeClr val="tx1"/>
              </a:solidFill>
            </a:endParaRPr>
          </a:p>
        </p:txBody>
      </p:sp>
    </p:spTree>
    <p:extLst>
      <p:ext uri="{BB962C8B-B14F-4D97-AF65-F5344CB8AC3E}">
        <p14:creationId xmlns:p14="http://schemas.microsoft.com/office/powerpoint/2010/main" val="31567101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3594B17-8207-46DB-9856-FAD76067E4F2}"/>
              </a:ext>
            </a:extLst>
          </p:cNvPr>
          <p:cNvSpPr>
            <a:spLocks noGrp="1"/>
          </p:cNvSpPr>
          <p:nvPr>
            <p:ph type="title"/>
          </p:nvPr>
        </p:nvSpPr>
        <p:spPr/>
        <p:txBody>
          <a:bodyPr/>
          <a:lstStyle/>
          <a:p>
            <a:r>
              <a:rPr lang="cs-CZ" dirty="0"/>
              <a:t>K čemu je určitá míra konformity dobrá?</a:t>
            </a:r>
            <a:endParaRPr lang="en-US" dirty="0"/>
          </a:p>
        </p:txBody>
      </p:sp>
      <p:sp>
        <p:nvSpPr>
          <p:cNvPr id="3" name="Zástupný symbol pro text 2">
            <a:extLst>
              <a:ext uri="{FF2B5EF4-FFF2-40B4-BE49-F238E27FC236}">
                <a16:creationId xmlns:a16="http://schemas.microsoft.com/office/drawing/2014/main" id="{19340AED-E4E2-405A-9646-5E30EA89B384}"/>
              </a:ext>
            </a:extLst>
          </p:cNvPr>
          <p:cNvSpPr>
            <a:spLocks noGrp="1"/>
          </p:cNvSpPr>
          <p:nvPr>
            <p:ph type="body" idx="1"/>
          </p:nvPr>
        </p:nvSpPr>
        <p:spPr/>
        <p:txBody>
          <a:bodyPr/>
          <a:lstStyle/>
          <a:p>
            <a:r>
              <a:rPr lang="cs-CZ" dirty="0"/>
              <a:t>Pro skupiny</a:t>
            </a:r>
            <a:endParaRPr lang="en-US" dirty="0"/>
          </a:p>
        </p:txBody>
      </p:sp>
      <p:sp>
        <p:nvSpPr>
          <p:cNvPr id="4" name="Zástupný symbol pro obsah 3">
            <a:extLst>
              <a:ext uri="{FF2B5EF4-FFF2-40B4-BE49-F238E27FC236}">
                <a16:creationId xmlns:a16="http://schemas.microsoft.com/office/drawing/2014/main" id="{5EE38B50-3057-4DD4-9B4A-6214B192393D}"/>
              </a:ext>
            </a:extLst>
          </p:cNvPr>
          <p:cNvSpPr>
            <a:spLocks noGrp="1"/>
          </p:cNvSpPr>
          <p:nvPr>
            <p:ph sz="half" idx="2"/>
          </p:nvPr>
        </p:nvSpPr>
        <p:spPr/>
        <p:txBody>
          <a:bodyPr>
            <a:normAutofit fontScale="92500"/>
          </a:bodyPr>
          <a:lstStyle/>
          <a:p>
            <a:pPr marL="0" indent="0">
              <a:buNone/>
            </a:pPr>
            <a:endParaRPr lang="cs-CZ" dirty="0"/>
          </a:p>
          <a:p>
            <a:pPr>
              <a:buFontTx/>
              <a:buChar char="-"/>
            </a:pPr>
            <a:r>
              <a:rPr lang="cs-CZ" dirty="0"/>
              <a:t>Tendence přizpůsobovat se skupinovým normám (konformita) </a:t>
            </a:r>
            <a:r>
              <a:rPr lang="cs-CZ" b="1" dirty="0"/>
              <a:t>usnadňuje fungování </a:t>
            </a:r>
            <a:r>
              <a:rPr lang="cs-CZ" dirty="0"/>
              <a:t>skupin.</a:t>
            </a:r>
          </a:p>
          <a:p>
            <a:pPr>
              <a:buFontTx/>
              <a:buChar char="-"/>
            </a:pPr>
            <a:endParaRPr lang="cs-CZ" dirty="0"/>
          </a:p>
          <a:p>
            <a:pPr>
              <a:buFontTx/>
              <a:buChar char="-"/>
            </a:pPr>
            <a:r>
              <a:rPr lang="cs-CZ" dirty="0"/>
              <a:t>Konformita také skupiny</a:t>
            </a:r>
            <a:r>
              <a:rPr lang="cs-CZ" b="1" dirty="0"/>
              <a:t> tmelí</a:t>
            </a:r>
            <a:r>
              <a:rPr lang="cs-CZ" dirty="0"/>
              <a:t>, podporuje v členem skupiny pocit podobnosti a sounáležitostí.</a:t>
            </a:r>
          </a:p>
        </p:txBody>
      </p:sp>
      <p:sp>
        <p:nvSpPr>
          <p:cNvPr id="5" name="Zástupný symbol pro text 4">
            <a:extLst>
              <a:ext uri="{FF2B5EF4-FFF2-40B4-BE49-F238E27FC236}">
                <a16:creationId xmlns:a16="http://schemas.microsoft.com/office/drawing/2014/main" id="{A2A74397-65F8-436A-A25C-DE389734FC56}"/>
              </a:ext>
            </a:extLst>
          </p:cNvPr>
          <p:cNvSpPr>
            <a:spLocks noGrp="1"/>
          </p:cNvSpPr>
          <p:nvPr>
            <p:ph type="body" sz="quarter" idx="3"/>
          </p:nvPr>
        </p:nvSpPr>
        <p:spPr/>
        <p:txBody>
          <a:bodyPr/>
          <a:lstStyle/>
          <a:p>
            <a:r>
              <a:rPr lang="cs-CZ" dirty="0"/>
              <a:t>Pro jedince</a:t>
            </a:r>
            <a:endParaRPr lang="en-US" dirty="0"/>
          </a:p>
        </p:txBody>
      </p:sp>
      <p:sp>
        <p:nvSpPr>
          <p:cNvPr id="6" name="Zástupný symbol pro obsah 5">
            <a:extLst>
              <a:ext uri="{FF2B5EF4-FFF2-40B4-BE49-F238E27FC236}">
                <a16:creationId xmlns:a16="http://schemas.microsoft.com/office/drawing/2014/main" id="{5FD5D000-FEC8-4501-AB6C-F5FB0595B44A}"/>
              </a:ext>
            </a:extLst>
          </p:cNvPr>
          <p:cNvSpPr>
            <a:spLocks noGrp="1"/>
          </p:cNvSpPr>
          <p:nvPr>
            <p:ph sz="quarter" idx="4"/>
          </p:nvPr>
        </p:nvSpPr>
        <p:spPr/>
        <p:txBody>
          <a:bodyPr>
            <a:normAutofit fontScale="92500"/>
          </a:bodyPr>
          <a:lstStyle/>
          <a:p>
            <a:pPr marL="0" indent="0">
              <a:buNone/>
            </a:pPr>
            <a:endParaRPr lang="cs-CZ" dirty="0"/>
          </a:p>
          <a:p>
            <a:pPr marL="0" indent="0">
              <a:buNone/>
            </a:pPr>
            <a:r>
              <a:rPr lang="cs-CZ" dirty="0"/>
              <a:t>- Sociální normy mají často morální rozměř (např., pomáhat druhým) či jiný pozitivní rozměr (např., být aktivní v péči o své zdraví), a mají tak díky konformitě </a:t>
            </a:r>
            <a:r>
              <a:rPr lang="cs-CZ" b="1" dirty="0"/>
              <a:t>pozitivní vliv na vývoj postojů</a:t>
            </a:r>
            <a:r>
              <a:rPr lang="cs-CZ" dirty="0"/>
              <a:t> člověka.</a:t>
            </a:r>
            <a:endParaRPr lang="en-US" dirty="0"/>
          </a:p>
        </p:txBody>
      </p:sp>
    </p:spTree>
    <p:extLst>
      <p:ext uri="{BB962C8B-B14F-4D97-AF65-F5344CB8AC3E}">
        <p14:creationId xmlns:p14="http://schemas.microsoft.com/office/powerpoint/2010/main" val="19692388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2D06448-D9FE-4119-A0C4-B63B28A46F0C}"/>
              </a:ext>
            </a:extLst>
          </p:cNvPr>
          <p:cNvSpPr>
            <a:spLocks noGrp="1"/>
          </p:cNvSpPr>
          <p:nvPr>
            <p:ph type="title"/>
          </p:nvPr>
        </p:nvSpPr>
        <p:spPr/>
        <p:txBody>
          <a:bodyPr/>
          <a:lstStyle/>
          <a:p>
            <a:r>
              <a:rPr lang="cs-CZ" dirty="0"/>
              <a:t>Kdy může konformita škodit?</a:t>
            </a:r>
            <a:endParaRPr lang="en-US" dirty="0"/>
          </a:p>
        </p:txBody>
      </p:sp>
      <p:sp>
        <p:nvSpPr>
          <p:cNvPr id="3" name="Zástupný symbol pro text 2">
            <a:extLst>
              <a:ext uri="{FF2B5EF4-FFF2-40B4-BE49-F238E27FC236}">
                <a16:creationId xmlns:a16="http://schemas.microsoft.com/office/drawing/2014/main" id="{BFBD7E8A-D2B7-4904-92CC-D0A3C2014F62}"/>
              </a:ext>
            </a:extLst>
          </p:cNvPr>
          <p:cNvSpPr>
            <a:spLocks noGrp="1"/>
          </p:cNvSpPr>
          <p:nvPr>
            <p:ph type="body" idx="1"/>
          </p:nvPr>
        </p:nvSpPr>
        <p:spPr/>
        <p:txBody>
          <a:bodyPr/>
          <a:lstStyle/>
          <a:p>
            <a:r>
              <a:rPr lang="cs-CZ" dirty="0"/>
              <a:t>Skupinám</a:t>
            </a:r>
            <a:endParaRPr lang="en-US" dirty="0"/>
          </a:p>
        </p:txBody>
      </p:sp>
      <p:sp>
        <p:nvSpPr>
          <p:cNvPr id="4" name="Zástupný symbol pro obsah 3">
            <a:extLst>
              <a:ext uri="{FF2B5EF4-FFF2-40B4-BE49-F238E27FC236}">
                <a16:creationId xmlns:a16="http://schemas.microsoft.com/office/drawing/2014/main" id="{8E47F5CD-6AD1-463A-B0B8-2552CE5DC14F}"/>
              </a:ext>
            </a:extLst>
          </p:cNvPr>
          <p:cNvSpPr>
            <a:spLocks noGrp="1"/>
          </p:cNvSpPr>
          <p:nvPr>
            <p:ph sz="half" idx="2"/>
          </p:nvPr>
        </p:nvSpPr>
        <p:spPr/>
        <p:txBody>
          <a:bodyPr>
            <a:normAutofit lnSpcReduction="10000"/>
          </a:bodyPr>
          <a:lstStyle/>
          <a:p>
            <a:pPr marL="0" indent="0">
              <a:buNone/>
            </a:pPr>
            <a:endParaRPr lang="cs-CZ" dirty="0"/>
          </a:p>
          <a:p>
            <a:pPr marL="0" indent="0">
              <a:buNone/>
            </a:pPr>
            <a:endParaRPr lang="cs-CZ" dirty="0"/>
          </a:p>
          <a:p>
            <a:pPr marL="0" indent="0">
              <a:buNone/>
            </a:pPr>
            <a:endParaRPr lang="cs-CZ" dirty="0"/>
          </a:p>
          <a:p>
            <a:pPr marL="0" indent="0">
              <a:buNone/>
            </a:pPr>
            <a:r>
              <a:rPr lang="cs-CZ" dirty="0"/>
              <a:t>- Přílišná konformita zavede někdy skupiny k přijetí špatných rozhodnutí, přeceňování vlastní moci podceňování rizik. Budeme probírat tzv. skupinové myšlení.</a:t>
            </a:r>
            <a:endParaRPr lang="en-US" dirty="0"/>
          </a:p>
        </p:txBody>
      </p:sp>
      <p:sp>
        <p:nvSpPr>
          <p:cNvPr id="5" name="Zástupný symbol pro text 4">
            <a:extLst>
              <a:ext uri="{FF2B5EF4-FFF2-40B4-BE49-F238E27FC236}">
                <a16:creationId xmlns:a16="http://schemas.microsoft.com/office/drawing/2014/main" id="{D7D8490C-6461-4C0A-B13A-C0DF35186D6A}"/>
              </a:ext>
            </a:extLst>
          </p:cNvPr>
          <p:cNvSpPr>
            <a:spLocks noGrp="1"/>
          </p:cNvSpPr>
          <p:nvPr>
            <p:ph type="body" sz="quarter" idx="3"/>
          </p:nvPr>
        </p:nvSpPr>
        <p:spPr/>
        <p:txBody>
          <a:bodyPr/>
          <a:lstStyle/>
          <a:p>
            <a:r>
              <a:rPr lang="cs-CZ" dirty="0"/>
              <a:t>Jedinci</a:t>
            </a:r>
            <a:endParaRPr lang="en-US" dirty="0"/>
          </a:p>
        </p:txBody>
      </p:sp>
      <p:sp>
        <p:nvSpPr>
          <p:cNvPr id="6" name="Zástupný symbol pro obsah 5">
            <a:extLst>
              <a:ext uri="{FF2B5EF4-FFF2-40B4-BE49-F238E27FC236}">
                <a16:creationId xmlns:a16="http://schemas.microsoft.com/office/drawing/2014/main" id="{0C7B72B8-8B5C-4DC1-B09E-3A1F1D4B5456}"/>
              </a:ext>
            </a:extLst>
          </p:cNvPr>
          <p:cNvSpPr>
            <a:spLocks noGrp="1"/>
          </p:cNvSpPr>
          <p:nvPr>
            <p:ph sz="quarter" idx="4"/>
          </p:nvPr>
        </p:nvSpPr>
        <p:spPr/>
        <p:txBody>
          <a:bodyPr>
            <a:normAutofit lnSpcReduction="10000"/>
          </a:bodyPr>
          <a:lstStyle/>
          <a:p>
            <a:pPr marL="0" indent="0">
              <a:buNone/>
            </a:pPr>
            <a:endParaRPr lang="cs-CZ" dirty="0"/>
          </a:p>
          <a:p>
            <a:pPr marL="0" indent="0">
              <a:buNone/>
            </a:pPr>
            <a:endParaRPr lang="cs-CZ" dirty="0"/>
          </a:p>
          <a:p>
            <a:pPr marL="0" indent="0">
              <a:buNone/>
            </a:pPr>
            <a:r>
              <a:rPr lang="cs-CZ" dirty="0"/>
              <a:t>- Sociální normy mají někdy či v některých skupinách nemorální rozměř (např., nadávat druhým) či jiný negativní rozměr (např., sebepoškozovat se či pít alkohol), a mají tak díky konformitě </a:t>
            </a:r>
            <a:r>
              <a:rPr lang="cs-CZ" b="1" dirty="0"/>
              <a:t>negativní vliv na vývoj postojů.</a:t>
            </a:r>
            <a:endParaRPr lang="en-US" dirty="0"/>
          </a:p>
        </p:txBody>
      </p:sp>
    </p:spTree>
    <p:extLst>
      <p:ext uri="{BB962C8B-B14F-4D97-AF65-F5344CB8AC3E}">
        <p14:creationId xmlns:p14="http://schemas.microsoft.com/office/powerpoint/2010/main" val="13726638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4000" dirty="0"/>
              <a:t>Sociální normy mohou mít pozitivní i negativní vliv.</a:t>
            </a:r>
            <a:endParaRPr lang="en-AU" sz="4000" dirty="0"/>
          </a:p>
        </p:txBody>
      </p:sp>
      <p:sp>
        <p:nvSpPr>
          <p:cNvPr id="3" name="Zástupný symbol pro obsah 2"/>
          <p:cNvSpPr>
            <a:spLocks noGrp="1"/>
          </p:cNvSpPr>
          <p:nvPr>
            <p:ph idx="1"/>
          </p:nvPr>
        </p:nvSpPr>
        <p:spPr>
          <a:xfrm>
            <a:off x="6197603" y="1690688"/>
            <a:ext cx="5516418" cy="4852266"/>
          </a:xfrm>
        </p:spPr>
        <p:txBody>
          <a:bodyPr>
            <a:normAutofit/>
          </a:bodyPr>
          <a:lstStyle/>
          <a:p>
            <a:pPr marL="0" indent="0">
              <a:buNone/>
            </a:pPr>
            <a:endParaRPr lang="cs-CZ" sz="2400" dirty="0">
              <a:latin typeface="+mj-lt"/>
            </a:endParaRPr>
          </a:p>
          <a:p>
            <a:pPr marL="0" indent="0">
              <a:buNone/>
            </a:pPr>
            <a:r>
              <a:rPr lang="cs-CZ" sz="2400" dirty="0">
                <a:latin typeface="+mj-lt"/>
              </a:rPr>
              <a:t>Potřebujeme proto nejen </a:t>
            </a:r>
            <a:r>
              <a:rPr lang="cs-CZ" sz="2400" b="1" dirty="0">
                <a:latin typeface="+mj-lt"/>
              </a:rPr>
              <a:t>kritickou reflexi </a:t>
            </a:r>
            <a:r>
              <a:rPr lang="cs-CZ" sz="2400" dirty="0">
                <a:latin typeface="+mj-lt"/>
              </a:rPr>
              <a:t>tlaku na konformitu (např. Mohu být s kamarády sám sebou? Chci být ve skupině, která tlačí na uniformitu?),</a:t>
            </a:r>
          </a:p>
          <a:p>
            <a:pPr marL="0" indent="0">
              <a:buNone/>
            </a:pPr>
            <a:endParaRPr lang="cs-CZ" sz="2400" dirty="0">
              <a:latin typeface="+mj-lt"/>
            </a:endParaRPr>
          </a:p>
          <a:p>
            <a:pPr marL="0" indent="0">
              <a:buNone/>
            </a:pPr>
            <a:r>
              <a:rPr lang="cs-CZ" sz="2400" dirty="0">
                <a:latin typeface="+mj-lt"/>
              </a:rPr>
              <a:t>ale i kritickou reflexi OBSAHU předkládaných norem (např. Je pro mě dobré pít alkohol? Líbí se mi to, co ode mě ostatní čekají? Jak to vidím já sám za sebe?). </a:t>
            </a:r>
            <a:endParaRPr lang="en-AU" sz="2400" dirty="0">
              <a:latin typeface="+mj-lt"/>
            </a:endParaRPr>
          </a:p>
          <a:p>
            <a:pPr marL="0" indent="0">
              <a:buNone/>
            </a:pPr>
            <a:endParaRPr lang="cs-CZ" sz="2400" dirty="0">
              <a:latin typeface="+mj-lt"/>
            </a:endParaRPr>
          </a:p>
          <a:p>
            <a:pPr marL="0" indent="0">
              <a:buNone/>
            </a:pPr>
            <a:endParaRPr lang="cs-CZ" sz="2400" dirty="0">
              <a:latin typeface="+mj-lt"/>
            </a:endParaRPr>
          </a:p>
          <a:p>
            <a:pPr marL="0" indent="0">
              <a:buNone/>
            </a:pPr>
            <a:endParaRPr lang="cs-CZ" sz="2400" dirty="0">
              <a:latin typeface="+mj-lt"/>
            </a:endParaRPr>
          </a:p>
          <a:p>
            <a:endParaRPr lang="cs-CZ" sz="2400" dirty="0">
              <a:latin typeface="+mj-lt"/>
            </a:endParaRPr>
          </a:p>
          <a:p>
            <a:pPr marL="0" indent="0">
              <a:buNone/>
            </a:pPr>
            <a:endParaRPr lang="en-AU" sz="2400" dirty="0">
              <a:latin typeface="+mj-lt"/>
            </a:endParaRPr>
          </a:p>
        </p:txBody>
      </p:sp>
      <p:pic>
        <p:nvPicPr>
          <p:cNvPr id="10" name="Obrázek 9">
            <a:extLst>
              <a:ext uri="{FF2B5EF4-FFF2-40B4-BE49-F238E27FC236}">
                <a16:creationId xmlns:a16="http://schemas.microsoft.com/office/drawing/2014/main" id="{809023BA-EF6A-41CD-B689-781009358B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009" y="3297093"/>
            <a:ext cx="5681390" cy="3195782"/>
          </a:xfrm>
          <a:prstGeom prst="rect">
            <a:avLst/>
          </a:prstGeom>
        </p:spPr>
      </p:pic>
    </p:spTree>
    <p:extLst>
      <p:ext uri="{BB962C8B-B14F-4D97-AF65-F5344CB8AC3E}">
        <p14:creationId xmlns:p14="http://schemas.microsoft.com/office/powerpoint/2010/main" val="2235337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289EEFC-F9D2-41F3-8DAC-43BD22B808CB}"/>
              </a:ext>
            </a:extLst>
          </p:cNvPr>
          <p:cNvSpPr>
            <a:spLocks noGrp="1"/>
          </p:cNvSpPr>
          <p:nvPr>
            <p:ph type="title"/>
          </p:nvPr>
        </p:nvSpPr>
        <p:spPr/>
        <p:txBody>
          <a:bodyPr/>
          <a:lstStyle/>
          <a:p>
            <a:r>
              <a:rPr lang="cs-CZ" dirty="0"/>
              <a:t>Kdy ve vývoji vrcholí potřeba konformity?</a:t>
            </a:r>
            <a:endParaRPr lang="en-US" dirty="0"/>
          </a:p>
        </p:txBody>
      </p:sp>
      <p:sp>
        <p:nvSpPr>
          <p:cNvPr id="3" name="Zástupný symbol pro obsah 2">
            <a:extLst>
              <a:ext uri="{FF2B5EF4-FFF2-40B4-BE49-F238E27FC236}">
                <a16:creationId xmlns:a16="http://schemas.microsoft.com/office/drawing/2014/main" id="{557C10B1-EF16-469D-B231-FF53D859E788}"/>
              </a:ext>
            </a:extLst>
          </p:cNvPr>
          <p:cNvSpPr>
            <a:spLocks noGrp="1"/>
          </p:cNvSpPr>
          <p:nvPr>
            <p:ph idx="1"/>
          </p:nvPr>
        </p:nvSpPr>
        <p:spPr/>
        <p:txBody>
          <a:bodyPr>
            <a:normAutofit fontScale="92500" lnSpcReduction="10000"/>
          </a:bodyPr>
          <a:lstStyle/>
          <a:p>
            <a:pPr marL="0" indent="0">
              <a:buNone/>
            </a:pPr>
            <a:endParaRPr lang="cs-CZ" dirty="0"/>
          </a:p>
          <a:p>
            <a:pPr marL="0" indent="0">
              <a:buNone/>
            </a:pPr>
            <a:r>
              <a:rPr lang="cs-CZ" dirty="0"/>
              <a:t>V průběh u </a:t>
            </a:r>
            <a:r>
              <a:rPr lang="cs-CZ" b="1" dirty="0"/>
              <a:t>rané adolescence </a:t>
            </a:r>
            <a:r>
              <a:rPr lang="cs-CZ" dirty="0"/>
              <a:t>(cca 6. -7. třída).</a:t>
            </a:r>
          </a:p>
          <a:p>
            <a:pPr marL="0" indent="0">
              <a:buNone/>
            </a:pPr>
            <a:endParaRPr lang="cs-CZ" dirty="0"/>
          </a:p>
          <a:p>
            <a:pPr marL="0" indent="0">
              <a:buNone/>
            </a:pPr>
            <a:r>
              <a:rPr lang="cs-CZ" dirty="0"/>
              <a:t>Přijetí vrstevnickou skupinou je tomto období důležitou potřebou, protože napomáhá k získání jistoty a k utváření identity v tomto období velkých změn (sexuální dozrávání, proměny těla, zvýšený zájem o vrstevníky a přátelství, názorové osamostatňování od rodiny).</a:t>
            </a:r>
          </a:p>
          <a:p>
            <a:pPr marL="0" indent="0">
              <a:buNone/>
            </a:pPr>
            <a:endParaRPr lang="cs-CZ" dirty="0"/>
          </a:p>
          <a:p>
            <a:pPr marL="360363" indent="0">
              <a:buNone/>
            </a:pPr>
            <a:r>
              <a:rPr lang="cs-CZ" dirty="0"/>
              <a:t>V tomto období děti více přestupují různé normy nastavené dospělými, často pod tlakem na konformitu s vrstevníky, např. první pití alkoholu, apod. </a:t>
            </a:r>
            <a:endParaRPr lang="en-US" dirty="0"/>
          </a:p>
        </p:txBody>
      </p:sp>
    </p:spTree>
    <p:extLst>
      <p:ext uri="{BB962C8B-B14F-4D97-AF65-F5344CB8AC3E}">
        <p14:creationId xmlns:p14="http://schemas.microsoft.com/office/powerpoint/2010/main" val="40659842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F7BA97B-A1F3-4021-A8A3-EDAC86916942}"/>
              </a:ext>
            </a:extLst>
          </p:cNvPr>
          <p:cNvSpPr>
            <a:spLocks noGrp="1"/>
          </p:cNvSpPr>
          <p:nvPr>
            <p:ph type="title"/>
          </p:nvPr>
        </p:nvSpPr>
        <p:spPr/>
        <p:txBody>
          <a:bodyPr/>
          <a:lstStyle/>
          <a:p>
            <a:r>
              <a:rPr lang="cs-CZ" dirty="0"/>
              <a:t>Př. Pozitivní vliv konformity na kognitivní či emoční složku postoje.</a:t>
            </a:r>
            <a:endParaRPr lang="en-US" dirty="0"/>
          </a:p>
        </p:txBody>
      </p:sp>
      <p:sp>
        <p:nvSpPr>
          <p:cNvPr id="3" name="Zástupný symbol pro obsah 2">
            <a:extLst>
              <a:ext uri="{FF2B5EF4-FFF2-40B4-BE49-F238E27FC236}">
                <a16:creationId xmlns:a16="http://schemas.microsoft.com/office/drawing/2014/main" id="{6988114B-EE43-4515-8F0A-78D2BA6CCD71}"/>
              </a:ext>
            </a:extLst>
          </p:cNvPr>
          <p:cNvSpPr>
            <a:spLocks noGrp="1"/>
          </p:cNvSpPr>
          <p:nvPr>
            <p:ph idx="1"/>
          </p:nvPr>
        </p:nvSpPr>
        <p:spPr/>
        <p:txBody>
          <a:bodyPr>
            <a:normAutofit fontScale="77500" lnSpcReduction="20000"/>
          </a:bodyPr>
          <a:lstStyle/>
          <a:p>
            <a:pPr marL="0" indent="0">
              <a:buNone/>
            </a:pPr>
            <a:r>
              <a:rPr lang="cs-CZ" dirty="0"/>
              <a:t>VYUŽITÍ V PREVENCI</a:t>
            </a:r>
          </a:p>
          <a:p>
            <a:pPr marL="0" indent="0">
              <a:buNone/>
            </a:pPr>
            <a:r>
              <a:rPr lang="cs-CZ" dirty="0"/>
              <a:t>Lidé se často orientují podle názoru/chování většiny. Jestliže si něco myslí, či to dělají ostatní, člověk to může považovat za hodnotnější a chtít to také (a méně se toho bát). </a:t>
            </a:r>
          </a:p>
          <a:p>
            <a:pPr marL="0" indent="0">
              <a:buNone/>
            </a:pPr>
            <a:endParaRPr lang="cs-CZ" dirty="0"/>
          </a:p>
          <a:p>
            <a:pPr marL="0" indent="0">
              <a:buNone/>
            </a:pPr>
            <a:r>
              <a:rPr lang="cs-CZ" dirty="0"/>
              <a:t>Např. když v jednom výzkumu v Německu informovali náhodné muže na ulici o preventivním vyšetření na rakovinu, jejich ochota nechat se vyšetřit závisela na tom, jako informaci dostali o tom, kolik % mužů v Německu už vyšetření podstoupilo.</a:t>
            </a:r>
          </a:p>
          <a:p>
            <a:pPr marL="0" indent="0">
              <a:buNone/>
            </a:pPr>
            <a:endParaRPr lang="cs-CZ" dirty="0"/>
          </a:p>
          <a:p>
            <a:pPr marL="1163638" indent="-514350">
              <a:buAutoNum type="alphaLcParenR"/>
            </a:pPr>
            <a:r>
              <a:rPr lang="cs-CZ" dirty="0"/>
              <a:t>Po informaci „podstoupilo pouhých 18 %“ bylo ochotných 18 %.</a:t>
            </a:r>
          </a:p>
          <a:p>
            <a:pPr marL="1163638" indent="-514350">
              <a:buAutoNum type="alphaLcParenR"/>
            </a:pPr>
            <a:r>
              <a:rPr lang="cs-CZ" dirty="0"/>
              <a:t>Po informaci „podstoupilo vskutku 65 %“ bylo ochotných 39 %.</a:t>
            </a:r>
          </a:p>
          <a:p>
            <a:pPr marL="649288" indent="0">
              <a:buNone/>
            </a:pPr>
            <a:endParaRPr lang="cs-CZ" dirty="0"/>
          </a:p>
          <a:p>
            <a:pPr marL="649288" indent="0">
              <a:buNone/>
            </a:pPr>
            <a:r>
              <a:rPr lang="cs-CZ" dirty="0"/>
              <a:t>??? Mají preventivní kampaně (ne)zveřejňovat nízkou součinnost lidí. Kde je hranice mezi edukací a manipulací?</a:t>
            </a:r>
          </a:p>
        </p:txBody>
      </p:sp>
    </p:spTree>
    <p:extLst>
      <p:ext uri="{BB962C8B-B14F-4D97-AF65-F5344CB8AC3E}">
        <p14:creationId xmlns:p14="http://schemas.microsoft.com/office/powerpoint/2010/main" val="35127428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a:extLst>
              <a:ext uri="{FF2B5EF4-FFF2-40B4-BE49-F238E27FC236}">
                <a16:creationId xmlns:a16="http://schemas.microsoft.com/office/drawing/2014/main" id="{AACBE0FF-30B0-4A79-82A8-C3994C7F3D5D}"/>
              </a:ext>
            </a:extLst>
          </p:cNvPr>
          <p:cNvPicPr>
            <a:picLocks noChangeAspect="1"/>
          </p:cNvPicPr>
          <p:nvPr/>
        </p:nvPicPr>
        <p:blipFill>
          <a:blip r:embed="rId2"/>
          <a:stretch>
            <a:fillRect/>
          </a:stretch>
        </p:blipFill>
        <p:spPr>
          <a:xfrm>
            <a:off x="0" y="158750"/>
            <a:ext cx="12192000" cy="6540500"/>
          </a:xfrm>
          <a:prstGeom prst="rect">
            <a:avLst/>
          </a:prstGeom>
        </p:spPr>
      </p:pic>
    </p:spTree>
    <p:extLst>
      <p:ext uri="{BB962C8B-B14F-4D97-AF65-F5344CB8AC3E}">
        <p14:creationId xmlns:p14="http://schemas.microsoft.com/office/powerpoint/2010/main" val="39597597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596B4B9-B314-41FC-9E18-B3AF136BD7D3}"/>
              </a:ext>
            </a:extLst>
          </p:cNvPr>
          <p:cNvSpPr>
            <a:spLocks noGrp="1"/>
          </p:cNvSpPr>
          <p:nvPr>
            <p:ph type="title"/>
          </p:nvPr>
        </p:nvSpPr>
        <p:spPr/>
        <p:txBody>
          <a:bodyPr>
            <a:normAutofit/>
          </a:bodyPr>
          <a:lstStyle/>
          <a:p>
            <a:r>
              <a:rPr lang="cs-CZ" dirty="0"/>
              <a:t>Př. Pozitivní vliv na behaviorální složku postoje.</a:t>
            </a:r>
            <a:endParaRPr lang="en-US" dirty="0"/>
          </a:p>
        </p:txBody>
      </p:sp>
      <p:sp>
        <p:nvSpPr>
          <p:cNvPr id="3" name="Zástupný symbol pro obsah 2">
            <a:extLst>
              <a:ext uri="{FF2B5EF4-FFF2-40B4-BE49-F238E27FC236}">
                <a16:creationId xmlns:a16="http://schemas.microsoft.com/office/drawing/2014/main" id="{055A9E53-36C6-40DD-B90E-00B95A0A5B94}"/>
              </a:ext>
            </a:extLst>
          </p:cNvPr>
          <p:cNvSpPr>
            <a:spLocks noGrp="1"/>
          </p:cNvSpPr>
          <p:nvPr>
            <p:ph idx="1"/>
          </p:nvPr>
        </p:nvSpPr>
        <p:spPr/>
        <p:txBody>
          <a:bodyPr>
            <a:normAutofit fontScale="85000" lnSpcReduction="20000"/>
          </a:bodyPr>
          <a:lstStyle/>
          <a:p>
            <a:pPr marL="0" indent="0">
              <a:buNone/>
            </a:pPr>
            <a:endParaRPr lang="cs-CZ" dirty="0"/>
          </a:p>
          <a:p>
            <a:pPr marL="0" indent="0" algn="ctr">
              <a:buNone/>
            </a:pPr>
            <a:r>
              <a:rPr lang="cs-CZ" dirty="0"/>
              <a:t>Otázka studentů:</a:t>
            </a:r>
          </a:p>
          <a:p>
            <a:pPr marL="0" indent="0" algn="ctr">
              <a:buNone/>
            </a:pPr>
            <a:r>
              <a:rPr lang="cs-CZ" dirty="0"/>
              <a:t>Jaký vliv má oddílová aktivita (typu Skaut) a vedoucí na dítě?</a:t>
            </a:r>
          </a:p>
          <a:p>
            <a:pPr marL="0" indent="0" algn="ctr">
              <a:buNone/>
            </a:pPr>
            <a:endParaRPr lang="cs-CZ" dirty="0"/>
          </a:p>
          <a:p>
            <a:pPr marL="0" indent="0" algn="ctr">
              <a:buNone/>
            </a:pPr>
            <a:r>
              <a:rPr lang="cs-CZ" dirty="0"/>
              <a:t>Odpověď:</a:t>
            </a:r>
          </a:p>
          <a:p>
            <a:pPr marL="0" indent="0">
              <a:buNone/>
            </a:pPr>
            <a:r>
              <a:rPr lang="cs-CZ" dirty="0"/>
              <a:t>Oddílové aktivity typu Skaut jsou jedinečné mimo jiné v tom, že dětem umožňují zažít pocit </a:t>
            </a:r>
            <a:r>
              <a:rPr lang="cs-CZ" u="sng" dirty="0"/>
              <a:t>přijetí/začlenění </a:t>
            </a:r>
            <a:r>
              <a:rPr lang="cs-CZ" dirty="0"/>
              <a:t>do nějaké širší skupiny, která je spojena jasnými pozitivními NORMAMI, které děti </a:t>
            </a:r>
            <a:r>
              <a:rPr lang="cs-CZ" u="sng" dirty="0"/>
              <a:t>aktivizují k pozitivnímu chování</a:t>
            </a:r>
            <a:r>
              <a:rPr lang="cs-CZ" dirty="0"/>
              <a:t>. </a:t>
            </a:r>
          </a:p>
          <a:p>
            <a:pPr marL="0" indent="0">
              <a:buNone/>
            </a:pPr>
            <a:r>
              <a:rPr lang="cs-CZ" dirty="0"/>
              <a:t>Výchovný proces pak můžeme zjednodušit takto: Dítě se zejména díky zábavě, konformitě a autoritě vedoucího přizpůsobí normám a </a:t>
            </a:r>
            <a:r>
              <a:rPr lang="cs-CZ" b="1" dirty="0"/>
              <a:t>chová</a:t>
            </a:r>
            <a:r>
              <a:rPr lang="cs-CZ" dirty="0"/>
              <a:t> se podle nich (např. začne víc pomáhat druhým) a tento zážitek pak přispívá k formování jejich vnitřních myšlenek a emocí – vnitřního </a:t>
            </a:r>
            <a:r>
              <a:rPr lang="cs-CZ" b="1" dirty="0"/>
              <a:t>postoje </a:t>
            </a:r>
            <a:r>
              <a:rPr lang="cs-CZ" dirty="0"/>
              <a:t>(např. Pomáhat mě baví. Pomáhat je potřeba. Často pomáhám a není to těžké.).</a:t>
            </a:r>
          </a:p>
          <a:p>
            <a:pPr marL="0" indent="0" algn="ctr">
              <a:buNone/>
            </a:pPr>
            <a:endParaRPr lang="en-US" dirty="0"/>
          </a:p>
        </p:txBody>
      </p:sp>
    </p:spTree>
    <p:extLst>
      <p:ext uri="{BB962C8B-B14F-4D97-AF65-F5344CB8AC3E}">
        <p14:creationId xmlns:p14="http://schemas.microsoft.com/office/powerpoint/2010/main" val="9739114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68BD4FD-E243-4472-BEC3-747E687F1C5D}"/>
              </a:ext>
            </a:extLst>
          </p:cNvPr>
          <p:cNvSpPr>
            <a:spLocks noGrp="1"/>
          </p:cNvSpPr>
          <p:nvPr>
            <p:ph type="title"/>
          </p:nvPr>
        </p:nvSpPr>
        <p:spPr/>
        <p:txBody>
          <a:bodyPr>
            <a:normAutofit fontScale="90000"/>
          </a:bodyPr>
          <a:lstStyle/>
          <a:p>
            <a:r>
              <a:rPr lang="cs-CZ" dirty="0"/>
              <a:t>K tématu minulé hodiny:</a:t>
            </a:r>
            <a:br>
              <a:rPr lang="cs-CZ" dirty="0"/>
            </a:br>
            <a:r>
              <a:rPr lang="cs-CZ" dirty="0"/>
              <a:t>Kognitivní disonance pomáhá vysvětlit změnu postojů po negativním chování.</a:t>
            </a:r>
            <a:endParaRPr lang="en-US" dirty="0"/>
          </a:p>
        </p:txBody>
      </p:sp>
      <p:sp>
        <p:nvSpPr>
          <p:cNvPr id="3" name="Zástupný symbol pro obsah 2">
            <a:extLst>
              <a:ext uri="{FF2B5EF4-FFF2-40B4-BE49-F238E27FC236}">
                <a16:creationId xmlns:a16="http://schemas.microsoft.com/office/drawing/2014/main" id="{E9A8CCB6-D31E-4687-A225-25B146A1E6E4}"/>
              </a:ext>
            </a:extLst>
          </p:cNvPr>
          <p:cNvSpPr>
            <a:spLocks noGrp="1"/>
          </p:cNvSpPr>
          <p:nvPr>
            <p:ph idx="1"/>
          </p:nvPr>
        </p:nvSpPr>
        <p:spPr/>
        <p:txBody>
          <a:bodyPr/>
          <a:lstStyle/>
          <a:p>
            <a:pPr marL="0" indent="0">
              <a:buNone/>
            </a:pPr>
            <a:endParaRPr lang="cs-CZ" dirty="0">
              <a:latin typeface="+mj-lt"/>
            </a:endParaRPr>
          </a:p>
          <a:p>
            <a:pPr marL="0" indent="0">
              <a:buNone/>
            </a:pPr>
            <a:r>
              <a:rPr lang="cs-CZ" dirty="0">
                <a:latin typeface="+mj-lt"/>
              </a:rPr>
              <a:t>Teorie kognitivní disonance pomáhá vysvětlit nejen to, proč si člověk více cení věcí či lidí, kterým věnuje čas (např. studijní obor), které si vybral (např. životní partner) či ke kterým se chová dobře (např. člověka, kterému půjčil něco hodnotného), ale i to ...</a:t>
            </a:r>
          </a:p>
          <a:p>
            <a:pPr marL="0" indent="0">
              <a:buNone/>
            </a:pPr>
            <a:endParaRPr lang="cs-CZ" dirty="0">
              <a:latin typeface="+mj-lt"/>
            </a:endParaRPr>
          </a:p>
          <a:p>
            <a:pPr marL="0" indent="0">
              <a:buNone/>
            </a:pPr>
            <a:r>
              <a:rPr lang="cs-CZ" dirty="0">
                <a:latin typeface="+mj-lt"/>
              </a:rPr>
              <a:t>.... proč si člověk méně cení věci či lidí, kterým nevěnuje čas, které si nevybral či ke kterým </a:t>
            </a:r>
            <a:r>
              <a:rPr lang="cs-CZ" b="1" dirty="0">
                <a:latin typeface="+mj-lt"/>
              </a:rPr>
              <a:t>se chová špatně, např. jim ubližuje</a:t>
            </a:r>
            <a:r>
              <a:rPr lang="cs-CZ" dirty="0">
                <a:latin typeface="+mj-lt"/>
              </a:rPr>
              <a:t>. </a:t>
            </a:r>
          </a:p>
          <a:p>
            <a:pPr marL="0" indent="0">
              <a:buNone/>
            </a:pPr>
            <a:endParaRPr lang="en-US" dirty="0">
              <a:latin typeface="+mj-lt"/>
            </a:endParaRPr>
          </a:p>
        </p:txBody>
      </p:sp>
    </p:spTree>
    <p:extLst>
      <p:ext uri="{BB962C8B-B14F-4D97-AF65-F5344CB8AC3E}">
        <p14:creationId xmlns:p14="http://schemas.microsoft.com/office/powerpoint/2010/main" val="26075864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Co snižuje konformitu s nesprávným názorem většiny?</a:t>
            </a:r>
          </a:p>
        </p:txBody>
      </p:sp>
      <p:sp>
        <p:nvSpPr>
          <p:cNvPr id="3" name="Zástupný symbol pro obsah 2"/>
          <p:cNvSpPr>
            <a:spLocks noGrp="1"/>
          </p:cNvSpPr>
          <p:nvPr>
            <p:ph idx="1"/>
          </p:nvPr>
        </p:nvSpPr>
        <p:spPr/>
        <p:txBody>
          <a:bodyPr>
            <a:normAutofit fontScale="92500" lnSpcReduction="10000"/>
          </a:bodyPr>
          <a:lstStyle/>
          <a:p>
            <a:pPr marL="0" indent="0">
              <a:buNone/>
            </a:pPr>
            <a:r>
              <a:rPr lang="cs-CZ" dirty="0"/>
              <a:t>!ROZMANITOST názorů ve skupině</a:t>
            </a:r>
          </a:p>
          <a:p>
            <a:pPr marL="0" indent="0">
              <a:buNone/>
            </a:pPr>
            <a:endParaRPr lang="cs-CZ" dirty="0"/>
          </a:p>
          <a:p>
            <a:pPr marL="0" indent="0">
              <a:buNone/>
            </a:pPr>
            <a:r>
              <a:rPr lang="cs-CZ" dirty="0"/>
              <a:t>V experimentech S. </a:t>
            </a:r>
            <a:r>
              <a:rPr lang="cs-CZ" dirty="0" err="1"/>
              <a:t>Asche</a:t>
            </a:r>
            <a:r>
              <a:rPr lang="cs-CZ" dirty="0"/>
              <a:t> stačilo, když byl ve skupině 1 člověk, který vyjádří správný názor na rozdíl od většiny. Ukáže tak, že rozmanitost je v pořádku. Stává se něčím jako spojencem posilujícím odvahu ostatních vyjádřit svůj názor.</a:t>
            </a:r>
          </a:p>
          <a:p>
            <a:pPr marL="0" indent="0">
              <a:buNone/>
            </a:pPr>
            <a:endParaRPr lang="cs-CZ" dirty="0"/>
          </a:p>
          <a:p>
            <a:pPr marL="0" indent="0">
              <a:buNone/>
            </a:pPr>
            <a:r>
              <a:rPr lang="cs-CZ" dirty="0"/>
              <a:t>Lidé, kteří byli pozorováni, pak měli daleko větší odvahu vyjádřit svůj názor, ale </a:t>
            </a:r>
            <a:r>
              <a:rPr lang="cs-CZ" u="sng" dirty="0"/>
              <a:t>nebyli si zcela vědomi </a:t>
            </a:r>
            <a:r>
              <a:rPr lang="cs-CZ" dirty="0"/>
              <a:t>toho, že jsou posíleni tím, že nejsou sami.</a:t>
            </a:r>
          </a:p>
          <a:p>
            <a:pPr marL="0" indent="0">
              <a:buNone/>
            </a:pPr>
            <a:endParaRPr lang="cs-CZ" dirty="0"/>
          </a:p>
          <a:p>
            <a:pPr marL="447675" indent="0">
              <a:buNone/>
            </a:pPr>
            <a:r>
              <a:rPr lang="cs-CZ" dirty="0"/>
              <a:t>- Vést děti k tomu, že rozmanitost názorů je vítaná  a  v pořádku.</a:t>
            </a:r>
          </a:p>
          <a:p>
            <a:pPr marL="0" indent="0">
              <a:buNone/>
            </a:pPr>
            <a:endParaRPr lang="cs-CZ" dirty="0"/>
          </a:p>
          <a:p>
            <a:pPr marL="0" indent="0">
              <a:buNone/>
            </a:pPr>
            <a:endParaRPr lang="cs-CZ" dirty="0"/>
          </a:p>
        </p:txBody>
      </p:sp>
    </p:spTree>
    <p:extLst>
      <p:ext uri="{BB962C8B-B14F-4D97-AF65-F5344CB8AC3E}">
        <p14:creationId xmlns:p14="http://schemas.microsoft.com/office/powerpoint/2010/main" val="39735198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Co snižuje konformitu s nesprávným názorem většiny?</a:t>
            </a:r>
          </a:p>
        </p:txBody>
      </p:sp>
      <p:sp>
        <p:nvSpPr>
          <p:cNvPr id="3" name="Zástupný symbol pro obsah 2"/>
          <p:cNvSpPr>
            <a:spLocks noGrp="1"/>
          </p:cNvSpPr>
          <p:nvPr>
            <p:ph idx="1"/>
          </p:nvPr>
        </p:nvSpPr>
        <p:spPr/>
        <p:txBody>
          <a:bodyPr/>
          <a:lstStyle/>
          <a:p>
            <a:pPr marL="0" indent="0">
              <a:buNone/>
            </a:pPr>
            <a:endParaRPr lang="cs-CZ" dirty="0"/>
          </a:p>
          <a:p>
            <a:pPr marL="0" indent="0">
              <a:buNone/>
            </a:pPr>
            <a:r>
              <a:rPr lang="cs-CZ" dirty="0"/>
              <a:t>! Možnost vyjádřit svůj názor SOUKROMNĚ</a:t>
            </a:r>
          </a:p>
          <a:p>
            <a:pPr marL="0" indent="0">
              <a:buNone/>
            </a:pPr>
            <a:endParaRPr lang="cs-CZ" dirty="0"/>
          </a:p>
          <a:p>
            <a:pPr marL="0" indent="0">
              <a:buNone/>
            </a:pPr>
            <a:r>
              <a:rPr lang="cs-CZ" dirty="0"/>
              <a:t>V experimentech S. </a:t>
            </a:r>
            <a:r>
              <a:rPr lang="cs-CZ" dirty="0" err="1"/>
              <a:t>Asche</a:t>
            </a:r>
            <a:r>
              <a:rPr lang="cs-CZ" dirty="0"/>
              <a:t> konformita pozorovaných lidí výrazně klesla, pokud nemuseli svůj názor říkat před ostatními, a vystavovat se tak riziku nesouhlasu/kritiky skupiny. </a:t>
            </a:r>
          </a:p>
          <a:p>
            <a:pPr marL="0" indent="0">
              <a:buNone/>
            </a:pPr>
            <a:endParaRPr lang="cs-CZ" dirty="0"/>
          </a:p>
          <a:p>
            <a:pPr marL="712788" indent="0">
              <a:buNone/>
            </a:pPr>
            <a:r>
              <a:rPr lang="cs-CZ" dirty="0"/>
              <a:t>- Vést děti k tomu, aby se samostatně a kriticky zamýšlely nad různými otázkami a zapisovaly si své postřehy.</a:t>
            </a:r>
          </a:p>
          <a:p>
            <a:pPr marL="0" indent="0">
              <a:buNone/>
            </a:pPr>
            <a:endParaRPr lang="cs-CZ" dirty="0"/>
          </a:p>
        </p:txBody>
      </p:sp>
    </p:spTree>
    <p:extLst>
      <p:ext uri="{BB962C8B-B14F-4D97-AF65-F5344CB8AC3E}">
        <p14:creationId xmlns:p14="http://schemas.microsoft.com/office/powerpoint/2010/main" val="20836697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50D8561-0254-45F2-9A03-C4DF89A4B19F}"/>
              </a:ext>
            </a:extLst>
          </p:cNvPr>
          <p:cNvSpPr>
            <a:spLocks noGrp="1"/>
          </p:cNvSpPr>
          <p:nvPr>
            <p:ph type="title"/>
          </p:nvPr>
        </p:nvSpPr>
        <p:spPr>
          <a:xfrm>
            <a:off x="730250" y="1635847"/>
            <a:ext cx="7868805" cy="2852737"/>
          </a:xfrm>
        </p:spPr>
        <p:txBody>
          <a:bodyPr>
            <a:normAutofit/>
          </a:bodyPr>
          <a:lstStyle/>
          <a:p>
            <a:pPr marL="176213" indent="0"/>
            <a:r>
              <a:rPr lang="cs-CZ" sz="2400" dirty="0"/>
              <a:t>???</a:t>
            </a:r>
            <a:br>
              <a:rPr lang="cs-CZ" sz="2400" dirty="0"/>
            </a:br>
            <a:br>
              <a:rPr lang="cs-CZ" sz="2400" dirty="0"/>
            </a:br>
            <a:r>
              <a:rPr lang="cs-CZ" sz="2400" dirty="0"/>
              <a:t>Jak může např. učitel českého jazyka na střední škole podporovat v žácích rozumnou míru autenticity </a:t>
            </a:r>
            <a:r>
              <a:rPr lang="cs-CZ" sz="2400" u="sng" dirty="0"/>
              <a:t>(vlastní názory</a:t>
            </a:r>
            <a:r>
              <a:rPr lang="cs-CZ" sz="2400" dirty="0"/>
              <a:t>) a konformity (</a:t>
            </a:r>
            <a:r>
              <a:rPr lang="cs-CZ" sz="2400" u="sng" dirty="0"/>
              <a:t>pravidla při diskusi</a:t>
            </a:r>
            <a:r>
              <a:rPr lang="cs-CZ" sz="2400" dirty="0"/>
              <a:t>) </a:t>
            </a:r>
            <a:r>
              <a:rPr lang="cs-CZ" sz="2400" b="1" dirty="0"/>
              <a:t>v diskusi se studenty nad obsahem Olivera </a:t>
            </a:r>
            <a:r>
              <a:rPr lang="cs-CZ" sz="2400" b="1" dirty="0" err="1"/>
              <a:t>Twista</a:t>
            </a:r>
            <a:r>
              <a:rPr lang="cs-CZ" sz="2400" dirty="0"/>
              <a:t>? </a:t>
            </a:r>
            <a:br>
              <a:rPr lang="cs-CZ" sz="2400" dirty="0"/>
            </a:br>
            <a:endParaRPr lang="en-US" sz="2400" dirty="0"/>
          </a:p>
        </p:txBody>
      </p:sp>
      <p:sp>
        <p:nvSpPr>
          <p:cNvPr id="3" name="Zástupný symbol pro text 2">
            <a:extLst>
              <a:ext uri="{FF2B5EF4-FFF2-40B4-BE49-F238E27FC236}">
                <a16:creationId xmlns:a16="http://schemas.microsoft.com/office/drawing/2014/main" id="{A710FEAE-17EB-4632-B3F0-96DB42571F97}"/>
              </a:ext>
            </a:extLst>
          </p:cNvPr>
          <p:cNvSpPr>
            <a:spLocks noGrp="1"/>
          </p:cNvSpPr>
          <p:nvPr>
            <p:ph type="body" idx="1"/>
          </p:nvPr>
        </p:nvSpPr>
        <p:spPr/>
        <p:txBody>
          <a:bodyPr/>
          <a:lstStyle/>
          <a:p>
            <a:endParaRPr lang="en-US"/>
          </a:p>
        </p:txBody>
      </p:sp>
      <p:pic>
        <p:nvPicPr>
          <p:cNvPr id="4" name="Obrázek 3">
            <a:extLst>
              <a:ext uri="{FF2B5EF4-FFF2-40B4-BE49-F238E27FC236}">
                <a16:creationId xmlns:a16="http://schemas.microsoft.com/office/drawing/2014/main" id="{E82B445B-89EF-45C5-AC30-AD7779517B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73810" y="542239"/>
            <a:ext cx="3922626" cy="6034807"/>
          </a:xfrm>
          <a:prstGeom prst="rect">
            <a:avLst/>
          </a:prstGeom>
        </p:spPr>
      </p:pic>
    </p:spTree>
    <p:extLst>
      <p:ext uri="{BB962C8B-B14F-4D97-AF65-F5344CB8AC3E}">
        <p14:creationId xmlns:p14="http://schemas.microsoft.com/office/powerpoint/2010/main" val="15727040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Literatura:</a:t>
            </a:r>
          </a:p>
        </p:txBody>
      </p:sp>
      <p:sp>
        <p:nvSpPr>
          <p:cNvPr id="3" name="Zástupný symbol pro obsah 2"/>
          <p:cNvSpPr>
            <a:spLocks noGrp="1"/>
          </p:cNvSpPr>
          <p:nvPr>
            <p:ph idx="1"/>
          </p:nvPr>
        </p:nvSpPr>
        <p:spPr/>
        <p:txBody>
          <a:bodyPr>
            <a:normAutofit/>
          </a:bodyPr>
          <a:lstStyle/>
          <a:p>
            <a:pPr marL="0" indent="0">
              <a:buNone/>
            </a:pPr>
            <a:r>
              <a:rPr lang="cs-CZ" sz="2400" dirty="0">
                <a:latin typeface="+mj-lt"/>
              </a:rPr>
              <a:t>Kapitola </a:t>
            </a:r>
            <a:r>
              <a:rPr lang="cs-CZ" sz="2400" i="1" dirty="0">
                <a:latin typeface="+mj-lt"/>
              </a:rPr>
              <a:t>Sociální vliv </a:t>
            </a:r>
            <a:r>
              <a:rPr lang="cs-CZ" sz="2400" dirty="0">
                <a:latin typeface="+mj-lt"/>
              </a:rPr>
              <a:t>in </a:t>
            </a:r>
            <a:r>
              <a:rPr lang="nl-NL" sz="2400" dirty="0">
                <a:latin typeface="+mj-lt"/>
              </a:rPr>
              <a:t>Myers, D.G. (2016). Sociální psychologie. Brno: Edika</a:t>
            </a:r>
            <a:r>
              <a:rPr lang="cs-CZ" sz="2400" dirty="0">
                <a:latin typeface="+mj-lt"/>
              </a:rPr>
              <a:t>, </a:t>
            </a:r>
            <a:r>
              <a:rPr lang="cs-CZ" sz="2400" b="1" dirty="0">
                <a:latin typeface="+mj-lt"/>
              </a:rPr>
              <a:t>s. 140-201.</a:t>
            </a:r>
          </a:p>
          <a:p>
            <a:pPr marL="0" indent="0">
              <a:buNone/>
            </a:pPr>
            <a:endParaRPr lang="cs-CZ" sz="2400" b="1" dirty="0">
              <a:latin typeface="+mj-lt"/>
            </a:endParaRPr>
          </a:p>
          <a:p>
            <a:pPr marL="0" indent="0">
              <a:buNone/>
            </a:pPr>
            <a:endParaRPr lang="cs-CZ" sz="2400" dirty="0">
              <a:latin typeface="+mj-lt"/>
            </a:endParaRPr>
          </a:p>
        </p:txBody>
      </p:sp>
    </p:spTree>
    <p:extLst>
      <p:ext uri="{BB962C8B-B14F-4D97-AF65-F5344CB8AC3E}">
        <p14:creationId xmlns:p14="http://schemas.microsoft.com/office/powerpoint/2010/main" val="11963766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br>
              <a:rPr lang="cs-CZ" dirty="0"/>
            </a:br>
            <a:r>
              <a:rPr lang="cs-CZ" dirty="0"/>
              <a:t>Kognitivní disonance a ospravedlňování agrese</a:t>
            </a:r>
            <a:endParaRPr lang="cs-CZ" b="1" dirty="0"/>
          </a:p>
        </p:txBody>
      </p:sp>
      <p:sp>
        <p:nvSpPr>
          <p:cNvPr id="3" name="Zástupný symbol pro obsah 2"/>
          <p:cNvSpPr>
            <a:spLocks noGrp="1"/>
          </p:cNvSpPr>
          <p:nvPr>
            <p:ph idx="1"/>
          </p:nvPr>
        </p:nvSpPr>
        <p:spPr/>
        <p:txBody>
          <a:bodyPr>
            <a:normAutofit/>
          </a:bodyPr>
          <a:lstStyle/>
          <a:p>
            <a:pPr marL="0" indent="0">
              <a:buNone/>
            </a:pPr>
            <a:endParaRPr lang="cs-CZ" sz="2400" dirty="0">
              <a:latin typeface="Calibri Light" panose="020F0302020204030204" pitchFamily="34" charset="0"/>
              <a:cs typeface="Calibri Light" panose="020F0302020204030204" pitchFamily="34" charset="0"/>
            </a:endParaRPr>
          </a:p>
          <a:p>
            <a:pPr marL="0" indent="0">
              <a:buNone/>
            </a:pPr>
            <a:r>
              <a:rPr lang="cs-CZ" sz="2400" dirty="0">
                <a:latin typeface="Calibri Light" panose="020F0302020204030204" pitchFamily="34" charset="0"/>
                <a:cs typeface="Calibri Light" panose="020F0302020204030204" pitchFamily="34" charset="0"/>
              </a:rPr>
              <a:t>PARADOX:</a:t>
            </a:r>
          </a:p>
          <a:p>
            <a:pPr marL="0" indent="0">
              <a:buNone/>
            </a:pPr>
            <a:r>
              <a:rPr lang="cs-CZ" sz="2400" dirty="0">
                <a:latin typeface="Calibri Light" panose="020F0302020204030204" pitchFamily="34" charset="0"/>
                <a:cs typeface="Calibri Light" panose="020F0302020204030204" pitchFamily="34" charset="0"/>
              </a:rPr>
              <a:t>Téměř všechny (min. 90 %) děti v obecné rovině odsuzují šikanování, ale v konkrétních případech, které zažívají, už si nejsou tak jisti a často uvádějí důvody, které šikanu ospravedlňují. </a:t>
            </a:r>
          </a:p>
          <a:p>
            <a:pPr marL="0" indent="0">
              <a:buNone/>
            </a:pPr>
            <a:endParaRPr lang="cs-CZ" sz="2400" dirty="0">
              <a:latin typeface="Calibri Light" panose="020F0302020204030204" pitchFamily="34" charset="0"/>
              <a:cs typeface="Calibri Light" panose="020F0302020204030204" pitchFamily="34" charset="0"/>
            </a:endParaRPr>
          </a:p>
          <a:p>
            <a:pPr marL="0" indent="0">
              <a:buNone/>
            </a:pPr>
            <a:r>
              <a:rPr lang="cs-CZ" sz="2400" dirty="0">
                <a:latin typeface="Calibri Light" panose="020F0302020204030204" pitchFamily="34" charset="0"/>
                <a:cs typeface="Calibri Light" panose="020F0302020204030204" pitchFamily="34" charset="0"/>
              </a:rPr>
              <a:t>OSPRAVEDLŇOVÁNÍ AGRESE SNIŽUJE NEPŘÍJEMNÉ POCITY:</a:t>
            </a:r>
          </a:p>
          <a:p>
            <a:pPr marL="0" indent="0">
              <a:buNone/>
            </a:pPr>
            <a:r>
              <a:rPr lang="cs-CZ" sz="2400" dirty="0">
                <a:latin typeface="Calibri Light" panose="020F0302020204030204" pitchFamily="34" charset="0"/>
                <a:cs typeface="Calibri Light" panose="020F0302020204030204" pitchFamily="34" charset="0"/>
              </a:rPr>
              <a:t>Obzvláště děti, které se šikany, dopouštějí, mají spoustu „dobrých důvodů“ pro své činy a nejedná se obvykle o účelové lži, ale spíše o jakési zkreslené vnímání reality, které jim umožňuje šikanovat a necítit se přitom špatně (vyhnout se kognitivní disonanci).</a:t>
            </a:r>
          </a:p>
        </p:txBody>
      </p:sp>
    </p:spTree>
    <p:extLst>
      <p:ext uri="{BB962C8B-B14F-4D97-AF65-F5344CB8AC3E}">
        <p14:creationId xmlns:p14="http://schemas.microsoft.com/office/powerpoint/2010/main" val="38307578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Př. Ospravedlňování snižuje rozpory </a:t>
            </a:r>
            <a:endParaRPr lang="cs-CZ" b="1" dirty="0"/>
          </a:p>
        </p:txBody>
      </p:sp>
      <p:sp>
        <p:nvSpPr>
          <p:cNvPr id="3" name="Zástupný symbol pro obsah 2"/>
          <p:cNvSpPr>
            <a:spLocks noGrp="1"/>
          </p:cNvSpPr>
          <p:nvPr>
            <p:ph idx="1"/>
          </p:nvPr>
        </p:nvSpPr>
        <p:spPr/>
        <p:txBody>
          <a:bodyPr>
            <a:normAutofit fontScale="92500" lnSpcReduction="20000"/>
          </a:bodyPr>
          <a:lstStyle/>
          <a:p>
            <a:pPr marL="0" indent="0">
              <a:spcAft>
                <a:spcPts val="600"/>
              </a:spcAft>
              <a:buNone/>
            </a:pPr>
            <a:r>
              <a:rPr lang="cs-CZ" sz="2400" dirty="0">
                <a:latin typeface="+mj-lt"/>
              </a:rPr>
              <a:t>Chování:</a:t>
            </a:r>
          </a:p>
          <a:p>
            <a:pPr marL="0" indent="0">
              <a:spcAft>
                <a:spcPts val="600"/>
              </a:spcAft>
              <a:buNone/>
            </a:pPr>
            <a:r>
              <a:rPr lang="cs-CZ" sz="2400" dirty="0">
                <a:latin typeface="+mj-lt"/>
              </a:rPr>
              <a:t>Představte si, že dvanáctiletý Marek se často vysmívá svému spolužákovi Lukášovi a nadává mu. Také přesvědčil část třídy, aby se s Lukášem nebavila. Svědomí ho netrápí.</a:t>
            </a:r>
          </a:p>
          <a:p>
            <a:pPr marL="0" indent="0">
              <a:spcAft>
                <a:spcPts val="600"/>
              </a:spcAft>
              <a:buNone/>
            </a:pPr>
            <a:endParaRPr lang="cs-CZ" sz="2400" dirty="0">
              <a:latin typeface="+mj-lt"/>
            </a:endParaRPr>
          </a:p>
          <a:p>
            <a:pPr marL="0" indent="0">
              <a:spcAft>
                <a:spcPts val="600"/>
              </a:spcAft>
              <a:buNone/>
            </a:pPr>
            <a:r>
              <a:rPr lang="cs-CZ" sz="2400" dirty="0">
                <a:latin typeface="+mj-lt"/>
              </a:rPr>
              <a:t>Postoj:</a:t>
            </a:r>
          </a:p>
          <a:p>
            <a:pPr marL="0" indent="0">
              <a:spcAft>
                <a:spcPts val="600"/>
              </a:spcAft>
              <a:buNone/>
            </a:pPr>
            <a:r>
              <a:rPr lang="cs-CZ" sz="2400" dirty="0">
                <a:latin typeface="+mj-lt"/>
              </a:rPr>
              <a:t>Marek věří, že lidem neubližuje, a myslí si, že lidé se k sobě mají chovat </a:t>
            </a:r>
            <a:r>
              <a:rPr lang="cs-CZ" sz="2400" dirty="0" err="1">
                <a:latin typeface="+mj-lt"/>
              </a:rPr>
              <a:t>fér</a:t>
            </a:r>
            <a:r>
              <a:rPr lang="cs-CZ" sz="2400" dirty="0">
                <a:latin typeface="+mj-lt"/>
              </a:rPr>
              <a:t>. </a:t>
            </a:r>
          </a:p>
          <a:p>
            <a:pPr marL="0" indent="0">
              <a:spcAft>
                <a:spcPts val="600"/>
              </a:spcAft>
              <a:buNone/>
            </a:pPr>
            <a:endParaRPr lang="cs-CZ" sz="2400" dirty="0">
              <a:latin typeface="+mj-lt"/>
            </a:endParaRPr>
          </a:p>
          <a:p>
            <a:pPr marL="0" indent="0" algn="ctr">
              <a:spcAft>
                <a:spcPts val="600"/>
              </a:spcAft>
              <a:buNone/>
            </a:pPr>
            <a:r>
              <a:rPr lang="cs-CZ" sz="2400" dirty="0">
                <a:latin typeface="+mj-lt"/>
              </a:rPr>
              <a:t>??? </a:t>
            </a:r>
          </a:p>
          <a:p>
            <a:pPr marL="0" indent="0" algn="ctr">
              <a:spcAft>
                <a:spcPts val="600"/>
              </a:spcAft>
              <a:buNone/>
            </a:pPr>
            <a:r>
              <a:rPr lang="cs-CZ" sz="2400" dirty="0">
                <a:latin typeface="+mj-lt"/>
              </a:rPr>
              <a:t>Co si možná Marek myslí, co mu umožňuje takto se chovat </a:t>
            </a:r>
          </a:p>
          <a:p>
            <a:pPr marL="0" indent="0" algn="ctr">
              <a:spcAft>
                <a:spcPts val="600"/>
              </a:spcAft>
              <a:buNone/>
            </a:pPr>
            <a:r>
              <a:rPr lang="cs-CZ" sz="2400" dirty="0">
                <a:latin typeface="+mj-lt"/>
              </a:rPr>
              <a:t>a nepociťovat přitom nepříjemné pocity (kognitivní disonanci)?</a:t>
            </a:r>
            <a:endParaRPr lang="cs-CZ" sz="2400" b="1" dirty="0">
              <a:latin typeface="+mj-lt"/>
            </a:endParaRPr>
          </a:p>
        </p:txBody>
      </p:sp>
    </p:spTree>
    <p:extLst>
      <p:ext uri="{BB962C8B-B14F-4D97-AF65-F5344CB8AC3E}">
        <p14:creationId xmlns:p14="http://schemas.microsoft.com/office/powerpoint/2010/main" val="1967695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Př. Dehumanizace a obviňování oběti jako typické formy ospravedlňování agrese</a:t>
            </a:r>
            <a:endParaRPr lang="en-US" dirty="0"/>
          </a:p>
        </p:txBody>
      </p:sp>
      <p:sp>
        <p:nvSpPr>
          <p:cNvPr id="3" name="Zástupný symbol pro obsah 2"/>
          <p:cNvSpPr>
            <a:spLocks noGrp="1"/>
          </p:cNvSpPr>
          <p:nvPr>
            <p:ph idx="1"/>
          </p:nvPr>
        </p:nvSpPr>
        <p:spPr>
          <a:xfrm>
            <a:off x="1006764" y="1600200"/>
            <a:ext cx="9432636" cy="4876800"/>
          </a:xfrm>
        </p:spPr>
        <p:txBody>
          <a:bodyPr>
            <a:normAutofit/>
          </a:bodyPr>
          <a:lstStyle/>
          <a:p>
            <a:pPr marL="400050" indent="0">
              <a:buNone/>
            </a:pPr>
            <a:endParaRPr lang="cs-CZ" sz="2600" dirty="0">
              <a:latin typeface="+mj-lt"/>
            </a:endParaRPr>
          </a:p>
          <a:p>
            <a:pPr marL="400050" indent="0">
              <a:buNone/>
            </a:pPr>
            <a:r>
              <a:rPr lang="cs-CZ" sz="2600" dirty="0">
                <a:latin typeface="+mj-lt"/>
              </a:rPr>
              <a:t>Možná si Marek myslí: </a:t>
            </a:r>
          </a:p>
          <a:p>
            <a:pPr marL="400050" indent="0">
              <a:buNone/>
            </a:pPr>
            <a:endParaRPr lang="cs-CZ" sz="2600" dirty="0">
              <a:latin typeface="+mj-lt"/>
            </a:endParaRPr>
          </a:p>
          <a:p>
            <a:pPr marL="400050" indent="0">
              <a:buNone/>
            </a:pPr>
            <a:r>
              <a:rPr lang="cs-CZ" sz="2400" b="1" dirty="0">
                <a:latin typeface="+mj-lt"/>
              </a:rPr>
              <a:t>„Vztahy ve třídě máme dobré, ale Lukáš  je dement, hrozně provokuje.“</a:t>
            </a:r>
          </a:p>
          <a:p>
            <a:pPr marL="400050" indent="0">
              <a:buNone/>
            </a:pPr>
            <a:endParaRPr lang="cs-CZ" sz="2400" b="1" dirty="0">
              <a:latin typeface="+mj-lt"/>
            </a:endParaRPr>
          </a:p>
          <a:p>
            <a:pPr marL="742950" indent="-342900">
              <a:buFontTx/>
              <a:buChar char="-"/>
            </a:pPr>
            <a:r>
              <a:rPr lang="cs-CZ" sz="2400" dirty="0">
                <a:latin typeface="+mj-lt"/>
              </a:rPr>
              <a:t>Když Marek Lukáše nálepkuje nadávkou, co si pak myslí o podobnosti mezi Lukášem a sebou, resp. Lukášem a ostatními dětmi, které nevidí jako „dementy“?</a:t>
            </a:r>
          </a:p>
          <a:p>
            <a:pPr marL="742950" indent="-342900">
              <a:buFontTx/>
              <a:buChar char="-"/>
            </a:pPr>
            <a:endParaRPr lang="cs-CZ" sz="2400" b="1" dirty="0">
              <a:latin typeface="+mj-lt"/>
            </a:endParaRPr>
          </a:p>
          <a:p>
            <a:pPr marL="742950" indent="-342900">
              <a:buFontTx/>
              <a:buChar char="-"/>
            </a:pPr>
            <a:r>
              <a:rPr lang="cs-CZ" sz="2400" dirty="0">
                <a:latin typeface="+mj-lt"/>
              </a:rPr>
              <a:t>Když Marek vnímá Lukášovo chování jako provokace, co si pak myslí o své odpovědnosti za své činy (agresi vůči Lukášovi)?</a:t>
            </a:r>
          </a:p>
          <a:p>
            <a:pPr marL="400050" indent="0">
              <a:buNone/>
            </a:pPr>
            <a:endParaRPr lang="cs-CZ" sz="2400" b="1" dirty="0">
              <a:latin typeface="+mj-lt"/>
            </a:endParaRPr>
          </a:p>
        </p:txBody>
      </p:sp>
    </p:spTree>
    <p:extLst>
      <p:ext uri="{BB962C8B-B14F-4D97-AF65-F5344CB8AC3E}">
        <p14:creationId xmlns:p14="http://schemas.microsoft.com/office/powerpoint/2010/main" val="15021737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4A70620-B55A-4861-BB40-1A5FBE8034B7}"/>
              </a:ext>
            </a:extLst>
          </p:cNvPr>
          <p:cNvSpPr>
            <a:spLocks noGrp="1"/>
          </p:cNvSpPr>
          <p:nvPr>
            <p:ph type="title"/>
          </p:nvPr>
        </p:nvSpPr>
        <p:spPr/>
        <p:txBody>
          <a:bodyPr/>
          <a:lstStyle/>
          <a:p>
            <a:r>
              <a:rPr lang="cs-CZ" dirty="0"/>
              <a:t>Př. Jak může učitel snižovat ospravedlňování agrese (tzv. morální vyvazování)</a:t>
            </a:r>
            <a:endParaRPr lang="en-US" dirty="0"/>
          </a:p>
        </p:txBody>
      </p:sp>
      <p:sp>
        <p:nvSpPr>
          <p:cNvPr id="3" name="Zástupný symbol pro text 2">
            <a:extLst>
              <a:ext uri="{FF2B5EF4-FFF2-40B4-BE49-F238E27FC236}">
                <a16:creationId xmlns:a16="http://schemas.microsoft.com/office/drawing/2014/main" id="{B4322DCC-C62D-421C-B0E2-70796BDED24C}"/>
              </a:ext>
            </a:extLst>
          </p:cNvPr>
          <p:cNvSpPr>
            <a:spLocks noGrp="1"/>
          </p:cNvSpPr>
          <p:nvPr>
            <p:ph type="body" idx="1"/>
          </p:nvPr>
        </p:nvSpPr>
        <p:spPr/>
        <p:txBody>
          <a:bodyPr/>
          <a:lstStyle/>
          <a:p>
            <a:r>
              <a:rPr lang="cs-CZ" dirty="0">
                <a:latin typeface="+mj-lt"/>
              </a:rPr>
              <a:t>Učitel ...</a:t>
            </a:r>
            <a:endParaRPr lang="en-US" dirty="0">
              <a:latin typeface="+mj-lt"/>
            </a:endParaRPr>
          </a:p>
        </p:txBody>
      </p:sp>
      <p:sp>
        <p:nvSpPr>
          <p:cNvPr id="4" name="Zástupný symbol pro obsah 3">
            <a:extLst>
              <a:ext uri="{FF2B5EF4-FFF2-40B4-BE49-F238E27FC236}">
                <a16:creationId xmlns:a16="http://schemas.microsoft.com/office/drawing/2014/main" id="{E5EE6EA3-EE17-464F-B3E6-177619E3FB49}"/>
              </a:ext>
            </a:extLst>
          </p:cNvPr>
          <p:cNvSpPr>
            <a:spLocks noGrp="1"/>
          </p:cNvSpPr>
          <p:nvPr>
            <p:ph sz="half" idx="2"/>
          </p:nvPr>
        </p:nvSpPr>
        <p:spPr/>
        <p:txBody>
          <a:bodyPr>
            <a:normAutofit fontScale="92500" lnSpcReduction="10000"/>
          </a:bodyPr>
          <a:lstStyle/>
          <a:p>
            <a:endParaRPr lang="cs-CZ" sz="2000" dirty="0">
              <a:latin typeface="+mj-lt"/>
            </a:endParaRPr>
          </a:p>
          <a:p>
            <a:r>
              <a:rPr lang="cs-CZ" sz="2000" dirty="0">
                <a:latin typeface="+mj-lt"/>
              </a:rPr>
              <a:t>… nazývá věci pravými jmény,</a:t>
            </a:r>
          </a:p>
          <a:p>
            <a:pPr marL="0" indent="0">
              <a:buNone/>
            </a:pPr>
            <a:endParaRPr lang="cs-CZ" sz="2000" dirty="0">
              <a:latin typeface="+mj-lt"/>
            </a:endParaRPr>
          </a:p>
          <a:p>
            <a:r>
              <a:rPr lang="cs-CZ" sz="2000" dirty="0">
                <a:latin typeface="+mj-lt"/>
              </a:rPr>
              <a:t>… vede děti k zodpovědnosti za vlastní činy, včetně agrese,                 </a:t>
            </a:r>
          </a:p>
          <a:p>
            <a:endParaRPr lang="cs-CZ" sz="2000" dirty="0">
              <a:latin typeface="+mj-lt"/>
            </a:endParaRPr>
          </a:p>
          <a:p>
            <a:r>
              <a:rPr lang="cs-CZ" sz="2000" dirty="0">
                <a:latin typeface="+mj-lt"/>
              </a:rPr>
              <a:t>… ukazuje negativní dopad agrese,</a:t>
            </a:r>
          </a:p>
          <a:p>
            <a:endParaRPr lang="cs-CZ" sz="2000" dirty="0">
              <a:latin typeface="+mj-lt"/>
            </a:endParaRPr>
          </a:p>
          <a:p>
            <a:r>
              <a:rPr lang="cs-CZ" sz="2000" dirty="0">
                <a:latin typeface="+mj-lt"/>
              </a:rPr>
              <a:t>… vede děti k tomu, že za agresi nejde vinit její oběť a k tomu, že všichni si zaslouží respekt a slušné zacházení,</a:t>
            </a:r>
          </a:p>
          <a:p>
            <a:endParaRPr lang="en-US" sz="2000" dirty="0">
              <a:latin typeface="+mj-lt"/>
            </a:endParaRPr>
          </a:p>
        </p:txBody>
      </p:sp>
      <p:sp>
        <p:nvSpPr>
          <p:cNvPr id="5" name="Zástupný symbol pro text 4">
            <a:extLst>
              <a:ext uri="{FF2B5EF4-FFF2-40B4-BE49-F238E27FC236}">
                <a16:creationId xmlns:a16="http://schemas.microsoft.com/office/drawing/2014/main" id="{3F640E05-0A51-4D35-8220-90FF7634DFB2}"/>
              </a:ext>
            </a:extLst>
          </p:cNvPr>
          <p:cNvSpPr>
            <a:spLocks noGrp="1"/>
          </p:cNvSpPr>
          <p:nvPr>
            <p:ph type="body" sz="quarter" idx="3"/>
          </p:nvPr>
        </p:nvSpPr>
        <p:spPr/>
        <p:txBody>
          <a:bodyPr/>
          <a:lstStyle/>
          <a:p>
            <a:r>
              <a:rPr lang="cs-CZ" dirty="0">
                <a:latin typeface="+mj-lt"/>
              </a:rPr>
              <a:t>a tím snižuje riziko, že děti budou považovat šikanu za něco, ...</a:t>
            </a:r>
            <a:endParaRPr lang="en-US" dirty="0">
              <a:latin typeface="+mj-lt"/>
            </a:endParaRPr>
          </a:p>
        </p:txBody>
      </p:sp>
      <p:sp>
        <p:nvSpPr>
          <p:cNvPr id="6" name="Zástupný symbol pro obsah 5">
            <a:extLst>
              <a:ext uri="{FF2B5EF4-FFF2-40B4-BE49-F238E27FC236}">
                <a16:creationId xmlns:a16="http://schemas.microsoft.com/office/drawing/2014/main" id="{F222C81B-E211-4327-A751-112B63D80CB7}"/>
              </a:ext>
            </a:extLst>
          </p:cNvPr>
          <p:cNvSpPr>
            <a:spLocks noGrp="1"/>
          </p:cNvSpPr>
          <p:nvPr>
            <p:ph sz="quarter" idx="4"/>
          </p:nvPr>
        </p:nvSpPr>
        <p:spPr>
          <a:xfrm>
            <a:off x="5661891" y="2505075"/>
            <a:ext cx="5693497" cy="3684588"/>
          </a:xfrm>
        </p:spPr>
        <p:txBody>
          <a:bodyPr>
            <a:normAutofit fontScale="92500" lnSpcReduction="10000"/>
          </a:bodyPr>
          <a:lstStyle/>
          <a:p>
            <a:endParaRPr lang="cs-CZ" sz="2000" dirty="0">
              <a:latin typeface="+mj-lt"/>
            </a:endParaRPr>
          </a:p>
          <a:p>
            <a:pPr marL="0" indent="0">
              <a:buNone/>
            </a:pPr>
            <a:r>
              <a:rPr lang="cs-CZ" sz="2000" dirty="0">
                <a:latin typeface="+mj-lt"/>
              </a:rPr>
              <a:t>....co vlastně šikana není, co je v pořádku (např. , či něco, co má vyšší smysl (např. obranu kamarádů).</a:t>
            </a:r>
          </a:p>
          <a:p>
            <a:pPr marL="0" indent="0">
              <a:buNone/>
            </a:pPr>
            <a:endParaRPr lang="cs-CZ" sz="2000" dirty="0">
              <a:latin typeface="+mj-lt"/>
            </a:endParaRPr>
          </a:p>
          <a:p>
            <a:pPr marL="0" indent="0">
              <a:buNone/>
            </a:pPr>
            <a:r>
              <a:rPr lang="cs-CZ" sz="2000" dirty="0">
                <a:latin typeface="+mj-lt"/>
              </a:rPr>
              <a:t>..., za co nemohou ti, kteří šikanují, ale někdo jiný (rodiče, učitel, širší skupina).</a:t>
            </a:r>
          </a:p>
          <a:p>
            <a:pPr marL="0" indent="0">
              <a:buNone/>
            </a:pPr>
            <a:endParaRPr lang="cs-CZ" sz="2000" dirty="0">
              <a:latin typeface="+mj-lt"/>
            </a:endParaRPr>
          </a:p>
          <a:p>
            <a:pPr marL="0" indent="0">
              <a:buNone/>
            </a:pPr>
            <a:r>
              <a:rPr lang="cs-CZ" sz="2000" dirty="0">
                <a:latin typeface="+mj-lt"/>
              </a:rPr>
              <a:t>... co nemá negativní důsledky pro oběť nebo jen malý.</a:t>
            </a:r>
          </a:p>
          <a:p>
            <a:pPr marL="0" indent="0">
              <a:buNone/>
            </a:pPr>
            <a:endParaRPr lang="cs-CZ" sz="2000" dirty="0">
              <a:latin typeface="+mj-lt"/>
            </a:endParaRPr>
          </a:p>
          <a:p>
            <a:pPr marL="0" indent="0">
              <a:buNone/>
            </a:pPr>
            <a:r>
              <a:rPr lang="cs-CZ" sz="2000" dirty="0">
                <a:latin typeface="+mj-lt"/>
              </a:rPr>
              <a:t>... co si oběť zaslouží, protože se chová hrozně,  nebo není člověkem jako ostatní.</a:t>
            </a:r>
          </a:p>
          <a:p>
            <a:endParaRPr lang="cs-CZ" sz="2000" dirty="0">
              <a:latin typeface="+mj-lt"/>
            </a:endParaRPr>
          </a:p>
          <a:p>
            <a:endParaRPr lang="en-US" sz="2000" dirty="0">
              <a:latin typeface="+mj-lt"/>
            </a:endParaRPr>
          </a:p>
        </p:txBody>
      </p:sp>
      <p:sp>
        <p:nvSpPr>
          <p:cNvPr id="10" name="Šipka: doprava 9">
            <a:extLst>
              <a:ext uri="{FF2B5EF4-FFF2-40B4-BE49-F238E27FC236}">
                <a16:creationId xmlns:a16="http://schemas.microsoft.com/office/drawing/2014/main" id="{B38A8A1B-324D-47C0-A498-5070D9A31876}"/>
              </a:ext>
            </a:extLst>
          </p:cNvPr>
          <p:cNvSpPr/>
          <p:nvPr/>
        </p:nvSpPr>
        <p:spPr>
          <a:xfrm>
            <a:off x="4973203" y="2932373"/>
            <a:ext cx="491836" cy="281161"/>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1"/>
                </a:solidFill>
              </a:ln>
              <a:solidFill>
                <a:schemeClr val="tx1"/>
              </a:solidFill>
            </a:endParaRPr>
          </a:p>
        </p:txBody>
      </p:sp>
      <p:sp>
        <p:nvSpPr>
          <p:cNvPr id="11" name="Šipka: doprava 10">
            <a:extLst>
              <a:ext uri="{FF2B5EF4-FFF2-40B4-BE49-F238E27FC236}">
                <a16:creationId xmlns:a16="http://schemas.microsoft.com/office/drawing/2014/main" id="{1010A15D-6FA6-415F-8CAA-097AB7C52202}"/>
              </a:ext>
            </a:extLst>
          </p:cNvPr>
          <p:cNvSpPr/>
          <p:nvPr/>
        </p:nvSpPr>
        <p:spPr>
          <a:xfrm>
            <a:off x="4973203" y="3925627"/>
            <a:ext cx="491836" cy="281161"/>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1"/>
                </a:solidFill>
              </a:ln>
              <a:solidFill>
                <a:schemeClr val="tx1"/>
              </a:solidFill>
            </a:endParaRPr>
          </a:p>
        </p:txBody>
      </p:sp>
      <p:sp>
        <p:nvSpPr>
          <p:cNvPr id="12" name="Šipka: doprava 11">
            <a:extLst>
              <a:ext uri="{FF2B5EF4-FFF2-40B4-BE49-F238E27FC236}">
                <a16:creationId xmlns:a16="http://schemas.microsoft.com/office/drawing/2014/main" id="{F9232928-BE9B-420C-A52D-758AB43BBF61}"/>
              </a:ext>
            </a:extLst>
          </p:cNvPr>
          <p:cNvSpPr/>
          <p:nvPr/>
        </p:nvSpPr>
        <p:spPr>
          <a:xfrm>
            <a:off x="4995430" y="4644557"/>
            <a:ext cx="491836" cy="281161"/>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1"/>
                </a:solidFill>
              </a:ln>
              <a:solidFill>
                <a:schemeClr val="tx1"/>
              </a:solidFill>
            </a:endParaRPr>
          </a:p>
        </p:txBody>
      </p:sp>
      <p:sp>
        <p:nvSpPr>
          <p:cNvPr id="13" name="Šipka: doprava 12">
            <a:extLst>
              <a:ext uri="{FF2B5EF4-FFF2-40B4-BE49-F238E27FC236}">
                <a16:creationId xmlns:a16="http://schemas.microsoft.com/office/drawing/2014/main" id="{E8EF882C-1B9C-495C-80C9-EEC5D6955B1D}"/>
              </a:ext>
            </a:extLst>
          </p:cNvPr>
          <p:cNvSpPr/>
          <p:nvPr/>
        </p:nvSpPr>
        <p:spPr>
          <a:xfrm>
            <a:off x="4995430" y="5908502"/>
            <a:ext cx="491836" cy="281161"/>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1"/>
                </a:solidFill>
              </a:ln>
              <a:solidFill>
                <a:schemeClr val="tx1"/>
              </a:solidFill>
            </a:endParaRPr>
          </a:p>
        </p:txBody>
      </p:sp>
      <p:sp>
        <p:nvSpPr>
          <p:cNvPr id="7" name="TextovéPole 6">
            <a:extLst>
              <a:ext uri="{FF2B5EF4-FFF2-40B4-BE49-F238E27FC236}">
                <a16:creationId xmlns:a16="http://schemas.microsoft.com/office/drawing/2014/main" id="{7BFBDAFB-EB8E-4D17-8FAE-5A5F37E26279}"/>
              </a:ext>
            </a:extLst>
          </p:cNvPr>
          <p:cNvSpPr txBox="1"/>
          <p:nvPr/>
        </p:nvSpPr>
        <p:spPr>
          <a:xfrm>
            <a:off x="839788" y="6345382"/>
            <a:ext cx="10798030" cy="369454"/>
          </a:xfrm>
          <a:prstGeom prst="rect">
            <a:avLst/>
          </a:prstGeom>
          <a:noFill/>
        </p:spPr>
        <p:txBody>
          <a:bodyPr wrap="square" rtlCol="0">
            <a:spAutoFit/>
          </a:bodyPr>
          <a:lstStyle/>
          <a:p>
            <a:r>
              <a:rPr lang="cs-CZ" dirty="0">
                <a:latin typeface="+mj-lt"/>
              </a:rPr>
              <a:t>Více můžete najít v knize P. Janošové a kol. (2016). Psychologie školní šikany. </a:t>
            </a:r>
            <a:r>
              <a:rPr lang="cs-CZ" dirty="0" err="1">
                <a:latin typeface="+mj-lt"/>
              </a:rPr>
              <a:t>Grada</a:t>
            </a:r>
            <a:r>
              <a:rPr lang="cs-CZ" dirty="0">
                <a:latin typeface="+mj-lt"/>
              </a:rPr>
              <a:t>.</a:t>
            </a:r>
            <a:endParaRPr lang="en-US" dirty="0">
              <a:latin typeface="+mj-lt"/>
            </a:endParaRPr>
          </a:p>
        </p:txBody>
      </p:sp>
    </p:spTree>
    <p:extLst>
      <p:ext uri="{BB962C8B-B14F-4D97-AF65-F5344CB8AC3E}">
        <p14:creationId xmlns:p14="http://schemas.microsoft.com/office/powerpoint/2010/main" val="19365883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61BB20B-98A7-4CE0-A50F-F58136E30A4B}"/>
              </a:ext>
            </a:extLst>
          </p:cNvPr>
          <p:cNvSpPr>
            <a:spLocks noGrp="1"/>
          </p:cNvSpPr>
          <p:nvPr>
            <p:ph type="title"/>
          </p:nvPr>
        </p:nvSpPr>
        <p:spPr/>
        <p:txBody>
          <a:bodyPr/>
          <a:lstStyle/>
          <a:p>
            <a:r>
              <a:rPr lang="cs-CZ" dirty="0"/>
              <a:t>SP jako věda o postojích</a:t>
            </a:r>
            <a:endParaRPr lang="en-US" dirty="0"/>
          </a:p>
        </p:txBody>
      </p:sp>
      <p:sp>
        <p:nvSpPr>
          <p:cNvPr id="3" name="Zástupný symbol pro obsah 2">
            <a:extLst>
              <a:ext uri="{FF2B5EF4-FFF2-40B4-BE49-F238E27FC236}">
                <a16:creationId xmlns:a16="http://schemas.microsoft.com/office/drawing/2014/main" id="{DDE54838-67E1-4077-B652-CDA0C0145580}"/>
              </a:ext>
            </a:extLst>
          </p:cNvPr>
          <p:cNvSpPr>
            <a:spLocks noGrp="1"/>
          </p:cNvSpPr>
          <p:nvPr>
            <p:ph idx="1"/>
          </p:nvPr>
        </p:nvSpPr>
        <p:spPr/>
        <p:txBody>
          <a:bodyPr/>
          <a:lstStyle/>
          <a:p>
            <a:pPr marL="0" indent="0">
              <a:buNone/>
            </a:pPr>
            <a:r>
              <a:rPr lang="cs-CZ" dirty="0"/>
              <a:t>POSTOJ chápeme jako nastavení (příznivou či nepříznivou hodnotící reakci) ve vztahu k něčemu či někomu (nějakému předmětu). </a:t>
            </a:r>
          </a:p>
          <a:p>
            <a:pPr marL="0" indent="0">
              <a:buNone/>
            </a:pPr>
            <a:endParaRPr lang="cs-CZ" dirty="0"/>
          </a:p>
          <a:p>
            <a:pPr marL="357188" indent="0">
              <a:buNone/>
            </a:pPr>
            <a:r>
              <a:rPr lang="cs-CZ" dirty="0"/>
              <a:t>Př.: negativní postoj ke kávě, neutrální postoj k Francouzům, pozitivní postoj k sousedovi ... či POZITIVNÍ postoj k inkluzi, který může vypadat takto:</a:t>
            </a:r>
          </a:p>
        </p:txBody>
      </p:sp>
      <p:sp>
        <p:nvSpPr>
          <p:cNvPr id="4" name="Rovnoramenný trojúhelník 3">
            <a:extLst>
              <a:ext uri="{FF2B5EF4-FFF2-40B4-BE49-F238E27FC236}">
                <a16:creationId xmlns:a16="http://schemas.microsoft.com/office/drawing/2014/main" id="{C22B2FAB-D7C4-4B5D-971D-3148C45B7366}"/>
              </a:ext>
            </a:extLst>
          </p:cNvPr>
          <p:cNvSpPr/>
          <p:nvPr/>
        </p:nvSpPr>
        <p:spPr>
          <a:xfrm>
            <a:off x="6129130" y="4188585"/>
            <a:ext cx="3170583" cy="216935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ovéPole 4">
            <a:extLst>
              <a:ext uri="{FF2B5EF4-FFF2-40B4-BE49-F238E27FC236}">
                <a16:creationId xmlns:a16="http://schemas.microsoft.com/office/drawing/2014/main" id="{D2B53F13-08A4-4014-A3D6-A1CCA55288D6}"/>
              </a:ext>
            </a:extLst>
          </p:cNvPr>
          <p:cNvSpPr txBox="1"/>
          <p:nvPr/>
        </p:nvSpPr>
        <p:spPr>
          <a:xfrm>
            <a:off x="8411818" y="4172918"/>
            <a:ext cx="1570382" cy="923330"/>
          </a:xfrm>
          <a:prstGeom prst="rect">
            <a:avLst/>
          </a:prstGeom>
          <a:noFill/>
        </p:spPr>
        <p:txBody>
          <a:bodyPr wrap="square" rtlCol="0">
            <a:spAutoFit/>
          </a:bodyPr>
          <a:lstStyle/>
          <a:p>
            <a:r>
              <a:rPr lang="cs-CZ" b="1" dirty="0"/>
              <a:t>chování</a:t>
            </a:r>
            <a:r>
              <a:rPr lang="cs-CZ" dirty="0"/>
              <a:t>: Sklon začleňovat děti ve výuce.</a:t>
            </a:r>
            <a:endParaRPr lang="en-US" dirty="0"/>
          </a:p>
        </p:txBody>
      </p:sp>
      <p:sp>
        <p:nvSpPr>
          <p:cNvPr id="6" name="TextovéPole 5">
            <a:extLst>
              <a:ext uri="{FF2B5EF4-FFF2-40B4-BE49-F238E27FC236}">
                <a16:creationId xmlns:a16="http://schemas.microsoft.com/office/drawing/2014/main" id="{BD663DE0-8306-4F6D-89BB-54AED622ADFE}"/>
              </a:ext>
            </a:extLst>
          </p:cNvPr>
          <p:cNvSpPr txBox="1"/>
          <p:nvPr/>
        </p:nvSpPr>
        <p:spPr>
          <a:xfrm>
            <a:off x="4144619" y="5850235"/>
            <a:ext cx="1918252" cy="923330"/>
          </a:xfrm>
          <a:prstGeom prst="rect">
            <a:avLst/>
          </a:prstGeom>
          <a:noFill/>
        </p:spPr>
        <p:txBody>
          <a:bodyPr wrap="square" rtlCol="0">
            <a:spAutoFit/>
          </a:bodyPr>
          <a:lstStyle/>
          <a:p>
            <a:r>
              <a:rPr lang="cs-CZ" b="1" dirty="0"/>
              <a:t>emoce</a:t>
            </a:r>
            <a:r>
              <a:rPr lang="cs-CZ" dirty="0"/>
              <a:t>: Dobrý pocit z inkluzivních snah.</a:t>
            </a:r>
            <a:endParaRPr lang="en-US" dirty="0"/>
          </a:p>
        </p:txBody>
      </p:sp>
      <p:sp>
        <p:nvSpPr>
          <p:cNvPr id="7" name="TextovéPole 6">
            <a:extLst>
              <a:ext uri="{FF2B5EF4-FFF2-40B4-BE49-F238E27FC236}">
                <a16:creationId xmlns:a16="http://schemas.microsoft.com/office/drawing/2014/main" id="{871E7E98-9B3D-45BA-B0EE-5B8D0F23E907}"/>
              </a:ext>
            </a:extLst>
          </p:cNvPr>
          <p:cNvSpPr txBox="1"/>
          <p:nvPr/>
        </p:nvSpPr>
        <p:spPr>
          <a:xfrm>
            <a:off x="9450456" y="5805786"/>
            <a:ext cx="2244587" cy="923330"/>
          </a:xfrm>
          <a:prstGeom prst="rect">
            <a:avLst/>
          </a:prstGeom>
          <a:noFill/>
        </p:spPr>
        <p:txBody>
          <a:bodyPr wrap="square" rtlCol="0">
            <a:spAutoFit/>
          </a:bodyPr>
          <a:lstStyle/>
          <a:p>
            <a:r>
              <a:rPr lang="cs-CZ" b="1" dirty="0"/>
              <a:t>myšlenky: </a:t>
            </a:r>
            <a:r>
              <a:rPr lang="cs-CZ" dirty="0"/>
              <a:t>Přesvědčení, že každé dítě si zaslouží inkluzi.</a:t>
            </a:r>
            <a:endParaRPr lang="en-US" dirty="0"/>
          </a:p>
        </p:txBody>
      </p:sp>
    </p:spTree>
    <p:extLst>
      <p:ext uri="{BB962C8B-B14F-4D97-AF65-F5344CB8AC3E}">
        <p14:creationId xmlns:p14="http://schemas.microsoft.com/office/powerpoint/2010/main" val="160063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7837D6D-8A7F-4CCF-B005-B3CC228976CA}"/>
              </a:ext>
            </a:extLst>
          </p:cNvPr>
          <p:cNvSpPr>
            <a:spLocks noGrp="1"/>
          </p:cNvSpPr>
          <p:nvPr>
            <p:ph type="title"/>
          </p:nvPr>
        </p:nvSpPr>
        <p:spPr/>
        <p:txBody>
          <a:bodyPr>
            <a:normAutofit/>
          </a:bodyPr>
          <a:lstStyle/>
          <a:p>
            <a:r>
              <a:rPr lang="cs-CZ" sz="4000" dirty="0">
                <a:latin typeface="Calibri Light" panose="020F0302020204030204" pitchFamily="34" charset="0"/>
                <a:cs typeface="Calibri Light" panose="020F0302020204030204" pitchFamily="34" charset="0"/>
              </a:rPr>
              <a:t>„Protiřečil jsem si? Nu což, pak jsem si protiřečil. (Mám v sobě davy</a:t>
            </a:r>
            <a:r>
              <a:rPr lang="cs-CZ" sz="4000">
                <a:latin typeface="Calibri Light" panose="020F0302020204030204" pitchFamily="34" charset="0"/>
                <a:cs typeface="Calibri Light" panose="020F0302020204030204" pitchFamily="34" charset="0"/>
              </a:rPr>
              <a:t>.)“ </a:t>
            </a:r>
            <a:br>
              <a:rPr lang="cs-CZ" sz="4000">
                <a:latin typeface="Calibri Light" panose="020F0302020204030204" pitchFamily="34" charset="0"/>
                <a:cs typeface="Calibri Light" panose="020F0302020204030204" pitchFamily="34" charset="0"/>
              </a:rPr>
            </a:br>
            <a:br>
              <a:rPr lang="cs-CZ" sz="4000" dirty="0">
                <a:latin typeface="Calibri Light" panose="020F0302020204030204" pitchFamily="34" charset="0"/>
                <a:cs typeface="Calibri Light" panose="020F0302020204030204" pitchFamily="34" charset="0"/>
              </a:rPr>
            </a:br>
            <a:r>
              <a:rPr lang="cs-CZ" sz="4000" i="1" dirty="0" err="1">
                <a:latin typeface="Calibri Light" panose="020F0302020204030204" pitchFamily="34" charset="0"/>
                <a:cs typeface="Calibri Light" panose="020F0302020204030204" pitchFamily="34" charset="0"/>
              </a:rPr>
              <a:t>Walt</a:t>
            </a:r>
            <a:r>
              <a:rPr lang="cs-CZ" sz="4000" i="1" dirty="0">
                <a:latin typeface="Calibri Light" panose="020F0302020204030204" pitchFamily="34" charset="0"/>
                <a:cs typeface="Calibri Light" panose="020F0302020204030204" pitchFamily="34" charset="0"/>
              </a:rPr>
              <a:t> </a:t>
            </a:r>
            <a:r>
              <a:rPr lang="cs-CZ" sz="4000" i="1" dirty="0" err="1">
                <a:latin typeface="Calibri Light" panose="020F0302020204030204" pitchFamily="34" charset="0"/>
                <a:cs typeface="Calibri Light" panose="020F0302020204030204" pitchFamily="34" charset="0"/>
              </a:rPr>
              <a:t>Whitman</a:t>
            </a:r>
            <a:r>
              <a:rPr lang="cs-CZ" sz="4000" i="1" dirty="0">
                <a:latin typeface="Calibri Light" panose="020F0302020204030204" pitchFamily="34" charset="0"/>
                <a:cs typeface="Calibri Light" panose="020F0302020204030204" pitchFamily="34" charset="0"/>
              </a:rPr>
              <a:t>, Zpěv o mně, 1885</a:t>
            </a:r>
            <a:endParaRPr lang="en-US" sz="4000" i="1" dirty="0">
              <a:latin typeface="Calibri Light" panose="020F0302020204030204" pitchFamily="34" charset="0"/>
              <a:cs typeface="Calibri Light" panose="020F0302020204030204" pitchFamily="34" charset="0"/>
            </a:endParaRPr>
          </a:p>
        </p:txBody>
      </p:sp>
      <p:sp>
        <p:nvSpPr>
          <p:cNvPr id="3" name="Zástupný symbol pro text 2">
            <a:extLst>
              <a:ext uri="{FF2B5EF4-FFF2-40B4-BE49-F238E27FC236}">
                <a16:creationId xmlns:a16="http://schemas.microsoft.com/office/drawing/2014/main" id="{C707AA88-599E-472D-B8A1-C33C7D92B3BC}"/>
              </a:ext>
            </a:extLst>
          </p:cNvPr>
          <p:cNvSpPr>
            <a:spLocks noGrp="1"/>
          </p:cNvSpPr>
          <p:nvPr>
            <p:ph type="body" idx="1"/>
          </p:nvPr>
        </p:nvSpPr>
        <p:spPr>
          <a:xfrm>
            <a:off x="961058" y="5036724"/>
            <a:ext cx="10515600" cy="1500187"/>
          </a:xfrm>
        </p:spPr>
        <p:txBody>
          <a:bodyPr/>
          <a:lstStyle/>
          <a:p>
            <a:r>
              <a:rPr lang="cs-CZ" dirty="0">
                <a:latin typeface="Calibri Light" panose="020F0302020204030204" pitchFamily="34" charset="0"/>
                <a:cs typeface="Calibri Light" panose="020F0302020204030204" pitchFamily="34" charset="0"/>
              </a:rPr>
              <a:t>Převzato z D. </a:t>
            </a:r>
            <a:r>
              <a:rPr lang="cs-CZ" dirty="0" err="1">
                <a:latin typeface="Calibri Light" panose="020F0302020204030204" pitchFamily="34" charset="0"/>
                <a:cs typeface="Calibri Light" panose="020F0302020204030204" pitchFamily="34" charset="0"/>
              </a:rPr>
              <a:t>Myers</a:t>
            </a:r>
            <a:r>
              <a:rPr lang="cs-CZ" dirty="0">
                <a:latin typeface="Calibri Light" panose="020F0302020204030204" pitchFamily="34" charset="0"/>
                <a:cs typeface="Calibri Light" panose="020F0302020204030204" pitchFamily="34" charset="0"/>
              </a:rPr>
              <a:t> (2016): Sociální psychologie, Brno, </a:t>
            </a:r>
            <a:r>
              <a:rPr lang="cs-CZ" dirty="0" err="1">
                <a:latin typeface="Calibri Light" panose="020F0302020204030204" pitchFamily="34" charset="0"/>
                <a:cs typeface="Calibri Light" panose="020F0302020204030204" pitchFamily="34" charset="0"/>
              </a:rPr>
              <a:t>Edika</a:t>
            </a:r>
            <a:r>
              <a:rPr lang="cs-CZ" dirty="0">
                <a:latin typeface="Calibri Light" panose="020F0302020204030204" pitchFamily="34" charset="0"/>
                <a:cs typeface="Calibri Light" panose="020F0302020204030204" pitchFamily="34" charset="0"/>
              </a:rPr>
              <a:t>, s. 113</a:t>
            </a:r>
            <a:endParaRPr lang="en-US"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885792625"/>
      </p:ext>
    </p:extLst>
  </p:cSld>
  <p:clrMapOvr>
    <a:masterClrMapping/>
  </p:clrMapOvr>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800</TotalTime>
  <Words>2721</Words>
  <Application>Microsoft Office PowerPoint</Application>
  <PresentationFormat>Širokoúhlá obrazovka</PresentationFormat>
  <Paragraphs>234</Paragraphs>
  <Slides>33</Slides>
  <Notes>0</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33</vt:i4>
      </vt:variant>
    </vt:vector>
  </HeadingPairs>
  <TitlesOfParts>
    <vt:vector size="39" baseType="lpstr">
      <vt:lpstr>Arial</vt:lpstr>
      <vt:lpstr>Calibri</vt:lpstr>
      <vt:lpstr>Calibri Light</vt:lpstr>
      <vt:lpstr>Courier New</vt:lpstr>
      <vt:lpstr>Wingdings</vt:lpstr>
      <vt:lpstr>Motiv Office</vt:lpstr>
      <vt:lpstr>5. prezentace  Postoje. Konformita.   </vt:lpstr>
      <vt:lpstr>Když člověk záměrně poškodí pověst kolegy/kolegyně u vedoucího, aby získal nějakou výhodu, jaký toto chování bude mít asi vliv na jeho vnitřní postoj (vztah) ke kolegovi/kolegyni?   Zůstane postoj stejný, zhorší se, nebo zlepší se?</vt:lpstr>
      <vt:lpstr>K tématu minulé hodiny: Kognitivní disonance pomáhá vysvětlit změnu postojů po negativním chování.</vt:lpstr>
      <vt:lpstr> Kognitivní disonance a ospravedlňování agrese</vt:lpstr>
      <vt:lpstr>Př. Ospravedlňování snižuje rozpory </vt:lpstr>
      <vt:lpstr>Př. Dehumanizace a obviňování oběti jako typické formy ospravedlňování agrese</vt:lpstr>
      <vt:lpstr>Př. Jak může učitel snižovat ospravedlňování agrese (tzv. morální vyvazování)</vt:lpstr>
      <vt:lpstr>SP jako věda o postojích</vt:lpstr>
      <vt:lpstr>„Protiřečil jsem si? Nu což, pak jsem si protiřečil. (Mám v sobě davy.)“   Walt Whitman, Zpěv o mně, 1885</vt:lpstr>
      <vt:lpstr>(Ne)konzistence různých složek postoje</vt:lpstr>
      <vt:lpstr>Př. Podpora okolí může učitelům pomoci promítnout pozitivní kognitivní postoje k inkluzi na úroveň chování. </vt:lpstr>
      <vt:lpstr>Prezentace aplikace PowerPoint</vt:lpstr>
      <vt:lpstr>Vybraná témata REFLEXE nekonformního dne</vt:lpstr>
      <vt:lpstr>Vybraná témata REFLEXE nekonformního dne</vt:lpstr>
      <vt:lpstr>Vybraná témata REFLEXE nekonformního dne</vt:lpstr>
      <vt:lpstr>Vybraná témata reflexe nekonformního dne</vt:lpstr>
      <vt:lpstr>Konformita</vt:lpstr>
      <vt:lpstr>Pusťte si krátké (4:10) video, které ukazuje klasický experiment s konformitou.  https://www.youtube.com/watch?v=TYIh4MkcfJA </vt:lpstr>
      <vt:lpstr>Lidé často podléhají tlaku skupiny.</vt:lpstr>
      <vt:lpstr>Na druhou stranu ale ... lidé většinou konformitě k nesprávnému názorům úspěšně vzdorují!</vt:lpstr>
      <vt:lpstr>Schopnost vzdorovat konformitě je vyšší v kulturách, které si cení svobody a rozmanitosti.</vt:lpstr>
      <vt:lpstr>Vyšší konformita       vyšší vliv sociálních norem</vt:lpstr>
      <vt:lpstr>K čemu je určitá míra konformity dobrá?</vt:lpstr>
      <vt:lpstr>Kdy může konformita škodit?</vt:lpstr>
      <vt:lpstr>Sociální normy mohou mít pozitivní i negativní vliv.</vt:lpstr>
      <vt:lpstr>Kdy ve vývoji vrcholí potřeba konformity?</vt:lpstr>
      <vt:lpstr>Př. Pozitivní vliv konformity na kognitivní či emoční složku postoje.</vt:lpstr>
      <vt:lpstr>Prezentace aplikace PowerPoint</vt:lpstr>
      <vt:lpstr>Př. Pozitivní vliv na behaviorální složku postoje.</vt:lpstr>
      <vt:lpstr>Co snižuje konformitu s nesprávným názorem většiny?</vt:lpstr>
      <vt:lpstr>Co snižuje konformitu s nesprávným názorem většiny?</vt:lpstr>
      <vt:lpstr>???  Jak může např. učitel českého jazyka na střední škole podporovat v žácích rozumnou míru autenticity (vlastní názory) a konformity (pravidla při diskusi) v diskusi se studenty nad obsahem Olivera Twista?  </vt:lpstr>
      <vt:lpstr>Literatura: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Úvod do sociální psychologie: historie, osobnosti, metody</dc:title>
  <dc:creator>Kollerova Lenka</dc:creator>
  <cp:lastModifiedBy>Lenka Kollerová</cp:lastModifiedBy>
  <cp:revision>127</cp:revision>
  <dcterms:created xsi:type="dcterms:W3CDTF">2020-09-08T14:30:27Z</dcterms:created>
  <dcterms:modified xsi:type="dcterms:W3CDTF">2021-03-30T11:56:51Z</dcterms:modified>
</cp:coreProperties>
</file>