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7"/>
  </p:notesMasterIdLst>
  <p:handoutMasterIdLst>
    <p:handoutMasterId r:id="rId38"/>
  </p:handoutMasterIdLst>
  <p:sldIdLst>
    <p:sldId id="260" r:id="rId5"/>
    <p:sldId id="262"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4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40F66374-754B-44CD-B045-D407DB4C77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0EECC2DA-69D3-4C6A-94D5-5FD6F43296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B91DF0-68EE-420A-AD75-9B91EA0F7F3A}" type="datetime1">
              <a:rPr lang="cs-CZ" smtClean="0"/>
              <a:t>11.11.2020</a:t>
            </a:fld>
            <a:endParaRPr lang="cs-CZ"/>
          </a:p>
        </p:txBody>
      </p:sp>
      <p:sp>
        <p:nvSpPr>
          <p:cNvPr id="4" name="Zástupný symbol pro zápatí 3">
            <a:extLst>
              <a:ext uri="{FF2B5EF4-FFF2-40B4-BE49-F238E27FC236}">
                <a16:creationId xmlns:a16="http://schemas.microsoft.com/office/drawing/2014/main" id="{FE90E59D-5DA3-4434-996F-3F46909068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89AD51C8-7AFC-45C7-B4D6-848844E2A4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F9B831-EB94-42F0-A7B9-F5B14F0EC3D2}" type="slidenum">
              <a:rPr lang="cs-CZ" smtClean="0"/>
              <a:t>‹#›</a:t>
            </a:fld>
            <a:endParaRPr lang="cs-CZ"/>
          </a:p>
        </p:txBody>
      </p:sp>
    </p:spTree>
    <p:extLst>
      <p:ext uri="{BB962C8B-B14F-4D97-AF65-F5344CB8AC3E}">
        <p14:creationId xmlns:p14="http://schemas.microsoft.com/office/powerpoint/2010/main" val="33065788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4926032-03AB-4E10-997D-35D0138DC78E}" type="datetime1">
              <a:rPr lang="cs-CZ" noProof="0" smtClean="0"/>
              <a:t>11.11.2020</a:t>
            </a:fld>
            <a:endParaRPr lang="cs-CZ" noProof="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80CB90E-A225-4324-8C33-43B910608846}" type="slidenum">
              <a:rPr lang="cs-CZ" noProof="0" smtClean="0"/>
              <a:t>‹#›</a:t>
            </a:fld>
            <a:endParaRPr lang="cs-CZ" noProof="0"/>
          </a:p>
        </p:txBody>
      </p:sp>
    </p:spTree>
    <p:extLst>
      <p:ext uri="{BB962C8B-B14F-4D97-AF65-F5344CB8AC3E}">
        <p14:creationId xmlns:p14="http://schemas.microsoft.com/office/powerpoint/2010/main" val="17767866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rtl="0"/>
            <a:fld id="{E80CB90E-A225-4324-8C33-43B910608846}" type="slidenum">
              <a:rPr lang="cs-CZ" smtClean="0"/>
              <a:t>1</a:t>
            </a:fld>
            <a:endParaRPr lang="cs-CZ"/>
          </a:p>
        </p:txBody>
      </p:sp>
    </p:spTree>
    <p:extLst>
      <p:ext uri="{BB962C8B-B14F-4D97-AF65-F5344CB8AC3E}">
        <p14:creationId xmlns:p14="http://schemas.microsoft.com/office/powerpoint/2010/main" val="69187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rtl="0"/>
            <a:fld id="{E80CB90E-A225-4324-8C33-43B910608846}" type="slidenum">
              <a:rPr lang="cs-CZ" smtClean="0"/>
              <a:t>3</a:t>
            </a:fld>
            <a:endParaRPr lang="cs-CZ"/>
          </a:p>
        </p:txBody>
      </p:sp>
    </p:spTree>
    <p:extLst>
      <p:ext uri="{BB962C8B-B14F-4D97-AF65-F5344CB8AC3E}">
        <p14:creationId xmlns:p14="http://schemas.microsoft.com/office/powerpoint/2010/main" val="36909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rtl="0"/>
            <a:fld id="{E80CB90E-A225-4324-8C33-43B910608846}" type="slidenum">
              <a:rPr lang="cs-CZ" smtClean="0"/>
              <a:t>20</a:t>
            </a:fld>
            <a:endParaRPr lang="cs-CZ"/>
          </a:p>
        </p:txBody>
      </p:sp>
    </p:spTree>
    <p:extLst>
      <p:ext uri="{BB962C8B-B14F-4D97-AF65-F5344CB8AC3E}">
        <p14:creationId xmlns:p14="http://schemas.microsoft.com/office/powerpoint/2010/main" val="1675403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rtl="0"/>
            <a:fld id="{E80CB90E-A225-4324-8C33-43B910608846}" type="slidenum">
              <a:rPr lang="cs-CZ" smtClean="0"/>
              <a:t>25</a:t>
            </a:fld>
            <a:endParaRPr lang="cs-CZ"/>
          </a:p>
        </p:txBody>
      </p:sp>
    </p:spTree>
    <p:extLst>
      <p:ext uri="{BB962C8B-B14F-4D97-AF65-F5344CB8AC3E}">
        <p14:creationId xmlns:p14="http://schemas.microsoft.com/office/powerpoint/2010/main" val="1438427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1370693" y="1769540"/>
            <a:ext cx="9440034" cy="1828801"/>
          </a:xfrm>
        </p:spPr>
        <p:txBody>
          <a:bodyPr rtlCol="0" anchor="b">
            <a:normAutofit/>
          </a:bodyPr>
          <a:lstStyle>
            <a:lvl1pPr algn="ctr">
              <a:defRPr sz="54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1370693" y="359833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3D3347F8-D3ED-4A24-BB0F-CB46B1140651}" type="datetime1">
              <a:rPr lang="cs-CZ" noProof="0" smtClean="0"/>
              <a:t>11.11.2020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pic>
        <p:nvPicPr>
          <p:cNvPr id="16" name="Obrázek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Nadpis 1"/>
          <p:cNvSpPr>
            <a:spLocks noGrp="1"/>
          </p:cNvSpPr>
          <p:nvPr>
            <p:ph type="title" hasCustomPrompt="1"/>
          </p:nvPr>
        </p:nvSpPr>
        <p:spPr>
          <a:xfrm>
            <a:off x="913806" y="4565255"/>
            <a:ext cx="10355326" cy="543472"/>
          </a:xfrm>
        </p:spPr>
        <p:txBody>
          <a:bodyPr rtlCol="0" anchor="b">
            <a:normAutofit/>
          </a:bodyPr>
          <a:lstStyle>
            <a:lvl1pPr algn="ctr">
              <a:defRPr sz="280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
        <p:nvSpPr>
          <p:cNvPr id="4" name="Zástupný symbol pro text 3"/>
          <p:cNvSpPr>
            <a:spLocks noGrp="1"/>
          </p:cNvSpPr>
          <p:nvPr>
            <p:ph type="body" sz="half" idx="2" hasCustomPrompt="1"/>
          </p:nvPr>
        </p:nvSpPr>
        <p:spPr>
          <a:xfrm>
            <a:off x="913795" y="5108728"/>
            <a:ext cx="10353762" cy="682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styly předlohy textu.</a:t>
            </a:r>
          </a:p>
        </p:txBody>
      </p:sp>
      <p:sp>
        <p:nvSpPr>
          <p:cNvPr id="5" name="Zástupný symbol pro datum 4"/>
          <p:cNvSpPr>
            <a:spLocks noGrp="1"/>
          </p:cNvSpPr>
          <p:nvPr>
            <p:ph type="dt" sz="half" idx="10"/>
          </p:nvPr>
        </p:nvSpPr>
        <p:spPr/>
        <p:txBody>
          <a:bodyPr rtlCol="0"/>
          <a:lstStyle/>
          <a:p>
            <a:pPr rtl="0"/>
            <a:fld id="{50E1165C-94FC-4712-ABE2-5974AB11A686}"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dpis a titulek">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913795" y="608437"/>
            <a:ext cx="10353762" cy="3534344"/>
          </a:xfrm>
        </p:spPr>
        <p:txBody>
          <a:bodyPr rtlCol="0" anchor="ctr"/>
          <a:lstStyle>
            <a:lvl1pPr>
              <a:defRPr sz="3200"/>
            </a:lvl1pPr>
          </a:lstStyle>
          <a:p>
            <a:pPr rtl="0"/>
            <a:r>
              <a:rPr lang="cs-CZ" noProof="0"/>
              <a:t>Kliknutím můžete upravit styl předlohy nadpisů.</a:t>
            </a:r>
          </a:p>
        </p:txBody>
      </p:sp>
      <p:sp>
        <p:nvSpPr>
          <p:cNvPr id="4" name="Zástupný symbol pro text 3"/>
          <p:cNvSpPr>
            <a:spLocks noGrp="1"/>
          </p:cNvSpPr>
          <p:nvPr>
            <p:ph type="body" sz="half" idx="2" hasCustomPrompt="1"/>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styly předlohy textu.</a:t>
            </a:r>
          </a:p>
        </p:txBody>
      </p:sp>
      <p:sp>
        <p:nvSpPr>
          <p:cNvPr id="5" name="Zástupný symbol pro datum 4"/>
          <p:cNvSpPr>
            <a:spLocks noGrp="1"/>
          </p:cNvSpPr>
          <p:nvPr>
            <p:ph type="dt" sz="half" idx="10"/>
          </p:nvPr>
        </p:nvSpPr>
        <p:spPr/>
        <p:txBody>
          <a:bodyPr rtlCol="0"/>
          <a:lstStyle/>
          <a:p>
            <a:pPr rtl="0"/>
            <a:fld id="{ED1D6F34-4A57-49DD-954D-D4C3EBAA71FC}"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46212" y="609600"/>
            <a:ext cx="9302752" cy="2992904"/>
          </a:xfrm>
        </p:spPr>
        <p:txBody>
          <a:bodyPr rtlCol="0" anchor="ctr"/>
          <a:lstStyle>
            <a:lvl1pPr>
              <a:defRPr sz="3200"/>
            </a:lvl1pPr>
          </a:lstStyle>
          <a:p>
            <a:pPr rtl="0"/>
            <a:r>
              <a:rPr lang="cs-CZ" noProof="0"/>
              <a:t>Kliknutím můžete upravit styl předlohy nadpisů.</a:t>
            </a:r>
          </a:p>
        </p:txBody>
      </p:sp>
      <p:sp>
        <p:nvSpPr>
          <p:cNvPr id="12" name="Zástupný symbol pro text 3"/>
          <p:cNvSpPr>
            <a:spLocks noGrp="1"/>
          </p:cNvSpPr>
          <p:nvPr>
            <p:ph type="body" sz="half" idx="13" hasCustomPrompt="1"/>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styly předlohy textu.</a:t>
            </a:r>
          </a:p>
        </p:txBody>
      </p:sp>
      <p:sp>
        <p:nvSpPr>
          <p:cNvPr id="4" name="Zástupný symbol pro text 3"/>
          <p:cNvSpPr>
            <a:spLocks noGrp="1"/>
          </p:cNvSpPr>
          <p:nvPr>
            <p:ph type="body" sz="half" idx="2" hasCustomPrompt="1"/>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styly předlohy textu.</a:t>
            </a:r>
          </a:p>
        </p:txBody>
      </p:sp>
      <p:sp>
        <p:nvSpPr>
          <p:cNvPr id="5" name="Zástupný symbol pro datum 4"/>
          <p:cNvSpPr>
            <a:spLocks noGrp="1"/>
          </p:cNvSpPr>
          <p:nvPr>
            <p:ph type="dt" sz="half" idx="10"/>
          </p:nvPr>
        </p:nvSpPr>
        <p:spPr/>
        <p:txBody>
          <a:bodyPr rtlCol="0"/>
          <a:lstStyle/>
          <a:p>
            <a:pPr rtl="0"/>
            <a:fld id="{ECAFABB5-A096-4FD9-AD44-F8DB5B3FFE84}"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
        <p:nvSpPr>
          <p:cNvPr id="11" name="Textové pole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cs-CZ" sz="8000" noProof="0">
                <a:solidFill>
                  <a:schemeClr val="tx1"/>
                </a:solidFill>
                <a:effectLst/>
                <a:latin typeface="Times New Roman" panose="02020603050405020304" pitchFamily="18" charset="0"/>
              </a:rPr>
              <a:t>„</a:t>
            </a:r>
          </a:p>
        </p:txBody>
      </p:sp>
      <p:sp>
        <p:nvSpPr>
          <p:cNvPr id="13" name="Textové pole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cs-CZ" sz="8000" noProof="0">
                <a:solidFill>
                  <a:schemeClr val="tx1"/>
                </a:solidFill>
                <a:effectLst/>
                <a:latin typeface="Times New Roman" panose="02020603050405020304" pitchFamily="18" charset="0"/>
              </a:rP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913794" y="2126942"/>
            <a:ext cx="10353763" cy="2511835"/>
          </a:xfrm>
        </p:spPr>
        <p:txBody>
          <a:bodyPr rtlCol="0" anchor="b"/>
          <a:lstStyle>
            <a:lvl1pPr>
              <a:defRPr sz="3200"/>
            </a:lvl1pPr>
          </a:lstStyle>
          <a:p>
            <a:pPr rtl="0"/>
            <a:r>
              <a:rPr lang="cs-CZ" noProof="0"/>
              <a:t>Kliknutím můžete upravit styl předlohy nadpisů.</a:t>
            </a:r>
          </a:p>
        </p:txBody>
      </p:sp>
      <p:sp>
        <p:nvSpPr>
          <p:cNvPr id="4" name="Zástupný symbol pro text 3"/>
          <p:cNvSpPr>
            <a:spLocks noGrp="1"/>
          </p:cNvSpPr>
          <p:nvPr>
            <p:ph type="body" sz="half" idx="2" hasCustomPrompt="1"/>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 předlohy textů.</a:t>
            </a:r>
          </a:p>
        </p:txBody>
      </p:sp>
      <p:sp>
        <p:nvSpPr>
          <p:cNvPr id="5" name="Zástupný symbol pro datum 4"/>
          <p:cNvSpPr>
            <a:spLocks noGrp="1"/>
          </p:cNvSpPr>
          <p:nvPr>
            <p:ph type="dt" sz="half" idx="10"/>
          </p:nvPr>
        </p:nvSpPr>
        <p:spPr/>
        <p:txBody>
          <a:bodyPr rtlCol="0"/>
          <a:lstStyle/>
          <a:p>
            <a:pPr rtl="0"/>
            <a:fld id="{AB28E19D-C9A3-42FD-817C-B72DAA8ADFA5}"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Nadpis 1"/>
          <p:cNvSpPr>
            <a:spLocks noGrp="1"/>
          </p:cNvSpPr>
          <p:nvPr>
            <p:ph type="title" hasCustomPrompt="1"/>
          </p:nvPr>
        </p:nvSpPr>
        <p:spPr>
          <a:xfrm>
            <a:off x="913795" y="609600"/>
            <a:ext cx="10353762" cy="970450"/>
          </a:xfrm>
        </p:spPr>
        <p:txBody>
          <a:bodyPr rtlCol="0"/>
          <a:lstStyle/>
          <a:p>
            <a:pPr rtl="0"/>
            <a:r>
              <a:rPr lang="cs-CZ" noProof="0"/>
              <a:t>Kliknutím můžete upravit styl předlohy nadpisů.</a:t>
            </a:r>
          </a:p>
        </p:txBody>
      </p:sp>
      <p:sp>
        <p:nvSpPr>
          <p:cNvPr id="7" name="Zástupný symbol pro text 2"/>
          <p:cNvSpPr>
            <a:spLocks noGrp="1"/>
          </p:cNvSpPr>
          <p:nvPr>
            <p:ph type="body" idx="1" hasCustomPrompt="1"/>
          </p:nvPr>
        </p:nvSpPr>
        <p:spPr>
          <a:xfrm>
            <a:off x="913795"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8" name="Zástupný symbol pro text 3"/>
          <p:cNvSpPr>
            <a:spLocks noGrp="1"/>
          </p:cNvSpPr>
          <p:nvPr>
            <p:ph type="body" sz="half" idx="15" hasCustomPrompt="1"/>
          </p:nvPr>
        </p:nvSpPr>
        <p:spPr>
          <a:xfrm>
            <a:off x="91379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9" name="Zástupný symbol pro text 4"/>
          <p:cNvSpPr>
            <a:spLocks noGrp="1"/>
          </p:cNvSpPr>
          <p:nvPr>
            <p:ph type="body" sz="quarter" idx="3" hasCustomPrompt="1"/>
          </p:nvPr>
        </p:nvSpPr>
        <p:spPr>
          <a:xfrm>
            <a:off x="4446711"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10" name="Zástupný symbol pro text 3"/>
          <p:cNvSpPr>
            <a:spLocks noGrp="1"/>
          </p:cNvSpPr>
          <p:nvPr>
            <p:ph type="body" sz="half" idx="16" hasCustomPrompt="1"/>
          </p:nvPr>
        </p:nvSpPr>
        <p:spPr>
          <a:xfrm>
            <a:off x="444143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11" name="Zástupný symbol pro text 4"/>
          <p:cNvSpPr>
            <a:spLocks noGrp="1"/>
          </p:cNvSpPr>
          <p:nvPr>
            <p:ph type="body" sz="quarter" idx="13" hasCustomPrompt="1"/>
          </p:nvPr>
        </p:nvSpPr>
        <p:spPr>
          <a:xfrm>
            <a:off x="7966572"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12" name="Zástupný symbol pro text 3"/>
          <p:cNvSpPr>
            <a:spLocks noGrp="1"/>
          </p:cNvSpPr>
          <p:nvPr>
            <p:ph type="body" sz="half" idx="17" hasCustomPrompt="1"/>
          </p:nvPr>
        </p:nvSpPr>
        <p:spPr>
          <a:xfrm>
            <a:off x="7966572"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3" name="Zástupný symbol pro datum 2"/>
          <p:cNvSpPr>
            <a:spLocks noGrp="1"/>
          </p:cNvSpPr>
          <p:nvPr>
            <p:ph type="dt" sz="half" idx="10"/>
          </p:nvPr>
        </p:nvSpPr>
        <p:spPr/>
        <p:txBody>
          <a:bodyPr rtlCol="0"/>
          <a:lstStyle/>
          <a:p>
            <a:pPr rtl="0"/>
            <a:fld id="{B3F12BE1-FB83-4ACD-AE8B-1A4AF8B4E8CF}" type="datetime1">
              <a:rPr lang="cs-CZ" noProof="0" smtClean="0"/>
              <a:t>11.11.2020</a:t>
            </a:fld>
            <a:endParaRPr lang="cs-CZ" noProof="0"/>
          </a:p>
        </p:txBody>
      </p:sp>
      <p:sp>
        <p:nvSpPr>
          <p:cNvPr id="4" name="Zástupný symbol pro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2" name="Obrázek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Obrázek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Obrázek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Nadpis 1"/>
          <p:cNvSpPr>
            <a:spLocks noGrp="1"/>
          </p:cNvSpPr>
          <p:nvPr>
            <p:ph type="title" hasCustomPrompt="1"/>
          </p:nvPr>
        </p:nvSpPr>
        <p:spPr>
          <a:xfrm>
            <a:off x="913794" y="609600"/>
            <a:ext cx="10353763" cy="970450"/>
          </a:xfrm>
        </p:spPr>
        <p:txBody>
          <a:bodyPr rtlCol="0"/>
          <a:lstStyle/>
          <a:p>
            <a:pPr rtl="0"/>
            <a:r>
              <a:rPr lang="cs-CZ" noProof="0"/>
              <a:t>Kliknutím můžete upravit styl předlohy nadpisů.</a:t>
            </a:r>
          </a:p>
        </p:txBody>
      </p:sp>
      <p:sp>
        <p:nvSpPr>
          <p:cNvPr id="19" name="Zástupný symbol pro text 2"/>
          <p:cNvSpPr>
            <a:spLocks noGrp="1"/>
          </p:cNvSpPr>
          <p:nvPr>
            <p:ph type="body" idx="1" hasCustomPrompt="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20" name="Zástupný symbol obrázku 2"/>
          <p:cNvSpPr>
            <a:spLocks noGrp="1" noChangeAspect="1"/>
          </p:cNvSpPr>
          <p:nvPr>
            <p:ph type="pic" idx="15" hasCustomPrompt="1"/>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1" name="Zástupný symbol pro text 3"/>
          <p:cNvSpPr>
            <a:spLocks noGrp="1"/>
          </p:cNvSpPr>
          <p:nvPr>
            <p:ph type="body" sz="half" idx="18" hasCustomPrompt="1"/>
          </p:nvPr>
        </p:nvSpPr>
        <p:spPr>
          <a:xfrm>
            <a:off x="913795" y="4480368"/>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22" name="Zástupný symbol pro text 4"/>
          <p:cNvSpPr>
            <a:spLocks noGrp="1"/>
          </p:cNvSpPr>
          <p:nvPr>
            <p:ph type="body" sz="quarter" idx="3" hasCustomPrompt="1"/>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23" name="Zástupný symbol obrázku 2"/>
          <p:cNvSpPr>
            <a:spLocks noGrp="1" noChangeAspect="1"/>
          </p:cNvSpPr>
          <p:nvPr>
            <p:ph type="pic" idx="21" hasCustomPrompt="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4" name="Zástupný symbol pro text 3"/>
          <p:cNvSpPr>
            <a:spLocks noGrp="1"/>
          </p:cNvSpPr>
          <p:nvPr>
            <p:ph type="body" sz="half" idx="19" hasCustomPrompt="1"/>
          </p:nvPr>
        </p:nvSpPr>
        <p:spPr>
          <a:xfrm>
            <a:off x="4441435" y="4480367"/>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25" name="Zástupný symbol pro text 4"/>
          <p:cNvSpPr>
            <a:spLocks noGrp="1"/>
          </p:cNvSpPr>
          <p:nvPr>
            <p:ph type="body" sz="quarter" idx="13" hasCustomPrompt="1"/>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26" name="Zástupný symbol obrázku 2"/>
          <p:cNvSpPr>
            <a:spLocks noGrp="1" noChangeAspect="1"/>
          </p:cNvSpPr>
          <p:nvPr>
            <p:ph type="pic" idx="22" hasCustomPrompt="1"/>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7" name="Zástupný symbol pro text 3"/>
          <p:cNvSpPr>
            <a:spLocks noGrp="1"/>
          </p:cNvSpPr>
          <p:nvPr>
            <p:ph type="body" sz="half" idx="20" hasCustomPrompt="1"/>
          </p:nvPr>
        </p:nvSpPr>
        <p:spPr>
          <a:xfrm>
            <a:off x="7966572" y="4480365"/>
            <a:ext cx="3300984" cy="131083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3" name="Zástupný symbol pro datum 2"/>
          <p:cNvSpPr>
            <a:spLocks noGrp="1"/>
          </p:cNvSpPr>
          <p:nvPr>
            <p:ph type="dt" sz="half" idx="10"/>
          </p:nvPr>
        </p:nvSpPr>
        <p:spPr/>
        <p:txBody>
          <a:bodyPr rtlCol="0"/>
          <a:lstStyle/>
          <a:p>
            <a:pPr rtl="0"/>
            <a:fld id="{6B7FF6C3-41BB-4D50-A493-EA6C5BD2C0BF}" type="datetime1">
              <a:rPr lang="cs-CZ" noProof="0" smtClean="0"/>
              <a:t>11.11.2020</a:t>
            </a:fld>
            <a:endParaRPr lang="cs-CZ" noProof="0"/>
          </a:p>
        </p:txBody>
      </p:sp>
      <p:sp>
        <p:nvSpPr>
          <p:cNvPr id="4" name="Zástupný symbol pro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6D22F896-40B5-4ADD-8801-0D06FADFA095}" type="slidenum">
              <a:rPr lang="cs-CZ" noProof="0" smtClean="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svislý text 2"/>
          <p:cNvSpPr>
            <a:spLocks noGrp="1"/>
          </p:cNvSpPr>
          <p:nvPr>
            <p:ph type="body" orient="vert" idx="1" hasCustomPrompt="1"/>
          </p:nvPr>
        </p:nvSpPr>
        <p:spPr/>
        <p:txBody>
          <a:bodyPr vert="eaVert" rtlCol="0" anchor="t"/>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81A52541-4F4F-43FA-AD1D-473766C3BFD6}" type="datetime1">
              <a:rPr lang="cs-CZ" noProof="0" smtClean="0"/>
              <a:t>11.11.2020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8983068" y="609599"/>
            <a:ext cx="2284487" cy="5181601"/>
          </a:xfrm>
        </p:spPr>
        <p:txBody>
          <a:bodyPr vert="eaVert" rtlCol="0"/>
          <a:lstStyle>
            <a:lvl1pPr algn="l">
              <a:defRPr/>
            </a:lvl1pPr>
          </a:lstStyle>
          <a:p>
            <a:pPr rtl="0"/>
            <a:r>
              <a:rPr lang="cs-CZ" noProof="0"/>
              <a:t>Kliknutím můžete upravit styl předlohy nadpisů.</a:t>
            </a:r>
          </a:p>
        </p:txBody>
      </p:sp>
      <p:sp>
        <p:nvSpPr>
          <p:cNvPr id="3" name="Zástupný symbol pro svislý text 2"/>
          <p:cNvSpPr>
            <a:spLocks noGrp="1"/>
          </p:cNvSpPr>
          <p:nvPr>
            <p:ph type="body" orient="vert" idx="1" hasCustomPrompt="1"/>
          </p:nvPr>
        </p:nvSpPr>
        <p:spPr>
          <a:xfrm>
            <a:off x="913796" y="609599"/>
            <a:ext cx="7916872" cy="5181601"/>
          </a:xfrm>
        </p:spPr>
        <p:txBody>
          <a:bodyPr vert="eaVert" rtlCol="0" anchor="t"/>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DD7832EF-8DD0-4EDC-97A5-E74FC4B0F399}" type="datetime1">
              <a:rPr lang="cs-CZ" noProof="0" smtClean="0"/>
              <a:t>11.11.2020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obsah 2"/>
          <p:cNvSpPr>
            <a:spLocks noGrp="1"/>
          </p:cNvSpPr>
          <p:nvPr>
            <p:ph idx="1" hasCustomPrompt="1"/>
          </p:nvPr>
        </p:nvSpPr>
        <p:spPr/>
        <p:txBody>
          <a:bodyPr rtlCol="0"/>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53E0727C-2757-4914-B410-39299FD16D1B}" type="datetime1">
              <a:rPr lang="cs-CZ" noProof="0" smtClean="0"/>
              <a:t>11.11.2020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295401" y="1761067"/>
            <a:ext cx="9590550" cy="1828813"/>
          </a:xfrm>
        </p:spPr>
        <p:txBody>
          <a:bodyPr rtlCol="0" anchor="b"/>
          <a:lstStyle>
            <a:lvl1pPr algn="ctr">
              <a:defRPr sz="4000" b="0" cap="none"/>
            </a:lvl1pPr>
          </a:lstStyle>
          <a:p>
            <a:pPr rtl="0"/>
            <a:r>
              <a:rPr lang="cs-CZ" noProof="0"/>
              <a:t>Kliknutím můžete upravit styl předlohy nadpisů.</a:t>
            </a:r>
          </a:p>
        </p:txBody>
      </p:sp>
      <p:sp>
        <p:nvSpPr>
          <p:cNvPr id="3" name="Zástupný symbol pro text 2"/>
          <p:cNvSpPr>
            <a:spLocks noGrp="1"/>
          </p:cNvSpPr>
          <p:nvPr>
            <p:ph type="body" idx="1" hasCustomPrompt="1"/>
          </p:nvPr>
        </p:nvSpPr>
        <p:spPr>
          <a:xfrm>
            <a:off x="1295401" y="3589879"/>
            <a:ext cx="9590550" cy="150705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Kliknutím můžete upravit styly předlohy textu.</a:t>
            </a:r>
          </a:p>
        </p:txBody>
      </p:sp>
      <p:sp>
        <p:nvSpPr>
          <p:cNvPr id="4" name="Zástupný symbol pro datum 3"/>
          <p:cNvSpPr>
            <a:spLocks noGrp="1"/>
          </p:cNvSpPr>
          <p:nvPr>
            <p:ph type="dt" sz="half" idx="10"/>
          </p:nvPr>
        </p:nvSpPr>
        <p:spPr/>
        <p:txBody>
          <a:bodyPr rtlCol="0"/>
          <a:lstStyle/>
          <a:p>
            <a:pPr rtl="0"/>
            <a:fld id="{D09EED81-03F0-4514-B416-99AB89EBE95E}" type="datetime1">
              <a:rPr lang="cs-CZ" noProof="0" smtClean="0"/>
              <a:t>11.11.2020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obsah 2"/>
          <p:cNvSpPr>
            <a:spLocks noGrp="1"/>
          </p:cNvSpPr>
          <p:nvPr>
            <p:ph sz="half" idx="1" hasCustomPrompt="1"/>
          </p:nvPr>
        </p:nvSpPr>
        <p:spPr>
          <a:xfrm>
            <a:off x="913795" y="1732449"/>
            <a:ext cx="5060497" cy="4058750"/>
          </a:xfrm>
        </p:spPr>
        <p:txBody>
          <a:bodyPr rtlCol="0" anchor="t">
            <a:normAutofit/>
          </a:body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obsah 3"/>
          <p:cNvSpPr>
            <a:spLocks noGrp="1"/>
          </p:cNvSpPr>
          <p:nvPr>
            <p:ph sz="half" idx="2" hasCustomPrompt="1"/>
          </p:nvPr>
        </p:nvSpPr>
        <p:spPr>
          <a:xfrm>
            <a:off x="6202892" y="1732449"/>
            <a:ext cx="5064665" cy="4058751"/>
          </a:xfrm>
        </p:spPr>
        <p:txBody>
          <a:bodyPr rtlCol="0" anchor="t">
            <a:normAutofit/>
          </a:body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07295354-BDA5-48D4-9D42-3EB9DF1C5C3A}"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20" name="Obrázek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Obrázek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Nadpis 1"/>
          <p:cNvSpPr>
            <a:spLocks noGrp="1"/>
          </p:cNvSpPr>
          <p:nvPr>
            <p:ph type="title" hasCustomPrompt="1"/>
          </p:nvPr>
        </p:nvSpPr>
        <p:spPr/>
        <p:txBody>
          <a:bodyPr rtlCol="0"/>
          <a:lstStyle>
            <a:lvl1pPr>
              <a:defRPr/>
            </a:lvl1pPr>
          </a:lstStyle>
          <a:p>
            <a:pPr rtl="0"/>
            <a:r>
              <a:rPr lang="cs-CZ" noProof="0"/>
              <a:t>Kliknutím můžete upravit styl předlohy nadpisů.</a:t>
            </a:r>
          </a:p>
        </p:txBody>
      </p:sp>
      <p:sp>
        <p:nvSpPr>
          <p:cNvPr id="3" name="Zástupný symbol pro text 2"/>
          <p:cNvSpPr>
            <a:spLocks noGrp="1"/>
          </p:cNvSpPr>
          <p:nvPr>
            <p:ph type="body" idx="1" hasCustomPrompt="1"/>
          </p:nvPr>
        </p:nvSpPr>
        <p:spPr>
          <a:xfrm>
            <a:off x="1005872" y="1835254"/>
            <a:ext cx="4876344" cy="54488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4" name="Zástupný symbol pro obsah 3"/>
          <p:cNvSpPr>
            <a:spLocks noGrp="1"/>
          </p:cNvSpPr>
          <p:nvPr>
            <p:ph sz="half" idx="2" hasCustomPrompt="1"/>
          </p:nvPr>
        </p:nvSpPr>
        <p:spPr>
          <a:xfrm>
            <a:off x="1005872" y="2380137"/>
            <a:ext cx="4876344"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text 4"/>
          <p:cNvSpPr>
            <a:spLocks noGrp="1"/>
          </p:cNvSpPr>
          <p:nvPr>
            <p:ph type="body" sz="quarter" idx="3" hasCustomPrompt="1"/>
          </p:nvPr>
        </p:nvSpPr>
        <p:spPr>
          <a:xfrm>
            <a:off x="6294967" y="1835254"/>
            <a:ext cx="4895330" cy="544883"/>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6" name="Zástupný symbol pro obsah 5"/>
          <p:cNvSpPr>
            <a:spLocks noGrp="1"/>
          </p:cNvSpPr>
          <p:nvPr>
            <p:ph sz="quarter" idx="4" hasCustomPrompt="1"/>
          </p:nvPr>
        </p:nvSpPr>
        <p:spPr>
          <a:xfrm>
            <a:off x="6294967" y="2380137"/>
            <a:ext cx="4895330"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A0C1EFC3-1B54-4D60-8119-838F85B31F34}" type="datetime1">
              <a:rPr lang="cs-CZ" noProof="0" smtClean="0"/>
              <a:t>11.11.2020</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ymbol pro datum 2"/>
          <p:cNvSpPr>
            <a:spLocks noGrp="1"/>
          </p:cNvSpPr>
          <p:nvPr>
            <p:ph type="dt" sz="half" idx="10"/>
          </p:nvPr>
        </p:nvSpPr>
        <p:spPr/>
        <p:txBody>
          <a:bodyPr rtlCol="0"/>
          <a:lstStyle/>
          <a:p>
            <a:pPr rtl="0"/>
            <a:fld id="{564DE1B5-D528-440E-8DE6-C34381E3D5FE}" type="datetime1">
              <a:rPr lang="cs-CZ" noProof="0" smtClean="0"/>
              <a:t>11.11.2020</a:t>
            </a:fld>
            <a:endParaRPr lang="cs-CZ" noProof="0"/>
          </a:p>
        </p:txBody>
      </p:sp>
      <p:sp>
        <p:nvSpPr>
          <p:cNvPr id="4" name="Zástupný symbol pro zápatí 3"/>
          <p:cNvSpPr>
            <a:spLocks noGrp="1"/>
          </p:cNvSpPr>
          <p:nvPr>
            <p:ph type="ftr" sz="quarter" idx="11"/>
          </p:nvPr>
        </p:nvSpPr>
        <p:spPr/>
        <p:txBody>
          <a:bodyPr rtlCol="0"/>
          <a:lstStyle/>
          <a:p>
            <a:pPr rtl="0"/>
            <a:endParaRPr lang="cs-CZ" noProof="0"/>
          </a:p>
        </p:txBody>
      </p:sp>
      <p:sp>
        <p:nvSpPr>
          <p:cNvPr id="5" name="Zástupný symbol pro číslo snímku 4"/>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rtlCol="0"/>
          <a:lstStyle/>
          <a:p>
            <a:pPr rtl="0"/>
            <a:fld id="{876B63C0-7364-49EC-B7CD-BE385F1C532E}" type="datetime1">
              <a:rPr lang="cs-CZ" noProof="0" smtClean="0"/>
              <a:t>11.11.2020</a:t>
            </a:fld>
            <a:endParaRPr lang="cs-CZ" noProof="0"/>
          </a:p>
        </p:txBody>
      </p:sp>
      <p:sp>
        <p:nvSpPr>
          <p:cNvPr id="3" name="Zástupný symbol pro zápatí 2"/>
          <p:cNvSpPr>
            <a:spLocks noGrp="1"/>
          </p:cNvSpPr>
          <p:nvPr>
            <p:ph type="ftr" sz="quarter" idx="11"/>
          </p:nvPr>
        </p:nvSpPr>
        <p:spPr/>
        <p:txBody>
          <a:bodyPr rtlCol="0"/>
          <a:lstStyle/>
          <a:p>
            <a:pPr rtl="0"/>
            <a:endParaRPr lang="cs-CZ" noProof="0"/>
          </a:p>
        </p:txBody>
      </p:sp>
      <p:sp>
        <p:nvSpPr>
          <p:cNvPr id="4" name="Zástupný symbol pro číslo snímku 3"/>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913795" y="609600"/>
            <a:ext cx="3706889" cy="1821918"/>
          </a:xfrm>
        </p:spPr>
        <p:txBody>
          <a:bodyPr rtlCol="0" anchor="b">
            <a:normAutofit/>
          </a:bodyPr>
          <a:lstStyle>
            <a:lvl1pPr algn="ctr">
              <a:defRPr sz="2400" b="0"/>
            </a:lvl1pPr>
          </a:lstStyle>
          <a:p>
            <a:pPr rtl="0"/>
            <a:r>
              <a:rPr lang="cs-CZ" noProof="0"/>
              <a:t>Kliknutím můžete upravit styl předlohy nadpisů.</a:t>
            </a:r>
          </a:p>
        </p:txBody>
      </p:sp>
      <p:sp>
        <p:nvSpPr>
          <p:cNvPr id="3" name="Zástupný symbol pro obsah 2"/>
          <p:cNvSpPr>
            <a:spLocks noGrp="1"/>
          </p:cNvSpPr>
          <p:nvPr>
            <p:ph idx="1" hasCustomPrompt="1"/>
          </p:nvPr>
        </p:nvSpPr>
        <p:spPr>
          <a:xfrm>
            <a:off x="4855633" y="609600"/>
            <a:ext cx="6411924" cy="5181600"/>
          </a:xfrm>
        </p:spPr>
        <p:txBody>
          <a:bodyPr rtlCol="0">
            <a:normAutofit/>
          </a:body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text 3"/>
          <p:cNvSpPr>
            <a:spLocks noGrp="1"/>
          </p:cNvSpPr>
          <p:nvPr>
            <p:ph type="body" sz="half" idx="2" hasCustomPrompt="1"/>
          </p:nvPr>
        </p:nvSpPr>
        <p:spPr>
          <a:xfrm>
            <a:off x="913795" y="2431518"/>
            <a:ext cx="3706889" cy="3359681"/>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5" name="Zástupný symbol pro datum 4"/>
          <p:cNvSpPr>
            <a:spLocks noGrp="1"/>
          </p:cNvSpPr>
          <p:nvPr>
            <p:ph type="dt" sz="half" idx="10"/>
          </p:nvPr>
        </p:nvSpPr>
        <p:spPr/>
        <p:txBody>
          <a:bodyPr rtlCol="0"/>
          <a:lstStyle/>
          <a:p>
            <a:pPr rtl="0"/>
            <a:fld id="{87D8327C-1EB0-4633-900F-15EEC48392F9}"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popiskem">
    <p:spTree>
      <p:nvGrpSpPr>
        <p:cNvPr id="1" name=""/>
        <p:cNvGrpSpPr/>
        <p:nvPr/>
      </p:nvGrpSpPr>
      <p:grpSpPr>
        <a:xfrm>
          <a:off x="0" y="0"/>
          <a:ext cx="0" cy="0"/>
          <a:chOff x="0" y="0"/>
          <a:chExt cx="0" cy="0"/>
        </a:xfrm>
      </p:grpSpPr>
      <p:pic>
        <p:nvPicPr>
          <p:cNvPr id="22" name="Obrázek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Nadpis 1"/>
          <p:cNvSpPr>
            <a:spLocks noGrp="1"/>
          </p:cNvSpPr>
          <p:nvPr>
            <p:ph type="title" hasCustomPrompt="1"/>
          </p:nvPr>
        </p:nvSpPr>
        <p:spPr>
          <a:xfrm>
            <a:off x="913795" y="609923"/>
            <a:ext cx="5934949" cy="1829338"/>
          </a:xfrm>
        </p:spPr>
        <p:txBody>
          <a:bodyPr rtlCol="0" anchor="b">
            <a:noAutofit/>
          </a:bodyPr>
          <a:lstStyle>
            <a:lvl1pPr algn="ctr">
              <a:defRPr sz="3200" b="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4" name="Zástupný symbol pro text 3"/>
          <p:cNvSpPr>
            <a:spLocks noGrp="1"/>
          </p:cNvSpPr>
          <p:nvPr>
            <p:ph type="body" sz="half" idx="2" hasCustomPrompt="1"/>
          </p:nvPr>
        </p:nvSpPr>
        <p:spPr>
          <a:xfrm>
            <a:off x="913795" y="2439261"/>
            <a:ext cx="5934949" cy="3376134"/>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Kliknutím můžete upravit styly předlohy textu.</a:t>
            </a:r>
          </a:p>
        </p:txBody>
      </p:sp>
      <p:sp>
        <p:nvSpPr>
          <p:cNvPr id="5" name="Zástupný symbol pro datum 4"/>
          <p:cNvSpPr>
            <a:spLocks noGrp="1"/>
          </p:cNvSpPr>
          <p:nvPr>
            <p:ph type="dt" sz="half" idx="10"/>
          </p:nvPr>
        </p:nvSpPr>
        <p:spPr/>
        <p:txBody>
          <a:bodyPr rtlCol="0"/>
          <a:lstStyle/>
          <a:p>
            <a:pPr rtl="0"/>
            <a:fld id="{8C574850-052E-47BD-90B7-83FC91B0DC5B}" type="datetime1">
              <a:rPr lang="cs-CZ" noProof="0" smtClean="0"/>
              <a:t>11.11.2020</a:t>
            </a:fld>
            <a:endParaRPr lang="cs-CZ" noProof="0"/>
          </a:p>
        </p:txBody>
      </p:sp>
      <p:sp>
        <p:nvSpPr>
          <p:cNvPr id="6" name="Zástupný symbol pro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F28FB93-0A08-4E7D-8E63-9EFA29F1E093}" type="slidenum">
              <a:rPr lang="cs-CZ" noProof="0" smtClean="0"/>
              <a:pPr rtl="0"/>
              <a:t>‹#›</a:t>
            </a:fld>
            <a:endParaRPr lang="cs-CZ" noProof="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cs-CZ" noProof="0"/>
              <a:t>Kliknutím můžete upravit styl předlohy nadpisů.</a:t>
            </a:r>
          </a:p>
        </p:txBody>
      </p:sp>
      <p:sp>
        <p:nvSpPr>
          <p:cNvPr id="3" name="Zástupný symbol pro text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latin typeface="Times New Roman" panose="02020603050405020304" pitchFamily="18" charset="0"/>
              </a:defRPr>
            </a:lvl1pPr>
          </a:lstStyle>
          <a:p>
            <a:fld id="{716DD60C-D10E-4C99-8AE1-41A359CFFDBD}" type="datetime1">
              <a:rPr lang="cs-CZ" noProof="0" smtClean="0"/>
              <a:t>11.11.2020</a:t>
            </a:fld>
            <a:endParaRPr lang="cs-CZ" noProof="0"/>
          </a:p>
        </p:txBody>
      </p:sp>
      <p:sp>
        <p:nvSpPr>
          <p:cNvPr id="5" name="Zástupné zápatí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latin typeface="Times New Roman" panose="02020603050405020304" pitchFamily="18" charset="0"/>
              </a:defRPr>
            </a:lvl1pPr>
          </a:lstStyle>
          <a:p>
            <a:endParaRPr lang="cs-CZ" noProof="0"/>
          </a:p>
        </p:txBody>
      </p:sp>
      <p:sp>
        <p:nvSpPr>
          <p:cNvPr id="6" name="Zástupný symbol pro číslo snímku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latin typeface="Times New Roman" panose="02020603050405020304" pitchFamily="18" charset="0"/>
              </a:defRPr>
            </a:lvl1pPr>
          </a:lstStyle>
          <a:p>
            <a:fld id="{DF28FB93-0A08-4E7D-8E63-9EFA29F1E093}" type="slidenum">
              <a:rPr lang="cs-CZ" noProof="0" smtClean="0"/>
              <a:pPr/>
              <a:t>‹#›</a:t>
            </a:fld>
            <a:endParaRPr lang="cs-CZ" noProof="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Times New Roman" panose="02020603050405020304"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jp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94E20B4-B38C-431D-97FB-559753C4CD10}"/>
              </a:ext>
              <a:ext uri="{C183D7F6-B498-43B3-948B-1728B52AA6E4}">
                <adec:decorative xmlns:adec="http://schemas.microsoft.com/office/drawing/2017/decorative" xmlns="" val="1"/>
              </a:ext>
            </a:extLst>
          </p:cNvPr>
          <p:cNvPicPr>
            <a:picLocks noChangeAspect="1"/>
          </p:cNvPicPr>
          <p:nvPr/>
        </p:nvPicPr>
        <p:blipFill rotWithShape="1">
          <a:blip r:embed="rId4"/>
          <a:srcRect b="25000"/>
          <a:stretch/>
        </p:blipFill>
        <p:spPr>
          <a:xfrm>
            <a:off x="20" y="10"/>
            <a:ext cx="12191980" cy="6857990"/>
          </a:xfrm>
          <a:prstGeom prst="rect">
            <a:avLst/>
          </a:prstGeom>
        </p:spPr>
      </p:pic>
      <p:sp useBgFill="1">
        <p:nvSpPr>
          <p:cNvPr id="15" name="Volný tvar 5">
            <a:extLst>
              <a:ext uri="{FF2B5EF4-FFF2-40B4-BE49-F238E27FC236}">
                <a16:creationId xmlns:a16="http://schemas.microsoft.com/office/drawing/2014/main" id="{608EAA06-5488-416B-B2B2-E552130110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cs-CZ">
              <a:latin typeface="Times New Roman" panose="02020603050405020304" pitchFamily="18" charset="0"/>
            </a:endParaRPr>
          </a:p>
        </p:txBody>
      </p:sp>
      <p:sp>
        <p:nvSpPr>
          <p:cNvPr id="2" name="Nadpis 1">
            <a:extLst>
              <a:ext uri="{FF2B5EF4-FFF2-40B4-BE49-F238E27FC236}">
                <a16:creationId xmlns:a16="http://schemas.microsoft.com/office/drawing/2014/main" id="{9E76074B-C45A-40AF-9F6D-1348D176FEA6}"/>
              </a:ext>
            </a:extLst>
          </p:cNvPr>
          <p:cNvSpPr>
            <a:spLocks noGrp="1"/>
          </p:cNvSpPr>
          <p:nvPr>
            <p:ph type="ctrTitle"/>
          </p:nvPr>
        </p:nvSpPr>
        <p:spPr>
          <a:xfrm>
            <a:off x="123825" y="3496574"/>
            <a:ext cx="7658100" cy="1052422"/>
          </a:xfrm>
        </p:spPr>
        <p:txBody>
          <a:bodyPr rtlCol="0">
            <a:normAutofit/>
          </a:bodyPr>
          <a:lstStyle/>
          <a:p>
            <a:pPr algn="l" rtl="0"/>
            <a:r>
              <a:rPr lang="fr-FR" sz="4400" dirty="0">
                <a:solidFill>
                  <a:schemeClr val="tx1"/>
                </a:solidFill>
              </a:rPr>
              <a:t>Théorie et pratiques surréalistes</a:t>
            </a:r>
            <a:endParaRPr lang="cs-CZ" sz="4400" dirty="0">
              <a:solidFill>
                <a:schemeClr val="tx1"/>
              </a:solidFill>
            </a:endParaRPr>
          </a:p>
        </p:txBody>
      </p:sp>
      <p:pic>
        <p:nvPicPr>
          <p:cNvPr id="8" name="Obrázek 7">
            <a:extLst>
              <a:ext uri="{FF2B5EF4-FFF2-40B4-BE49-F238E27FC236}">
                <a16:creationId xmlns:a16="http://schemas.microsoft.com/office/drawing/2014/main" id="{2F9BB477-FD92-4D9E-A7D5-56EF404E859E}"/>
              </a:ext>
            </a:extLst>
          </p:cNvPr>
          <p:cNvPicPr>
            <a:picLocks noChangeAspect="1"/>
          </p:cNvPicPr>
          <p:nvPr/>
        </p:nvPicPr>
        <p:blipFill rotWithShape="1">
          <a:blip r:embed="rId5"/>
          <a:srcRect r="50000"/>
          <a:stretch/>
        </p:blipFill>
        <p:spPr>
          <a:xfrm>
            <a:off x="10297574" y="135037"/>
            <a:ext cx="1751551" cy="2360513"/>
          </a:xfrm>
          <a:prstGeom prst="rect">
            <a:avLst/>
          </a:prstGeom>
        </p:spPr>
      </p:pic>
      <p:pic>
        <p:nvPicPr>
          <p:cNvPr id="9" name="Obrázek 8">
            <a:extLst>
              <a:ext uri="{FF2B5EF4-FFF2-40B4-BE49-F238E27FC236}">
                <a16:creationId xmlns:a16="http://schemas.microsoft.com/office/drawing/2014/main" id="{22570F6E-6D52-4D6F-8663-6F1A5DF00E96}"/>
              </a:ext>
            </a:extLst>
          </p:cNvPr>
          <p:cNvPicPr>
            <a:picLocks noChangeAspect="1"/>
          </p:cNvPicPr>
          <p:nvPr/>
        </p:nvPicPr>
        <p:blipFill>
          <a:blip r:embed="rId6"/>
          <a:stretch>
            <a:fillRect/>
          </a:stretch>
        </p:blipFill>
        <p:spPr>
          <a:xfrm>
            <a:off x="9410515" y="4947401"/>
            <a:ext cx="2781485" cy="1910589"/>
          </a:xfrm>
          <a:prstGeom prst="rect">
            <a:avLst/>
          </a:prstGeom>
        </p:spPr>
      </p:pic>
      <p:pic>
        <p:nvPicPr>
          <p:cNvPr id="7" name="Obrázek 6">
            <a:extLst>
              <a:ext uri="{FF2B5EF4-FFF2-40B4-BE49-F238E27FC236}">
                <a16:creationId xmlns:a16="http://schemas.microsoft.com/office/drawing/2014/main" id="{D4E1BB4E-08CC-4022-82A3-F74A0201653F}"/>
              </a:ext>
            </a:extLst>
          </p:cNvPr>
          <p:cNvPicPr>
            <a:picLocks noChangeAspect="1"/>
          </p:cNvPicPr>
          <p:nvPr/>
        </p:nvPicPr>
        <p:blipFill rotWithShape="1">
          <a:blip r:embed="rId7"/>
          <a:srcRect r="46725"/>
          <a:stretch/>
        </p:blipFill>
        <p:spPr>
          <a:xfrm>
            <a:off x="772459" y="328264"/>
            <a:ext cx="1570662" cy="2478307"/>
          </a:xfrm>
          <a:prstGeom prst="rect">
            <a:avLst/>
          </a:prstGeom>
        </p:spPr>
      </p:pic>
      <p:pic>
        <p:nvPicPr>
          <p:cNvPr id="10" name="Obrázek 9">
            <a:extLst>
              <a:ext uri="{FF2B5EF4-FFF2-40B4-BE49-F238E27FC236}">
                <a16:creationId xmlns:a16="http://schemas.microsoft.com/office/drawing/2014/main" id="{D96EF543-7550-44EB-A71E-2C490FE1B3BF}"/>
              </a:ext>
            </a:extLst>
          </p:cNvPr>
          <p:cNvPicPr>
            <a:picLocks noChangeAspect="1"/>
          </p:cNvPicPr>
          <p:nvPr/>
        </p:nvPicPr>
        <p:blipFill>
          <a:blip r:embed="rId8"/>
          <a:stretch>
            <a:fillRect/>
          </a:stretch>
        </p:blipFill>
        <p:spPr>
          <a:xfrm>
            <a:off x="2718396" y="603496"/>
            <a:ext cx="3470493" cy="1892054"/>
          </a:xfrm>
          <a:prstGeom prst="rect">
            <a:avLst/>
          </a:prstGeom>
        </p:spPr>
      </p:pic>
      <p:pic>
        <p:nvPicPr>
          <p:cNvPr id="11" name="Obrázek 10">
            <a:extLst>
              <a:ext uri="{FF2B5EF4-FFF2-40B4-BE49-F238E27FC236}">
                <a16:creationId xmlns:a16="http://schemas.microsoft.com/office/drawing/2014/main" id="{88D26635-0338-4715-8FCA-7BB0F45C4714}"/>
              </a:ext>
            </a:extLst>
          </p:cNvPr>
          <p:cNvPicPr>
            <a:picLocks noChangeAspect="1"/>
          </p:cNvPicPr>
          <p:nvPr/>
        </p:nvPicPr>
        <p:blipFill rotWithShape="1">
          <a:blip r:embed="rId9"/>
          <a:srcRect t="11929" r="10666"/>
          <a:stretch/>
        </p:blipFill>
        <p:spPr>
          <a:xfrm>
            <a:off x="9410515" y="2768772"/>
            <a:ext cx="2781485" cy="1905407"/>
          </a:xfrm>
          <a:prstGeom prst="rect">
            <a:avLst/>
          </a:prstGeom>
        </p:spPr>
      </p:pic>
      <p:pic>
        <p:nvPicPr>
          <p:cNvPr id="12" name="Obrázek 11">
            <a:extLst>
              <a:ext uri="{FF2B5EF4-FFF2-40B4-BE49-F238E27FC236}">
                <a16:creationId xmlns:a16="http://schemas.microsoft.com/office/drawing/2014/main" id="{9F5F4590-5C34-44D1-B018-C7178BF19A1E}"/>
              </a:ext>
            </a:extLst>
          </p:cNvPr>
          <p:cNvPicPr>
            <a:picLocks noChangeAspect="1"/>
          </p:cNvPicPr>
          <p:nvPr/>
        </p:nvPicPr>
        <p:blipFill rotWithShape="1">
          <a:blip r:embed="rId10"/>
          <a:srcRect r="14296"/>
          <a:stretch/>
        </p:blipFill>
        <p:spPr>
          <a:xfrm>
            <a:off x="6685893" y="135037"/>
            <a:ext cx="3114676" cy="2390939"/>
          </a:xfrm>
          <a:prstGeom prst="rect">
            <a:avLst/>
          </a:prstGeom>
        </p:spPr>
      </p:pic>
      <p:pic>
        <p:nvPicPr>
          <p:cNvPr id="3" name="Obrázek 2"/>
          <p:cNvPicPr>
            <a:picLocks noChangeAspect="1"/>
          </p:cNvPicPr>
          <p:nvPr/>
        </p:nvPicPr>
        <p:blipFill rotWithShape="1">
          <a:blip r:embed="rId11"/>
          <a:srcRect t="11127" r="21931"/>
          <a:stretch/>
        </p:blipFill>
        <p:spPr>
          <a:xfrm>
            <a:off x="6965770" y="5275638"/>
            <a:ext cx="1808776" cy="1517222"/>
          </a:xfrm>
          <a:prstGeom prst="rect">
            <a:avLst/>
          </a:prstGeom>
        </p:spPr>
      </p:pic>
      <p:pic>
        <p:nvPicPr>
          <p:cNvPr id="4" name="Obrázek 3"/>
          <p:cNvPicPr>
            <a:picLocks noChangeAspect="1"/>
          </p:cNvPicPr>
          <p:nvPr/>
        </p:nvPicPr>
        <p:blipFill rotWithShape="1">
          <a:blip r:embed="rId12"/>
          <a:srcRect t="22089"/>
          <a:stretch/>
        </p:blipFill>
        <p:spPr>
          <a:xfrm>
            <a:off x="198467" y="4695641"/>
            <a:ext cx="3073190" cy="2029637"/>
          </a:xfrm>
          <a:prstGeom prst="rect">
            <a:avLst/>
          </a:prstGeom>
        </p:spPr>
      </p:pic>
      <p:pic>
        <p:nvPicPr>
          <p:cNvPr id="6" name="Obrázek 5"/>
          <p:cNvPicPr>
            <a:picLocks noChangeAspect="1"/>
          </p:cNvPicPr>
          <p:nvPr/>
        </p:nvPicPr>
        <p:blipFill rotWithShape="1">
          <a:blip r:embed="rId13"/>
          <a:srcRect t="46893" r="24994"/>
          <a:stretch/>
        </p:blipFill>
        <p:spPr>
          <a:xfrm>
            <a:off x="3608804" y="5282428"/>
            <a:ext cx="3019818" cy="1460281"/>
          </a:xfrm>
          <a:prstGeom prst="rect">
            <a:avLst/>
          </a:prstGeom>
        </p:spPr>
      </p:pic>
    </p:spTree>
    <p:extLst>
      <p:ext uri="{BB962C8B-B14F-4D97-AF65-F5344CB8AC3E}">
        <p14:creationId xmlns:p14="http://schemas.microsoft.com/office/powerpoint/2010/main" val="401879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4545D58-87AC-4823-A462-7E9497E2C9C5}"/>
              </a:ext>
            </a:extLst>
          </p:cNvPr>
          <p:cNvSpPr txBox="1"/>
          <p:nvPr/>
        </p:nvSpPr>
        <p:spPr>
          <a:xfrm>
            <a:off x="166687" y="230297"/>
            <a:ext cx="11382375" cy="4062651"/>
          </a:xfrm>
          <a:prstGeom prst="rect">
            <a:avLst/>
          </a:prstGeom>
          <a:noFill/>
        </p:spPr>
        <p:txBody>
          <a:bodyPr wrap="square">
            <a:spAutoFit/>
          </a:bodyPr>
          <a:lstStyle/>
          <a:p>
            <a:pPr marL="19050" algn="just">
              <a:spcAft>
                <a:spcPts val="0"/>
              </a:spcAft>
            </a:pPr>
            <a:r>
              <a:rPr lang="fr-FR" sz="2400" b="1" dirty="0">
                <a:solidFill>
                  <a:srgbClr val="FF0000"/>
                </a:solidFill>
                <a:effectLst/>
                <a:latin typeface="Verdana" panose="020B0604030504040204" pitchFamily="34" charset="0"/>
                <a:ea typeface="Lucida Sans Unicode" panose="020B0602030504020204" pitchFamily="34" charset="0"/>
                <a:cs typeface="Times New Roman" panose="02020603050405020304" pitchFamily="18" charset="0"/>
              </a:rPr>
              <a:t>3) </a:t>
            </a:r>
            <a:r>
              <a:rPr lang="fr-FR" sz="2400" b="1" cap="all" dirty="0">
                <a:solidFill>
                  <a:srgbClr val="FF0000"/>
                </a:solidFill>
                <a:effectLst/>
                <a:latin typeface="Verdana" panose="020B0604030504040204" pitchFamily="34" charset="0"/>
                <a:ea typeface="Lucida Sans Unicode" panose="020B0602030504020204" pitchFamily="34" charset="0"/>
                <a:cs typeface="Times New Roman" panose="02020603050405020304" pitchFamily="18" charset="0"/>
              </a:rPr>
              <a:t>Les jeux du hasard et de l’arbitraire</a:t>
            </a:r>
          </a:p>
          <a:p>
            <a:pPr marL="19050" algn="just">
              <a:spcAft>
                <a:spcPts val="0"/>
              </a:spcAft>
            </a:pPr>
            <a:endParaRPr lang="fr-FR" b="1" dirty="0">
              <a:latin typeface="Verdana" panose="020B0604030504040204" pitchFamily="34" charset="0"/>
              <a:ea typeface="Lucida Sans Unicode" panose="020B0602030504020204" pitchFamily="34" charset="0"/>
              <a:cs typeface="Times New Roman" panose="02020603050405020304" pitchFamily="18" charset="0"/>
            </a:endParaRPr>
          </a:p>
          <a:p>
            <a:pPr marL="19050" algn="just">
              <a:spcAft>
                <a:spcPts val="0"/>
              </a:spcAft>
            </a:pPr>
            <a:r>
              <a:rPr lang="fr-FR" dirty="0">
                <a:latin typeface="Verdana" panose="020B0604030504040204" pitchFamily="34" charset="0"/>
                <a:ea typeface="Lucida Sans Unicode" panose="020B0602030504020204" pitchFamily="34" charset="0"/>
              </a:rPr>
              <a:t>P</a:t>
            </a:r>
            <a:r>
              <a:rPr lang="fr-FR" sz="1800" dirty="0">
                <a:effectLst/>
                <a:latin typeface="Verdana" panose="020B0604030504040204" pitchFamily="34" charset="0"/>
                <a:ea typeface="Lucida Sans Unicode" panose="020B0602030504020204" pitchFamily="34" charset="0"/>
              </a:rPr>
              <a:t>oints communs avec l’automatisme : élimination du rationnel</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x  profonde différence : on attend une « illumination » d’une rencontre purement extérieure que nous n’avons nullement organisée (</a:t>
            </a:r>
            <a:r>
              <a:rPr lang="fr-FR" dirty="0">
                <a:latin typeface="Verdana" panose="020B0604030504040204" pitchFamily="34" charset="0"/>
                <a:ea typeface="Lucida Sans Unicode" panose="020B0602030504020204" pitchFamily="34" charset="0"/>
              </a:rPr>
              <a:t>nous</a:t>
            </a:r>
            <a:r>
              <a:rPr lang="fr-FR" sz="1800" dirty="0">
                <a:effectLst/>
                <a:latin typeface="Verdana" panose="020B0604030504040204" pitchFamily="34" charset="0"/>
                <a:ea typeface="Lucida Sans Unicode" panose="020B0602030504020204" pitchFamily="34" charset="0"/>
              </a:rPr>
              <a:t> ne « puisons » pas dans </a:t>
            </a:r>
            <a:r>
              <a:rPr lang="fr-FR" dirty="0">
                <a:latin typeface="Verdana" panose="020B0604030504040204" pitchFamily="34" charset="0"/>
                <a:ea typeface="Lucida Sans Unicode" panose="020B0602030504020204" pitchFamily="34" charset="0"/>
              </a:rPr>
              <a:t>notre</a:t>
            </a:r>
            <a:r>
              <a:rPr lang="fr-FR" sz="1800" dirty="0">
                <a:effectLst/>
                <a:latin typeface="Verdana" panose="020B0604030504040204" pitchFamily="34" charset="0"/>
                <a:ea typeface="Lucida Sans Unicode" panose="020B0602030504020204" pitchFamily="34" charset="0"/>
              </a:rPr>
              <a:t> </a:t>
            </a:r>
            <a:r>
              <a:rPr lang="fr-FR" sz="1800" dirty="0" smtClean="0">
                <a:effectLst/>
                <a:latin typeface="Verdana" panose="020B0604030504040204" pitchFamily="34" charset="0"/>
                <a:ea typeface="Lucida Sans Unicode" panose="020B0602030504020204" pitchFamily="34" charset="0"/>
              </a:rPr>
              <a:t>propre inconscient)</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342900" lvl="0" indent="-342900" algn="just">
              <a:spcAft>
                <a:spcPts val="0"/>
              </a:spcAft>
              <a:buFont typeface="Wingdings" panose="05000000000000000000" pitchFamily="2" charset="2"/>
              <a:buChar char=""/>
              <a:tabLst>
                <a:tab pos="685800" algn="l"/>
                <a:tab pos="704850" algn="l"/>
              </a:tabLst>
            </a:pPr>
            <a:r>
              <a:rPr lang="fr-FR" sz="1800" dirty="0">
                <a:effectLst/>
                <a:latin typeface="Verdana" panose="020B0604030504040204" pitchFamily="34" charset="0"/>
                <a:ea typeface="Lucida Sans Unicode" panose="020B0602030504020204" pitchFamily="34" charset="0"/>
              </a:rPr>
              <a:t>Le jeu des « </a:t>
            </a:r>
            <a:r>
              <a:rPr lang="fr-FR" sz="1800" b="1" dirty="0">
                <a:effectLst/>
                <a:latin typeface="Verdana" panose="020B0604030504040204" pitchFamily="34" charset="0"/>
                <a:ea typeface="Lucida Sans Unicode" panose="020B0602030504020204" pitchFamily="34" charset="0"/>
              </a:rPr>
              <a:t>cadavres exquis </a:t>
            </a:r>
            <a:r>
              <a:rPr lang="fr-FR" sz="1800" dirty="0">
                <a:effectLst/>
                <a:latin typeface="Verdana" panose="020B0604030504040204" pitchFamily="34" charset="0"/>
                <a:ea typeface="Lucida Sans Unicode" panose="020B0602030504020204" pitchFamily="34" charset="0"/>
              </a:rPr>
              <a:t>» (titre inspiré par un début de phrase du jeu : « Le cadavre exquis boira le vin nouveau. ») </a:t>
            </a:r>
          </a:p>
          <a:p>
            <a:pPr marL="342900" lvl="0" indent="-342900" algn="just">
              <a:spcAft>
                <a:spcPts val="0"/>
              </a:spcAft>
              <a:buFont typeface="Wingdings" panose="05000000000000000000" pitchFamily="2" charset="2"/>
              <a:buChar char=""/>
              <a:tabLst>
                <a:tab pos="685800" algn="l"/>
                <a:tab pos="704850" algn="l"/>
              </a:tabLst>
            </a:pPr>
            <a:r>
              <a:rPr lang="fr-FR" dirty="0">
                <a:latin typeface="Verdana" panose="020B0604030504040204" pitchFamily="34" charset="0"/>
                <a:ea typeface="Lucida Sans Unicode" panose="020B0602030504020204" pitchFamily="34" charset="0"/>
              </a:rPr>
              <a:t>L</a:t>
            </a:r>
            <a:r>
              <a:rPr lang="fr-FR" sz="1800" dirty="0">
                <a:effectLst/>
                <a:latin typeface="Verdana" panose="020B0604030504040204" pitchFamily="34" charset="0"/>
                <a:ea typeface="Lucida Sans Unicode" panose="020B0602030504020204" pitchFamily="34" charset="0"/>
              </a:rPr>
              <a:t>e jeu des </a:t>
            </a:r>
            <a:r>
              <a:rPr lang="fr-FR" sz="1800" b="1" dirty="0">
                <a:effectLst/>
                <a:latin typeface="Verdana" panose="020B0604030504040204" pitchFamily="34" charset="0"/>
                <a:ea typeface="Lucida Sans Unicode" panose="020B0602030504020204" pitchFamily="34" charset="0"/>
              </a:rPr>
              <a:t>dialogues tronqués </a:t>
            </a:r>
            <a:r>
              <a:rPr lang="fr-FR" sz="1800" dirty="0">
                <a:effectLst/>
                <a:latin typeface="Verdana" panose="020B0604030504040204" pitchFamily="34" charset="0"/>
                <a:ea typeface="Lucida Sans Unicode" panose="020B0602030504020204" pitchFamily="34" charset="0"/>
              </a:rPr>
              <a:t>: on accouple des </a:t>
            </a:r>
            <a:r>
              <a:rPr lang="fr-FR" dirty="0">
                <a:latin typeface="Verdana" panose="020B0604030504040204" pitchFamily="34" charset="0"/>
                <a:ea typeface="Lucida Sans Unicode" panose="020B0602030504020204" pitchFamily="34" charset="0"/>
              </a:rPr>
              <a:t>questions</a:t>
            </a:r>
            <a:r>
              <a:rPr lang="fr-FR" sz="1800" dirty="0">
                <a:effectLst/>
                <a:latin typeface="Verdana" panose="020B0604030504040204" pitchFamily="34" charset="0"/>
                <a:ea typeface="Lucida Sans Unicode" panose="020B0602030504020204" pitchFamily="34" charset="0"/>
              </a:rPr>
              <a:t> et des réponses formulées indépendamment (« Qu’est-ce que la volupté de vivre ? C’est une bille dans la main d’un écolier. »)</a:t>
            </a:r>
            <a:endParaRPr lang="fr-FR" sz="2800" dirty="0">
              <a:effectLst/>
              <a:latin typeface="Symbol" panose="05050102010706020507" pitchFamily="18" charset="2"/>
              <a:ea typeface="Lucida Sans Unicode" panose="020B0602030504020204" pitchFamily="34" charset="0"/>
            </a:endParaRPr>
          </a:p>
          <a:p>
            <a:pPr marL="342900" lvl="0" indent="-342900" algn="just">
              <a:spcAft>
                <a:spcPts val="0"/>
              </a:spcAft>
              <a:buFont typeface="Wingdings" panose="05000000000000000000" pitchFamily="2" charset="2"/>
              <a:buChar char=""/>
              <a:tabLst>
                <a:tab pos="685800" algn="l"/>
                <a:tab pos="704850" algn="l"/>
              </a:tabLst>
            </a:pPr>
            <a:r>
              <a:rPr lang="fr-FR" sz="1800" dirty="0">
                <a:effectLst/>
                <a:latin typeface="Verdana" panose="020B0604030504040204" pitchFamily="34" charset="0"/>
                <a:ea typeface="Lucida Sans Unicode" panose="020B0602030504020204" pitchFamily="34" charset="0"/>
              </a:rPr>
              <a:t>La pratique des « </a:t>
            </a:r>
            <a:r>
              <a:rPr lang="fr-FR" sz="1800" b="1" dirty="0">
                <a:effectLst/>
                <a:latin typeface="Verdana" panose="020B0604030504040204" pitchFamily="34" charset="0"/>
                <a:ea typeface="Lucida Sans Unicode" panose="020B0602030504020204" pitchFamily="34" charset="0"/>
              </a:rPr>
              <a:t>frottages </a:t>
            </a:r>
            <a:r>
              <a:rPr lang="fr-FR" sz="1800" dirty="0">
                <a:effectLst/>
                <a:latin typeface="Verdana" panose="020B0604030504040204" pitchFamily="34" charset="0"/>
                <a:ea typeface="Lucida Sans Unicode" panose="020B0602030504020204" pitchFamily="34" charset="0"/>
              </a:rPr>
              <a:t>» de Max Ernst : les nervures accentuées d’un plancher de bois lui </a:t>
            </a:r>
            <a:r>
              <a:rPr lang="fr-FR" sz="1800" dirty="0" smtClean="0">
                <a:effectLst/>
                <a:latin typeface="Verdana" panose="020B0604030504040204" pitchFamily="34" charset="0"/>
                <a:ea typeface="Lucida Sans Unicode" panose="020B0602030504020204" pitchFamily="34" charset="0"/>
              </a:rPr>
              <a:t>donnent </a:t>
            </a:r>
            <a:r>
              <a:rPr lang="fr-FR" sz="1800" dirty="0">
                <a:effectLst/>
                <a:latin typeface="Verdana" panose="020B0604030504040204" pitchFamily="34" charset="0"/>
                <a:ea typeface="Lucida Sans Unicode" panose="020B0602030504020204" pitchFamily="34" charset="0"/>
              </a:rPr>
              <a:t>l’idée d’y poser une feuille de papier puis de frotter cette feuille au crayon, en sorte d’obtenir des formes inattendues et ne provenant pas d’un choix.</a:t>
            </a:r>
            <a:endParaRPr lang="fr-FR" sz="2800" dirty="0">
              <a:effectLst/>
              <a:latin typeface="Symbol" panose="05050102010706020507" pitchFamily="18" charset="2"/>
              <a:ea typeface="Lucida Sans Unicode" panose="020B0602030504020204" pitchFamily="34" charset="0"/>
            </a:endParaRPr>
          </a:p>
        </p:txBody>
      </p:sp>
      <p:pic>
        <p:nvPicPr>
          <p:cNvPr id="5" name="Obrázek 4">
            <a:extLst>
              <a:ext uri="{FF2B5EF4-FFF2-40B4-BE49-F238E27FC236}">
                <a16:creationId xmlns:a16="http://schemas.microsoft.com/office/drawing/2014/main" id="{D4E1BB4E-08CC-4022-82A3-F74A0201653F}"/>
              </a:ext>
            </a:extLst>
          </p:cNvPr>
          <p:cNvPicPr>
            <a:picLocks noChangeAspect="1"/>
          </p:cNvPicPr>
          <p:nvPr/>
        </p:nvPicPr>
        <p:blipFill rotWithShape="1">
          <a:blip r:embed="rId2"/>
          <a:srcRect r="46725"/>
          <a:stretch/>
        </p:blipFill>
        <p:spPr>
          <a:xfrm>
            <a:off x="9999587" y="4259517"/>
            <a:ext cx="1570662" cy="2478307"/>
          </a:xfrm>
          <a:prstGeom prst="rect">
            <a:avLst/>
          </a:prstGeom>
        </p:spPr>
      </p:pic>
      <p:pic>
        <p:nvPicPr>
          <p:cNvPr id="7" name="Obrázek 6">
            <a:extLst>
              <a:ext uri="{FF2B5EF4-FFF2-40B4-BE49-F238E27FC236}">
                <a16:creationId xmlns:a16="http://schemas.microsoft.com/office/drawing/2014/main" id="{684822A5-AD21-4DEC-9BEE-C4BFABB7FDA5}"/>
              </a:ext>
            </a:extLst>
          </p:cNvPr>
          <p:cNvPicPr>
            <a:picLocks noChangeAspect="1"/>
          </p:cNvPicPr>
          <p:nvPr/>
        </p:nvPicPr>
        <p:blipFill rotWithShape="1">
          <a:blip r:embed="rId3"/>
          <a:srcRect r="31471"/>
          <a:stretch/>
        </p:blipFill>
        <p:spPr>
          <a:xfrm>
            <a:off x="8327951" y="4259517"/>
            <a:ext cx="1549474" cy="2478307"/>
          </a:xfrm>
          <a:prstGeom prst="rect">
            <a:avLst/>
          </a:prstGeom>
        </p:spPr>
      </p:pic>
      <p:pic>
        <p:nvPicPr>
          <p:cNvPr id="9" name="Obrázek 8">
            <a:extLst>
              <a:ext uri="{FF2B5EF4-FFF2-40B4-BE49-F238E27FC236}">
                <a16:creationId xmlns:a16="http://schemas.microsoft.com/office/drawing/2014/main" id="{8963C280-50AE-47FB-9DF0-2B2A55672587}"/>
              </a:ext>
            </a:extLst>
          </p:cNvPr>
          <p:cNvPicPr>
            <a:picLocks noChangeAspect="1"/>
          </p:cNvPicPr>
          <p:nvPr/>
        </p:nvPicPr>
        <p:blipFill rotWithShape="1">
          <a:blip r:embed="rId4"/>
          <a:srcRect r="10200"/>
          <a:stretch/>
        </p:blipFill>
        <p:spPr>
          <a:xfrm>
            <a:off x="542925" y="4347848"/>
            <a:ext cx="4333875" cy="2389976"/>
          </a:xfrm>
          <a:prstGeom prst="rect">
            <a:avLst/>
          </a:prstGeom>
        </p:spPr>
      </p:pic>
      <p:pic>
        <p:nvPicPr>
          <p:cNvPr id="11" name="Obrázek 10">
            <a:extLst>
              <a:ext uri="{FF2B5EF4-FFF2-40B4-BE49-F238E27FC236}">
                <a16:creationId xmlns:a16="http://schemas.microsoft.com/office/drawing/2014/main" id="{783ED153-9677-401B-B16B-96FDD35019D2}"/>
              </a:ext>
            </a:extLst>
          </p:cNvPr>
          <p:cNvPicPr>
            <a:picLocks noChangeAspect="1"/>
          </p:cNvPicPr>
          <p:nvPr/>
        </p:nvPicPr>
        <p:blipFill>
          <a:blip r:embed="rId5"/>
          <a:stretch>
            <a:fillRect/>
          </a:stretch>
        </p:blipFill>
        <p:spPr>
          <a:xfrm>
            <a:off x="6485148" y="4504526"/>
            <a:ext cx="1720641" cy="2233298"/>
          </a:xfrm>
          <a:prstGeom prst="rect">
            <a:avLst/>
          </a:prstGeom>
        </p:spPr>
      </p:pic>
    </p:spTree>
    <p:extLst>
      <p:ext uri="{BB962C8B-B14F-4D97-AF65-F5344CB8AC3E}">
        <p14:creationId xmlns:p14="http://schemas.microsoft.com/office/powerpoint/2010/main" val="9077964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7D1009-CA9D-4E99-978A-E97FF3C8A51E}"/>
              </a:ext>
            </a:extLst>
          </p:cNvPr>
          <p:cNvSpPr txBox="1"/>
          <p:nvPr/>
        </p:nvSpPr>
        <p:spPr>
          <a:xfrm>
            <a:off x="342900" y="396359"/>
            <a:ext cx="7162800" cy="6186309"/>
          </a:xfrm>
          <a:prstGeom prst="rect">
            <a:avLst/>
          </a:prstGeom>
          <a:noFill/>
        </p:spPr>
        <p:txBody>
          <a:bodyPr wrap="square">
            <a:spAutoFit/>
          </a:bodyPr>
          <a:lstStyle/>
          <a:p>
            <a:pPr lvl="0" algn="just">
              <a:spcAft>
                <a:spcPts val="0"/>
              </a:spcAft>
              <a:tabLst>
                <a:tab pos="476250" algn="l"/>
                <a:tab pos="3337560" algn="l"/>
              </a:tabLst>
            </a:pPr>
            <a:r>
              <a:rPr lang="fr-FR" sz="2400" b="1" dirty="0">
                <a:solidFill>
                  <a:srgbClr val="FF0000"/>
                </a:solidFill>
                <a:effectLst/>
                <a:latin typeface="Verdana" panose="020B0604030504040204" pitchFamily="34" charset="0"/>
                <a:ea typeface="Lucida Sans Unicode" panose="020B0602030504020204" pitchFamily="34" charset="0"/>
              </a:rPr>
              <a:t>4) IMAGE</a:t>
            </a:r>
          </a:p>
          <a:p>
            <a:pPr lvl="0" algn="just">
              <a:spcAft>
                <a:spcPts val="0"/>
              </a:spcAft>
              <a:tabLst>
                <a:tab pos="476250" algn="l"/>
                <a:tab pos="3337560" algn="l"/>
              </a:tabLst>
            </a:pPr>
            <a:endParaRPr lang="fr-FR" sz="2400" b="1" dirty="0">
              <a:solidFill>
                <a:srgbClr val="FF0000"/>
              </a:solidFill>
              <a:latin typeface="Verdana" panose="020B0604030504040204" pitchFamily="34" charset="0"/>
              <a:ea typeface="Lucida Sans Unicode" panose="020B0602030504020204" pitchFamily="34" charset="0"/>
            </a:endParaRPr>
          </a:p>
          <a:p>
            <a:pPr algn="just">
              <a:tabLst>
                <a:tab pos="476250" algn="l"/>
                <a:tab pos="3337560" algn="l"/>
              </a:tabLst>
            </a:pPr>
            <a:r>
              <a:rPr lang="fr-FR" sz="1800" dirty="0">
                <a:effectLst/>
                <a:latin typeface="Verdana" panose="020B0604030504040204" pitchFamily="34" charset="0"/>
                <a:ea typeface="Lucida Sans Unicode" panose="020B0602030504020204" pitchFamily="34" charset="0"/>
              </a:rPr>
              <a:t>Pierre Reverdy : </a:t>
            </a:r>
            <a:r>
              <a:rPr lang="fr-FR" sz="1800" i="1" dirty="0">
                <a:effectLst/>
                <a:latin typeface="Verdana" panose="020B0604030504040204" pitchFamily="34" charset="0"/>
                <a:ea typeface="Lucida Sans Unicode" panose="020B0602030504020204" pitchFamily="34" charset="0"/>
              </a:rPr>
              <a:t>« L’Image est une création pure de l’esprit. Elle ne peut naître d’une comparaison mais d’un rapprochement de deux réalités plus ou moins éloignées. Plus les rapports des deux réalités seront lointains et justes, plis l’image sera forte - </a:t>
            </a:r>
            <a:r>
              <a:rPr lang="fr-FR" sz="1800" i="1" dirty="0" smtClean="0">
                <a:effectLst/>
                <a:latin typeface="Verdana" panose="020B0604030504040204" pitchFamily="34" charset="0"/>
                <a:ea typeface="Lucida Sans Unicode" panose="020B0602030504020204" pitchFamily="34" charset="0"/>
              </a:rPr>
              <a:t>plus </a:t>
            </a:r>
            <a:r>
              <a:rPr lang="fr-FR" sz="1800" i="1" dirty="0">
                <a:effectLst/>
                <a:latin typeface="Verdana" panose="020B0604030504040204" pitchFamily="34" charset="0"/>
                <a:ea typeface="Lucida Sans Unicode" panose="020B0602030504020204" pitchFamily="34" charset="0"/>
              </a:rPr>
              <a:t>elles aura de puissance émotive et de réalité poétique. »</a:t>
            </a:r>
            <a:endParaRPr lang="fr-FR" sz="1800" i="1" dirty="0">
              <a:effectLst/>
              <a:latin typeface="Times New Roman" panose="02020603050405020304" pitchFamily="18" charset="0"/>
              <a:ea typeface="Lucida Sans Unicode" panose="020B0602030504020204" pitchFamily="34" charset="0"/>
            </a:endParaRPr>
          </a:p>
          <a:p>
            <a:pPr lvl="0" algn="just">
              <a:spcAft>
                <a:spcPts val="0"/>
              </a:spcAft>
              <a:tabLst>
                <a:tab pos="476250" algn="l"/>
                <a:tab pos="3337560" algn="l"/>
              </a:tabLst>
            </a:pPr>
            <a:r>
              <a:rPr lang="fr-FR" dirty="0">
                <a:effectLst/>
                <a:latin typeface="Verdana" panose="020B0604030504040204" pitchFamily="34" charset="0"/>
                <a:ea typeface="Verdana" panose="020B0604030504040204" pitchFamily="34" charset="0"/>
              </a:rPr>
              <a:t>x</a:t>
            </a:r>
          </a:p>
          <a:p>
            <a:pPr algn="just">
              <a:tabLst>
                <a:tab pos="476250" algn="l"/>
                <a:tab pos="3337560" algn="l"/>
              </a:tabLst>
            </a:pPr>
            <a:r>
              <a:rPr lang="fr-FR" sz="1800" i="1" dirty="0">
                <a:effectLst/>
                <a:latin typeface="Verdana" panose="020B0604030504040204" pitchFamily="34" charset="0"/>
                <a:ea typeface="Lucida Sans Unicode" panose="020B0602030504020204" pitchFamily="34" charset="0"/>
              </a:rPr>
              <a:t>André Breton : « Il est faux selon moi de prétendre que « l’esprit a saisi les rapports » des deux réalités en présence […] C’est du rapprochement en quelque sorte fortuit des deux termes qu’a jailli une lumière particulière, lumière de l’image, à laquelle nous nous montrons infiniment sensibles. </a:t>
            </a:r>
            <a:r>
              <a:rPr lang="fr-FR" sz="1800" i="1" dirty="0">
                <a:solidFill>
                  <a:srgbClr val="FF0000"/>
                </a:solidFill>
                <a:effectLst/>
                <a:latin typeface="Verdana" panose="020B0604030504040204" pitchFamily="34" charset="0"/>
                <a:ea typeface="Lucida Sans Unicode" panose="020B0602030504020204" pitchFamily="34" charset="0"/>
              </a:rPr>
              <a:t>La valeur de l’image dépend de la beauté de l’étincelle obtenue ; elle est, par conséquent, fonction de la différence de potentiel entre les deux conducteurs. </a:t>
            </a:r>
            <a:r>
              <a:rPr lang="fr-FR" sz="1800" i="1" dirty="0">
                <a:effectLst/>
                <a:latin typeface="Verdana" panose="020B0604030504040204" pitchFamily="34" charset="0"/>
                <a:ea typeface="Lucida Sans Unicode" panose="020B0602030504020204" pitchFamily="34" charset="0"/>
              </a:rPr>
              <a:t>Lorsque cette différence existe à </a:t>
            </a:r>
            <a:r>
              <a:rPr lang="fr-FR" sz="1800" i="1" dirty="0" smtClean="0">
                <a:effectLst/>
                <a:latin typeface="Verdana" panose="020B0604030504040204" pitchFamily="34" charset="0"/>
                <a:ea typeface="Lucida Sans Unicode" panose="020B0602030504020204" pitchFamily="34" charset="0"/>
              </a:rPr>
              <a:t>peine, </a:t>
            </a:r>
            <a:r>
              <a:rPr lang="fr-FR" sz="1800" i="1" dirty="0">
                <a:effectLst/>
                <a:latin typeface="Verdana" panose="020B0604030504040204" pitchFamily="34" charset="0"/>
                <a:ea typeface="Lucida Sans Unicode" panose="020B0602030504020204" pitchFamily="34" charset="0"/>
              </a:rPr>
              <a:t>comme dans la comparaison, l’étincelle ne se produit pas. Or, il n’est pas, à mon sens, au pouvoir de l’homme de concerter le rapprochement de deux réalités si distantes. »</a:t>
            </a:r>
            <a:endParaRPr lang="fr-FR" sz="2400" dirty="0">
              <a:solidFill>
                <a:srgbClr val="FF0000"/>
              </a:solidFill>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88D26635-0338-4715-8FCA-7BB0F45C4714}"/>
              </a:ext>
            </a:extLst>
          </p:cNvPr>
          <p:cNvPicPr>
            <a:picLocks noChangeAspect="1"/>
          </p:cNvPicPr>
          <p:nvPr/>
        </p:nvPicPr>
        <p:blipFill rotWithShape="1">
          <a:blip r:embed="rId2"/>
          <a:srcRect t="11929" r="10666"/>
          <a:stretch/>
        </p:blipFill>
        <p:spPr>
          <a:xfrm>
            <a:off x="7696200" y="1453634"/>
            <a:ext cx="4152900" cy="2844870"/>
          </a:xfrm>
          <a:prstGeom prst="rect">
            <a:avLst/>
          </a:prstGeom>
        </p:spPr>
      </p:pic>
      <p:sp>
        <p:nvSpPr>
          <p:cNvPr id="7" name="TextovéPole 6">
            <a:extLst>
              <a:ext uri="{FF2B5EF4-FFF2-40B4-BE49-F238E27FC236}">
                <a16:creationId xmlns:a16="http://schemas.microsoft.com/office/drawing/2014/main" id="{F3E36DAA-3167-4874-91C4-2BA7E46C41E3}"/>
              </a:ext>
            </a:extLst>
          </p:cNvPr>
          <p:cNvSpPr txBox="1"/>
          <p:nvPr/>
        </p:nvSpPr>
        <p:spPr>
          <a:xfrm>
            <a:off x="7696200" y="4527738"/>
            <a:ext cx="4152900" cy="1477328"/>
          </a:xfrm>
          <a:prstGeom prst="rect">
            <a:avLst/>
          </a:prstGeom>
          <a:solidFill>
            <a:schemeClr val="accent2">
              <a:lumMod val="40000"/>
              <a:lumOff val="60000"/>
            </a:schemeClr>
          </a:solidFill>
        </p:spPr>
        <p:txBody>
          <a:bodyPr wrap="square">
            <a:spAutoFit/>
          </a:bodyPr>
          <a:lstStyle/>
          <a:p>
            <a:pPr algn="l"/>
            <a:r>
              <a:rPr lang="fr-FR" i="0" dirty="0">
                <a:solidFill>
                  <a:schemeClr val="bg1"/>
                </a:solidFill>
                <a:effectLst/>
                <a:latin typeface="Helvetica" panose="020B0604020202020204" pitchFamily="34" charset="0"/>
              </a:rPr>
              <a:t>« Beau comme la rencontre fortuite sur une table de dissection d’une machine à coudre et d’un parapluie. »</a:t>
            </a:r>
          </a:p>
          <a:p>
            <a:pPr algn="l"/>
            <a:endParaRPr lang="fr-FR" b="1" dirty="0">
              <a:solidFill>
                <a:schemeClr val="bg1"/>
              </a:solidFill>
              <a:latin typeface="Helvetica" panose="020B0604020202020204" pitchFamily="34" charset="0"/>
            </a:endParaRPr>
          </a:p>
          <a:p>
            <a:pPr algn="l"/>
            <a:r>
              <a:rPr lang="fr-FR" i="0" dirty="0">
                <a:solidFill>
                  <a:schemeClr val="bg1"/>
                </a:solidFill>
                <a:effectLst/>
                <a:latin typeface="Helvetica" panose="020B0604020202020204" pitchFamily="34" charset="0"/>
              </a:rPr>
              <a:t>Lautréamont, </a:t>
            </a:r>
            <a:r>
              <a:rPr lang="fr-FR" i="1" dirty="0">
                <a:solidFill>
                  <a:schemeClr val="bg1"/>
                </a:solidFill>
                <a:effectLst/>
                <a:latin typeface="Helvetica" panose="020B0604020202020204" pitchFamily="34" charset="0"/>
              </a:rPr>
              <a:t>Les Chants de </a:t>
            </a:r>
            <a:r>
              <a:rPr lang="fr-FR" i="1" dirty="0" err="1">
                <a:solidFill>
                  <a:schemeClr val="bg1"/>
                </a:solidFill>
                <a:effectLst/>
                <a:latin typeface="Helvetica" panose="020B0604020202020204" pitchFamily="34" charset="0"/>
              </a:rPr>
              <a:t>Maldoror</a:t>
            </a:r>
            <a:endParaRPr lang="fr-FR" i="1" dirty="0">
              <a:solidFill>
                <a:schemeClr val="bg1"/>
              </a:solidFill>
              <a:effectLst/>
              <a:latin typeface="Helvetica" panose="020B0604020202020204" pitchFamily="34" charset="0"/>
            </a:endParaRPr>
          </a:p>
        </p:txBody>
      </p:sp>
    </p:spTree>
    <p:extLst>
      <p:ext uri="{BB962C8B-B14F-4D97-AF65-F5344CB8AC3E}">
        <p14:creationId xmlns:p14="http://schemas.microsoft.com/office/powerpoint/2010/main" val="35576410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F6BACC1-B5E5-4CA5-817D-22C4D68A95B5}"/>
              </a:ext>
            </a:extLst>
          </p:cNvPr>
          <p:cNvSpPr txBox="1"/>
          <p:nvPr/>
        </p:nvSpPr>
        <p:spPr>
          <a:xfrm>
            <a:off x="428625" y="361593"/>
            <a:ext cx="6096000" cy="6063198"/>
          </a:xfrm>
          <a:prstGeom prst="rect">
            <a:avLst/>
          </a:prstGeom>
          <a:noFill/>
        </p:spPr>
        <p:txBody>
          <a:bodyPr wrap="square">
            <a:spAutoFit/>
          </a:bodyPr>
          <a:lstStyle/>
          <a:p>
            <a:pPr lvl="0" algn="just">
              <a:spcAft>
                <a:spcPts val="0"/>
              </a:spcAft>
              <a:tabLst>
                <a:tab pos="476250" algn="l"/>
                <a:tab pos="3337560" algn="l"/>
              </a:tabLst>
            </a:pPr>
            <a:r>
              <a:rPr lang="fr-FR" sz="2400" b="1" dirty="0">
                <a:solidFill>
                  <a:srgbClr val="FF0000"/>
                </a:solidFill>
                <a:latin typeface="Verdana" panose="020B0604030504040204" pitchFamily="34" charset="0"/>
                <a:ea typeface="Lucida Sans Unicode" panose="020B0602030504020204" pitchFamily="34" charset="0"/>
              </a:rPr>
              <a:t>5) COLLAGE</a:t>
            </a:r>
          </a:p>
          <a:p>
            <a:pPr lvl="0" algn="just">
              <a:spcAft>
                <a:spcPts val="0"/>
              </a:spcAft>
              <a:tabLst>
                <a:tab pos="476250" algn="l"/>
                <a:tab pos="3337560" algn="l"/>
              </a:tabLst>
            </a:pPr>
            <a:endParaRPr lang="fr-FR" sz="2400" b="1" dirty="0">
              <a:solidFill>
                <a:srgbClr val="FF0000"/>
              </a:solidFill>
              <a:effectLst/>
              <a:latin typeface="Verdana" panose="020B0604030504040204" pitchFamily="34" charset="0"/>
              <a:ea typeface="Lucida Sans Unicode" panose="020B0602030504020204" pitchFamily="34" charset="0"/>
            </a:endParaRPr>
          </a:p>
          <a:p>
            <a:pPr lvl="0" algn="just">
              <a:spcAft>
                <a:spcPts val="0"/>
              </a:spcAft>
              <a:tabLst>
                <a:tab pos="476250" algn="l"/>
                <a:tab pos="3337560" algn="l"/>
              </a:tabLst>
            </a:pPr>
            <a:endParaRPr lang="fr-FR" sz="2400" dirty="0">
              <a:solidFill>
                <a:srgbClr val="FF0000"/>
              </a:solidFill>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É</a:t>
            </a:r>
            <a:r>
              <a:rPr lang="fr-FR" sz="1800" dirty="0">
                <a:effectLst/>
                <a:latin typeface="Verdana" panose="020B0604030504040204" pitchFamily="34" charset="0"/>
                <a:ea typeface="Lucida Sans Unicode" panose="020B0602030504020204" pitchFamily="34" charset="0"/>
              </a:rPr>
              <a:t>quivalent plastique de l’image, domaine de Max Ernst à partir de 1920 (il introduit dans ses tableaux des éléments empruntés sans transformation – coupures de journaux, photos…) – l’art cesse d’être individuel, on produit des </a:t>
            </a:r>
            <a:r>
              <a:rPr lang="fr-FR" sz="1800" b="1" dirty="0">
                <a:effectLst/>
                <a:latin typeface="Verdana" panose="020B0604030504040204" pitchFamily="34" charset="0"/>
                <a:ea typeface="Lucida Sans Unicode" panose="020B0602030504020204" pitchFamily="34" charset="0"/>
              </a:rPr>
              <a:t>chefs-d’œuvre sans auteurs</a:t>
            </a:r>
            <a:r>
              <a:rPr lang="fr-FR" sz="1800" dirty="0">
                <a:effectLst/>
                <a:latin typeface="Verdana" panose="020B0604030504040204" pitchFamily="34" charset="0"/>
                <a:ea typeface="Lucida Sans Unicode" panose="020B0602030504020204" pitchFamily="34" charset="0"/>
              </a:rPr>
              <a:t>.</a:t>
            </a:r>
          </a:p>
          <a:p>
            <a:pPr marL="19050" algn="just">
              <a:spcAft>
                <a:spcPts val="0"/>
              </a:spcAft>
            </a:pP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P</a:t>
            </a:r>
            <a:r>
              <a:rPr lang="fr-FR" sz="1800" dirty="0">
                <a:effectLst/>
                <a:latin typeface="Verdana" panose="020B0604030504040204" pitchFamily="34" charset="0"/>
                <a:ea typeface="Lucida Sans Unicode" panose="020B0602030504020204" pitchFamily="34" charset="0"/>
              </a:rPr>
              <a:t>arfois, des juxtapositions arbitraires d’éléments à trois dimensions ; </a:t>
            </a:r>
            <a:r>
              <a:rPr lang="fr-FR" sz="1800" dirty="0" smtClean="0">
                <a:effectLst/>
                <a:latin typeface="Verdana" panose="020B0604030504040204" pitchFamily="34" charset="0"/>
                <a:ea typeface="Lucida Sans Unicode" panose="020B0602030504020204" pitchFamily="34" charset="0"/>
              </a:rPr>
              <a:t>des </a:t>
            </a:r>
            <a:r>
              <a:rPr lang="fr-FR" sz="1800" dirty="0">
                <a:effectLst/>
                <a:latin typeface="Verdana" panose="020B0604030504040204" pitchFamily="34" charset="0"/>
                <a:ea typeface="Lucida Sans Unicode" panose="020B0602030504020204" pitchFamily="34" charset="0"/>
              </a:rPr>
              <a:t>« ready-made » de Marcel Duchamp</a:t>
            </a:r>
          </a:p>
          <a:p>
            <a:pPr marL="19050" algn="just">
              <a:spcAft>
                <a:spcPts val="0"/>
              </a:spcAft>
            </a:pPr>
            <a:r>
              <a:rPr lang="fr-FR" dirty="0">
                <a:latin typeface="Verdana" panose="020B0604030504040204" pitchFamily="34" charset="0"/>
                <a:ea typeface="Lucida Sans Unicode" panose="020B0602030504020204" pitchFamily="34" charset="0"/>
              </a:rPr>
              <a:t>x</a:t>
            </a:r>
          </a:p>
          <a:p>
            <a:pPr marL="19050" algn="just">
              <a:spcAft>
                <a:spcPts val="0"/>
              </a:spcAft>
            </a:pPr>
            <a:r>
              <a:rPr lang="fr-FR" sz="1800" dirty="0">
                <a:effectLst/>
                <a:latin typeface="Verdana" panose="020B0604030504040204" pitchFamily="34" charset="0"/>
                <a:ea typeface="Lucida Sans Unicode" panose="020B0602030504020204" pitchFamily="34" charset="0"/>
              </a:rPr>
              <a:t>Pas seulement dans les arts plastiques : en 1919, dans « Le Corset mystère » Breton mêle au poème des extraits de publicités ; dans </a:t>
            </a:r>
            <a:r>
              <a:rPr lang="fr-FR" sz="1800" i="1" dirty="0">
                <a:effectLst/>
                <a:latin typeface="Verdana" panose="020B0604030504040204" pitchFamily="34" charset="0"/>
                <a:ea typeface="Lucida Sans Unicode" panose="020B0602030504020204" pitchFamily="34" charset="0"/>
              </a:rPr>
              <a:t>Les Aventures de Télémaque</a:t>
            </a:r>
            <a:r>
              <a:rPr lang="fr-FR" sz="1800" dirty="0">
                <a:effectLst/>
                <a:latin typeface="Verdana" panose="020B0604030504040204" pitchFamily="34" charset="0"/>
                <a:ea typeface="Lucida Sans Unicode" panose="020B0602030504020204" pitchFamily="34" charset="0"/>
              </a:rPr>
              <a:t> Aragon insère un pastiche de Fénelon et des extraits de manifestes Dada</a:t>
            </a:r>
            <a:endParaRPr lang="fr-FR" sz="2800"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D61BC88D-F2B3-4325-A86D-1CBC9F1679EB}"/>
              </a:ext>
              <a:ext uri="{C183D7F6-B498-43B3-948B-1728B52AA6E4}">
                <adec:decorative xmlns:adec="http://schemas.microsoft.com/office/drawing/2017/decorative" xmlns="" val="1"/>
              </a:ext>
            </a:extLst>
          </p:cNvPr>
          <p:cNvPicPr>
            <a:picLocks noChangeAspect="1"/>
          </p:cNvPicPr>
          <p:nvPr/>
        </p:nvPicPr>
        <p:blipFill rotWithShape="1">
          <a:blip r:embed="rId2"/>
          <a:srcRect l="5640" r="11927"/>
          <a:stretch/>
        </p:blipFill>
        <p:spPr>
          <a:xfrm>
            <a:off x="9144000" y="0"/>
            <a:ext cx="3067050" cy="6857990"/>
          </a:xfrm>
          <a:prstGeom prst="rect">
            <a:avLst/>
          </a:prstGeom>
        </p:spPr>
      </p:pic>
      <p:pic>
        <p:nvPicPr>
          <p:cNvPr id="7" name="Obrázek 6">
            <a:extLst>
              <a:ext uri="{FF2B5EF4-FFF2-40B4-BE49-F238E27FC236}">
                <a16:creationId xmlns:a16="http://schemas.microsoft.com/office/drawing/2014/main" id="{F9C0AC59-69D4-49CF-9651-5FEB252DDBAE}"/>
              </a:ext>
            </a:extLst>
          </p:cNvPr>
          <p:cNvPicPr>
            <a:picLocks noChangeAspect="1"/>
          </p:cNvPicPr>
          <p:nvPr/>
        </p:nvPicPr>
        <p:blipFill>
          <a:blip r:embed="rId3"/>
          <a:stretch>
            <a:fillRect/>
          </a:stretch>
        </p:blipFill>
        <p:spPr>
          <a:xfrm>
            <a:off x="7026177" y="1542933"/>
            <a:ext cx="3797495" cy="4553184"/>
          </a:xfrm>
          <a:prstGeom prst="rect">
            <a:avLst/>
          </a:prstGeom>
          <a:ln w="76200">
            <a:solidFill>
              <a:schemeClr val="bg1"/>
            </a:solidFill>
          </a:ln>
        </p:spPr>
      </p:pic>
    </p:spTree>
    <p:extLst>
      <p:ext uri="{BB962C8B-B14F-4D97-AF65-F5344CB8AC3E}">
        <p14:creationId xmlns:p14="http://schemas.microsoft.com/office/powerpoint/2010/main" val="3157460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2812816-E9C1-4697-96E3-57A061A63B4F}"/>
              </a:ext>
            </a:extLst>
          </p:cNvPr>
          <p:cNvSpPr txBox="1"/>
          <p:nvPr/>
        </p:nvSpPr>
        <p:spPr>
          <a:xfrm>
            <a:off x="457200" y="302538"/>
            <a:ext cx="11458575" cy="6001643"/>
          </a:xfrm>
          <a:prstGeom prst="rect">
            <a:avLst/>
          </a:prstGeom>
          <a:noFill/>
        </p:spPr>
        <p:txBody>
          <a:bodyPr wrap="square">
            <a:spAutoFit/>
          </a:bodyPr>
          <a:lstStyle/>
          <a:p>
            <a:pPr lvl="1" algn="ctr">
              <a:spcAft>
                <a:spcPts val="0"/>
              </a:spcAft>
              <a:tabLst>
                <a:tab pos="19050" algn="l"/>
              </a:tabLst>
            </a:pPr>
            <a:r>
              <a:rPr lang="fr-FR" sz="2400" b="1" dirty="0">
                <a:effectLst/>
                <a:latin typeface="Verdana" panose="020B0604030504040204" pitchFamily="34" charset="0"/>
                <a:ea typeface="Verdana" panose="020B0604030504040204" pitchFamily="34" charset="0"/>
              </a:rPr>
              <a:t>PRINCIPES COMPLÉMENTAIRES</a:t>
            </a:r>
          </a:p>
          <a:p>
            <a:pPr marL="19050" algn="ctr">
              <a:spcAft>
                <a:spcPts val="0"/>
              </a:spcAft>
            </a:pPr>
            <a:r>
              <a:rPr lang="fr-FR" dirty="0">
                <a:effectLst/>
                <a:latin typeface="Verdana" panose="020B0604030504040204" pitchFamily="34" charset="0"/>
                <a:ea typeface="Verdana" panose="020B0604030504040204" pitchFamily="34" charset="0"/>
              </a:rPr>
              <a:t>    (introduits dans les années 1930)</a:t>
            </a:r>
          </a:p>
          <a:p>
            <a:pPr marL="19050" algn="just">
              <a:spcAft>
                <a:spcPts val="0"/>
              </a:spcAft>
            </a:pPr>
            <a:r>
              <a:rPr lang="fr-FR" sz="2400" dirty="0">
                <a:effectLst/>
                <a:latin typeface="Verdana" panose="020B0604030504040204" pitchFamily="34" charset="0"/>
                <a:ea typeface="Verdana" panose="020B0604030504040204" pitchFamily="34" charset="0"/>
              </a:rPr>
              <a:t> </a:t>
            </a:r>
          </a:p>
          <a:p>
            <a:pPr marL="19050" algn="just">
              <a:spcAft>
                <a:spcPts val="0"/>
              </a:spcAft>
            </a:pPr>
            <a:r>
              <a:rPr lang="fr-FR" sz="2400" dirty="0">
                <a:solidFill>
                  <a:srgbClr val="FF0000"/>
                </a:solidFill>
                <a:effectLst/>
                <a:latin typeface="Verdana" panose="020B0604030504040204" pitchFamily="34" charset="0"/>
                <a:ea typeface="Verdana" panose="020B0604030504040204" pitchFamily="34" charset="0"/>
              </a:rPr>
              <a:t> </a:t>
            </a:r>
            <a:r>
              <a:rPr lang="fr-FR" sz="2400" b="1" dirty="0">
                <a:solidFill>
                  <a:srgbClr val="FF0000"/>
                </a:solidFill>
                <a:latin typeface="Verdana" panose="020B0604030504040204" pitchFamily="34" charset="0"/>
                <a:ea typeface="Verdana" panose="020B0604030504040204" pitchFamily="34" charset="0"/>
              </a:rPr>
              <a:t>6) HASARD OBJECTIF</a:t>
            </a:r>
          </a:p>
          <a:p>
            <a:pPr lvl="0" algn="just">
              <a:spcAft>
                <a:spcPts val="0"/>
              </a:spcAft>
              <a:tabLst>
                <a:tab pos="476250" algn="l"/>
                <a:tab pos="3337560" algn="l"/>
              </a:tabLst>
            </a:pPr>
            <a:endParaRPr lang="fr-FR" sz="2400" b="1" dirty="0">
              <a:solidFill>
                <a:srgbClr val="FF0000"/>
              </a:solidFill>
              <a:effectLst/>
              <a:latin typeface="Verdana" panose="020B0604030504040204" pitchFamily="34" charset="0"/>
              <a:ea typeface="Verdana" panose="020B060403050404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R</a:t>
            </a:r>
            <a:r>
              <a:rPr lang="fr-FR" sz="1800" dirty="0">
                <a:effectLst/>
                <a:latin typeface="Verdana" panose="020B0604030504040204" pitchFamily="34" charset="0"/>
                <a:ea typeface="Lucida Sans Unicode" panose="020B0602030504020204" pitchFamily="34" charset="0"/>
              </a:rPr>
              <a:t>encontre exceptionnelle entre la « nécessité naturelle » (le cours </a:t>
            </a:r>
          </a:p>
          <a:p>
            <a:pPr marL="19050" algn="just">
              <a:spcAft>
                <a:spcPts val="0"/>
              </a:spcAft>
            </a:pPr>
            <a:r>
              <a:rPr lang="fr-FR" sz="1800" dirty="0">
                <a:effectLst/>
                <a:latin typeface="Verdana" panose="020B0604030504040204" pitchFamily="34" charset="0"/>
                <a:ea typeface="Lucida Sans Unicode" panose="020B0602030504020204" pitchFamily="34" charset="0"/>
              </a:rPr>
              <a:t>des choses) et la « nécessité humaine » (ordre intime du désir ou </a:t>
            </a:r>
          </a:p>
          <a:p>
            <a:pPr marL="19050" algn="just">
              <a:spcAft>
                <a:spcPts val="0"/>
              </a:spcAft>
            </a:pPr>
            <a:r>
              <a:rPr lang="fr-FR" sz="1800" dirty="0">
                <a:effectLst/>
                <a:latin typeface="Verdana" panose="020B0604030504040204" pitchFamily="34" charset="0"/>
                <a:ea typeface="Lucida Sans Unicode" panose="020B0602030504020204" pitchFamily="34" charset="0"/>
              </a:rPr>
              <a:t>de la crainte)</a:t>
            </a:r>
            <a:r>
              <a:rPr lang="fr-FR" dirty="0">
                <a:latin typeface="Times New Roman" panose="02020603050405020304" pitchFamily="18" charset="0"/>
                <a:ea typeface="Lucida Sans Unicode" panose="020B0602030504020204" pitchFamily="34" charset="0"/>
              </a:rPr>
              <a:t> </a:t>
            </a:r>
            <a:r>
              <a:rPr lang="fr-FR" sz="1800" dirty="0">
                <a:effectLst/>
                <a:latin typeface="Verdana" panose="020B0604030504040204" pitchFamily="34" charset="0"/>
                <a:ea typeface="Lucida Sans Unicode" panose="020B0602030504020204" pitchFamily="34" charset="0"/>
              </a:rPr>
              <a:t>« hasard » = c’est un moment inattendu et merveilleux</a:t>
            </a:r>
            <a:endParaRPr lang="fr-FR" sz="1800" dirty="0">
              <a:effectLst/>
              <a:latin typeface="Times New Roman" panose="02020603050405020304" pitchFamily="18" charset="0"/>
              <a:ea typeface="Lucida Sans Unicode" panose="020B0602030504020204" pitchFamily="34" charset="0"/>
            </a:endParaRPr>
          </a:p>
          <a:p>
            <a:pPr marL="19050" algn="just">
              <a:spcAft>
                <a:spcPts val="0"/>
              </a:spcAft>
            </a:pPr>
            <a:endParaRPr lang="fr-FR" sz="1800" dirty="0">
              <a:effectLst/>
              <a:latin typeface="Verdana" panose="020B0604030504040204" pitchFamily="34"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Exemples : </a:t>
            </a:r>
          </a:p>
          <a:p>
            <a:pPr marL="304800" indent="-285750" algn="just">
              <a:spcAft>
                <a:spcPts val="0"/>
              </a:spcAft>
              <a:buFont typeface="Arial" panose="020B0604020202020204" pitchFamily="34" charset="0"/>
              <a:buChar char="•"/>
            </a:pPr>
            <a:r>
              <a:rPr lang="fr-FR" sz="1800" dirty="0">
                <a:effectLst/>
                <a:latin typeface="Verdana" panose="020B0604030504040204" pitchFamily="34" charset="0"/>
                <a:ea typeface="Lucida Sans Unicode" panose="020B0602030504020204" pitchFamily="34" charset="0"/>
              </a:rPr>
              <a:t>nécessité naturelle (Breton rencontre dans le quartier des Halles une femme fatale) - nécessité humaine (dix ans auparavant, il a écrit le poème </a:t>
            </a:r>
            <a:r>
              <a:rPr lang="fr-FR" sz="1800" i="1" dirty="0">
                <a:effectLst/>
                <a:latin typeface="Verdana" panose="020B0604030504040204" pitchFamily="34" charset="0"/>
                <a:ea typeface="Lucida Sans Unicode" panose="020B0602030504020204" pitchFamily="34" charset="0"/>
              </a:rPr>
              <a:t>Tournesol </a:t>
            </a:r>
            <a:r>
              <a:rPr lang="fr-FR" sz="1800" dirty="0">
                <a:effectLst/>
                <a:latin typeface="Verdana" panose="020B0604030504040204" pitchFamily="34" charset="0"/>
                <a:ea typeface="Lucida Sans Unicode" panose="020B0602030504020204" pitchFamily="34" charset="0"/>
              </a:rPr>
              <a:t>qui annonce, encore obscurément, cette rencontre future)</a:t>
            </a:r>
          </a:p>
          <a:p>
            <a:pPr marL="304800" indent="-285750" algn="just">
              <a:spcAft>
                <a:spcPts val="0"/>
              </a:spcAft>
              <a:buFont typeface="Arial" panose="020B0604020202020204" pitchFamily="34" charset="0"/>
              <a:buChar char="•"/>
            </a:pPr>
            <a:r>
              <a:rPr lang="fr-FR" sz="1800" dirty="0">
                <a:effectLst/>
                <a:latin typeface="Verdana" panose="020B0604030504040204" pitchFamily="34" charset="0"/>
                <a:ea typeface="Lucida Sans Unicode" panose="020B0602030504020204" pitchFamily="34" charset="0"/>
              </a:rPr>
              <a:t>la fenêtre qui s’allume une minute </a:t>
            </a:r>
            <a:r>
              <a:rPr lang="fr-FR" sz="1800" dirty="0">
                <a:effectLst/>
                <a:latin typeface="Verdana" panose="020B0604030504040204" pitchFamily="34" charset="0"/>
                <a:ea typeface="Verdana" panose="020B0604030504040204" pitchFamily="34" charset="0"/>
              </a:rPr>
              <a:t>après que Nadja l’a prévu</a:t>
            </a:r>
          </a:p>
          <a:p>
            <a:pPr marL="19050" algn="just">
              <a:spcAft>
                <a:spcPts val="0"/>
              </a:spcAft>
            </a:pPr>
            <a:r>
              <a:rPr lang="fr-FR" dirty="0">
                <a:latin typeface="Verdana" panose="020B0604030504040204" pitchFamily="34" charset="0"/>
                <a:ea typeface="Verdana" panose="020B0604030504040204" pitchFamily="34" charset="0"/>
              </a:rPr>
              <a:t>R</a:t>
            </a:r>
            <a:r>
              <a:rPr lang="fr-FR" sz="1800" dirty="0">
                <a:effectLst/>
                <a:latin typeface="Verdana" panose="020B0604030504040204" pitchFamily="34" charset="0"/>
                <a:ea typeface="Verdana" panose="020B0604030504040204" pitchFamily="34" charset="0"/>
              </a:rPr>
              <a:t>apports mystérieux de l’homme avec le </a:t>
            </a:r>
            <a:r>
              <a:rPr lang="fr-FR" sz="1800" dirty="0" smtClean="0">
                <a:effectLst/>
                <a:latin typeface="Verdana" panose="020B0604030504040204" pitchFamily="34" charset="0"/>
                <a:ea typeface="Verdana" panose="020B0604030504040204" pitchFamily="34" charset="0"/>
              </a:rPr>
              <a:t>monde, </a:t>
            </a:r>
            <a:r>
              <a:rPr lang="fr-FR" sz="1800" dirty="0">
                <a:effectLst/>
                <a:latin typeface="Verdana" panose="020B0604030504040204" pitchFamily="34" charset="0"/>
                <a:ea typeface="Verdana" panose="020B0604030504040204" pitchFamily="34" charset="0"/>
              </a:rPr>
              <a:t>un signal (mais de quoi ?), un accord secret entre le désir et l’ordre des choses.</a:t>
            </a:r>
            <a:r>
              <a:rPr lang="fr-FR" dirty="0">
                <a:latin typeface="Verdana" panose="020B0604030504040204" pitchFamily="34" charset="0"/>
                <a:ea typeface="Verdana" panose="020B0604030504040204" pitchFamily="34" charset="0"/>
              </a:rPr>
              <a:t> Il faut </a:t>
            </a:r>
            <a:r>
              <a:rPr lang="fr-FR" sz="1800" dirty="0">
                <a:effectLst/>
                <a:latin typeface="Verdana" panose="020B0604030504040204" pitchFamily="34" charset="0"/>
                <a:ea typeface="Verdana" panose="020B0604030504040204" pitchFamily="34" charset="0"/>
              </a:rPr>
              <a:t>« déchiffrer la vie comme un cryptogramme ».</a:t>
            </a: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1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Pas de déterminisme ici (la rencontre réelle n’a pas été « produite » par le désir), c’est du hasard. Deux réalités (interne et externe) se sont soudainement rencontrées (« </a:t>
            </a:r>
            <a:r>
              <a:rPr lang="fr-FR" sz="1800" b="1" dirty="0">
                <a:solidFill>
                  <a:srgbClr val="FF0000"/>
                </a:solidFill>
                <a:effectLst/>
                <a:latin typeface="Verdana" panose="020B0604030504040204" pitchFamily="34" charset="0"/>
                <a:ea typeface="Lucida Sans Unicode" panose="020B0602030504020204" pitchFamily="34" charset="0"/>
              </a:rPr>
              <a:t>pétrifiantes coïncidences </a:t>
            </a:r>
            <a:r>
              <a:rPr lang="fr-FR" sz="1800" dirty="0">
                <a:effectLst/>
                <a:latin typeface="Verdana" panose="020B0604030504040204" pitchFamily="34" charset="0"/>
                <a:ea typeface="Lucida Sans Unicode" panose="020B0602030504020204" pitchFamily="34" charset="0"/>
              </a:rPr>
              <a:t>») et, de leur choc, le merveilleux est né.</a:t>
            </a:r>
            <a:endParaRPr lang="fr-FR" sz="2400" dirty="0">
              <a:solidFill>
                <a:srgbClr val="FF0000"/>
              </a:solidFill>
              <a:effectLst/>
              <a:latin typeface="Verdana" panose="020B0604030504040204" pitchFamily="34" charset="0"/>
              <a:ea typeface="Verdana" panose="020B0604030504040204" pitchFamily="34" charset="0"/>
            </a:endParaRPr>
          </a:p>
        </p:txBody>
      </p:sp>
      <p:pic>
        <p:nvPicPr>
          <p:cNvPr id="5" name="Obrázek 4">
            <a:extLst>
              <a:ext uri="{FF2B5EF4-FFF2-40B4-BE49-F238E27FC236}">
                <a16:creationId xmlns:a16="http://schemas.microsoft.com/office/drawing/2014/main" id="{9F5F4590-5C34-44D1-B018-C7178BF19A1E}"/>
              </a:ext>
            </a:extLst>
          </p:cNvPr>
          <p:cNvPicPr>
            <a:picLocks noChangeAspect="1"/>
          </p:cNvPicPr>
          <p:nvPr/>
        </p:nvPicPr>
        <p:blipFill rotWithShape="1">
          <a:blip r:embed="rId2"/>
          <a:srcRect r="14296"/>
          <a:stretch/>
        </p:blipFill>
        <p:spPr>
          <a:xfrm>
            <a:off x="8724900" y="912420"/>
            <a:ext cx="3114676" cy="2390939"/>
          </a:xfrm>
          <a:prstGeom prst="rect">
            <a:avLst/>
          </a:prstGeom>
        </p:spPr>
      </p:pic>
    </p:spTree>
    <p:extLst>
      <p:ext uri="{BB962C8B-B14F-4D97-AF65-F5344CB8AC3E}">
        <p14:creationId xmlns:p14="http://schemas.microsoft.com/office/powerpoint/2010/main" val="1594412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729984-40BD-460F-BA90-AFE7FEE2E7B5}"/>
              </a:ext>
            </a:extLst>
          </p:cNvPr>
          <p:cNvSpPr txBox="1"/>
          <p:nvPr/>
        </p:nvSpPr>
        <p:spPr>
          <a:xfrm>
            <a:off x="3238500" y="628233"/>
            <a:ext cx="8667750" cy="5601533"/>
          </a:xfrm>
          <a:prstGeom prst="rect">
            <a:avLst/>
          </a:prstGeom>
          <a:noFill/>
        </p:spPr>
        <p:txBody>
          <a:bodyPr wrap="square">
            <a:spAutoFit/>
          </a:bodyPr>
          <a:lstStyle/>
          <a:p>
            <a:pPr lvl="0" algn="just">
              <a:spcAft>
                <a:spcPts val="0"/>
              </a:spcAft>
              <a:tabLst>
                <a:tab pos="476250" algn="l"/>
                <a:tab pos="3337560" algn="l"/>
              </a:tabLst>
            </a:pPr>
            <a:r>
              <a:rPr lang="fr-FR" sz="2400" b="1" dirty="0">
                <a:solidFill>
                  <a:srgbClr val="FF0000"/>
                </a:solidFill>
                <a:effectLst/>
                <a:latin typeface="Verdana" panose="020B0604030504040204" pitchFamily="34" charset="0"/>
                <a:ea typeface="Verdana" panose="020B0604030504040204" pitchFamily="34" charset="0"/>
              </a:rPr>
              <a:t> 7) MÉTHODE PARANOÏAQUE-CRITIQUE</a:t>
            </a:r>
            <a:endParaRPr lang="fr-FR" sz="2400" dirty="0">
              <a:solidFill>
                <a:srgbClr val="FF0000"/>
              </a:solidFill>
              <a:effectLst/>
              <a:latin typeface="Verdana" panose="020B0604030504040204" pitchFamily="34" charset="0"/>
              <a:ea typeface="Verdana" panose="020B060403050404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endParaRPr lang="fr-FR" dirty="0">
              <a:latin typeface="Verdana" panose="020B0604030504040204" pitchFamily="34"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Mise au point par Salvador Dalí</a:t>
            </a:r>
          </a:p>
          <a:p>
            <a:pPr marL="19050" algn="just">
              <a:spcAft>
                <a:spcPts val="0"/>
              </a:spcAft>
            </a:pPr>
            <a:endParaRPr lang="fr-FR" dirty="0">
              <a:latin typeface="Verdana" panose="020B0604030504040204" pitchFamily="34"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Principe</a:t>
            </a:r>
            <a:r>
              <a:rPr lang="fr-FR" sz="1800" dirty="0">
                <a:effectLst/>
                <a:latin typeface="Verdana" panose="020B0604030504040204" pitchFamily="34" charset="0"/>
                <a:ea typeface="Lucida Sans Unicode" panose="020B0602030504020204" pitchFamily="34" charset="0"/>
              </a:rPr>
              <a:t> : interpréter systématiquement les apparences d’un objet en sorte d’y découvrir autre chose </a:t>
            </a:r>
          </a:p>
          <a:p>
            <a:pPr marL="19050" algn="just">
              <a:spcAft>
                <a:spcPts val="0"/>
              </a:spcAft>
            </a:pPr>
            <a:endParaRPr lang="fr-FR" dirty="0">
              <a:latin typeface="Verdana" panose="020B0604030504040204" pitchFamily="34" charset="0"/>
              <a:ea typeface="Lucida Sans Unicode" panose="020B0602030504020204" pitchFamily="34" charset="0"/>
            </a:endParaRPr>
          </a:p>
          <a:p>
            <a:pPr marL="19050" algn="just"/>
            <a:r>
              <a:rPr lang="fr-FR" sz="1800" dirty="0">
                <a:effectLst/>
                <a:latin typeface="Verdana" panose="020B0604030504040204" pitchFamily="34" charset="0"/>
                <a:ea typeface="Lucida Sans Unicode" panose="020B0602030504020204" pitchFamily="34" charset="0"/>
              </a:rPr>
              <a:t>Dalí parle de « la beauté terrifiante et comestible de l’architecture 1900 », de la fluidité du modern style, d’un un univers onirique de « désirs solidifiés ».</a:t>
            </a:r>
          </a:p>
          <a:p>
            <a:pPr marL="19050" algn="just"/>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F</a:t>
            </a:r>
            <a:r>
              <a:rPr lang="fr-FR" sz="1800" dirty="0">
                <a:effectLst/>
                <a:latin typeface="Verdana" panose="020B0604030504040204" pitchFamily="34" charset="0"/>
                <a:ea typeface="Lucida Sans Unicode" panose="020B0602030504020204" pitchFamily="34" charset="0"/>
              </a:rPr>
              <a:t>ascination pour des objets « mous » (l’essence du désir humain est cannibale)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Le monde se conforme ainsi à nos désirs. Il est « mangeable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endParaRPr lang="fr-FR" sz="1800" dirty="0">
              <a:effectLst/>
              <a:latin typeface="Verdana" panose="020B0604030504040204" pitchFamily="34" charset="0"/>
              <a:ea typeface="Lucida Sans Unicode" panose="020B0602030504020204" pitchFamily="34" charset="0"/>
            </a:endParaRPr>
          </a:p>
          <a:p>
            <a:pPr marL="19050" algn="just"/>
            <a:r>
              <a:rPr lang="fr-FR" sz="1800" dirty="0">
                <a:effectLst/>
                <a:latin typeface="Verdana" panose="020B0604030504040204" pitchFamily="34" charset="0"/>
                <a:ea typeface="Lucida Sans Unicode" panose="020B0602030504020204" pitchFamily="34" charset="0"/>
              </a:rPr>
              <a:t>Breton essaie de freiner Dalí, qui se laisse constamment emporter par l’imagination, au nom de la médecine (intérêt pour les mécanismes du désir) ou de l’idéologie (</a:t>
            </a:r>
            <a:r>
              <a:rPr lang="fr-FR" sz="1800" dirty="0" smtClean="0">
                <a:effectLst/>
                <a:latin typeface="Verdana" panose="020B0604030504040204" pitchFamily="34" charset="0"/>
                <a:ea typeface="Lucida Sans Unicode" panose="020B0602030504020204" pitchFamily="34" charset="0"/>
              </a:rPr>
              <a:t>marxisme).</a:t>
            </a:r>
            <a:endParaRPr lang="fr-FR" sz="2800"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C7ECDAF9-3329-49EA-9138-07C2B9AFA975}"/>
              </a:ext>
            </a:extLst>
          </p:cNvPr>
          <p:cNvPicPr>
            <a:picLocks noChangeAspect="1"/>
          </p:cNvPicPr>
          <p:nvPr/>
        </p:nvPicPr>
        <p:blipFill>
          <a:blip r:embed="rId2"/>
          <a:stretch>
            <a:fillRect/>
          </a:stretch>
        </p:blipFill>
        <p:spPr>
          <a:xfrm>
            <a:off x="0" y="1615949"/>
            <a:ext cx="3448372" cy="3479926"/>
          </a:xfrm>
          <a:prstGeom prst="rect">
            <a:avLst/>
          </a:prstGeom>
        </p:spPr>
      </p:pic>
    </p:spTree>
    <p:extLst>
      <p:ext uri="{BB962C8B-B14F-4D97-AF65-F5344CB8AC3E}">
        <p14:creationId xmlns:p14="http://schemas.microsoft.com/office/powerpoint/2010/main" val="209558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EA3876B-2FE1-4A48-9814-58EC47ABB4E9}"/>
              </a:ext>
            </a:extLst>
          </p:cNvPr>
          <p:cNvPicPr>
            <a:picLocks noChangeAspect="1"/>
          </p:cNvPicPr>
          <p:nvPr/>
        </p:nvPicPr>
        <p:blipFill rotWithShape="1">
          <a:blip r:embed="rId2"/>
          <a:srcRect t="6767"/>
          <a:stretch/>
        </p:blipFill>
        <p:spPr>
          <a:xfrm>
            <a:off x="1918541" y="819149"/>
            <a:ext cx="8354918" cy="4695826"/>
          </a:xfrm>
          <a:prstGeom prst="rect">
            <a:avLst/>
          </a:prstGeom>
        </p:spPr>
      </p:pic>
      <p:sp>
        <p:nvSpPr>
          <p:cNvPr id="4" name="TextovéPole 3">
            <a:extLst>
              <a:ext uri="{FF2B5EF4-FFF2-40B4-BE49-F238E27FC236}">
                <a16:creationId xmlns:a16="http://schemas.microsoft.com/office/drawing/2014/main" id="{9A68D5C5-A790-421D-BE27-85A9E0D34CFC}"/>
              </a:ext>
            </a:extLst>
          </p:cNvPr>
          <p:cNvSpPr txBox="1"/>
          <p:nvPr/>
        </p:nvSpPr>
        <p:spPr>
          <a:xfrm>
            <a:off x="3832014" y="5739885"/>
            <a:ext cx="4878259" cy="369332"/>
          </a:xfrm>
          <a:prstGeom prst="rect">
            <a:avLst/>
          </a:prstGeom>
          <a:noFill/>
        </p:spPr>
        <p:txBody>
          <a:bodyPr wrap="none" rtlCol="0">
            <a:spAutoFit/>
          </a:bodyPr>
          <a:lstStyle/>
          <a:p>
            <a:r>
              <a:rPr lang="cs-CZ" b="1" dirty="0">
                <a:latin typeface="Verdana" panose="020B0604030504040204" pitchFamily="34" charset="0"/>
                <a:ea typeface="Verdana" panose="020B0604030504040204" pitchFamily="34" charset="0"/>
              </a:rPr>
              <a:t>L</a:t>
            </a:r>
            <a:r>
              <a:rPr lang="fr-FR" b="1" dirty="0">
                <a:latin typeface="Verdana" panose="020B0604030504040204" pitchFamily="34" charset="0"/>
                <a:ea typeface="Verdana" panose="020B0604030504040204" pitchFamily="34" charset="0"/>
              </a:rPr>
              <a:t>a Persistance de la mémoire </a:t>
            </a:r>
            <a:r>
              <a:rPr lang="fr-FR" dirty="0">
                <a:latin typeface="Verdana" panose="020B0604030504040204" pitchFamily="34" charset="0"/>
                <a:ea typeface="Verdana" panose="020B0604030504040204" pitchFamily="34" charset="0"/>
              </a:rPr>
              <a:t>(1931)</a:t>
            </a:r>
            <a:endParaRPr lang="cs-CZ" dirty="0"/>
          </a:p>
        </p:txBody>
      </p:sp>
    </p:spTree>
    <p:extLst>
      <p:ext uri="{BB962C8B-B14F-4D97-AF65-F5344CB8AC3E}">
        <p14:creationId xmlns:p14="http://schemas.microsoft.com/office/powerpoint/2010/main" val="24864848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957FCA-1CCA-4A97-BC15-E22682B2B8D2}"/>
              </a:ext>
            </a:extLst>
          </p:cNvPr>
          <p:cNvPicPr>
            <a:picLocks noChangeAspect="1"/>
          </p:cNvPicPr>
          <p:nvPr/>
        </p:nvPicPr>
        <p:blipFill rotWithShape="1">
          <a:blip r:embed="rId2"/>
          <a:srcRect r="16591"/>
          <a:stretch/>
        </p:blipFill>
        <p:spPr>
          <a:xfrm>
            <a:off x="2738437" y="542249"/>
            <a:ext cx="6715125" cy="4763259"/>
          </a:xfrm>
          <a:prstGeom prst="rect">
            <a:avLst/>
          </a:prstGeom>
        </p:spPr>
      </p:pic>
      <p:sp>
        <p:nvSpPr>
          <p:cNvPr id="5" name="TextovéPole 4">
            <a:extLst>
              <a:ext uri="{FF2B5EF4-FFF2-40B4-BE49-F238E27FC236}">
                <a16:creationId xmlns:a16="http://schemas.microsoft.com/office/drawing/2014/main" id="{5FF6E57B-256D-4B1C-A867-2FF597D1348F}"/>
              </a:ext>
            </a:extLst>
          </p:cNvPr>
          <p:cNvSpPr txBox="1"/>
          <p:nvPr/>
        </p:nvSpPr>
        <p:spPr>
          <a:xfrm>
            <a:off x="1314449" y="5725210"/>
            <a:ext cx="9563100" cy="369332"/>
          </a:xfrm>
          <a:prstGeom prst="rect">
            <a:avLst/>
          </a:prstGeom>
          <a:noFill/>
        </p:spPr>
        <p:txBody>
          <a:bodyPr wrap="square">
            <a:spAutoFit/>
          </a:bodyPr>
          <a:lstStyle/>
          <a:p>
            <a:pPr algn="l"/>
            <a:r>
              <a:rPr lang="fr-FR" b="1" dirty="0">
                <a:effectLst/>
                <a:latin typeface="Verdana" panose="020B0604030504040204" pitchFamily="34" charset="0"/>
                <a:ea typeface="Verdana" panose="020B0604030504040204" pitchFamily="34" charset="0"/>
              </a:rPr>
              <a:t>Marché d’esclaves (avec apparition du buste invisible de Voltaire) </a:t>
            </a:r>
            <a:r>
              <a:rPr lang="fr-FR" dirty="0">
                <a:effectLst/>
                <a:latin typeface="Verdana" panose="020B0604030504040204" pitchFamily="34" charset="0"/>
                <a:ea typeface="Verdana" panose="020B0604030504040204" pitchFamily="34" charset="0"/>
              </a:rPr>
              <a:t>- 1940</a:t>
            </a:r>
          </a:p>
        </p:txBody>
      </p:sp>
    </p:spTree>
    <p:extLst>
      <p:ext uri="{BB962C8B-B14F-4D97-AF65-F5344CB8AC3E}">
        <p14:creationId xmlns:p14="http://schemas.microsoft.com/office/powerpoint/2010/main" val="2594344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03E8575-77BC-4102-85C8-2B387CBBAF22}"/>
              </a:ext>
            </a:extLst>
          </p:cNvPr>
          <p:cNvPicPr>
            <a:picLocks noChangeAspect="1"/>
          </p:cNvPicPr>
          <p:nvPr/>
        </p:nvPicPr>
        <p:blipFill rotWithShape="1">
          <a:blip r:embed="rId2"/>
          <a:srcRect t="1" r="15768" b="713"/>
          <a:stretch/>
        </p:blipFill>
        <p:spPr>
          <a:xfrm>
            <a:off x="2486025" y="648066"/>
            <a:ext cx="7219950" cy="4428759"/>
          </a:xfrm>
          <a:prstGeom prst="rect">
            <a:avLst/>
          </a:prstGeom>
        </p:spPr>
      </p:pic>
      <p:sp>
        <p:nvSpPr>
          <p:cNvPr id="5" name="TextovéPole 4">
            <a:extLst>
              <a:ext uri="{FF2B5EF4-FFF2-40B4-BE49-F238E27FC236}">
                <a16:creationId xmlns:a16="http://schemas.microsoft.com/office/drawing/2014/main" id="{4F555A6C-A83F-4B8B-83DC-B4895B1569BE}"/>
              </a:ext>
            </a:extLst>
          </p:cNvPr>
          <p:cNvSpPr txBox="1"/>
          <p:nvPr/>
        </p:nvSpPr>
        <p:spPr>
          <a:xfrm>
            <a:off x="3490912" y="5362574"/>
            <a:ext cx="5210175" cy="369332"/>
          </a:xfrm>
          <a:prstGeom prst="rect">
            <a:avLst/>
          </a:prstGeom>
          <a:solidFill>
            <a:schemeClr val="bg1"/>
          </a:solidFill>
        </p:spPr>
        <p:txBody>
          <a:bodyPr wrap="square">
            <a:spAutoFit/>
          </a:bodyPr>
          <a:lstStyle/>
          <a:p>
            <a:pPr algn="l"/>
            <a:r>
              <a:rPr lang="cs-CZ" b="1" i="0" dirty="0" err="1">
                <a:effectLst/>
                <a:latin typeface="Verdana" panose="020B0604030504040204" pitchFamily="34" charset="0"/>
                <a:ea typeface="Verdana" panose="020B0604030504040204" pitchFamily="34" charset="0"/>
              </a:rPr>
              <a:t>Cygnes</a:t>
            </a:r>
            <a:r>
              <a:rPr lang="cs-CZ" b="1" i="0" dirty="0">
                <a:effectLst/>
                <a:latin typeface="Verdana" panose="020B0604030504040204" pitchFamily="34" charset="0"/>
                <a:ea typeface="Verdana" panose="020B0604030504040204" pitchFamily="34" charset="0"/>
              </a:rPr>
              <a:t> </a:t>
            </a:r>
            <a:r>
              <a:rPr lang="cs-CZ" b="1" i="0" dirty="0" err="1">
                <a:effectLst/>
                <a:latin typeface="Verdana" panose="020B0604030504040204" pitchFamily="34" charset="0"/>
                <a:ea typeface="Verdana" panose="020B0604030504040204" pitchFamily="34" charset="0"/>
              </a:rPr>
              <a:t>reflétant</a:t>
            </a:r>
            <a:r>
              <a:rPr lang="cs-CZ" b="1" i="0" dirty="0">
                <a:effectLst/>
                <a:latin typeface="Verdana" panose="020B0604030504040204" pitchFamily="34" charset="0"/>
                <a:ea typeface="Verdana" panose="020B0604030504040204" pitchFamily="34" charset="0"/>
              </a:rPr>
              <a:t> des </a:t>
            </a:r>
            <a:r>
              <a:rPr lang="cs-CZ" b="1" i="0" dirty="0" err="1">
                <a:effectLst/>
                <a:latin typeface="Verdana" panose="020B0604030504040204" pitchFamily="34" charset="0"/>
                <a:ea typeface="Verdana" panose="020B0604030504040204" pitchFamily="34" charset="0"/>
              </a:rPr>
              <a:t>éléphant</a:t>
            </a:r>
            <a:r>
              <a:rPr lang="fr-FR" b="1" i="0" dirty="0">
                <a:effectLst/>
                <a:latin typeface="Verdana" panose="020B0604030504040204" pitchFamily="34" charset="0"/>
                <a:ea typeface="Verdana" panose="020B0604030504040204" pitchFamily="34" charset="0"/>
              </a:rPr>
              <a:t>s </a:t>
            </a:r>
            <a:r>
              <a:rPr lang="fr-FR" i="0" dirty="0">
                <a:effectLst/>
                <a:latin typeface="Verdana" panose="020B0604030504040204" pitchFamily="34" charset="0"/>
                <a:ea typeface="Verdana" panose="020B0604030504040204" pitchFamily="34" charset="0"/>
              </a:rPr>
              <a:t>(1937)</a:t>
            </a:r>
            <a:endParaRPr lang="cs-CZ" i="0"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213213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E3467C-6EF7-4E93-BECE-5DE891415A35}"/>
              </a:ext>
            </a:extLst>
          </p:cNvPr>
          <p:cNvSpPr txBox="1"/>
          <p:nvPr/>
        </p:nvSpPr>
        <p:spPr>
          <a:xfrm>
            <a:off x="409575" y="197346"/>
            <a:ext cx="11534775" cy="3662541"/>
          </a:xfrm>
          <a:prstGeom prst="rect">
            <a:avLst/>
          </a:prstGeom>
          <a:noFill/>
        </p:spPr>
        <p:txBody>
          <a:bodyPr wrap="square">
            <a:spAutoFit/>
          </a:bodyPr>
          <a:lstStyle/>
          <a:p>
            <a:pPr lvl="0" algn="just">
              <a:spcAft>
                <a:spcPts val="0"/>
              </a:spcAft>
              <a:tabLst>
                <a:tab pos="476250" algn="l"/>
                <a:tab pos="3337560" algn="l"/>
              </a:tabLst>
            </a:pPr>
            <a:r>
              <a:rPr lang="fr-FR" sz="2400" b="1" dirty="0">
                <a:solidFill>
                  <a:srgbClr val="FF0000"/>
                </a:solidFill>
                <a:effectLst/>
                <a:latin typeface="Verdana" panose="020B0604030504040204" pitchFamily="34" charset="0"/>
                <a:ea typeface="Verdana" panose="020B0604030504040204" pitchFamily="34" charset="0"/>
              </a:rPr>
              <a:t>8) HUMOUR NOIR</a:t>
            </a:r>
            <a:endParaRPr lang="fr-FR" sz="2400" dirty="0">
              <a:solidFill>
                <a:srgbClr val="FF0000"/>
              </a:solidFill>
              <a:effectLst/>
              <a:latin typeface="Verdana" panose="020B0604030504040204" pitchFamily="34" charset="0"/>
              <a:ea typeface="Verdana" panose="020B060403050404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Breton le définit comme « une révolte supérieure de l’esprit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I</a:t>
            </a:r>
            <a:r>
              <a:rPr lang="fr-FR" sz="1800" dirty="0">
                <a:effectLst/>
                <a:latin typeface="Verdana" panose="020B0604030504040204" pitchFamily="34" charset="0"/>
                <a:ea typeface="Lucida Sans Unicode" panose="020B0602030504020204" pitchFamily="34" charset="0"/>
              </a:rPr>
              <a:t>nfluence de Hegel qui parle de l’humour objectif (Le sujet, prenant simultanément conscience de ce qu’il est et des objets alentour, recourt à l’humour pour dépasser dialectiquement la contradiction qu’il découvre.)</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Influence</a:t>
            </a:r>
            <a:r>
              <a:rPr lang="fr-FR" sz="1800" dirty="0">
                <a:effectLst/>
                <a:latin typeface="Verdana" panose="020B0604030504040204" pitchFamily="34" charset="0"/>
                <a:ea typeface="Lucida Sans Unicode" panose="020B0602030504020204" pitchFamily="34" charset="0"/>
              </a:rPr>
              <a:t> de Freud (L’humour est la distance que l’individu prend avec le monde quand une réalité l’y menace, un repli sur soi narcissique.)</a:t>
            </a:r>
          </a:p>
          <a:p>
            <a:pPr marL="19050" algn="just">
              <a:spcAft>
                <a:spcPts val="0"/>
              </a:spcAft>
            </a:pP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l’humour noir = dépassement de l’opposition entre le sujet et l’objet ; il défie la mort, s’apparente au roman noir</a:t>
            </a:r>
            <a:r>
              <a:rPr lang="fr-FR" dirty="0">
                <a:latin typeface="Verdana" panose="020B0604030504040204" pitchFamily="34" charset="0"/>
                <a:ea typeface="Lucida Sans Unicode" panose="020B0602030504020204" pitchFamily="34" charset="0"/>
              </a:rPr>
              <a:t> ; </a:t>
            </a:r>
            <a:r>
              <a:rPr lang="fr-FR" sz="1800" dirty="0">
                <a:effectLst/>
                <a:latin typeface="Verdana" panose="020B0604030504040204" pitchFamily="34" charset="0"/>
                <a:ea typeface="Lucida Sans Unicode" panose="020B0602030504020204" pitchFamily="34" charset="0"/>
              </a:rPr>
              <a:t>c’est une Œuvre noire alchimique qui détruit les apparences avant de produire une autre réalité unifiée</a:t>
            </a:r>
            <a:endParaRPr lang="fr-FR" sz="2800"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51699758-CCC4-4C20-8A12-A881506975C9}"/>
              </a:ext>
            </a:extLst>
          </p:cNvPr>
          <p:cNvPicPr>
            <a:picLocks noChangeAspect="1"/>
          </p:cNvPicPr>
          <p:nvPr/>
        </p:nvPicPr>
        <p:blipFill rotWithShape="1">
          <a:blip r:embed="rId2"/>
          <a:srcRect r="46392"/>
          <a:stretch/>
        </p:blipFill>
        <p:spPr>
          <a:xfrm>
            <a:off x="10020300" y="3694400"/>
            <a:ext cx="1924050" cy="2966254"/>
          </a:xfrm>
          <a:prstGeom prst="rect">
            <a:avLst/>
          </a:prstGeom>
        </p:spPr>
      </p:pic>
      <p:pic>
        <p:nvPicPr>
          <p:cNvPr id="7" name="Obrázek 6">
            <a:extLst>
              <a:ext uri="{FF2B5EF4-FFF2-40B4-BE49-F238E27FC236}">
                <a16:creationId xmlns:a16="http://schemas.microsoft.com/office/drawing/2014/main" id="{036C1567-20C0-4CFE-8E77-D97461C2DB2C}"/>
              </a:ext>
            </a:extLst>
          </p:cNvPr>
          <p:cNvPicPr>
            <a:picLocks noChangeAspect="1"/>
          </p:cNvPicPr>
          <p:nvPr/>
        </p:nvPicPr>
        <p:blipFill rotWithShape="1">
          <a:blip r:embed="rId3"/>
          <a:srcRect r="39541"/>
          <a:stretch/>
        </p:blipFill>
        <p:spPr>
          <a:xfrm>
            <a:off x="7918042" y="3694399"/>
            <a:ext cx="1854608" cy="2963225"/>
          </a:xfrm>
          <a:prstGeom prst="rect">
            <a:avLst/>
          </a:prstGeom>
        </p:spPr>
      </p:pic>
    </p:spTree>
    <p:extLst>
      <p:ext uri="{BB962C8B-B14F-4D97-AF65-F5344CB8AC3E}">
        <p14:creationId xmlns:p14="http://schemas.microsoft.com/office/powerpoint/2010/main" val="811113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B96793B-DA8C-46B0-8251-1810923B5226}"/>
              </a:ext>
            </a:extLst>
          </p:cNvPr>
          <p:cNvSpPr txBox="1"/>
          <p:nvPr/>
        </p:nvSpPr>
        <p:spPr>
          <a:xfrm>
            <a:off x="400050" y="491074"/>
            <a:ext cx="11249025" cy="5786199"/>
          </a:xfrm>
          <a:prstGeom prst="rect">
            <a:avLst/>
          </a:prstGeom>
          <a:noFill/>
        </p:spPr>
        <p:txBody>
          <a:bodyPr wrap="square">
            <a:spAutoFit/>
          </a:bodyPr>
          <a:lstStyle/>
          <a:p>
            <a:pPr algn="just">
              <a:spcAft>
                <a:spcPts val="0"/>
              </a:spcAft>
            </a:pPr>
            <a:r>
              <a:rPr lang="fr-FR" sz="1800" b="1" dirty="0">
                <a:solidFill>
                  <a:srgbClr val="FF0000"/>
                </a:solidFill>
                <a:effectLst/>
                <a:latin typeface="Verdana" panose="020B0604030504040204" pitchFamily="34" charset="0"/>
                <a:ea typeface="Times New Roman" panose="02020603050405020304" pitchFamily="18" charset="0"/>
              </a:rPr>
              <a:t>ANTHOLOGIE DE L’HUMOUR NOIR</a:t>
            </a:r>
          </a:p>
          <a:p>
            <a:pPr algn="just">
              <a:spcAft>
                <a:spcPts val="0"/>
              </a:spcAft>
            </a:pPr>
            <a:endParaRPr lang="fr-FR" sz="1800" dirty="0">
              <a:solidFill>
                <a:srgbClr val="FF0000"/>
              </a:solidFill>
              <a:effectLst/>
              <a:latin typeface="Verdana" panose="020B0604030504040204" pitchFamily="34" charset="0"/>
              <a:ea typeface="Times New Roman" panose="02020603050405020304" pitchFamily="18" charset="0"/>
            </a:endParaRPr>
          </a:p>
          <a:p>
            <a:pPr algn="just">
              <a:spcAft>
                <a:spcPts val="0"/>
              </a:spcAft>
            </a:pPr>
            <a:r>
              <a:rPr lang="fr-FR" dirty="0">
                <a:latin typeface="Verdana" panose="020B0604030504040204" pitchFamily="34" charset="0"/>
                <a:ea typeface="Times New Roman" panose="02020603050405020304" pitchFamily="18" charset="0"/>
              </a:rPr>
              <a:t>R</a:t>
            </a:r>
            <a:r>
              <a:rPr lang="fr-FR" sz="1800" dirty="0">
                <a:effectLst/>
                <a:latin typeface="Verdana" panose="020B0604030504040204" pitchFamily="34" charset="0"/>
                <a:ea typeface="Times New Roman" panose="02020603050405020304" pitchFamily="18" charset="0"/>
              </a:rPr>
              <a:t>ecueil de textes choisis par André Breton, publié à Paris aux Éditions du Sagittaire en 1940.</a:t>
            </a:r>
            <a:endParaRPr lang="fr-FR" sz="2800" dirty="0">
              <a:effectLst/>
              <a:latin typeface="Times New Roman" panose="02020603050405020304" pitchFamily="18" charset="0"/>
              <a:ea typeface="Lucida Sans Unicode" panose="020B0602030504020204" pitchFamily="34" charset="0"/>
            </a:endParaRPr>
          </a:p>
          <a:p>
            <a:pPr algn="just">
              <a:spcAft>
                <a:spcPts val="0"/>
              </a:spcAft>
            </a:pPr>
            <a:r>
              <a:rPr lang="fr-FR" sz="1800" dirty="0">
                <a:effectLst/>
                <a:latin typeface="Verdana" panose="020B0604030504040204" pitchFamily="34" charset="0"/>
                <a:ea typeface="Times New Roman" panose="02020603050405020304" pitchFamily="18" charset="0"/>
              </a:rPr>
              <a:t> </a:t>
            </a:r>
            <a:endParaRPr lang="fr-FR" sz="2800" dirty="0">
              <a:effectLst/>
              <a:latin typeface="Times New Roman" panose="02020603050405020304" pitchFamily="18" charset="0"/>
              <a:ea typeface="Lucida Sans Unicode" panose="020B0602030504020204" pitchFamily="34" charset="0"/>
            </a:endParaRPr>
          </a:p>
          <a:p>
            <a:pPr algn="just">
              <a:spcAft>
                <a:spcPts val="0"/>
              </a:spcAft>
            </a:pPr>
            <a:r>
              <a:rPr lang="fr-FR" sz="1800" dirty="0">
                <a:effectLst/>
                <a:latin typeface="Verdana" panose="020B0604030504040204" pitchFamily="34" charset="0"/>
                <a:ea typeface="Times New Roman" panose="02020603050405020304" pitchFamily="18" charset="0"/>
              </a:rPr>
              <a:t>Problèmes avec la censure du gouvernement de Vichy   x  le livre ne contient que des textes qui ont déjà paru </a:t>
            </a:r>
            <a:r>
              <a:rPr lang="fr-FR" sz="1800" dirty="0" smtClean="0">
                <a:effectLst/>
                <a:latin typeface="Verdana" panose="020B0604030504040204" pitchFamily="34" charset="0"/>
                <a:ea typeface="Times New Roman" panose="02020603050405020304" pitchFamily="18" charset="0"/>
              </a:rPr>
              <a:t>ailleurs, </a:t>
            </a:r>
            <a:r>
              <a:rPr lang="fr-FR" sz="1800" dirty="0">
                <a:effectLst/>
                <a:latin typeface="Verdana" panose="020B0604030504040204" pitchFamily="34" charset="0"/>
                <a:ea typeface="Times New Roman" panose="02020603050405020304" pitchFamily="18" charset="0"/>
              </a:rPr>
              <a:t>sans être interdits.  </a:t>
            </a:r>
          </a:p>
          <a:p>
            <a:pPr algn="just">
              <a:spcAft>
                <a:spcPts val="0"/>
              </a:spcAft>
            </a:pPr>
            <a:endParaRPr lang="fr-FR" dirty="0">
              <a:latin typeface="Verdana" panose="020B0604030504040204" pitchFamily="34" charset="0"/>
              <a:ea typeface="Times New Roman" panose="02020603050405020304" pitchFamily="18" charset="0"/>
            </a:endParaRPr>
          </a:p>
          <a:p>
            <a:pPr algn="just">
              <a:spcAft>
                <a:spcPts val="0"/>
              </a:spcAft>
            </a:pPr>
            <a:r>
              <a:rPr lang="fr-FR" sz="1800" dirty="0">
                <a:effectLst/>
                <a:latin typeface="Verdana" panose="020B0604030504040204" pitchFamily="34" charset="0"/>
                <a:ea typeface="Times New Roman" panose="02020603050405020304" pitchFamily="18" charset="0"/>
              </a:rPr>
              <a:t>45 auteurs en tout, de Jonathan Swift (1665-1745) à Jean-Pierre </a:t>
            </a:r>
            <a:r>
              <a:rPr lang="fr-FR" sz="1800" dirty="0" err="1">
                <a:effectLst/>
                <a:latin typeface="Verdana" panose="020B0604030504040204" pitchFamily="34" charset="0"/>
                <a:ea typeface="Times New Roman" panose="02020603050405020304" pitchFamily="18" charset="0"/>
              </a:rPr>
              <a:t>Duprey</a:t>
            </a:r>
            <a:endParaRPr lang="fr-FR" sz="1800" dirty="0">
              <a:effectLst/>
              <a:latin typeface="Verdana" panose="020B0604030504040204" pitchFamily="34" charset="0"/>
              <a:ea typeface="Times New Roman" panose="02020603050405020304" pitchFamily="18" charset="0"/>
            </a:endParaRPr>
          </a:p>
          <a:p>
            <a:pPr algn="just">
              <a:spcAft>
                <a:spcPts val="0"/>
              </a:spcAft>
            </a:pPr>
            <a:r>
              <a:rPr lang="fr-FR" sz="1800" dirty="0">
                <a:effectLst/>
                <a:latin typeface="Verdana" panose="020B0604030504040204" pitchFamily="34" charset="0"/>
                <a:ea typeface="Times New Roman" panose="02020603050405020304" pitchFamily="18" charset="0"/>
              </a:rPr>
              <a:t>(1930-1959), classés chronologiquement</a:t>
            </a:r>
            <a:endParaRPr lang="fr-FR" sz="2800" dirty="0">
              <a:effectLst/>
              <a:latin typeface="Times New Roman" panose="02020603050405020304" pitchFamily="18" charset="0"/>
              <a:ea typeface="Lucida Sans Unicode" panose="020B0602030504020204" pitchFamily="34" charset="0"/>
            </a:endParaRPr>
          </a:p>
          <a:p>
            <a:pPr lvl="0" algn="just">
              <a:spcAft>
                <a:spcPts val="0"/>
              </a:spcAft>
              <a:tabLst>
                <a:tab pos="457200" algn="l"/>
              </a:tabLst>
            </a:pPr>
            <a:endParaRPr lang="fr-FR" sz="1800" dirty="0">
              <a:effectLst/>
              <a:latin typeface="Verdana" panose="020B0604030504040204" pitchFamily="34" charset="0"/>
              <a:ea typeface="Times New Roman" panose="02020603050405020304" pitchFamily="18" charset="0"/>
            </a:endParaRP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Présentations faites par Breton : une ou deux pages avant les passages </a:t>
            </a: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tirés de leurs livres (« actualisation » des œuvres du passé)</a:t>
            </a:r>
            <a:endParaRPr lang="fr-FR" sz="2800" dirty="0">
              <a:effectLst/>
              <a:latin typeface="Times New Roman" panose="02020603050405020304" pitchFamily="18" charset="0"/>
              <a:ea typeface="Lucida Sans Unicode" panose="020B0602030504020204" pitchFamily="34" charset="0"/>
            </a:endParaRPr>
          </a:p>
          <a:p>
            <a:pPr lvl="0" algn="just">
              <a:spcAft>
                <a:spcPts val="0"/>
              </a:spcAft>
              <a:tabLst>
                <a:tab pos="457200" algn="l"/>
              </a:tabLst>
            </a:pPr>
            <a:endParaRPr lang="fr-FR" dirty="0">
              <a:latin typeface="Verdana" panose="020B0604030504040204" pitchFamily="34" charset="0"/>
              <a:ea typeface="Times New Roman" panose="02020603050405020304" pitchFamily="18" charset="0"/>
            </a:endParaRPr>
          </a:p>
          <a:p>
            <a:pPr lvl="0" algn="just">
              <a:spcAft>
                <a:spcPts val="0"/>
              </a:spcAft>
              <a:tabLst>
                <a:tab pos="457200" algn="l"/>
              </a:tabLst>
            </a:pPr>
            <a:r>
              <a:rPr lang="fr-FR" dirty="0">
                <a:latin typeface="Verdana" panose="020B0604030504040204" pitchFamily="34" charset="0"/>
                <a:ea typeface="Times New Roman" panose="02020603050405020304" pitchFamily="18" charset="0"/>
              </a:rPr>
              <a:t>É</a:t>
            </a:r>
            <a:r>
              <a:rPr lang="fr-FR" sz="1800" dirty="0">
                <a:effectLst/>
                <a:latin typeface="Verdana" panose="020B0604030504040204" pitchFamily="34" charset="0"/>
                <a:ea typeface="Times New Roman" panose="02020603050405020304" pitchFamily="18" charset="0"/>
              </a:rPr>
              <a:t>crivains fétiches du surréalisme (Sade, Lautréamont, Rimbaud, Jarry, </a:t>
            </a: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Apollinaire), poètes ou romanciers du XIX</a:t>
            </a:r>
            <a:r>
              <a:rPr lang="fr-FR" sz="1800" baseline="30000" dirty="0">
                <a:effectLst/>
                <a:latin typeface="Verdana" panose="020B0604030504040204" pitchFamily="34" charset="0"/>
                <a:ea typeface="Times New Roman" panose="02020603050405020304" pitchFamily="18" charset="0"/>
              </a:rPr>
              <a:t>e</a:t>
            </a:r>
            <a:r>
              <a:rPr lang="fr-FR" sz="1800" dirty="0">
                <a:effectLst/>
                <a:latin typeface="Verdana" panose="020B0604030504040204" pitchFamily="34" charset="0"/>
                <a:ea typeface="Times New Roman" panose="02020603050405020304" pitchFamily="18" charset="0"/>
              </a:rPr>
              <a:t> siècle (Borel, Poe, </a:t>
            </a: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Baudelaire, Villiers de l’Isle-Adam, Cros, Huysmans, Corbière, Nouveau), </a:t>
            </a: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des contemporains de Breton, écrivains ou peintres (Picabia, Picasso, </a:t>
            </a:r>
          </a:p>
          <a:p>
            <a:pPr lvl="0" algn="just">
              <a:spcAft>
                <a:spcPts val="0"/>
              </a:spcAft>
              <a:tabLst>
                <a:tab pos="457200" algn="l"/>
              </a:tabLst>
            </a:pPr>
            <a:r>
              <a:rPr lang="fr-FR" sz="1800" dirty="0">
                <a:effectLst/>
                <a:latin typeface="Verdana" panose="020B0604030504040204" pitchFamily="34" charset="0"/>
                <a:ea typeface="Times New Roman" panose="02020603050405020304" pitchFamily="18" charset="0"/>
              </a:rPr>
              <a:t>Duchamp, Arp, </a:t>
            </a:r>
            <a:r>
              <a:rPr lang="fr-FR" sz="1800" dirty="0" err="1">
                <a:effectLst/>
                <a:latin typeface="Verdana" panose="020B0604030504040204" pitchFamily="34" charset="0"/>
                <a:ea typeface="Times New Roman" panose="02020603050405020304" pitchFamily="18" charset="0"/>
              </a:rPr>
              <a:t>Vaché</a:t>
            </a:r>
            <a:r>
              <a:rPr lang="fr-FR" sz="1800" dirty="0">
                <a:effectLst/>
                <a:latin typeface="Verdana" panose="020B0604030504040204" pitchFamily="34" charset="0"/>
                <a:ea typeface="Times New Roman" panose="02020603050405020304" pitchFamily="18" charset="0"/>
              </a:rPr>
              <a:t>, Péret, Dali, </a:t>
            </a:r>
            <a:r>
              <a:rPr lang="fr-FR" sz="1800" dirty="0" err="1">
                <a:effectLst/>
                <a:latin typeface="Verdana" panose="020B0604030504040204" pitchFamily="34" charset="0"/>
                <a:ea typeface="Times New Roman" panose="02020603050405020304" pitchFamily="18" charset="0"/>
              </a:rPr>
              <a:t>Prassinos</a:t>
            </a:r>
            <a:r>
              <a:rPr lang="fr-FR" sz="1800" dirty="0">
                <a:effectLst/>
                <a:latin typeface="Verdana" panose="020B0604030504040204" pitchFamily="34" charset="0"/>
                <a:ea typeface="Times New Roman" panose="02020603050405020304" pitchFamily="18" charset="0"/>
              </a:rPr>
              <a:t>)…</a:t>
            </a:r>
          </a:p>
          <a:p>
            <a:pPr lvl="0" algn="just">
              <a:spcAft>
                <a:spcPts val="0"/>
              </a:spcAft>
              <a:tabLst>
                <a:tab pos="457200" algn="l"/>
              </a:tabLst>
            </a:pPr>
            <a:endParaRPr lang="fr-FR" dirty="0">
              <a:latin typeface="Verdana" panose="020B0604030504040204" pitchFamily="34" charset="0"/>
              <a:ea typeface="Lucida Sans Unicode" panose="020B0602030504020204" pitchFamily="34" charset="0"/>
            </a:endParaRPr>
          </a:p>
          <a:p>
            <a:pPr lvl="0" algn="just">
              <a:spcAft>
                <a:spcPts val="0"/>
              </a:spcAft>
              <a:tabLst>
                <a:tab pos="457200" algn="l"/>
              </a:tabLst>
            </a:pPr>
            <a:r>
              <a:rPr lang="fr-FR" dirty="0">
                <a:effectLst/>
                <a:latin typeface="Verdana" panose="020B0604030504040204" pitchFamily="34" charset="0"/>
                <a:ea typeface="Lucida Sans Unicode" panose="020B0602030504020204" pitchFamily="34" charset="0"/>
              </a:rPr>
              <a:t>L’humour noir = ennemi du sentimentalisme bourgeois, de la bêtise</a:t>
            </a:r>
            <a:endParaRPr lang="fr-FR"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7E1769B3-CD31-469E-9DAC-6CB0C1127634}"/>
              </a:ext>
            </a:extLst>
          </p:cNvPr>
          <p:cNvPicPr>
            <a:picLocks noChangeAspect="1"/>
          </p:cNvPicPr>
          <p:nvPr/>
        </p:nvPicPr>
        <p:blipFill rotWithShape="1">
          <a:blip r:embed="rId2"/>
          <a:srcRect r="29667"/>
          <a:stretch/>
        </p:blipFill>
        <p:spPr>
          <a:xfrm>
            <a:off x="9236446" y="2076450"/>
            <a:ext cx="2966671" cy="4781549"/>
          </a:xfrm>
          <a:prstGeom prst="rect">
            <a:avLst/>
          </a:prstGeom>
        </p:spPr>
      </p:pic>
    </p:spTree>
    <p:extLst>
      <p:ext uri="{BB962C8B-B14F-4D97-AF65-F5344CB8AC3E}">
        <p14:creationId xmlns:p14="http://schemas.microsoft.com/office/powerpoint/2010/main" val="32048271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5CB1AEC-8724-4427-BCD8-63C3F0A02C8C}"/>
              </a:ext>
            </a:extLst>
          </p:cNvPr>
          <p:cNvSpPr txBox="1"/>
          <p:nvPr/>
        </p:nvSpPr>
        <p:spPr>
          <a:xfrm>
            <a:off x="381000" y="674400"/>
            <a:ext cx="8896350" cy="5509200"/>
          </a:xfrm>
          <a:prstGeom prst="rect">
            <a:avLst/>
          </a:prstGeom>
          <a:noFill/>
        </p:spPr>
        <p:txBody>
          <a:bodyPr wrap="square">
            <a:spAutoFit/>
          </a:bodyPr>
          <a:lstStyle/>
          <a:p>
            <a:r>
              <a:rPr lang="fr-FR" sz="2800" b="1"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a:t>
            </a:r>
            <a:r>
              <a:rPr lang="cs-CZ" sz="2800" b="1"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PREMIER</a:t>
            </a:r>
            <a:r>
              <a:rPr lang="fr-FR" sz="2800" b="1"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a:t>
            </a:r>
            <a:r>
              <a:rPr lang="cs-CZ" sz="2800" b="1" dirty="0">
                <a:solidFill>
                  <a:srgbClr val="FF0000"/>
                </a:solidFill>
                <a:effectLst/>
                <a:latin typeface="Verdana" panose="020B0604030504040204" pitchFamily="34" charset="0"/>
                <a:ea typeface="Verdana" panose="020B0604030504040204" pitchFamily="34" charset="0"/>
                <a:cs typeface="Times New Roman" panose="02020603050405020304" pitchFamily="18" charset="0"/>
              </a:rPr>
              <a:t> MANIFESTE DU SURRÉALISME </a:t>
            </a:r>
            <a:r>
              <a:rPr lang="cs-CZ" sz="1800" dirty="0">
                <a:effectLst/>
                <a:latin typeface="Verdana" panose="020B0604030504040204" pitchFamily="34" charset="0"/>
                <a:ea typeface="Verdana" panose="020B0604030504040204" pitchFamily="34" charset="0"/>
                <a:cs typeface="Times New Roman" panose="02020603050405020304" pitchFamily="18" charset="0"/>
              </a:rPr>
              <a:t>(</a:t>
            </a:r>
            <a:r>
              <a:rPr lang="cs-CZ" sz="1800" dirty="0" err="1">
                <a:effectLst/>
                <a:latin typeface="Verdana" panose="020B0604030504040204" pitchFamily="34" charset="0"/>
                <a:ea typeface="Verdana" panose="020B0604030504040204" pitchFamily="34" charset="0"/>
                <a:cs typeface="Times New Roman" panose="02020603050405020304" pitchFamily="18" charset="0"/>
              </a:rPr>
              <a:t>composé</a:t>
            </a:r>
            <a:r>
              <a:rPr lang="cs-CZ" sz="1800" dirty="0">
                <a:effectLst/>
                <a:latin typeface="Verdana" panose="020B0604030504040204" pitchFamily="34" charset="0"/>
                <a:ea typeface="Verdana" panose="020B0604030504040204" pitchFamily="34" charset="0"/>
                <a:cs typeface="Times New Roman" panose="02020603050405020304" pitchFamily="18" charset="0"/>
              </a:rPr>
              <a:t> </a:t>
            </a:r>
            <a:r>
              <a:rPr lang="cs-CZ" sz="1800" dirty="0" err="1">
                <a:effectLst/>
                <a:latin typeface="Verdana" panose="020B0604030504040204" pitchFamily="34" charset="0"/>
                <a:ea typeface="Verdana" panose="020B0604030504040204" pitchFamily="34" charset="0"/>
                <a:cs typeface="Times New Roman" panose="02020603050405020304" pitchFamily="18" charset="0"/>
              </a:rPr>
              <a:t>entre</a:t>
            </a:r>
            <a:r>
              <a:rPr lang="cs-CZ" sz="1800" dirty="0">
                <a:effectLst/>
                <a:latin typeface="Verdana" panose="020B0604030504040204" pitchFamily="34" charset="0"/>
                <a:ea typeface="Verdana" panose="020B0604030504040204" pitchFamily="34" charset="0"/>
                <a:cs typeface="Times New Roman" panose="02020603050405020304" pitchFamily="18" charset="0"/>
              </a:rPr>
              <a:t> </a:t>
            </a:r>
            <a:r>
              <a:rPr lang="cs-CZ" sz="1800" dirty="0" err="1">
                <a:effectLst/>
                <a:latin typeface="Verdana" panose="020B0604030504040204" pitchFamily="34" charset="0"/>
                <a:ea typeface="Verdana" panose="020B0604030504040204" pitchFamily="34" charset="0"/>
                <a:cs typeface="Times New Roman" panose="02020603050405020304" pitchFamily="18" charset="0"/>
              </a:rPr>
              <a:t>mai</a:t>
            </a:r>
            <a:r>
              <a:rPr lang="cs-CZ" sz="1800" dirty="0">
                <a:effectLst/>
                <a:latin typeface="Verdana" panose="020B0604030504040204" pitchFamily="34" charset="0"/>
                <a:ea typeface="Verdana" panose="020B0604030504040204" pitchFamily="34" charset="0"/>
                <a:cs typeface="Times New Roman" panose="02020603050405020304" pitchFamily="18" charset="0"/>
              </a:rPr>
              <a:t> et </a:t>
            </a:r>
            <a:r>
              <a:rPr lang="cs-CZ" sz="1800" dirty="0" err="1">
                <a:effectLst/>
                <a:latin typeface="Verdana" panose="020B0604030504040204" pitchFamily="34" charset="0"/>
                <a:ea typeface="Verdana" panose="020B0604030504040204" pitchFamily="34" charset="0"/>
                <a:cs typeface="Times New Roman" panose="02020603050405020304" pitchFamily="18" charset="0"/>
              </a:rPr>
              <a:t>juillet</a:t>
            </a:r>
            <a:r>
              <a:rPr lang="cs-CZ" sz="1800" dirty="0">
                <a:effectLst/>
                <a:latin typeface="Verdana" panose="020B0604030504040204" pitchFamily="34" charset="0"/>
                <a:ea typeface="Verdana" panose="020B0604030504040204" pitchFamily="34" charset="0"/>
                <a:cs typeface="Times New Roman" panose="02020603050405020304" pitchFamily="18" charset="0"/>
              </a:rPr>
              <a:t> 1924)</a:t>
            </a:r>
            <a:endParaRPr lang="fr-FR" dirty="0">
              <a:latin typeface="Verdana" panose="020B0604030504040204" pitchFamily="34" charset="0"/>
              <a:ea typeface="Verdana" panose="020B0604030504040204" pitchFamily="34" charset="0"/>
              <a:cs typeface="Times New Roman" panose="02020603050405020304" pitchFamily="18" charset="0"/>
            </a:endParaRPr>
          </a:p>
          <a:p>
            <a:endParaRPr lang="fr-FR" sz="1800" b="1" dirty="0">
              <a:effectLst/>
              <a:latin typeface="Verdana" panose="020B0604030504040204" pitchFamily="34" charset="0"/>
              <a:ea typeface="Verdana" panose="020B0604030504040204" pitchFamily="34" charset="0"/>
              <a:cs typeface="Times New Roman" panose="02020603050405020304" pitchFamily="18" charset="0"/>
            </a:endParaRPr>
          </a:p>
          <a:p>
            <a:r>
              <a:rPr lang="fr-FR" b="1" dirty="0">
                <a:latin typeface="Verdana" panose="020B0604030504040204" pitchFamily="34" charset="0"/>
                <a:ea typeface="Verdana" panose="020B0604030504040204" pitchFamily="34" charset="0"/>
                <a:cs typeface="Times New Roman" panose="02020603050405020304" pitchFamily="18" charset="0"/>
              </a:rPr>
              <a:t>P</a:t>
            </a:r>
            <a:r>
              <a:rPr lang="cs-CZ" sz="1800" b="1" dirty="0" err="1">
                <a:effectLst/>
                <a:latin typeface="Verdana" panose="020B0604030504040204" pitchFamily="34" charset="0"/>
                <a:ea typeface="Verdana" panose="020B0604030504040204" pitchFamily="34" charset="0"/>
              </a:rPr>
              <a:t>rocès</a:t>
            </a:r>
            <a:r>
              <a:rPr lang="cs-CZ" sz="1800" b="1" dirty="0">
                <a:effectLst/>
                <a:latin typeface="Verdana" panose="020B0604030504040204" pitchFamily="34" charset="0"/>
                <a:ea typeface="Verdana" panose="020B0604030504040204" pitchFamily="34" charset="0"/>
              </a:rPr>
              <a:t> de l’</a:t>
            </a:r>
            <a:r>
              <a:rPr lang="fr-FR"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attitude</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réaliste</a:t>
            </a:r>
            <a:r>
              <a:rPr lang="fr-FR" sz="1800" b="1" dirty="0">
                <a:effectLst/>
                <a:latin typeface="Verdana" panose="020B0604030504040204" pitchFamily="34" charset="0"/>
                <a:ea typeface="Verdana" panose="020B0604030504040204" pitchFamily="34" charset="0"/>
              </a:rPr>
              <a:t> »</a:t>
            </a:r>
            <a:r>
              <a:rPr lang="fr-FR" b="1" dirty="0">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a:t>
            </a:r>
            <a:r>
              <a:rPr lang="fr-FR" sz="1800" dirty="0">
                <a:effectLst/>
                <a:latin typeface="Verdana" panose="020B0604030504040204" pitchFamily="34" charset="0"/>
                <a:ea typeface="Verdana" panose="020B0604030504040204" pitchFamily="34" charset="0"/>
              </a:rPr>
              <a:t> </a:t>
            </a:r>
          </a:p>
          <a:p>
            <a:pPr marL="285750" indent="-285750">
              <a:buFont typeface="Wingdings" panose="05000000000000000000" pitchFamily="2" charset="2"/>
              <a:buChar char="v"/>
            </a:pPr>
            <a:r>
              <a:rPr lang="cs-CZ" sz="1800" dirty="0">
                <a:effectLst/>
                <a:latin typeface="Verdana" panose="020B0604030504040204" pitchFamily="34" charset="0"/>
                <a:ea typeface="Verdana" panose="020B0604030504040204" pitchFamily="34" charset="0"/>
              </a:rPr>
              <a:t>en </a:t>
            </a:r>
            <a:r>
              <a:rPr lang="cs-CZ" sz="1800" dirty="0" err="1">
                <a:effectLst/>
                <a:latin typeface="Verdana" panose="020B0604030504040204" pitchFamily="34" charset="0"/>
                <a:ea typeface="Verdana" panose="020B0604030504040204" pitchFamily="34" charset="0"/>
              </a:rPr>
              <a:t>littérature</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abondance</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romans</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cs-CZ" sz="1800" dirty="0">
                <a:effectLst/>
                <a:latin typeface="Verdana" panose="020B0604030504040204" pitchFamily="34" charset="0"/>
                <a:ea typeface="Verdana" panose="020B0604030504040204" pitchFamily="34" charset="0"/>
              </a:rPr>
              <a:t>en </a:t>
            </a:r>
            <a:r>
              <a:rPr lang="cs-CZ" sz="1800" dirty="0" err="1">
                <a:effectLst/>
                <a:latin typeface="Verdana" panose="020B0604030504040204" pitchFamily="34" charset="0"/>
                <a:ea typeface="Verdana" panose="020B0604030504040204" pitchFamily="34" charset="0"/>
              </a:rPr>
              <a:t>général</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règne</a:t>
            </a:r>
            <a:r>
              <a:rPr lang="cs-CZ" sz="1800" dirty="0">
                <a:effectLst/>
                <a:latin typeface="Verdana" panose="020B0604030504040204" pitchFamily="34" charset="0"/>
                <a:ea typeface="Verdana" panose="020B0604030504040204" pitchFamily="34" charset="0"/>
              </a:rPr>
              <a:t> de la </a:t>
            </a:r>
            <a:r>
              <a:rPr lang="cs-CZ" sz="1800" dirty="0" err="1">
                <a:effectLst/>
                <a:latin typeface="Verdana" panose="020B0604030504040204" pitchFamily="34" charset="0"/>
                <a:ea typeface="Verdana" panose="020B0604030504040204" pitchFamily="34" charset="0"/>
              </a:rPr>
              <a:t>logique</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a:t>
            </a:r>
            <a:endParaRPr lang="fr-FR" sz="1800" dirty="0">
              <a:effectLst/>
              <a:latin typeface="Verdana" panose="020B0604030504040204" pitchFamily="34" charset="0"/>
              <a:ea typeface="Verdana" panose="020B0604030504040204" pitchFamily="34" charset="0"/>
            </a:endParaRPr>
          </a:p>
          <a:p>
            <a:pPr marL="19050" algn="just">
              <a:spcAft>
                <a:spcPts val="0"/>
              </a:spcAft>
            </a:pPr>
            <a:endParaRPr lang="fr-FR" sz="1800" i="1" dirty="0">
              <a:effectLst/>
              <a:latin typeface="Verdana" panose="020B0604030504040204" pitchFamily="34" charset="0"/>
              <a:ea typeface="Verdana" panose="020B0604030504040204" pitchFamily="34" charset="0"/>
            </a:endParaRPr>
          </a:p>
          <a:p>
            <a:pPr marL="19050" algn="just">
              <a:spcAft>
                <a:spcPts val="0"/>
              </a:spcAft>
            </a:pPr>
            <a:r>
              <a:rPr lang="cs-CZ" sz="1800" i="1" dirty="0">
                <a:effectLst/>
                <a:latin typeface="Verdana" panose="020B0604030504040204" pitchFamily="34" charset="0"/>
                <a:ea typeface="Verdana" panose="020B0604030504040204" pitchFamily="34" charset="0"/>
              </a:rPr>
              <a:t>«</a:t>
            </a:r>
            <a:r>
              <a:rPr lang="fr-FR"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L’attitude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réaliste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inspirée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du</a:t>
            </a:r>
            <a:r>
              <a:rPr lang="cs-CZ" sz="1800" i="1" dirty="0">
                <a:effectLst/>
                <a:latin typeface="Verdana" panose="020B0604030504040204" pitchFamily="34" charset="0"/>
                <a:ea typeface="Verdana" panose="020B0604030504040204" pitchFamily="34" charset="0"/>
              </a:rPr>
              <a:t> positivisme, de </a:t>
            </a:r>
            <a:r>
              <a:rPr lang="cs-CZ" sz="1800" i="1" dirty="0" err="1">
                <a:effectLst/>
                <a:latin typeface="Verdana" panose="020B0604030504040204" pitchFamily="34" charset="0"/>
                <a:ea typeface="Verdana" panose="020B0604030504040204" pitchFamily="34" charset="0"/>
              </a:rPr>
              <a:t>saint</a:t>
            </a:r>
            <a:r>
              <a:rPr lang="cs-CZ" sz="1800" i="1" dirty="0">
                <a:effectLst/>
                <a:latin typeface="Verdana" panose="020B0604030504040204" pitchFamily="34" charset="0"/>
                <a:ea typeface="Verdana" panose="020B0604030504040204" pitchFamily="34" charset="0"/>
              </a:rPr>
              <a:t> Thomas à Anatole France, </a:t>
            </a:r>
            <a:r>
              <a:rPr lang="cs-CZ" sz="1800" i="1" dirty="0" err="1">
                <a:effectLst/>
                <a:latin typeface="Verdana" panose="020B0604030504040204" pitchFamily="34" charset="0"/>
                <a:ea typeface="Verdana" panose="020B0604030504040204" pitchFamily="34" charset="0"/>
              </a:rPr>
              <a:t>m’a</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bien</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l’air</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hostile</a:t>
            </a:r>
            <a:r>
              <a:rPr lang="cs-CZ" sz="1800" i="1" dirty="0">
                <a:effectLst/>
                <a:latin typeface="Verdana" panose="020B0604030504040204" pitchFamily="34" charset="0"/>
                <a:ea typeface="Verdana" panose="020B0604030504040204" pitchFamily="34" charset="0"/>
              </a:rPr>
              <a:t> à </a:t>
            </a:r>
            <a:r>
              <a:rPr lang="cs-CZ" sz="1800" i="1" dirty="0" err="1">
                <a:effectLst/>
                <a:latin typeface="Verdana" panose="020B0604030504040204" pitchFamily="34" charset="0"/>
                <a:ea typeface="Verdana" panose="020B0604030504040204" pitchFamily="34" charset="0"/>
              </a:rPr>
              <a:t>tout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effort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intellectuel</a:t>
            </a:r>
            <a:r>
              <a:rPr lang="cs-CZ" sz="1800" i="1" dirty="0">
                <a:effectLst/>
                <a:latin typeface="Verdana" panose="020B0604030504040204" pitchFamily="34" charset="0"/>
                <a:ea typeface="Verdana" panose="020B0604030504040204" pitchFamily="34" charset="0"/>
              </a:rPr>
              <a:t> et </a:t>
            </a:r>
            <a:r>
              <a:rPr lang="cs-CZ" sz="1800" i="1" dirty="0" err="1">
                <a:effectLst/>
                <a:latin typeface="Verdana" panose="020B0604030504040204" pitchFamily="34" charset="0"/>
                <a:ea typeface="Verdana" panose="020B0604030504040204" pitchFamily="34" charset="0"/>
              </a:rPr>
              <a:t>moral</a:t>
            </a:r>
            <a:r>
              <a:rPr lang="cs-CZ" sz="1800" i="1" dirty="0">
                <a:effectLst/>
                <a:latin typeface="Verdana" panose="020B0604030504040204" pitchFamily="34" charset="0"/>
                <a:ea typeface="Verdana" panose="020B0604030504040204" pitchFamily="34" charset="0"/>
              </a:rPr>
              <a:t>. Je </a:t>
            </a:r>
            <a:r>
              <a:rPr lang="cs-CZ" sz="1800" i="1" dirty="0" err="1">
                <a:effectLst/>
                <a:latin typeface="Verdana" panose="020B0604030504040204" pitchFamily="34" charset="0"/>
                <a:ea typeface="Verdana" panose="020B0604030504040204" pitchFamily="34" charset="0"/>
              </a:rPr>
              <a:t>l’ai</a:t>
            </a:r>
            <a:r>
              <a:rPr lang="cs-CZ" sz="1800" i="1" dirty="0">
                <a:effectLst/>
                <a:latin typeface="Verdana" panose="020B0604030504040204" pitchFamily="34" charset="0"/>
                <a:ea typeface="Verdana" panose="020B0604030504040204" pitchFamily="34" charset="0"/>
              </a:rPr>
              <a:t> en </a:t>
            </a:r>
            <a:r>
              <a:rPr lang="cs-CZ" sz="1800" i="1" dirty="0" err="1">
                <a:effectLst/>
                <a:latin typeface="Verdana" panose="020B0604030504040204" pitchFamily="34" charset="0"/>
                <a:ea typeface="Verdana" panose="020B0604030504040204" pitchFamily="34" charset="0"/>
              </a:rPr>
              <a:t>l’horreur</a:t>
            </a:r>
            <a:r>
              <a:rPr lang="cs-CZ" sz="1800" i="1" dirty="0">
                <a:effectLst/>
                <a:latin typeface="Verdana" panose="020B0604030504040204" pitchFamily="34" charset="0"/>
                <a:ea typeface="Verdana" panose="020B0604030504040204" pitchFamily="34" charset="0"/>
              </a:rPr>
              <a:t>, car </a:t>
            </a:r>
            <a:r>
              <a:rPr lang="cs-CZ" sz="1800" i="1" dirty="0" err="1">
                <a:effectLst/>
                <a:latin typeface="Verdana" panose="020B0604030504040204" pitchFamily="34" charset="0"/>
                <a:ea typeface="Verdana" panose="020B0604030504040204" pitchFamily="34" charset="0"/>
              </a:rPr>
              <a:t>elle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est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faite</a:t>
            </a:r>
            <a:r>
              <a:rPr lang="cs-CZ" sz="1800" i="1" dirty="0">
                <a:effectLst/>
                <a:latin typeface="Verdana" panose="020B0604030504040204" pitchFamily="34" charset="0"/>
                <a:ea typeface="Verdana" panose="020B0604030504040204" pitchFamily="34" charset="0"/>
              </a:rPr>
              <a:t> de </a:t>
            </a:r>
            <a:r>
              <a:rPr lang="cs-CZ" sz="1800" i="1" dirty="0" err="1">
                <a:effectLst/>
                <a:latin typeface="Verdana" panose="020B0604030504040204" pitchFamily="34" charset="0"/>
                <a:ea typeface="Verdana" panose="020B0604030504040204" pitchFamily="34" charset="0"/>
              </a:rPr>
              <a:t>médiocrité</a:t>
            </a:r>
            <a:r>
              <a:rPr lang="cs-CZ" sz="1800" i="1" dirty="0">
                <a:effectLst/>
                <a:latin typeface="Verdana" panose="020B0604030504040204" pitchFamily="34" charset="0"/>
                <a:ea typeface="Verdana" panose="020B0604030504040204" pitchFamily="34" charset="0"/>
              </a:rPr>
              <a:t>, de </a:t>
            </a:r>
            <a:r>
              <a:rPr lang="cs-CZ" sz="1800" i="1" dirty="0" err="1">
                <a:effectLst/>
                <a:latin typeface="Verdana" panose="020B0604030504040204" pitchFamily="34" charset="0"/>
                <a:ea typeface="Verdana" panose="020B0604030504040204" pitchFamily="34" charset="0"/>
              </a:rPr>
              <a:t>haine</a:t>
            </a:r>
            <a:r>
              <a:rPr lang="cs-CZ" sz="1800" i="1" dirty="0">
                <a:effectLst/>
                <a:latin typeface="Verdana" panose="020B0604030504040204" pitchFamily="34" charset="0"/>
                <a:ea typeface="Verdana" panose="020B0604030504040204" pitchFamily="34" charset="0"/>
              </a:rPr>
              <a:t> et de plate </a:t>
            </a:r>
            <a:r>
              <a:rPr lang="cs-CZ" sz="1800" i="1" dirty="0" err="1">
                <a:effectLst/>
                <a:latin typeface="Verdana" panose="020B0604030504040204" pitchFamily="34" charset="0"/>
                <a:ea typeface="Verdana" panose="020B0604030504040204" pitchFamily="34" charset="0"/>
              </a:rPr>
              <a:t>suffisance</a:t>
            </a:r>
            <a:r>
              <a:rPr lang="cs-CZ" sz="1800" i="1" dirty="0">
                <a:effectLst/>
                <a:latin typeface="Verdana" panose="020B0604030504040204" pitchFamily="34" charset="0"/>
                <a:ea typeface="Verdana" panose="020B0604030504040204" pitchFamily="34" charset="0"/>
              </a:rPr>
              <a:t>.</a:t>
            </a:r>
            <a:r>
              <a:rPr lang="fr-FR" i="1" dirty="0">
                <a:latin typeface="Verdana" panose="020B0604030504040204" pitchFamily="34" charset="0"/>
                <a:ea typeface="Verdana" panose="020B0604030504040204" pitchFamily="34" charset="0"/>
              </a:rPr>
              <a:t> </a:t>
            </a:r>
            <a:r>
              <a:rPr lang="cs-CZ" sz="1800" i="1" dirty="0">
                <a:effectLst/>
                <a:latin typeface="Verdana" panose="020B0604030504040204" pitchFamily="34" charset="0"/>
                <a:ea typeface="Verdana" panose="020B0604030504040204" pitchFamily="34" charset="0"/>
              </a:rPr>
              <a:t>»</a:t>
            </a:r>
            <a:endParaRPr lang="fr-FR" sz="1800" i="1" dirty="0">
              <a:effectLst/>
              <a:latin typeface="Verdana" panose="020B0604030504040204" pitchFamily="34" charset="0"/>
              <a:ea typeface="Verdana" panose="020B0604030504040204" pitchFamily="34" charset="0"/>
            </a:endParaRPr>
          </a:p>
          <a:p>
            <a:pPr marL="19050" algn="just">
              <a:spcAft>
                <a:spcPts val="0"/>
              </a:spcAft>
            </a:pPr>
            <a:endParaRPr lang="fr-FR" i="1" dirty="0">
              <a:latin typeface="Verdana" panose="020B0604030504040204" pitchFamily="34" charset="0"/>
              <a:ea typeface="Verdana" panose="020B0604030504040204" pitchFamily="34" charset="0"/>
            </a:endParaRPr>
          </a:p>
          <a:p>
            <a:pPr marL="304800" indent="-285750" algn="just">
              <a:spcAft>
                <a:spcPts val="0"/>
              </a:spcAft>
              <a:buFont typeface="Arial" panose="020B0604020202020204" pitchFamily="34" charset="0"/>
              <a:buChar char="•"/>
            </a:pPr>
            <a:r>
              <a:rPr lang="fr-FR" sz="1800" i="0" dirty="0">
                <a:effectLst/>
                <a:latin typeface="Verdana" panose="020B0604030504040204" pitchFamily="34" charset="0"/>
                <a:ea typeface="Verdana" panose="020B0604030504040204" pitchFamily="34" charset="0"/>
              </a:rPr>
              <a:t>Loi du moindre effort pour le lecteur (consumérisme)</a:t>
            </a:r>
          </a:p>
          <a:p>
            <a:pPr marL="304800" indent="-285750" algn="just">
              <a:spcAft>
                <a:spcPts val="0"/>
              </a:spcAft>
              <a:buFont typeface="Arial" panose="020B0604020202020204" pitchFamily="34" charset="0"/>
              <a:buChar char="•"/>
            </a:pPr>
            <a:r>
              <a:rPr lang="fr-FR" dirty="0">
                <a:latin typeface="Verdana" panose="020B0604030504040204" pitchFamily="34" charset="0"/>
                <a:ea typeface="Verdana" panose="020B0604030504040204" pitchFamily="34" charset="0"/>
              </a:rPr>
              <a:t>D</a:t>
            </a:r>
            <a:r>
              <a:rPr lang="cs-CZ" sz="1800" i="0" dirty="0" err="1">
                <a:effectLst/>
                <a:latin typeface="Verdana" panose="020B0604030504040204" pitchFamily="34" charset="0"/>
                <a:ea typeface="Verdana" panose="020B0604030504040204" pitchFamily="34" charset="0"/>
              </a:rPr>
              <a:t>escription</a:t>
            </a:r>
            <a:r>
              <a:rPr lang="fr-FR" sz="1800" i="0" dirty="0">
                <a:effectLst/>
                <a:latin typeface="Verdana" panose="020B0604030504040204" pitchFamily="34" charset="0"/>
                <a:ea typeface="Verdana" panose="020B0604030504040204" pitchFamily="34" charset="0"/>
              </a:rPr>
              <a:t>s </a:t>
            </a:r>
            <a:r>
              <a:rPr lang="cs-CZ" sz="1800" i="0" dirty="0">
                <a:effectLst/>
                <a:latin typeface="Verdana" panose="020B0604030504040204" pitchFamily="34" charset="0"/>
                <a:ea typeface="Verdana" panose="020B0604030504040204" pitchFamily="34" charset="0"/>
              </a:rPr>
              <a:t>: </a:t>
            </a:r>
            <a:r>
              <a:rPr lang="fr-FR" sz="1800" i="0" dirty="0">
                <a:effectLst/>
                <a:latin typeface="Verdana" panose="020B0604030504040204" pitchFamily="34" charset="0"/>
                <a:ea typeface="Verdana" panose="020B0604030504040204" pitchFamily="34" charset="0"/>
              </a:rPr>
              <a:t>«</a:t>
            </a:r>
            <a:r>
              <a:rPr lang="fr-FR" dirty="0">
                <a:latin typeface="Verdana" panose="020B0604030504040204" pitchFamily="34" charset="0"/>
                <a:ea typeface="Verdana" panose="020B0604030504040204" pitchFamily="34" charset="0"/>
              </a:rPr>
              <a:t> </a:t>
            </a:r>
            <a:r>
              <a:rPr lang="fr-FR" sz="1800" i="0" dirty="0">
                <a:effectLst/>
                <a:latin typeface="Verdana" panose="020B0604030504040204" pitchFamily="34" charset="0"/>
                <a:ea typeface="Verdana" panose="020B0604030504040204" pitchFamily="34" charset="0"/>
              </a:rPr>
              <a:t>superpositions d’images de catalogue »</a:t>
            </a:r>
          </a:p>
          <a:p>
            <a:pPr marL="304800" indent="-285750" algn="just">
              <a:spcAft>
                <a:spcPts val="0"/>
              </a:spcAft>
              <a:buFont typeface="Arial" panose="020B0604020202020204" pitchFamily="34" charset="0"/>
              <a:buChar char="•"/>
            </a:pPr>
            <a:r>
              <a:rPr lang="fr-FR" dirty="0">
                <a:latin typeface="Verdana" panose="020B0604030504040204" pitchFamily="34" charset="0"/>
                <a:ea typeface="Verdana" panose="020B0604030504040204" pitchFamily="34" charset="0"/>
              </a:rPr>
              <a:t>P</a:t>
            </a:r>
            <a:r>
              <a:rPr lang="fr-FR" sz="1800" i="0" dirty="0">
                <a:effectLst/>
                <a:latin typeface="Verdana" panose="020B0604030504040204" pitchFamily="34" charset="0"/>
                <a:ea typeface="Verdana" panose="020B0604030504040204" pitchFamily="34" charset="0"/>
              </a:rPr>
              <a:t>sychologie conventionnelle : tout est calculé comme dans une partie d’échecs</a:t>
            </a:r>
          </a:p>
          <a:p>
            <a:pPr marL="19050" algn="just">
              <a:spcAft>
                <a:spcPts val="0"/>
              </a:spcAft>
            </a:pPr>
            <a:r>
              <a:rPr lang="fr-FR" dirty="0">
                <a:latin typeface="Verdana" panose="020B0604030504040204" pitchFamily="34" charset="0"/>
                <a:ea typeface="Verdana" panose="020B0604030504040204" pitchFamily="34" charset="0"/>
              </a:rPr>
              <a:t>x</a:t>
            </a:r>
          </a:p>
          <a:p>
            <a:pPr marL="19050" algn="just"/>
            <a:r>
              <a:rPr lang="cs-CZ" sz="1800" dirty="0" err="1">
                <a:effectLst/>
                <a:latin typeface="Verdana" panose="020B0604030504040204" pitchFamily="34" charset="0"/>
                <a:ea typeface="Verdana" panose="020B0604030504040204" pitchFamily="34" charset="0"/>
              </a:rPr>
              <a:t>Influencé</a:t>
            </a:r>
            <a:r>
              <a:rPr lang="cs-CZ" sz="1800" dirty="0">
                <a:effectLst/>
                <a:latin typeface="Verdana" panose="020B0604030504040204" pitchFamily="34" charset="0"/>
                <a:ea typeface="Verdana" panose="020B0604030504040204" pitchFamily="34" charset="0"/>
              </a:rPr>
              <a:t> par Freud, Breton </a:t>
            </a:r>
            <a:r>
              <a:rPr lang="cs-CZ" sz="1800" dirty="0" err="1">
                <a:effectLst/>
                <a:latin typeface="Verdana" panose="020B0604030504040204" pitchFamily="34" charset="0"/>
                <a:ea typeface="Verdana" panose="020B0604030504040204" pitchFamily="34" charset="0"/>
              </a:rPr>
              <a:t>clame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droit</a:t>
            </a:r>
            <a:r>
              <a:rPr lang="cs-CZ" sz="1800" dirty="0">
                <a:effectLst/>
                <a:latin typeface="Verdana" panose="020B0604030504040204" pitchFamily="34" charset="0"/>
                <a:ea typeface="Verdana" panose="020B0604030504040204" pitchFamily="34" charset="0"/>
              </a:rPr>
              <a:t> à la </a:t>
            </a:r>
            <a:r>
              <a:rPr lang="cs-CZ" sz="1800" dirty="0" err="1">
                <a:effectLst/>
                <a:latin typeface="Verdana" panose="020B0604030504040204" pitchFamily="34" charset="0"/>
                <a:ea typeface="Verdana" panose="020B0604030504040204" pitchFamily="34" charset="0"/>
              </a:rPr>
              <a:t>liberté</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l’</a:t>
            </a:r>
            <a:r>
              <a:rPr lang="cs-CZ" sz="1800" b="1" dirty="0" err="1">
                <a:effectLst/>
                <a:latin typeface="Verdana" panose="020B0604030504040204" pitchFamily="34" charset="0"/>
                <a:ea typeface="Verdana" panose="020B0604030504040204" pitchFamily="34" charset="0"/>
              </a:rPr>
              <a:t>imagination</a:t>
            </a:r>
            <a:r>
              <a:rPr lang="cs-CZ" sz="1800" dirty="0">
                <a:effectLst/>
                <a:latin typeface="Verdana" panose="020B0604030504040204" pitchFamily="34" charset="0"/>
                <a:ea typeface="Verdana" panose="020B0604030504040204" pitchFamily="34" charset="0"/>
              </a:rPr>
              <a:t>  qui «</a:t>
            </a:r>
            <a:r>
              <a:rPr lang="fr-FR"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est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peut-être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sur</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le</a:t>
            </a:r>
            <a:r>
              <a:rPr lang="cs-CZ" sz="1800" dirty="0">
                <a:effectLst/>
                <a:latin typeface="Verdana" panose="020B0604030504040204" pitchFamily="34" charset="0"/>
                <a:ea typeface="Verdana" panose="020B0604030504040204" pitchFamily="34" charset="0"/>
              </a:rPr>
              <a:t> point de </a:t>
            </a:r>
            <a:r>
              <a:rPr lang="cs-CZ" sz="1800" dirty="0" err="1">
                <a:effectLst/>
                <a:latin typeface="Verdana" panose="020B0604030504040204" pitchFamily="34" charset="0"/>
                <a:ea typeface="Verdana" panose="020B0604030504040204" pitchFamily="34" charset="0"/>
              </a:rPr>
              <a:t>reprendre</a:t>
            </a:r>
            <a:r>
              <a:rPr lang="cs-CZ" sz="1800" dirty="0">
                <a:effectLst/>
                <a:latin typeface="Verdana" panose="020B0604030504040204" pitchFamily="34" charset="0"/>
                <a:ea typeface="Verdana" panose="020B0604030504040204" pitchFamily="34" charset="0"/>
              </a:rPr>
              <a:t> ses </a:t>
            </a:r>
            <a:r>
              <a:rPr lang="cs-CZ" sz="1800" dirty="0" err="1">
                <a:effectLst/>
                <a:latin typeface="Verdana" panose="020B0604030504040204" pitchFamily="34" charset="0"/>
                <a:ea typeface="Verdana" panose="020B0604030504040204" pitchFamily="34" charset="0"/>
              </a:rPr>
              <a:t>droits</a:t>
            </a:r>
            <a:r>
              <a:rPr lang="fr-FR" sz="1800" dirty="0">
                <a:effectLst/>
                <a:latin typeface="Verdana" panose="020B0604030504040204" pitchFamily="34" charset="0"/>
                <a:ea typeface="Verdana" panose="020B0604030504040204" pitchFamily="34" charset="0"/>
              </a:rPr>
              <a:t> </a:t>
            </a:r>
            <a:r>
              <a:rPr lang="cs-CZ" sz="1800" dirty="0" smtClean="0">
                <a:effectLst/>
                <a:latin typeface="Verdana" panose="020B0604030504040204" pitchFamily="34" charset="0"/>
                <a:ea typeface="Verdana" panose="020B0604030504040204" pitchFamily="34" charset="0"/>
              </a:rPr>
              <a:t>»</a:t>
            </a:r>
            <a:r>
              <a:rPr lang="fr-FR" dirty="0">
                <a:latin typeface="Verdana" panose="020B0604030504040204" pitchFamily="34" charset="0"/>
                <a:ea typeface="Verdana" panose="020B0604030504040204" pitchFamily="34" charset="0"/>
              </a:rPr>
              <a:t>.</a:t>
            </a:r>
            <a:endParaRPr lang="fr-FR" sz="1800" dirty="0">
              <a:effectLst/>
              <a:latin typeface="Verdana" panose="020B0604030504040204" pitchFamily="34" charset="0"/>
              <a:ea typeface="Verdana" panose="020B0604030504040204" pitchFamily="34" charset="0"/>
            </a:endParaRPr>
          </a:p>
          <a:p>
            <a:pPr marL="19050" algn="just">
              <a:spcAft>
                <a:spcPts val="0"/>
              </a:spcAft>
            </a:pPr>
            <a:endParaRPr lang="cs-CZ" dirty="0"/>
          </a:p>
        </p:txBody>
      </p:sp>
      <p:pic>
        <p:nvPicPr>
          <p:cNvPr id="5" name="Obrázek 4">
            <a:extLst>
              <a:ext uri="{FF2B5EF4-FFF2-40B4-BE49-F238E27FC236}">
                <a16:creationId xmlns:a16="http://schemas.microsoft.com/office/drawing/2014/main" id="{0BE51CE4-4665-423A-97E6-41A188EC5413}"/>
              </a:ext>
            </a:extLst>
          </p:cNvPr>
          <p:cNvPicPr>
            <a:picLocks noChangeAspect="1"/>
          </p:cNvPicPr>
          <p:nvPr/>
        </p:nvPicPr>
        <p:blipFill rotWithShape="1">
          <a:blip r:embed="rId2"/>
          <a:srcRect r="39233"/>
          <a:stretch/>
        </p:blipFill>
        <p:spPr>
          <a:xfrm>
            <a:off x="9566177" y="574487"/>
            <a:ext cx="2311498" cy="3664138"/>
          </a:xfrm>
          <a:prstGeom prst="rect">
            <a:avLst/>
          </a:prstGeom>
        </p:spPr>
      </p:pic>
      <p:pic>
        <p:nvPicPr>
          <p:cNvPr id="7" name="Obrázek 6">
            <a:extLst>
              <a:ext uri="{FF2B5EF4-FFF2-40B4-BE49-F238E27FC236}">
                <a16:creationId xmlns:a16="http://schemas.microsoft.com/office/drawing/2014/main" id="{0423775B-3E9C-49C0-B21C-6B19FAF7CB5A}"/>
              </a:ext>
            </a:extLst>
          </p:cNvPr>
          <p:cNvPicPr>
            <a:picLocks noChangeAspect="1"/>
          </p:cNvPicPr>
          <p:nvPr/>
        </p:nvPicPr>
        <p:blipFill rotWithShape="1">
          <a:blip r:embed="rId3"/>
          <a:srcRect r="50000"/>
          <a:stretch/>
        </p:blipFill>
        <p:spPr>
          <a:xfrm>
            <a:off x="9836055" y="4308569"/>
            <a:ext cx="1771741" cy="2387723"/>
          </a:xfrm>
          <a:prstGeom prst="rect">
            <a:avLst/>
          </a:prstGeom>
        </p:spPr>
      </p:pic>
    </p:spTree>
    <p:extLst>
      <p:ext uri="{BB962C8B-B14F-4D97-AF65-F5344CB8AC3E}">
        <p14:creationId xmlns:p14="http://schemas.microsoft.com/office/powerpoint/2010/main" val="237345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94E20B4-B38C-431D-97FB-559753C4CD10}"/>
              </a:ext>
              <a:ext uri="{C183D7F6-B498-43B3-948B-1728B52AA6E4}">
                <adec:decorative xmlns:adec="http://schemas.microsoft.com/office/drawing/2017/decorative" xmlns="" val="1"/>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9E76074B-C45A-40AF-9F6D-1348D176FEA6}"/>
              </a:ext>
            </a:extLst>
          </p:cNvPr>
          <p:cNvSpPr>
            <a:spLocks noGrp="1"/>
          </p:cNvSpPr>
          <p:nvPr>
            <p:ph type="ctrTitle"/>
          </p:nvPr>
        </p:nvSpPr>
        <p:spPr>
          <a:xfrm>
            <a:off x="6096010" y="5504871"/>
            <a:ext cx="2240684" cy="715905"/>
          </a:xfrm>
          <a:solidFill>
            <a:schemeClr val="bg1"/>
          </a:solidFill>
        </p:spPr>
        <p:txBody>
          <a:bodyPr rtlCol="0">
            <a:normAutofit fontScale="90000"/>
          </a:bodyPr>
          <a:lstStyle/>
          <a:p>
            <a:pPr algn="l" rtl="0"/>
            <a:r>
              <a:rPr lang="cs-CZ" sz="4400" dirty="0" smtClean="0"/>
              <a:t>NADJA</a:t>
            </a:r>
            <a:endParaRPr lang="cs-CZ" sz="4400" dirty="0"/>
          </a:p>
        </p:txBody>
      </p:sp>
      <p:pic>
        <p:nvPicPr>
          <p:cNvPr id="13" name="Obrázek 12"/>
          <p:cNvPicPr>
            <a:picLocks noChangeAspect="1"/>
          </p:cNvPicPr>
          <p:nvPr/>
        </p:nvPicPr>
        <p:blipFill rotWithShape="1">
          <a:blip r:embed="rId4">
            <a:biLevel thresh="75000"/>
          </a:blip>
          <a:srcRect r="43455"/>
          <a:stretch/>
        </p:blipFill>
        <p:spPr>
          <a:xfrm>
            <a:off x="9760429" y="196178"/>
            <a:ext cx="2154480" cy="3657788"/>
          </a:xfrm>
          <a:prstGeom prst="rect">
            <a:avLst/>
          </a:prstGeom>
        </p:spPr>
      </p:pic>
    </p:spTree>
    <p:extLst>
      <p:ext uri="{BB962C8B-B14F-4D97-AF65-F5344CB8AC3E}">
        <p14:creationId xmlns:p14="http://schemas.microsoft.com/office/powerpoint/2010/main" val="1478252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00363" y="635889"/>
            <a:ext cx="7019637" cy="5632311"/>
          </a:xfrm>
          <a:prstGeom prst="rect">
            <a:avLst/>
          </a:prstGeom>
        </p:spPr>
        <p:txBody>
          <a:bodyPr wrap="square">
            <a:spAutoFit/>
          </a:bodyPr>
          <a:lstStyle/>
          <a:p>
            <a:pPr algn="just" hangingPunct="0">
              <a:spcAft>
                <a:spcPts val="0"/>
              </a:spcAft>
            </a:pPr>
            <a:r>
              <a:rPr lang="cs-CZ" dirty="0" err="1">
                <a:latin typeface="Verdana" panose="020B0604030504040204" pitchFamily="34" charset="0"/>
                <a:ea typeface="Times New Roman" panose="02020603050405020304" pitchFamily="18" charset="0"/>
              </a:rPr>
              <a:t>Récit</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publié</a:t>
            </a:r>
            <a:r>
              <a:rPr lang="cs-CZ" dirty="0">
                <a:latin typeface="Verdana" panose="020B0604030504040204" pitchFamily="34" charset="0"/>
                <a:ea typeface="Times New Roman" panose="02020603050405020304" pitchFamily="18" charset="0"/>
              </a:rPr>
              <a:t> à Paris </a:t>
            </a:r>
            <a:r>
              <a:rPr lang="cs-CZ" dirty="0" err="1">
                <a:latin typeface="Verdana" panose="020B0604030504040204" pitchFamily="34" charset="0"/>
                <a:ea typeface="Times New Roman" panose="02020603050405020304" pitchFamily="18" charset="0"/>
              </a:rPr>
              <a:t>chez</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Gallimard</a:t>
            </a:r>
            <a:r>
              <a:rPr lang="cs-CZ" dirty="0">
                <a:latin typeface="Verdana" panose="020B0604030504040204" pitchFamily="34" charset="0"/>
                <a:ea typeface="Times New Roman" panose="02020603050405020304" pitchFamily="18" charset="0"/>
              </a:rPr>
              <a:t> en </a:t>
            </a:r>
            <a:r>
              <a:rPr lang="cs-CZ" dirty="0" smtClean="0">
                <a:latin typeface="Verdana" panose="020B0604030504040204" pitchFamily="34" charset="0"/>
                <a:ea typeface="Times New Roman" panose="02020603050405020304" pitchFamily="18" charset="0"/>
              </a:rPr>
              <a:t>1928</a:t>
            </a:r>
            <a:endParaRPr lang="fr-FR" dirty="0" smtClean="0">
              <a:latin typeface="Verdana" panose="020B0604030504040204" pitchFamily="34" charset="0"/>
              <a:ea typeface="Times New Roman" panose="02020603050405020304" pitchFamily="18" charset="0"/>
            </a:endParaRPr>
          </a:p>
          <a:p>
            <a:pPr algn="just" hangingPunct="0">
              <a:spcAft>
                <a:spcPts val="0"/>
              </a:spcAft>
            </a:pPr>
            <a:endParaRPr lang="fr-FR" dirty="0">
              <a:latin typeface="Verdana" panose="020B0604030504040204" pitchFamily="34" charset="0"/>
              <a:ea typeface="Times New Roman" panose="02020603050405020304" pitchFamily="18" charset="0"/>
            </a:endParaRPr>
          </a:p>
          <a:p>
            <a:pPr algn="just" hangingPunct="0">
              <a:spcAft>
                <a:spcPts val="0"/>
              </a:spcAft>
            </a:pPr>
            <a:r>
              <a:rPr lang="cs-CZ" dirty="0" smtClean="0">
                <a:latin typeface="Verdana" panose="020B0604030504040204" pitchFamily="34" charset="0"/>
                <a:ea typeface="Times New Roman" panose="02020603050405020304" pitchFamily="18" charset="0"/>
              </a:rPr>
              <a:t>44 </a:t>
            </a:r>
            <a:r>
              <a:rPr lang="fr-FR" dirty="0" smtClean="0">
                <a:latin typeface="Verdana" panose="020B0604030504040204" pitchFamily="34" charset="0"/>
                <a:ea typeface="Times New Roman" panose="02020603050405020304" pitchFamily="18" charset="0"/>
              </a:rPr>
              <a:t>photos</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de Jacques </a:t>
            </a:r>
            <a:r>
              <a:rPr lang="cs-CZ" dirty="0" err="1" smtClean="0">
                <a:latin typeface="Verdana" panose="020B0604030504040204" pitchFamily="34" charset="0"/>
                <a:ea typeface="Times New Roman" panose="02020603050405020304" pitchFamily="18" charset="0"/>
              </a:rPr>
              <a:t>Boiffard</a:t>
            </a:r>
            <a:r>
              <a:rPr lang="fr-FR" dirty="0" smtClean="0">
                <a:latin typeface="Verdana" panose="020B0604030504040204" pitchFamily="34" charset="0"/>
                <a:ea typeface="Times New Roman" panose="02020603050405020304" pitchFamily="18" charset="0"/>
              </a:rPr>
              <a:t> </a:t>
            </a:r>
            <a:r>
              <a:rPr lang="cs-CZ" dirty="0" smtClean="0">
                <a:latin typeface="Verdana" panose="020B0604030504040204" pitchFamily="34" charset="0"/>
                <a:ea typeface="Times New Roman" panose="02020603050405020304" pitchFamily="18" charset="0"/>
              </a:rPr>
              <a:t>: </a:t>
            </a:r>
            <a:r>
              <a:rPr lang="cs-CZ" dirty="0" err="1" smtClean="0">
                <a:latin typeface="Verdana" panose="020B0604030504040204" pitchFamily="34" charset="0"/>
                <a:ea typeface="Times New Roman" panose="02020603050405020304" pitchFamily="18" charset="0"/>
              </a:rPr>
              <a:t>lieux</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personnes</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objets</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œuvres</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d’art</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leur</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légende</a:t>
            </a:r>
            <a:r>
              <a:rPr lang="cs-CZ" dirty="0">
                <a:latin typeface="Verdana" panose="020B0604030504040204" pitchFamily="34" charset="0"/>
                <a:ea typeface="Times New Roman" panose="02020603050405020304" pitchFamily="18" charset="0"/>
              </a:rPr>
              <a:t> = la partie </a:t>
            </a:r>
            <a:r>
              <a:rPr lang="cs-CZ" dirty="0" err="1">
                <a:latin typeface="Verdana" panose="020B0604030504040204" pitchFamily="34" charset="0"/>
                <a:ea typeface="Times New Roman" panose="02020603050405020304" pitchFamily="18" charset="0"/>
              </a:rPr>
              <a:t>correspondante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du</a:t>
            </a:r>
            <a:r>
              <a:rPr lang="cs-CZ" dirty="0">
                <a:latin typeface="Verdana" panose="020B0604030504040204" pitchFamily="34" charset="0"/>
                <a:ea typeface="Times New Roman" panose="02020603050405020304" pitchFamily="18" charset="0"/>
              </a:rPr>
              <a:t> texte) </a:t>
            </a:r>
            <a:endParaRPr lang="fr-FR" dirty="0" smtClean="0">
              <a:latin typeface="Verdana" panose="020B0604030504040204" pitchFamily="34" charset="0"/>
              <a:ea typeface="Times New Roman" panose="02020603050405020304" pitchFamily="18" charset="0"/>
            </a:endParaRPr>
          </a:p>
          <a:p>
            <a:pPr algn="just" hangingPunct="0">
              <a:spcAft>
                <a:spcPts val="0"/>
              </a:spcAft>
            </a:pPr>
            <a:r>
              <a:rPr lang="fr-FR" dirty="0" smtClean="0">
                <a:latin typeface="Verdana" panose="020B0604030504040204" pitchFamily="34" charset="0"/>
                <a:ea typeface="Times New Roman" panose="02020603050405020304" pitchFamily="18" charset="0"/>
              </a:rPr>
              <a:t>Le même usage (des photos remplaçant des descriptions) sera r</a:t>
            </a:r>
            <a:r>
              <a:rPr lang="cs-CZ" dirty="0" err="1" smtClean="0">
                <a:latin typeface="Verdana" panose="020B0604030504040204" pitchFamily="34" charset="0"/>
                <a:ea typeface="Times New Roman" panose="02020603050405020304" pitchFamily="18" charset="0"/>
              </a:rPr>
              <a:t>epris</a:t>
            </a:r>
            <a:r>
              <a:rPr lang="cs-CZ" dirty="0" smtClean="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dans</a:t>
            </a:r>
            <a:r>
              <a:rPr lang="cs-CZ" dirty="0">
                <a:latin typeface="Verdana" panose="020B0604030504040204" pitchFamily="34" charset="0"/>
                <a:ea typeface="Times New Roman" panose="02020603050405020304" pitchFamily="18" charset="0"/>
              </a:rPr>
              <a:t> </a:t>
            </a:r>
            <a:r>
              <a:rPr lang="cs-CZ" i="1" dirty="0">
                <a:latin typeface="Verdana" panose="020B0604030504040204" pitchFamily="34" charset="0"/>
                <a:ea typeface="Times New Roman" panose="02020603050405020304" pitchFamily="18" charset="0"/>
              </a:rPr>
              <a:t>Les </a:t>
            </a:r>
            <a:r>
              <a:rPr lang="cs-CZ" i="1" dirty="0" err="1">
                <a:latin typeface="Verdana" panose="020B0604030504040204" pitchFamily="34" charset="0"/>
                <a:ea typeface="Times New Roman" panose="02020603050405020304" pitchFamily="18" charset="0"/>
              </a:rPr>
              <a:t>Vases</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communicants</a:t>
            </a:r>
            <a:r>
              <a:rPr lang="cs-CZ" dirty="0">
                <a:latin typeface="Verdana" panose="020B0604030504040204" pitchFamily="34" charset="0"/>
                <a:ea typeface="Times New Roman" panose="02020603050405020304" pitchFamily="18" charset="0"/>
              </a:rPr>
              <a:t> et </a:t>
            </a:r>
            <a:r>
              <a:rPr lang="cs-CZ" dirty="0" err="1">
                <a:latin typeface="Verdana" panose="020B0604030504040204" pitchFamily="34" charset="0"/>
                <a:ea typeface="Times New Roman" panose="02020603050405020304" pitchFamily="18" charset="0"/>
              </a:rPr>
              <a:t>dans</a:t>
            </a:r>
            <a:r>
              <a:rPr lang="cs-CZ"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l’Amour</a:t>
            </a:r>
            <a:r>
              <a:rPr lang="cs-CZ" i="1" dirty="0">
                <a:latin typeface="Verdana" panose="020B0604030504040204" pitchFamily="34" charset="0"/>
                <a:ea typeface="Times New Roman" panose="02020603050405020304" pitchFamily="18" charset="0"/>
              </a:rPr>
              <a:t> </a:t>
            </a:r>
            <a:r>
              <a:rPr lang="cs-CZ" i="1" dirty="0" err="1" smtClean="0">
                <a:latin typeface="Verdana" panose="020B0604030504040204" pitchFamily="34" charset="0"/>
                <a:ea typeface="Times New Roman" panose="02020603050405020304" pitchFamily="18" charset="0"/>
              </a:rPr>
              <a:t>fou</a:t>
            </a:r>
            <a:r>
              <a:rPr lang="fr-FR" dirty="0" smtClean="0">
                <a:latin typeface="Verdana" panose="020B0604030504040204" pitchFamily="34" charset="0"/>
                <a:ea typeface="Times New Roman" panose="02020603050405020304" pitchFamily="18" charset="0"/>
              </a:rPr>
              <a:t>.</a:t>
            </a:r>
          </a:p>
          <a:p>
            <a:pPr algn="just" hangingPunct="0">
              <a:spcAft>
                <a:spcPts val="0"/>
              </a:spcAft>
            </a:pPr>
            <a:endParaRPr lang="fr-FR" dirty="0">
              <a:latin typeface="Verdana" panose="020B0604030504040204" pitchFamily="34" charset="0"/>
              <a:ea typeface="Times New Roman" panose="02020603050405020304" pitchFamily="18" charset="0"/>
            </a:endParaRPr>
          </a:p>
          <a:p>
            <a:pPr algn="just" hangingPunct="0"/>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s’agit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aventure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réellement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vécue</a:t>
            </a:r>
            <a:r>
              <a:rPr lang="cs-CZ" dirty="0">
                <a:latin typeface="Verdana" panose="020B0604030504040204" pitchFamily="34" charset="0"/>
                <a:ea typeface="Verdana" panose="020B0604030504040204" pitchFamily="34" charset="0"/>
              </a:rPr>
              <a:t> par Breton.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 </a:t>
            </a:r>
            <a:r>
              <a:rPr lang="cs-CZ" dirty="0" err="1">
                <a:latin typeface="Verdana" panose="020B0604030504040204" pitchFamily="34" charset="0"/>
                <a:ea typeface="Verdana" panose="020B0604030504040204" pitchFamily="34" charset="0"/>
              </a:rPr>
              <a:t>rencontré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jeune</a:t>
            </a:r>
            <a:r>
              <a:rPr lang="cs-CZ" dirty="0">
                <a:latin typeface="Verdana" panose="020B0604030504040204" pitchFamily="34" charset="0"/>
                <a:ea typeface="Verdana" panose="020B0604030504040204" pitchFamily="34" charset="0"/>
              </a:rPr>
              <a:t> femme </a:t>
            </a:r>
            <a:r>
              <a:rPr lang="cs-CZ" dirty="0" err="1">
                <a:latin typeface="Verdana" panose="020B0604030504040204" pitchFamily="34" charset="0"/>
                <a:ea typeface="Verdana" panose="020B0604030504040204" pitchFamily="34" charset="0"/>
              </a:rPr>
              <a:t>ainsi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prénommée</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octobre</a:t>
            </a:r>
            <a:r>
              <a:rPr lang="cs-CZ" dirty="0">
                <a:latin typeface="Verdana" panose="020B0604030504040204" pitchFamily="34" charset="0"/>
                <a:ea typeface="Verdana" panose="020B0604030504040204" pitchFamily="34" charset="0"/>
              </a:rPr>
              <a:t> 1926 et a </a:t>
            </a:r>
            <a:r>
              <a:rPr lang="cs-CZ" dirty="0" err="1">
                <a:latin typeface="Verdana" panose="020B0604030504040204" pitchFamily="34" charset="0"/>
                <a:ea typeface="Verdana" panose="020B0604030504040204" pitchFamily="34" charset="0"/>
              </a:rPr>
              <a:t>cessé</a:t>
            </a:r>
            <a:r>
              <a:rPr lang="cs-CZ" dirty="0">
                <a:latin typeface="Verdana" panose="020B0604030504040204" pitchFamily="34" charset="0"/>
                <a:ea typeface="Verdana" panose="020B0604030504040204" pitchFamily="34" charset="0"/>
              </a:rPr>
              <a:t> de la </a:t>
            </a:r>
            <a:r>
              <a:rPr lang="cs-CZ" dirty="0" err="1">
                <a:latin typeface="Verdana" panose="020B0604030504040204" pitchFamily="34" charset="0"/>
                <a:ea typeface="Verdana" panose="020B0604030504040204" pitchFamily="34" charset="0"/>
              </a:rPr>
              <a:t>voir</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février</a:t>
            </a:r>
            <a:r>
              <a:rPr lang="cs-CZ" dirty="0">
                <a:latin typeface="Verdana" panose="020B0604030504040204" pitchFamily="34" charset="0"/>
                <a:ea typeface="Verdana" panose="020B0604030504040204" pitchFamily="34" charset="0"/>
              </a:rPr>
              <a:t> 1927 :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devenue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folle</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mars</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hangingPunct="0">
              <a:spcAft>
                <a:spcPts val="0"/>
              </a:spcAft>
            </a:pPr>
            <a:endParaRPr lang="fr-FR" dirty="0">
              <a:latin typeface="Verdana" panose="020B0604030504040204" pitchFamily="34" charset="0"/>
              <a:ea typeface="Verdana" panose="020B0604030504040204" pitchFamily="34" charset="0"/>
            </a:endParaRPr>
          </a:p>
          <a:p>
            <a:pPr algn="just" hangingPunct="0">
              <a:spcAft>
                <a:spcPts val="0"/>
              </a:spcAft>
            </a:pPr>
            <a:r>
              <a:rPr lang="cs-CZ" dirty="0" err="1">
                <a:latin typeface="Verdana" panose="020B0604030504040204" pitchFamily="34" charset="0"/>
                <a:ea typeface="Verdana" panose="020B0604030504040204" pitchFamily="34" charset="0"/>
              </a:rPr>
              <a:t>Interrogation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fondamentale</a:t>
            </a:r>
            <a:r>
              <a:rPr lang="cs-CZ" dirty="0">
                <a:latin typeface="Verdana" panose="020B0604030504040204" pitchFamily="34" charset="0"/>
                <a:ea typeface="Verdana" panose="020B0604030504040204" pitchFamily="34" charset="0"/>
              </a:rPr>
              <a:t> : </a:t>
            </a:r>
            <a:r>
              <a:rPr lang="fr-FR" dirty="0">
                <a:latin typeface="Verdana" panose="020B0604030504040204" pitchFamily="34" charset="0"/>
                <a:ea typeface="Verdana" panose="020B0604030504040204" pitchFamily="34" charset="0"/>
              </a:rPr>
              <a:t>q</a:t>
            </a:r>
            <a:r>
              <a:rPr lang="cs-CZ" dirty="0" err="1" smtClean="0">
                <a:latin typeface="Verdana" panose="020B0604030504040204" pitchFamily="34" charset="0"/>
                <a:ea typeface="Verdana" panose="020B0604030504040204" pitchFamily="34" charset="0"/>
              </a:rPr>
              <a:t>ui</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suis</a:t>
            </a:r>
            <a:r>
              <a:rPr lang="cs-CZ" dirty="0">
                <a:latin typeface="Verdana" panose="020B0604030504040204" pitchFamily="34" charset="0"/>
                <a:ea typeface="Verdana" panose="020B0604030504040204" pitchFamily="34" charset="0"/>
              </a:rPr>
              <a:t>-je?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cs-CZ" i="1" dirty="0">
                <a:latin typeface="Verdana" panose="020B0604030504040204" pitchFamily="34" charset="0"/>
                <a:ea typeface="Verdana" panose="020B0604030504040204" pitchFamily="34" charset="0"/>
              </a:rPr>
              <a:t>« </a:t>
            </a:r>
            <a:r>
              <a:rPr lang="fr-FR" i="1" dirty="0" smtClean="0">
                <a:latin typeface="Verdana" panose="020B0604030504040204" pitchFamily="34" charset="0"/>
                <a:ea typeface="Verdana" panose="020B0604030504040204" pitchFamily="34" charset="0"/>
              </a:rPr>
              <a:t>…</a:t>
            </a:r>
            <a:r>
              <a:rPr lang="cs-CZ" i="1" dirty="0" err="1" smtClean="0">
                <a:latin typeface="Verdana" panose="020B0604030504040204" pitchFamily="34" charset="0"/>
                <a:ea typeface="Verdana" panose="020B0604030504040204" pitchFamily="34" charset="0"/>
              </a:rPr>
              <a:t>ce</a:t>
            </a:r>
            <a:r>
              <a:rPr lang="cs-CZ" i="1" dirty="0" smtClean="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qu’entre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tous</a:t>
            </a:r>
            <a:r>
              <a:rPr lang="cs-CZ" i="1" dirty="0">
                <a:latin typeface="Verdana" panose="020B0604030504040204" pitchFamily="34" charset="0"/>
                <a:ea typeface="Verdana" panose="020B0604030504040204" pitchFamily="34" charset="0"/>
              </a:rPr>
              <a:t> les </a:t>
            </a:r>
            <a:r>
              <a:rPr lang="cs-CZ" i="1" dirty="0" err="1">
                <a:latin typeface="Verdana" panose="020B0604030504040204" pitchFamily="34" charset="0"/>
                <a:ea typeface="Verdana" panose="020B0604030504040204" pitchFamily="34" charset="0"/>
              </a:rPr>
              <a:t>autres</a:t>
            </a:r>
            <a:r>
              <a:rPr lang="cs-CZ" i="1" dirty="0">
                <a:latin typeface="Verdana" panose="020B0604030504040204" pitchFamily="34" charset="0"/>
                <a:ea typeface="Verdana" panose="020B0604030504040204" pitchFamily="34" charset="0"/>
              </a:rPr>
              <a:t> je </a:t>
            </a:r>
            <a:r>
              <a:rPr lang="cs-CZ" i="1" dirty="0" err="1">
                <a:latin typeface="Verdana" panose="020B0604030504040204" pitchFamily="34" charset="0"/>
                <a:ea typeface="Verdana" panose="020B0604030504040204" pitchFamily="34" charset="0"/>
              </a:rPr>
              <a:t>suis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venu</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faire</a:t>
            </a:r>
            <a:r>
              <a:rPr lang="cs-CZ" i="1" dirty="0">
                <a:latin typeface="Verdana" panose="020B0604030504040204" pitchFamily="34" charset="0"/>
                <a:ea typeface="Verdana" panose="020B0604030504040204" pitchFamily="34" charset="0"/>
              </a:rPr>
              <a:t> en </a:t>
            </a:r>
            <a:r>
              <a:rPr lang="cs-CZ" i="1" dirty="0" err="1">
                <a:latin typeface="Verdana" panose="020B0604030504040204" pitchFamily="34" charset="0"/>
                <a:ea typeface="Verdana" panose="020B0604030504040204" pitchFamily="34" charset="0"/>
              </a:rPr>
              <a:t>ce</a:t>
            </a:r>
            <a:r>
              <a:rPr lang="cs-CZ" i="1" dirty="0">
                <a:latin typeface="Verdana" panose="020B0604030504040204" pitchFamily="34" charset="0"/>
                <a:ea typeface="Verdana" panose="020B0604030504040204" pitchFamily="34" charset="0"/>
              </a:rPr>
              <a:t> monde et de </a:t>
            </a:r>
            <a:r>
              <a:rPr lang="cs-CZ" i="1" dirty="0" err="1">
                <a:latin typeface="Verdana" panose="020B0604030504040204" pitchFamily="34" charset="0"/>
                <a:ea typeface="Verdana" panose="020B0604030504040204" pitchFamily="34" charset="0"/>
              </a:rPr>
              <a:t>quel</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message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unique</a:t>
            </a:r>
            <a:r>
              <a:rPr lang="cs-CZ" i="1" dirty="0">
                <a:latin typeface="Verdana" panose="020B0604030504040204" pitchFamily="34" charset="0"/>
                <a:ea typeface="Verdana" panose="020B0604030504040204" pitchFamily="34" charset="0"/>
              </a:rPr>
              <a:t> je </a:t>
            </a:r>
            <a:r>
              <a:rPr lang="cs-CZ" i="1" dirty="0" err="1">
                <a:latin typeface="Verdana" panose="020B0604030504040204" pitchFamily="34" charset="0"/>
                <a:ea typeface="Verdana" panose="020B0604030504040204" pitchFamily="34" charset="0"/>
              </a:rPr>
              <a:t>suis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porteur</a:t>
            </a:r>
            <a:r>
              <a:rPr lang="cs-CZ" i="1" dirty="0">
                <a:latin typeface="Verdana" panose="020B0604030504040204" pitchFamily="34" charset="0"/>
                <a:ea typeface="Verdana" panose="020B0604030504040204" pitchFamily="34" charset="0"/>
              </a:rPr>
              <a:t> pour ne </a:t>
            </a:r>
            <a:r>
              <a:rPr lang="cs-CZ" i="1" dirty="0" err="1">
                <a:latin typeface="Verdana" panose="020B0604030504040204" pitchFamily="34" charset="0"/>
                <a:ea typeface="Verdana" panose="020B0604030504040204" pitchFamily="34" charset="0"/>
              </a:rPr>
              <a:t>pouvoir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répondre</a:t>
            </a:r>
            <a:r>
              <a:rPr lang="cs-CZ" i="1" dirty="0">
                <a:latin typeface="Verdana" panose="020B0604030504040204" pitchFamily="34" charset="0"/>
                <a:ea typeface="Verdana" panose="020B0604030504040204" pitchFamily="34" charset="0"/>
              </a:rPr>
              <a:t> de son sort </a:t>
            </a:r>
            <a:r>
              <a:rPr lang="cs-CZ" i="1" dirty="0" err="1">
                <a:latin typeface="Verdana" panose="020B0604030504040204" pitchFamily="34" charset="0"/>
                <a:ea typeface="Verdana" panose="020B0604030504040204" pitchFamily="34" charset="0"/>
              </a:rPr>
              <a:t>que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sur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ma</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tête</a:t>
            </a:r>
            <a:r>
              <a:rPr lang="cs-CZ" i="1" dirty="0">
                <a:latin typeface="Verdana" panose="020B0604030504040204" pitchFamily="34" charset="0"/>
                <a:ea typeface="Verdana" panose="020B0604030504040204" pitchFamily="34" charset="0"/>
              </a:rPr>
              <a:t>. </a:t>
            </a:r>
            <a:r>
              <a:rPr lang="cs-CZ" i="1" dirty="0" smtClean="0">
                <a:latin typeface="Verdana" panose="020B0604030504040204" pitchFamily="34" charset="0"/>
                <a:ea typeface="Verdana" panose="020B0604030504040204" pitchFamily="34" charset="0"/>
              </a:rPr>
              <a:t>»</a:t>
            </a:r>
            <a:endParaRPr lang="fr-FR" i="1" dirty="0" smtClean="0">
              <a:latin typeface="Verdana" panose="020B0604030504040204" pitchFamily="34" charset="0"/>
              <a:ea typeface="Verdana" panose="020B0604030504040204" pitchFamily="34" charset="0"/>
            </a:endParaRPr>
          </a:p>
          <a:p>
            <a:pPr algn="just" hangingPunct="0">
              <a:spcAft>
                <a:spcPts val="0"/>
              </a:spcAft>
            </a:pPr>
            <a:endParaRPr lang="fr-FR" i="1" dirty="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Une sorte de portrait éclaté de Breton</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36339"/>
          <a:stretch/>
        </p:blipFill>
        <p:spPr>
          <a:xfrm>
            <a:off x="8017165" y="322358"/>
            <a:ext cx="3749964" cy="6259375"/>
          </a:xfrm>
          <a:prstGeom prst="rect">
            <a:avLst/>
          </a:prstGeom>
        </p:spPr>
      </p:pic>
    </p:spTree>
    <p:extLst>
      <p:ext uri="{BB962C8B-B14F-4D97-AF65-F5344CB8AC3E}">
        <p14:creationId xmlns:p14="http://schemas.microsoft.com/office/powerpoint/2010/main" val="3421715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5565" y="566341"/>
            <a:ext cx="11536218" cy="5909310"/>
          </a:xfrm>
          <a:prstGeom prst="rect">
            <a:avLst/>
          </a:prstGeom>
        </p:spPr>
        <p:txBody>
          <a:bodyPr wrap="square">
            <a:spAutoFit/>
          </a:bodyPr>
          <a:lstStyle/>
          <a:p>
            <a:pPr algn="just" hangingPunct="0">
              <a:spcAft>
                <a:spcPts val="0"/>
              </a:spcAft>
            </a:pPr>
            <a:r>
              <a:rPr lang="cs-CZ" b="1" dirty="0">
                <a:latin typeface="Verdana" panose="020B0604030504040204" pitchFamily="34" charset="0"/>
                <a:ea typeface="Times New Roman" panose="02020603050405020304" pitchFamily="18" charset="0"/>
              </a:rPr>
              <a:t>Partie </a:t>
            </a:r>
            <a:r>
              <a:rPr lang="cs-CZ" b="1" dirty="0" err="1">
                <a:latin typeface="Verdana" panose="020B0604030504040204" pitchFamily="34" charset="0"/>
                <a:ea typeface="Times New Roman" panose="02020603050405020304" pitchFamily="18" charset="0"/>
              </a:rPr>
              <a:t>centrale</a:t>
            </a:r>
            <a:r>
              <a:rPr lang="cs-CZ" b="1" dirty="0">
                <a:latin typeface="Verdana" panose="020B0604030504040204" pitchFamily="34" charset="0"/>
                <a:ea typeface="Times New Roman" panose="02020603050405020304" pitchFamily="18" charset="0"/>
              </a:rPr>
              <a:t> </a:t>
            </a:r>
            <a:r>
              <a:rPr lang="cs-CZ" b="1" dirty="0" err="1">
                <a:latin typeface="Verdana" panose="020B0604030504040204" pitchFamily="34" charset="0"/>
                <a:ea typeface="Times New Roman" panose="02020603050405020304" pitchFamily="18" charset="0"/>
              </a:rPr>
              <a:t>du</a:t>
            </a:r>
            <a:r>
              <a:rPr lang="cs-CZ" b="1" dirty="0">
                <a:latin typeface="Verdana" panose="020B0604030504040204" pitchFamily="34" charset="0"/>
                <a:ea typeface="Times New Roman" panose="02020603050405020304" pitchFamily="18" charset="0"/>
              </a:rPr>
              <a:t> livre </a:t>
            </a:r>
            <a:r>
              <a:rPr lang="cs-CZ" dirty="0">
                <a:latin typeface="Verdana" panose="020B0604030504040204" pitchFamily="34" charset="0"/>
                <a:ea typeface="Times New Roman" panose="02020603050405020304" pitchFamily="18" charset="0"/>
              </a:rPr>
              <a:t>: la </a:t>
            </a:r>
            <a:r>
              <a:rPr lang="cs-CZ" dirty="0" err="1">
                <a:latin typeface="Verdana" panose="020B0604030504040204" pitchFamily="34" charset="0"/>
                <a:ea typeface="Times New Roman" panose="02020603050405020304" pitchFamily="18" charset="0"/>
              </a:rPr>
              <a:t>rencontre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avec</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Nadja</a:t>
            </a:r>
            <a:r>
              <a:rPr lang="cs-CZ" dirty="0">
                <a:latin typeface="Verdana" panose="020B0604030504040204" pitchFamily="34" charset="0"/>
                <a:ea typeface="Times New Roman" panose="02020603050405020304" pitchFamily="18" charset="0"/>
              </a:rPr>
              <a:t> </a:t>
            </a:r>
            <a:endParaRPr lang="fr-FR" dirty="0" smtClean="0">
              <a:latin typeface="Verdana" panose="020B0604030504040204" pitchFamily="34" charset="0"/>
              <a:ea typeface="Times New Roman" panose="02020603050405020304" pitchFamily="18" charset="0"/>
            </a:endParaRPr>
          </a:p>
          <a:p>
            <a:pPr algn="just" hangingPunct="0">
              <a:spcAft>
                <a:spcPts val="0"/>
              </a:spcAft>
            </a:pPr>
            <a:endParaRPr lang="fr-FR" dirty="0">
              <a:latin typeface="Verdana" panose="020B0604030504040204" pitchFamily="34" charset="0"/>
              <a:ea typeface="Times New Roman" panose="02020603050405020304" pitchFamily="18" charset="0"/>
            </a:endParaRPr>
          </a:p>
          <a:p>
            <a:pPr algn="just" hangingPunct="0">
              <a:spcAft>
                <a:spcPts val="0"/>
              </a:spcAft>
            </a:pPr>
            <a:r>
              <a:rPr lang="cs-CZ" dirty="0" smtClean="0">
                <a:latin typeface="Verdana" panose="020B0604030504040204" pitchFamily="34" charset="0"/>
                <a:ea typeface="Times New Roman" panose="02020603050405020304" pitchFamily="18" charset="0"/>
              </a:rPr>
              <a:t>3 </a:t>
            </a:r>
            <a:r>
              <a:rPr lang="cs-CZ" dirty="0" err="1">
                <a:latin typeface="Verdana" panose="020B0604030504040204" pitchFamily="34" charset="0"/>
                <a:ea typeface="Times New Roman" panose="02020603050405020304" pitchFamily="18" charset="0"/>
              </a:rPr>
              <a:t>temps</a:t>
            </a:r>
            <a:r>
              <a:rPr lang="cs-CZ" dirty="0">
                <a:latin typeface="Verdana" panose="020B0604030504040204" pitchFamily="34" charset="0"/>
                <a:ea typeface="Times New Roman" panose="02020603050405020304" pitchFamily="18" charset="0"/>
              </a:rPr>
              <a:t> : 	</a:t>
            </a:r>
            <a:endParaRPr lang="fr-FR" dirty="0">
              <a:latin typeface="Verdana" panose="020B0604030504040204" pitchFamily="34" charset="0"/>
              <a:ea typeface="Times New Roman" panose="02020603050405020304" pitchFamily="18" charset="0"/>
            </a:endParaRPr>
          </a:p>
          <a:p>
            <a:pPr marL="285750" indent="-285750" algn="just" hangingPunct="0">
              <a:spcAft>
                <a:spcPts val="0"/>
              </a:spcAft>
              <a:buFontTx/>
              <a:buChar char="-"/>
            </a:pPr>
            <a:r>
              <a:rPr lang="fr-FR" dirty="0" smtClean="0">
                <a:latin typeface="Verdana" panose="020B0604030504040204" pitchFamily="34" charset="0"/>
                <a:ea typeface="Times New Roman" panose="02020603050405020304" pitchFamily="18" charset="0"/>
              </a:rPr>
              <a:t>J</a:t>
            </a:r>
            <a:r>
              <a:rPr lang="cs-CZ" dirty="0" err="1" smtClean="0">
                <a:latin typeface="Verdana" panose="020B0604030504040204" pitchFamily="34" charset="0"/>
                <a:ea typeface="Times New Roman" panose="02020603050405020304" pitchFamily="18" charset="0"/>
              </a:rPr>
              <a:t>ournal</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des </a:t>
            </a:r>
            <a:r>
              <a:rPr lang="cs-CZ" dirty="0" err="1">
                <a:latin typeface="Verdana" panose="020B0604030504040204" pitchFamily="34" charset="0"/>
                <a:ea typeface="Times New Roman" panose="02020603050405020304" pitchFamily="18" charset="0"/>
              </a:rPr>
              <a:t>rencontres</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du</a:t>
            </a:r>
            <a:r>
              <a:rPr lang="cs-CZ" dirty="0">
                <a:latin typeface="Verdana" panose="020B0604030504040204" pitchFamily="34" charset="0"/>
                <a:ea typeface="Times New Roman" panose="02020603050405020304" pitchFamily="18" charset="0"/>
              </a:rPr>
              <a:t> 4 au 12 </a:t>
            </a:r>
            <a:r>
              <a:rPr lang="cs-CZ" dirty="0" err="1">
                <a:latin typeface="Verdana" panose="020B0604030504040204" pitchFamily="34" charset="0"/>
                <a:ea typeface="Times New Roman" panose="02020603050405020304" pitchFamily="18" charset="0"/>
              </a:rPr>
              <a:t>octobre</a:t>
            </a:r>
            <a:r>
              <a:rPr lang="cs-CZ" dirty="0">
                <a:latin typeface="Verdana" panose="020B0604030504040204" pitchFamily="34" charset="0"/>
                <a:ea typeface="Times New Roman" panose="02020603050405020304" pitchFamily="18" charset="0"/>
              </a:rPr>
              <a:t> </a:t>
            </a:r>
            <a:r>
              <a:rPr lang="cs-CZ" dirty="0" smtClean="0">
                <a:latin typeface="Verdana" panose="020B0604030504040204" pitchFamily="34" charset="0"/>
                <a:ea typeface="Times New Roman" panose="02020603050405020304" pitchFamily="18" charset="0"/>
              </a:rPr>
              <a:t>1926)</a:t>
            </a:r>
            <a:endParaRPr lang="fr-FR" dirty="0">
              <a:latin typeface="Verdana" panose="020B0604030504040204" pitchFamily="34" charset="0"/>
              <a:ea typeface="Times New Roman" panose="02020603050405020304" pitchFamily="18" charset="0"/>
            </a:endParaRPr>
          </a:p>
          <a:p>
            <a:pPr marL="285750" indent="-285750" algn="just" hangingPunct="0">
              <a:spcAft>
                <a:spcPts val="0"/>
              </a:spcAft>
              <a:buFontTx/>
              <a:buChar char="-"/>
            </a:pPr>
            <a:r>
              <a:rPr lang="cs-CZ" dirty="0" err="1" smtClean="0">
                <a:latin typeface="Verdana" panose="020B0604030504040204" pitchFamily="34" charset="0"/>
                <a:ea typeface="Times New Roman" panose="02020603050405020304" pitchFamily="18" charset="0"/>
              </a:rPr>
              <a:t>Interrogation</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 </a:t>
            </a:r>
            <a:r>
              <a:rPr lang="fr-FR" dirty="0" err="1" smtClean="0">
                <a:latin typeface="Verdana" panose="020B0604030504040204" pitchFamily="34" charset="0"/>
                <a:ea typeface="Times New Roman" panose="02020603050405020304" pitchFamily="18" charset="0"/>
              </a:rPr>
              <a:t>Q</a:t>
            </a:r>
            <a:r>
              <a:rPr lang="cs-CZ" dirty="0" err="1" smtClean="0">
                <a:latin typeface="Verdana" panose="020B0604030504040204" pitchFamily="34" charset="0"/>
                <a:ea typeface="Times New Roman" panose="02020603050405020304" pitchFamily="18" charset="0"/>
              </a:rPr>
              <a:t>u’est-ce</a:t>
            </a:r>
            <a:r>
              <a:rPr lang="cs-CZ" dirty="0" smtClean="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que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Nadja</a:t>
            </a:r>
            <a:r>
              <a:rPr lang="cs-CZ" dirty="0">
                <a:latin typeface="Verdana" panose="020B0604030504040204" pitchFamily="34" charset="0"/>
                <a:ea typeface="Times New Roman" panose="02020603050405020304" pitchFamily="18" charset="0"/>
              </a:rPr>
              <a:t> a été pour moi? </a:t>
            </a:r>
            <a:r>
              <a:rPr lang="cs-CZ" dirty="0" err="1">
                <a:latin typeface="Verdana" panose="020B0604030504040204" pitchFamily="34" charset="0"/>
                <a:ea typeface="Times New Roman" panose="02020603050405020304" pitchFamily="18" charset="0"/>
              </a:rPr>
              <a:t>Qu’est-ce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que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j’ai</a:t>
            </a:r>
            <a:r>
              <a:rPr lang="cs-CZ" dirty="0">
                <a:latin typeface="Verdana" panose="020B0604030504040204" pitchFamily="34" charset="0"/>
                <a:ea typeface="Times New Roman" panose="02020603050405020304" pitchFamily="18" charset="0"/>
              </a:rPr>
              <a:t> </a:t>
            </a:r>
            <a:endParaRPr lang="fr-FR" dirty="0" smtClean="0">
              <a:latin typeface="Verdana" panose="020B0604030504040204" pitchFamily="34" charset="0"/>
              <a:ea typeface="Times New Roman" panose="02020603050405020304" pitchFamily="18" charset="0"/>
            </a:endParaRPr>
          </a:p>
          <a:p>
            <a:pPr algn="just" hangingPunct="0">
              <a:spcAft>
                <a:spcPts val="0"/>
              </a:spcAft>
            </a:pPr>
            <a:r>
              <a:rPr lang="fr-FR" dirty="0">
                <a:latin typeface="Verdana" panose="020B0604030504040204" pitchFamily="34" charset="0"/>
                <a:ea typeface="Times New Roman" panose="02020603050405020304" pitchFamily="18" charset="0"/>
              </a:rPr>
              <a:t> </a:t>
            </a:r>
            <a:r>
              <a:rPr lang="fr-FR" dirty="0" smtClean="0">
                <a:latin typeface="Verdana" panose="020B0604030504040204" pitchFamily="34" charset="0"/>
                <a:ea typeface="Times New Roman" panose="02020603050405020304" pitchFamily="18" charset="0"/>
              </a:rPr>
              <a:t>   </a:t>
            </a:r>
            <a:r>
              <a:rPr lang="cs-CZ" dirty="0" smtClean="0">
                <a:latin typeface="Verdana" panose="020B0604030504040204" pitchFamily="34" charset="0"/>
                <a:ea typeface="Times New Roman" panose="02020603050405020304" pitchFamily="18" charset="0"/>
              </a:rPr>
              <a:t>été </a:t>
            </a:r>
            <a:r>
              <a:rPr lang="cs-CZ" dirty="0">
                <a:latin typeface="Verdana" panose="020B0604030504040204" pitchFamily="34" charset="0"/>
                <a:ea typeface="Times New Roman" panose="02020603050405020304" pitchFamily="18" charset="0"/>
              </a:rPr>
              <a:t>pour </a:t>
            </a:r>
            <a:r>
              <a:rPr lang="cs-CZ" dirty="0" err="1">
                <a:latin typeface="Verdana" panose="020B0604030504040204" pitchFamily="34" charset="0"/>
                <a:ea typeface="Times New Roman" panose="02020603050405020304" pitchFamily="18" charset="0"/>
              </a:rPr>
              <a:t>Nadja</a:t>
            </a:r>
            <a:r>
              <a:rPr lang="cs-CZ" dirty="0">
                <a:latin typeface="Verdana" panose="020B0604030504040204" pitchFamily="34" charset="0"/>
                <a:ea typeface="Times New Roman" panose="02020603050405020304" pitchFamily="18" charset="0"/>
              </a:rPr>
              <a:t>? Qui </a:t>
            </a:r>
            <a:r>
              <a:rPr lang="cs-CZ" dirty="0" err="1">
                <a:latin typeface="Verdana" panose="020B0604030504040204" pitchFamily="34" charset="0"/>
                <a:ea typeface="Times New Roman" panose="02020603050405020304" pitchFamily="18" charset="0"/>
              </a:rPr>
              <a:t>est</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Nadja</a:t>
            </a:r>
            <a:r>
              <a:rPr lang="cs-CZ" dirty="0">
                <a:latin typeface="Verdana" panose="020B0604030504040204" pitchFamily="34" charset="0"/>
                <a:ea typeface="Times New Roman" panose="02020603050405020304" pitchFamily="18" charset="0"/>
              </a:rPr>
              <a:t>? </a:t>
            </a:r>
            <a:endParaRPr lang="fr-FR" dirty="0" smtClean="0">
              <a:latin typeface="Times New Roman" panose="02020603050405020304" pitchFamily="18" charset="0"/>
              <a:ea typeface="Times New Roman" panose="02020603050405020304" pitchFamily="18" charset="0"/>
            </a:endParaRPr>
          </a:p>
          <a:p>
            <a:pPr marL="285750" indent="-285750" algn="just" hangingPunct="0">
              <a:spcAft>
                <a:spcPts val="0"/>
              </a:spcAft>
              <a:buFontTx/>
              <a:buChar char="-"/>
            </a:pPr>
            <a:r>
              <a:rPr lang="cs-CZ" dirty="0" err="1" smtClean="0">
                <a:latin typeface="Verdana" panose="020B0604030504040204" pitchFamily="34" charset="0"/>
                <a:ea typeface="Times New Roman" panose="02020603050405020304" pitchFamily="18" charset="0"/>
              </a:rPr>
              <a:t>Difficultés</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de la </a:t>
            </a:r>
            <a:r>
              <a:rPr lang="cs-CZ" dirty="0" err="1">
                <a:latin typeface="Verdana" panose="020B0604030504040204" pitchFamily="34" charset="0"/>
                <a:ea typeface="Times New Roman" panose="02020603050405020304" pitchFamily="18" charset="0"/>
              </a:rPr>
              <a:t>relation</a:t>
            </a:r>
            <a:r>
              <a:rPr lang="cs-CZ" dirty="0">
                <a:latin typeface="Verdana" panose="020B0604030504040204" pitchFamily="34" charset="0"/>
                <a:ea typeface="Times New Roman" panose="02020603050405020304" pitchFamily="18" charset="0"/>
              </a:rPr>
              <a:t> : Breton </a:t>
            </a:r>
            <a:r>
              <a:rPr lang="cs-CZ" dirty="0" err="1">
                <a:latin typeface="Verdana" panose="020B0604030504040204" pitchFamily="34" charset="0"/>
                <a:ea typeface="Times New Roman" panose="02020603050405020304" pitchFamily="18" charset="0"/>
              </a:rPr>
              <a:t>n’a</a:t>
            </a:r>
            <a:r>
              <a:rPr lang="cs-CZ" dirty="0">
                <a:latin typeface="Verdana" panose="020B0604030504040204" pitchFamily="34" charset="0"/>
                <a:ea typeface="Times New Roman" panose="02020603050405020304" pitchFamily="18" charset="0"/>
              </a:rPr>
              <a:t> pas </a:t>
            </a:r>
            <a:r>
              <a:rPr lang="cs-CZ" dirty="0" err="1">
                <a:latin typeface="Verdana" panose="020B0604030504040204" pitchFamily="34" charset="0"/>
                <a:ea typeface="Times New Roman" panose="02020603050405020304" pitchFamily="18" charset="0"/>
              </a:rPr>
              <a:t>répondu</a:t>
            </a:r>
            <a:r>
              <a:rPr lang="cs-CZ" dirty="0">
                <a:latin typeface="Verdana" panose="020B0604030504040204" pitchFamily="34" charset="0"/>
                <a:ea typeface="Times New Roman" panose="02020603050405020304" pitchFamily="18" charset="0"/>
              </a:rPr>
              <a:t> à la </a:t>
            </a:r>
            <a:r>
              <a:rPr lang="cs-CZ" dirty="0" err="1">
                <a:latin typeface="Verdana" panose="020B0604030504040204" pitchFamily="34" charset="0"/>
                <a:ea typeface="Times New Roman" panose="02020603050405020304" pitchFamily="18" charset="0"/>
              </a:rPr>
              <a:t>passion</a:t>
            </a:r>
            <a:r>
              <a:rPr lang="cs-CZ" dirty="0">
                <a:latin typeface="Verdana" panose="020B0604030504040204" pitchFamily="34" charset="0"/>
                <a:ea typeface="Times New Roman" panose="02020603050405020304" pitchFamily="18" charset="0"/>
              </a:rPr>
              <a:t> de </a:t>
            </a:r>
            <a:r>
              <a:rPr lang="cs-CZ" dirty="0" err="1">
                <a:latin typeface="Verdana" panose="020B0604030504040204" pitchFamily="34" charset="0"/>
                <a:ea typeface="Times New Roman" panose="02020603050405020304" pitchFamily="18" charset="0"/>
              </a:rPr>
              <a:t>Nadja</a:t>
            </a:r>
            <a:r>
              <a:rPr lang="cs-CZ" dirty="0" smtClean="0">
                <a:latin typeface="Verdana" panose="020B0604030504040204" pitchFamily="34" charset="0"/>
                <a:ea typeface="Times New Roman" panose="02020603050405020304" pitchFamily="18" charset="0"/>
              </a:rPr>
              <a:t>.</a:t>
            </a:r>
            <a:endParaRPr lang="fr-FR" dirty="0" smtClean="0">
              <a:latin typeface="Verdana" panose="020B0604030504040204" pitchFamily="34" charset="0"/>
              <a:ea typeface="Times New Roman" panose="02020603050405020304" pitchFamily="18" charset="0"/>
            </a:endParaRPr>
          </a:p>
          <a:p>
            <a:pPr marL="285750" indent="-285750" algn="just" hangingPunct="0">
              <a:spcAft>
                <a:spcPts val="0"/>
              </a:spcAft>
              <a:buFontTx/>
              <a:buChar char="-"/>
            </a:pPr>
            <a:endParaRPr lang="fr-FR" dirty="0">
              <a:latin typeface="Verdana" panose="020B0604030504040204" pitchFamily="34" charset="0"/>
              <a:ea typeface="Times New Roman" panose="02020603050405020304" pitchFamily="18" charset="0"/>
            </a:endParaRPr>
          </a:p>
          <a:p>
            <a:pPr algn="just" hangingPunct="0"/>
            <a:r>
              <a:rPr lang="cs-CZ" b="1" dirty="0" err="1">
                <a:latin typeface="Verdana" panose="020B0604030504040204" pitchFamily="34" charset="0"/>
                <a:ea typeface="Verdana" panose="020B0604030504040204" pitchFamily="34" charset="0"/>
              </a:rPr>
              <a:t>Réalité</a:t>
            </a:r>
            <a:r>
              <a:rPr lang="cs-CZ" b="1"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Léona</a:t>
            </a:r>
            <a:r>
              <a:rPr lang="cs-CZ" dirty="0">
                <a:latin typeface="Verdana" panose="020B0604030504040204" pitchFamily="34" charset="0"/>
                <a:ea typeface="Verdana" panose="020B0604030504040204" pitchFamily="34" charset="0"/>
              </a:rPr>
              <a:t>-Camille-</a:t>
            </a:r>
            <a:r>
              <a:rPr lang="cs-CZ" dirty="0" err="1">
                <a:latin typeface="Verdana" panose="020B0604030504040204" pitchFamily="34" charset="0"/>
                <a:ea typeface="Verdana" panose="020B0604030504040204" pitchFamily="34" charset="0"/>
              </a:rPr>
              <a:t>Ghislaine</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D</a:t>
            </a:r>
            <a:r>
              <a:rPr lang="fr-FR" dirty="0" err="1" smtClean="0">
                <a:latin typeface="Verdana" panose="020B0604030504040204" pitchFamily="34" charset="0"/>
                <a:ea typeface="Verdana" panose="020B0604030504040204" pitchFamily="34" charset="0"/>
              </a:rPr>
              <a:t>elcourt</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a:t>
            </a:r>
            <a:r>
              <a:rPr lang="cs-CZ" dirty="0" err="1">
                <a:latin typeface="Verdana" panose="020B0604030504040204" pitchFamily="34" charset="0"/>
                <a:ea typeface="Verdana" panose="020B0604030504040204" pitchFamily="34" charset="0"/>
              </a:rPr>
              <a:t>née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région</a:t>
            </a:r>
            <a:r>
              <a:rPr lang="cs-CZ" dirty="0">
                <a:latin typeface="Verdana" panose="020B0604030504040204" pitchFamily="34" charset="0"/>
                <a:ea typeface="Verdana" panose="020B0604030504040204" pitchFamily="34" charset="0"/>
              </a:rPr>
              <a:t> de Lille </a:t>
            </a:r>
            <a:endParaRPr lang="fr-FR" dirty="0" smtClean="0">
              <a:latin typeface="Verdana" panose="020B0604030504040204" pitchFamily="34" charset="0"/>
              <a:ea typeface="Verdana" panose="020B0604030504040204" pitchFamily="34" charset="0"/>
            </a:endParaRPr>
          </a:p>
          <a:p>
            <a:pPr algn="just" hangingPunct="0"/>
            <a:r>
              <a:rPr lang="fr-FR" dirty="0" smtClean="0">
                <a:latin typeface="Verdana" panose="020B0604030504040204" pitchFamily="34" charset="0"/>
                <a:ea typeface="Verdana" panose="020B0604030504040204" pitchFamily="34" charset="0"/>
              </a:rPr>
              <a:t>en </a:t>
            </a:r>
            <a:r>
              <a:rPr lang="cs-CZ" dirty="0" smtClean="0">
                <a:latin typeface="Verdana" panose="020B0604030504040204" pitchFamily="34" charset="0"/>
                <a:ea typeface="Verdana" panose="020B0604030504040204" pitchFamily="34" charset="0"/>
              </a:rPr>
              <a:t>1902</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r>
              <a:rPr lang="cs-CZ" dirty="0" smtClean="0">
                <a:latin typeface="Verdana" panose="020B0604030504040204" pitchFamily="34" charset="0"/>
                <a:ea typeface="Verdana" panose="020B0604030504040204" pitchFamily="34" charset="0"/>
              </a:rPr>
              <a:t>1920 </a:t>
            </a:r>
            <a:r>
              <a:rPr lang="cs-CZ" dirty="0">
                <a:latin typeface="Verdana" panose="020B0604030504040204" pitchFamily="34" charset="0"/>
                <a:ea typeface="Verdana" panose="020B0604030504040204" pitchFamily="34" charset="0"/>
              </a:rPr>
              <a:t>: Elle </a:t>
            </a:r>
            <a:r>
              <a:rPr lang="cs-CZ" dirty="0" err="1">
                <a:latin typeface="Verdana" panose="020B0604030504040204" pitchFamily="34" charset="0"/>
                <a:ea typeface="Verdana" panose="020B0604030504040204" pitchFamily="34" charset="0"/>
              </a:rPr>
              <a:t>donne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naissance</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fille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étudiant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puis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quitte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r>
              <a:rPr lang="cs-CZ" dirty="0" err="1" smtClean="0">
                <a:latin typeface="Verdana" panose="020B0604030504040204" pitchFamily="34" charset="0"/>
                <a:ea typeface="Verdana" panose="020B0604030504040204" pitchFamily="34" charset="0"/>
              </a:rPr>
              <a:t>le</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Nord</a:t>
            </a:r>
            <a:r>
              <a:rPr lang="cs-CZ" dirty="0" smtClean="0">
                <a:latin typeface="Verdana" panose="020B0604030504040204" pitchFamily="34" charset="0"/>
                <a:ea typeface="Verdana" panose="020B0604030504040204" pitchFamily="34" charset="0"/>
              </a:rPr>
              <a:t>.</a:t>
            </a:r>
            <a:r>
              <a:rPr lang="fr-FR"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Emplois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éphémères</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vendeuse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concubinat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des « </a:t>
            </a:r>
            <a:r>
              <a:rPr lang="cs-CZ" dirty="0" err="1">
                <a:latin typeface="Verdana" panose="020B0604030504040204" pitchFamily="34" charset="0"/>
                <a:ea typeface="Verdana" panose="020B0604030504040204" pitchFamily="34" charset="0"/>
              </a:rPr>
              <a:t>amis</a:t>
            </a:r>
            <a:r>
              <a:rPr lang="cs-CZ" dirty="0">
                <a:latin typeface="Verdana" panose="020B0604030504040204" pitchFamily="34" charset="0"/>
                <a:ea typeface="Verdana" panose="020B0604030504040204" pitchFamily="34" charset="0"/>
              </a:rPr>
              <a:t> », </a:t>
            </a:r>
            <a:endParaRPr lang="fr-FR" dirty="0" smtClean="0">
              <a:latin typeface="Verdana" panose="020B0604030504040204" pitchFamily="34" charset="0"/>
              <a:ea typeface="Verdana" panose="020B0604030504040204" pitchFamily="34" charset="0"/>
            </a:endParaRPr>
          </a:p>
          <a:p>
            <a:pPr algn="just" hangingPunct="0"/>
            <a:r>
              <a:rPr lang="cs-CZ" dirty="0" err="1" smtClean="0">
                <a:latin typeface="Verdana" panose="020B0604030504040204" pitchFamily="34" charset="0"/>
                <a:ea typeface="Verdana" panose="020B0604030504040204" pitchFamily="34" charset="0"/>
              </a:rPr>
              <a:t>prostitution</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grands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hôtels</a:t>
            </a:r>
            <a:r>
              <a:rPr lang="cs-CZ" dirty="0">
                <a:latin typeface="Verdana" panose="020B0604030504040204" pitchFamily="34" charset="0"/>
                <a:ea typeface="Verdana" panose="020B0604030504040204" pitchFamily="34" charset="0"/>
              </a:rPr>
              <a:t> ou </a:t>
            </a:r>
            <a:r>
              <a:rPr lang="cs-CZ" dirty="0" err="1">
                <a:latin typeface="Verdana" panose="020B0604030504040204" pitchFamily="34" charset="0"/>
                <a:ea typeface="Verdana" panose="020B0604030504040204" pitchFamily="34" charset="0"/>
              </a:rPr>
              <a:t>cafés</a:t>
            </a:r>
            <a:r>
              <a:rPr lang="cs-CZ" dirty="0">
                <a:latin typeface="Verdana" panose="020B0604030504040204" pitchFamily="34" charset="0"/>
                <a:ea typeface="Verdana" panose="020B0604030504040204" pitchFamily="34" charset="0"/>
              </a:rPr>
              <a:t>, les bas-</a:t>
            </a:r>
            <a:r>
              <a:rPr lang="cs-CZ" dirty="0" err="1">
                <a:latin typeface="Verdana" panose="020B0604030504040204" pitchFamily="34" charset="0"/>
                <a:ea typeface="Verdana" panose="020B0604030504040204" pitchFamily="34" charset="0"/>
              </a:rPr>
              <a:t>fonds</a:t>
            </a:r>
            <a:r>
              <a:rPr lang="cs-CZ" dirty="0">
                <a:latin typeface="Verdana" panose="020B0604030504040204" pitchFamily="34" charset="0"/>
                <a:ea typeface="Verdana" panose="020B0604030504040204" pitchFamily="34" charset="0"/>
              </a:rPr>
              <a:t> de la </a:t>
            </a:r>
            <a:r>
              <a:rPr lang="cs-CZ" dirty="0" err="1">
                <a:latin typeface="Verdana" panose="020B0604030504040204" pitchFamily="34" charset="0"/>
                <a:ea typeface="Verdana" panose="020B0604030504040204" pitchFamily="34" charset="0"/>
              </a:rPr>
              <a:t>société</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r>
              <a:rPr lang="cs-CZ" dirty="0" smtClean="0">
                <a:latin typeface="Verdana" panose="020B0604030504040204" pitchFamily="34" charset="0"/>
                <a:ea typeface="Verdana" panose="020B0604030504040204" pitchFamily="34" charset="0"/>
              </a:rPr>
              <a:t>(</a:t>
            </a:r>
            <a:r>
              <a:rPr lang="cs-CZ" dirty="0">
                <a:latin typeface="Verdana" panose="020B0604030504040204" pitchFamily="34" charset="0"/>
                <a:ea typeface="Verdana" panose="020B0604030504040204" pitchFamily="34" charset="0"/>
              </a:rPr>
              <a:t>on </a:t>
            </a:r>
            <a:r>
              <a:rPr lang="cs-CZ" dirty="0" err="1">
                <a:latin typeface="Verdana" panose="020B0604030504040204" pitchFamily="34" charset="0"/>
                <a:ea typeface="Verdana" panose="020B0604030504040204" pitchFamily="34" charset="0"/>
              </a:rPr>
              <a:t>lui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propose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même</a:t>
            </a:r>
            <a:r>
              <a:rPr lang="cs-CZ" dirty="0">
                <a:latin typeface="Verdana" panose="020B0604030504040204" pitchFamily="34" charset="0"/>
                <a:ea typeface="Verdana" panose="020B0604030504040204" pitchFamily="34" charset="0"/>
              </a:rPr>
              <a:t> de se </a:t>
            </a:r>
            <a:r>
              <a:rPr lang="cs-CZ" dirty="0" err="1">
                <a:latin typeface="Verdana" panose="020B0604030504040204" pitchFamily="34" charset="0"/>
                <a:ea typeface="Verdana" panose="020B0604030504040204" pitchFamily="34" charset="0"/>
              </a:rPr>
              <a:t>livrer</a:t>
            </a:r>
            <a:r>
              <a:rPr lang="cs-CZ" dirty="0">
                <a:latin typeface="Verdana" panose="020B0604030504040204" pitchFamily="34" charset="0"/>
                <a:ea typeface="Verdana" panose="020B0604030504040204" pitchFamily="34" charset="0"/>
              </a:rPr>
              <a:t> au </a:t>
            </a:r>
            <a:r>
              <a:rPr lang="cs-CZ" dirty="0" err="1">
                <a:latin typeface="Verdana" panose="020B0604030504040204" pitchFamily="34" charset="0"/>
                <a:ea typeface="Verdana" panose="020B0604030504040204" pitchFamily="34" charset="0"/>
              </a:rPr>
              <a:t>trafic</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drogues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puis</a:t>
            </a:r>
            <a:r>
              <a:rPr lang="cs-CZ" dirty="0">
                <a:latin typeface="Verdana" panose="020B0604030504040204" pitchFamily="34" charset="0"/>
                <a:ea typeface="Verdana" panose="020B0604030504040204" pitchFamily="34" charset="0"/>
              </a:rPr>
              <a:t> figurante ou </a:t>
            </a:r>
            <a:r>
              <a:rPr lang="cs-CZ" dirty="0" err="1">
                <a:latin typeface="Verdana" panose="020B0604030504040204" pitchFamily="34" charset="0"/>
                <a:ea typeface="Verdana" panose="020B0604030504040204" pitchFamily="34" charset="0"/>
              </a:rPr>
              <a:t>danseuse</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spectacle</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hangingPunct="0"/>
            <a:endParaRPr lang="fr-FR" dirty="0" smtClean="0">
              <a:latin typeface="Verdana" panose="020B0604030504040204" pitchFamily="34" charset="0"/>
              <a:ea typeface="Verdana" panose="020B0604030504040204" pitchFamily="34" charset="0"/>
            </a:endParaRPr>
          </a:p>
          <a:p>
            <a:pPr algn="just" hangingPunct="0"/>
            <a:r>
              <a:rPr lang="cs-CZ" dirty="0" smtClean="0">
                <a:latin typeface="Verdana" panose="020B0604030504040204" pitchFamily="34" charset="0"/>
                <a:ea typeface="Verdana" panose="020B0604030504040204" pitchFamily="34" charset="0"/>
              </a:rPr>
              <a:t>Son </a:t>
            </a:r>
            <a:r>
              <a:rPr lang="cs-CZ" dirty="0">
                <a:latin typeface="Verdana" panose="020B0604030504040204" pitchFamily="34" charset="0"/>
                <a:ea typeface="Verdana" panose="020B0604030504040204" pitchFamily="34" charset="0"/>
              </a:rPr>
              <a:t>pseudonyme </a:t>
            </a:r>
            <a:r>
              <a:rPr lang="cs-CZ" dirty="0" err="1">
                <a:latin typeface="Verdana" panose="020B0604030504040204" pitchFamily="34" charset="0"/>
                <a:ea typeface="Verdana" panose="020B0604030504040204" pitchFamily="34" charset="0"/>
              </a:rPr>
              <a:t>Nadja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réel</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figurait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correspondance</a:t>
            </a:r>
            <a:r>
              <a:rPr lang="cs-CZ" dirty="0">
                <a:latin typeface="Verdana" panose="020B0604030504040204" pitchFamily="34" charset="0"/>
                <a:ea typeface="Verdana" panose="020B0604030504040204" pitchFamily="34" charset="0"/>
              </a:rPr>
              <a:t>. (Elle ne </a:t>
            </a:r>
            <a:r>
              <a:rPr lang="cs-CZ" dirty="0" err="1">
                <a:latin typeface="Verdana" panose="020B0604030504040204" pitchFamily="34" charset="0"/>
                <a:ea typeface="Verdana" panose="020B0604030504040204" pitchFamily="34" charset="0"/>
              </a:rPr>
              <a:t>parlait</a:t>
            </a:r>
            <a:r>
              <a:rPr lang="cs-CZ" dirty="0">
                <a:latin typeface="Verdana" panose="020B0604030504040204" pitchFamily="34" charset="0"/>
                <a:ea typeface="Verdana" panose="020B0604030504040204" pitchFamily="34" charset="0"/>
              </a:rPr>
              <a:t> pas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russe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connaissait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danseuse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américaine</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nom</a:t>
            </a:r>
            <a:r>
              <a:rPr lang="cs-CZ" dirty="0">
                <a:latin typeface="Verdana" panose="020B0604030504040204" pitchFamily="34" charset="0"/>
                <a:ea typeface="Verdana" panose="020B0604030504040204" pitchFamily="34" charset="0"/>
              </a:rPr>
              <a:t> qui se </a:t>
            </a:r>
            <a:r>
              <a:rPr lang="cs-CZ" dirty="0" err="1">
                <a:latin typeface="Verdana" panose="020B0604030504040204" pitchFamily="34" charset="0"/>
                <a:ea typeface="Verdana" panose="020B0604030504040204" pitchFamily="34" charset="0"/>
              </a:rPr>
              <a:t>produisait</a:t>
            </a:r>
            <a:r>
              <a:rPr lang="cs-CZ" dirty="0">
                <a:latin typeface="Verdana" panose="020B0604030504040204" pitchFamily="34" charset="0"/>
                <a:ea typeface="Verdana" panose="020B0604030504040204" pitchFamily="34" charset="0"/>
              </a:rPr>
              <a:t> à la </a:t>
            </a:r>
            <a:r>
              <a:rPr lang="cs-CZ" dirty="0" err="1">
                <a:latin typeface="Verdana" panose="020B0604030504040204" pitchFamily="34" charset="0"/>
                <a:ea typeface="Verdana" panose="020B0604030504040204" pitchFamily="34" charset="0"/>
              </a:rPr>
              <a:t>même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époque</a:t>
            </a:r>
            <a:r>
              <a:rPr lang="cs-CZ" dirty="0">
                <a:latin typeface="Verdana" panose="020B0604030504040204" pitchFamily="34" charset="0"/>
                <a:ea typeface="Verdana" panose="020B0604030504040204" pitchFamily="34" charset="0"/>
              </a:rPr>
              <a:t> à Paris au </a:t>
            </a:r>
            <a:r>
              <a:rPr lang="cs-CZ" dirty="0" err="1">
                <a:latin typeface="Verdana" panose="020B0604030504040204" pitchFamily="34" charset="0"/>
                <a:ea typeface="Verdana" panose="020B0604030504040204" pitchFamily="34" charset="0"/>
              </a:rPr>
              <a:t>Théâtre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ésotérique</a:t>
            </a:r>
            <a:r>
              <a:rPr lang="cs-CZ" dirty="0" smtClean="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hangingPunct="0"/>
            <a:r>
              <a:rPr lang="cs-CZ" dirty="0" err="1" smtClean="0">
                <a:latin typeface="Verdana" panose="020B0604030504040204" pitchFamily="34" charset="0"/>
                <a:ea typeface="Verdana" panose="020B0604030504040204" pitchFamily="34" charset="0"/>
              </a:rPr>
              <a:t>Explication</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 « parce </a:t>
            </a:r>
            <a:r>
              <a:rPr lang="cs-CZ" dirty="0" err="1">
                <a:latin typeface="Verdana" panose="020B0604030504040204" pitchFamily="34" charset="0"/>
                <a:ea typeface="Verdana" panose="020B0604030504040204" pitchFamily="34" charset="0"/>
              </a:rPr>
              <a:t>qu’en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russe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commencement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mot </a:t>
            </a:r>
            <a:r>
              <a:rPr lang="cs-CZ" dirty="0" err="1">
                <a:latin typeface="Verdana" panose="020B0604030504040204" pitchFamily="34" charset="0"/>
                <a:ea typeface="Verdana" panose="020B0604030504040204" pitchFamily="34" charset="0"/>
              </a:rPr>
              <a:t>espérance</a:t>
            </a:r>
            <a:r>
              <a:rPr lang="cs-CZ" dirty="0">
                <a:latin typeface="Verdana" panose="020B0604030504040204" pitchFamily="34" charset="0"/>
                <a:ea typeface="Verdana" panose="020B0604030504040204" pitchFamily="34" charset="0"/>
              </a:rPr>
              <a:t>, et parce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commencement</a:t>
            </a: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endParaRPr lang="fr-FR" dirty="0">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rotWithShape="1">
          <a:blip r:embed="rId2"/>
          <a:srcRect r="46910"/>
          <a:stretch/>
        </p:blipFill>
        <p:spPr>
          <a:xfrm>
            <a:off x="9402618" y="187810"/>
            <a:ext cx="2346037" cy="3802072"/>
          </a:xfrm>
          <a:prstGeom prst="rect">
            <a:avLst/>
          </a:prstGeom>
        </p:spPr>
      </p:pic>
    </p:spTree>
    <p:extLst>
      <p:ext uri="{BB962C8B-B14F-4D97-AF65-F5344CB8AC3E}">
        <p14:creationId xmlns:p14="http://schemas.microsoft.com/office/powerpoint/2010/main" val="17792949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r="21266"/>
          <a:stretch/>
        </p:blipFill>
        <p:spPr>
          <a:xfrm>
            <a:off x="279031" y="311630"/>
            <a:ext cx="2454932" cy="3759393"/>
          </a:xfrm>
          <a:prstGeom prst="rect">
            <a:avLst/>
          </a:prstGeom>
        </p:spPr>
      </p:pic>
      <p:pic>
        <p:nvPicPr>
          <p:cNvPr id="3" name="Obrázek 2"/>
          <p:cNvPicPr>
            <a:picLocks noChangeAspect="1"/>
          </p:cNvPicPr>
          <p:nvPr/>
        </p:nvPicPr>
        <p:blipFill rotWithShape="1">
          <a:blip r:embed="rId3"/>
          <a:srcRect t="7017" r="51095"/>
          <a:stretch/>
        </p:blipFill>
        <p:spPr>
          <a:xfrm>
            <a:off x="3047999" y="3582584"/>
            <a:ext cx="2909455" cy="3146184"/>
          </a:xfrm>
          <a:prstGeom prst="rect">
            <a:avLst/>
          </a:prstGeom>
        </p:spPr>
      </p:pic>
      <p:pic>
        <p:nvPicPr>
          <p:cNvPr id="4" name="Obrázek 3"/>
          <p:cNvPicPr>
            <a:picLocks noChangeAspect="1"/>
          </p:cNvPicPr>
          <p:nvPr/>
        </p:nvPicPr>
        <p:blipFill rotWithShape="1">
          <a:blip r:embed="rId4"/>
          <a:srcRect r="18676"/>
          <a:stretch/>
        </p:blipFill>
        <p:spPr>
          <a:xfrm>
            <a:off x="7758993" y="311630"/>
            <a:ext cx="4100498" cy="3530781"/>
          </a:xfrm>
          <a:prstGeom prst="rect">
            <a:avLst/>
          </a:prstGeom>
        </p:spPr>
      </p:pic>
      <p:pic>
        <p:nvPicPr>
          <p:cNvPr id="5" name="Obrázek 4"/>
          <p:cNvPicPr>
            <a:picLocks noChangeAspect="1"/>
          </p:cNvPicPr>
          <p:nvPr/>
        </p:nvPicPr>
        <p:blipFill>
          <a:blip r:embed="rId5"/>
          <a:stretch>
            <a:fillRect/>
          </a:stretch>
        </p:blipFill>
        <p:spPr>
          <a:xfrm>
            <a:off x="3047999" y="221673"/>
            <a:ext cx="3833092" cy="3179681"/>
          </a:xfrm>
          <a:prstGeom prst="rect">
            <a:avLst/>
          </a:prstGeom>
        </p:spPr>
      </p:pic>
      <p:pic>
        <p:nvPicPr>
          <p:cNvPr id="6" name="Obrázek 5"/>
          <p:cNvPicPr>
            <a:picLocks noChangeAspect="1"/>
          </p:cNvPicPr>
          <p:nvPr/>
        </p:nvPicPr>
        <p:blipFill rotWithShape="1">
          <a:blip r:embed="rId6"/>
          <a:srcRect r="7110"/>
          <a:stretch/>
        </p:blipFill>
        <p:spPr>
          <a:xfrm>
            <a:off x="314164" y="4618265"/>
            <a:ext cx="2010363" cy="1767926"/>
          </a:xfrm>
          <a:prstGeom prst="rect">
            <a:avLst/>
          </a:prstGeom>
        </p:spPr>
      </p:pic>
      <p:pic>
        <p:nvPicPr>
          <p:cNvPr id="7" name="Obrázek 6"/>
          <p:cNvPicPr>
            <a:picLocks noChangeAspect="1"/>
          </p:cNvPicPr>
          <p:nvPr/>
        </p:nvPicPr>
        <p:blipFill rotWithShape="1">
          <a:blip r:embed="rId7"/>
          <a:srcRect r="18747"/>
          <a:stretch/>
        </p:blipFill>
        <p:spPr>
          <a:xfrm>
            <a:off x="8155708" y="4092322"/>
            <a:ext cx="3528291" cy="2413412"/>
          </a:xfrm>
          <a:prstGeom prst="rect">
            <a:avLst/>
          </a:prstGeom>
        </p:spPr>
      </p:pic>
      <p:pic>
        <p:nvPicPr>
          <p:cNvPr id="8" name="Obrázek 7"/>
          <p:cNvPicPr>
            <a:picLocks noChangeAspect="1"/>
          </p:cNvPicPr>
          <p:nvPr/>
        </p:nvPicPr>
        <p:blipFill rotWithShape="1">
          <a:blip r:embed="rId8"/>
          <a:srcRect r="12478"/>
          <a:stretch/>
        </p:blipFill>
        <p:spPr>
          <a:xfrm>
            <a:off x="6188362" y="4469116"/>
            <a:ext cx="1736437" cy="1373120"/>
          </a:xfrm>
          <a:prstGeom prst="rect">
            <a:avLst/>
          </a:prstGeom>
        </p:spPr>
      </p:pic>
    </p:spTree>
    <p:extLst>
      <p:ext uri="{BB962C8B-B14F-4D97-AF65-F5344CB8AC3E}">
        <p14:creationId xmlns:p14="http://schemas.microsoft.com/office/powerpoint/2010/main" val="10772565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1673" y="428440"/>
            <a:ext cx="11711709" cy="5909310"/>
          </a:xfrm>
          <a:prstGeom prst="rect">
            <a:avLst/>
          </a:prstGeom>
        </p:spPr>
        <p:txBody>
          <a:bodyPr wrap="square">
            <a:spAutoFit/>
          </a:bodyPr>
          <a:lstStyle/>
          <a:p>
            <a:pPr algn="just" hangingPunct="0">
              <a:spcAft>
                <a:spcPts val="0"/>
              </a:spcAft>
            </a:pPr>
            <a:r>
              <a:rPr lang="cs-CZ" b="1" dirty="0">
                <a:latin typeface="Verdana" panose="020B0604030504040204" pitchFamily="34" charset="0"/>
                <a:ea typeface="Verdana" panose="020B0604030504040204" pitchFamily="34" charset="0"/>
              </a:rPr>
              <a:t>Mythe </a:t>
            </a:r>
            <a:r>
              <a:rPr lang="cs-CZ" b="1" dirty="0" err="1">
                <a:latin typeface="Verdana" panose="020B0604030504040204" pitchFamily="34" charset="0"/>
                <a:ea typeface="Verdana" panose="020B0604030504040204" pitchFamily="34" charset="0"/>
              </a:rPr>
              <a:t>surréaliste</a:t>
            </a:r>
            <a:r>
              <a:rPr lang="cs-CZ" b="1" dirty="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Nadja</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  génie </a:t>
            </a:r>
            <a:r>
              <a:rPr lang="cs-CZ" dirty="0" err="1" smtClean="0">
                <a:latin typeface="Verdana" panose="020B0604030504040204" pitchFamily="34" charset="0"/>
                <a:ea typeface="Verdana" panose="020B0604030504040204" pitchFamily="34" charset="0"/>
              </a:rPr>
              <a:t>libre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créature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toujours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inspirée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inspirante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figure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mythique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douée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d’étranges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pouvoirs</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égérie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surréalisme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Dora Maar,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photographe</a:t>
            </a:r>
            <a:r>
              <a:rPr lang="cs-CZ" dirty="0">
                <a:latin typeface="Verdana" panose="020B0604030504040204" pitchFamily="34" charset="0"/>
                <a:ea typeface="Verdana" panose="020B0604030504040204" pitchFamily="34" charset="0"/>
              </a:rPr>
              <a:t> qui a </a:t>
            </a:r>
            <a:r>
              <a:rPr lang="cs-CZ" dirty="0" err="1">
                <a:latin typeface="Verdana" panose="020B0604030504040204" pitchFamily="34" charset="0"/>
                <a:ea typeface="Verdana" panose="020B0604030504040204" pitchFamily="34" charset="0"/>
              </a:rPr>
              <a:t>vécu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Picasso, et Gala, la femme de Dalí)</a:t>
            </a:r>
            <a:endParaRPr lang="fr-FR" dirty="0">
              <a:latin typeface="Verdana" panose="020B0604030504040204" pitchFamily="34" charset="0"/>
              <a:ea typeface="Verdana" panose="020B0604030504040204" pitchFamily="34" charset="0"/>
            </a:endParaRPr>
          </a:p>
          <a:p>
            <a:pPr algn="just" hangingPunct="0">
              <a:spcAft>
                <a:spcPts val="0"/>
              </a:spcAft>
            </a:pP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âme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errante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fantôme</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hante</a:t>
            </a:r>
            <a:r>
              <a:rPr lang="cs-CZ" dirty="0">
                <a:latin typeface="Verdana" panose="020B0604030504040204" pitchFamily="34" charset="0"/>
                <a:ea typeface="Verdana" panose="020B0604030504040204" pitchFamily="34" charset="0"/>
              </a:rPr>
              <a:t> Breton.</a:t>
            </a:r>
            <a:endParaRPr lang="fr-FR" dirty="0">
              <a:latin typeface="Verdana" panose="020B0604030504040204" pitchFamily="34" charset="0"/>
              <a:ea typeface="Verdana" panose="020B0604030504040204" pitchFamily="34" charset="0"/>
            </a:endParaRPr>
          </a:p>
          <a:p>
            <a:pPr algn="just" hangingPunct="0">
              <a:spcAft>
                <a:spcPts val="0"/>
              </a:spcAft>
            </a:pP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r>
              <a:rPr lang="cs-CZ" dirty="0" err="1">
                <a:latin typeface="Verdana" panose="020B0604030504040204" pitchFamily="34" charset="0"/>
                <a:ea typeface="Verdana" panose="020B0604030504040204" pitchFamily="34" charset="0"/>
              </a:rPr>
              <a:t>É</a:t>
            </a:r>
            <a:r>
              <a:rPr lang="cs-CZ" dirty="0" err="1" smtClean="0">
                <a:latin typeface="Verdana" panose="020B0604030504040204" pitchFamily="34" charset="0"/>
                <a:ea typeface="Verdana" panose="020B0604030504040204" pitchFamily="34" charset="0"/>
              </a:rPr>
              <a:t>tranges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dons</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voyance</a:t>
            </a: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Nadja</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capable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de </a:t>
            </a:r>
            <a:r>
              <a:rPr lang="cs-CZ" dirty="0">
                <a:latin typeface="Verdana" panose="020B0604030504040204" pitchFamily="34" charset="0"/>
                <a:ea typeface="Verdana" panose="020B0604030504040204" pitchFamily="34" charset="0"/>
              </a:rPr>
              <a:t>se </a:t>
            </a:r>
            <a:r>
              <a:rPr lang="cs-CZ" dirty="0" err="1">
                <a:latin typeface="Verdana" panose="020B0604030504040204" pitchFamily="34" charset="0"/>
                <a:ea typeface="Verdana" panose="020B0604030504040204" pitchFamily="34" charset="0"/>
              </a:rPr>
              <a:t>représenter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foyer de Breton </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 Je </a:t>
            </a:r>
            <a:r>
              <a:rPr lang="cs-CZ" dirty="0" err="1">
                <a:latin typeface="Verdana" panose="020B0604030504040204" pitchFamily="34" charset="0"/>
                <a:ea typeface="Verdana" panose="020B0604030504040204" pitchFamily="34" charset="0"/>
              </a:rPr>
              <a:t>vois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chez</a:t>
            </a:r>
            <a:r>
              <a:rPr lang="cs-CZ" dirty="0">
                <a:latin typeface="Verdana" panose="020B0604030504040204" pitchFamily="34" charset="0"/>
                <a:ea typeface="Verdana" panose="020B0604030504040204" pitchFamily="34" charset="0"/>
              </a:rPr>
              <a:t> vous. </a:t>
            </a:r>
            <a:r>
              <a:rPr lang="cs-CZ" dirty="0" err="1">
                <a:latin typeface="Verdana" panose="020B0604030504040204" pitchFamily="34" charset="0"/>
                <a:ea typeface="Verdana" panose="020B0604030504040204" pitchFamily="34" charset="0"/>
              </a:rPr>
              <a:t>Votre</a:t>
            </a:r>
            <a:r>
              <a:rPr lang="cs-CZ" dirty="0">
                <a:latin typeface="Verdana" panose="020B0604030504040204" pitchFamily="34" charset="0"/>
                <a:ea typeface="Verdana" panose="020B0604030504040204" pitchFamily="34" charset="0"/>
              </a:rPr>
              <a:t> femme. </a:t>
            </a:r>
            <a:r>
              <a:rPr lang="cs-CZ" dirty="0" err="1">
                <a:latin typeface="Verdana" panose="020B0604030504040204" pitchFamily="34" charset="0"/>
                <a:ea typeface="Verdana" panose="020B0604030504040204" pitchFamily="34" charset="0"/>
              </a:rPr>
              <a:t>Brune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naturellement</a:t>
            </a:r>
            <a:r>
              <a:rPr lang="cs-CZ" dirty="0">
                <a:latin typeface="Verdana" panose="020B0604030504040204" pitchFamily="34" charset="0"/>
                <a:ea typeface="Verdana" panose="020B0604030504040204" pitchFamily="34" charset="0"/>
              </a:rPr>
              <a:t>. Petite. </a:t>
            </a:r>
            <a:r>
              <a:rPr lang="cs-CZ" dirty="0" err="1">
                <a:latin typeface="Verdana" panose="020B0604030504040204" pitchFamily="34" charset="0"/>
                <a:ea typeface="Verdana" panose="020B0604030504040204" pitchFamily="34" charset="0"/>
              </a:rPr>
              <a:t>Jolie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Tiens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y a </a:t>
            </a:r>
            <a:r>
              <a:rPr lang="cs-CZ" dirty="0" err="1">
                <a:latin typeface="Verdana" panose="020B0604030504040204" pitchFamily="34" charset="0"/>
                <a:ea typeface="Verdana" panose="020B0604030504040204" pitchFamily="34" charset="0"/>
              </a:rPr>
              <a:t>près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Peut-être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aussi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ailleurs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chat (</a:t>
            </a:r>
            <a:r>
              <a:rPr lang="cs-CZ" dirty="0" err="1">
                <a:latin typeface="Verdana" panose="020B0604030504040204" pitchFamily="34" charset="0"/>
                <a:ea typeface="Verdana" panose="020B0604030504040204" pitchFamily="34" charset="0"/>
              </a:rPr>
              <a:t>exact</a:t>
            </a:r>
            <a:r>
              <a:rPr lang="cs-CZ" dirty="0">
                <a:latin typeface="Verdana" panose="020B0604030504040204" pitchFamily="34" charset="0"/>
                <a:ea typeface="Verdana" panose="020B0604030504040204" pitchFamily="34" charset="0"/>
              </a:rPr>
              <a:t>). Pour </a:t>
            </a:r>
            <a:r>
              <a:rPr lang="cs-CZ" dirty="0" err="1">
                <a:latin typeface="Verdana" panose="020B0604030504040204" pitchFamily="34" charset="0"/>
                <a:ea typeface="Verdana" panose="020B0604030504040204" pitchFamily="34" charset="0"/>
              </a:rPr>
              <a:t>l’instant</a:t>
            </a:r>
            <a:r>
              <a:rPr lang="cs-CZ" dirty="0">
                <a:latin typeface="Verdana" panose="020B0604030504040204" pitchFamily="34" charset="0"/>
                <a:ea typeface="Verdana" panose="020B0604030504040204" pitchFamily="34" charset="0"/>
              </a:rPr>
              <a:t>, je ne </a:t>
            </a:r>
            <a:r>
              <a:rPr lang="cs-CZ" dirty="0" err="1">
                <a:latin typeface="Verdana" panose="020B0604030504040204" pitchFamily="34" charset="0"/>
                <a:ea typeface="Verdana" panose="020B0604030504040204" pitchFamily="34" charset="0"/>
              </a:rPr>
              <a:t>vois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d’autre</a:t>
            </a:r>
            <a:r>
              <a:rPr lang="cs-CZ" dirty="0">
                <a:latin typeface="Verdana" panose="020B0604030504040204" pitchFamily="34" charset="0"/>
                <a:ea typeface="Verdana" panose="020B0604030504040204" pitchFamily="34" charset="0"/>
              </a:rPr>
              <a:t>. » </a:t>
            </a:r>
            <a:endParaRPr lang="fr-FR" sz="2800" dirty="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Nadja</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fait </a:t>
            </a:r>
            <a:r>
              <a:rPr lang="cs-CZ" dirty="0" err="1">
                <a:latin typeface="Verdana" panose="020B0604030504040204" pitchFamily="34" charset="0"/>
                <a:ea typeface="Verdana" panose="020B0604030504040204" pitchFamily="34" charset="0"/>
              </a:rPr>
              <a:t>vivre</a:t>
            </a:r>
            <a:r>
              <a:rPr lang="cs-CZ" dirty="0">
                <a:latin typeface="Verdana" panose="020B0604030504040204" pitchFamily="34" charset="0"/>
                <a:ea typeface="Verdana" panose="020B0604030504040204" pitchFamily="34" charset="0"/>
              </a:rPr>
              <a:t> à Breton des </a:t>
            </a:r>
            <a:r>
              <a:rPr lang="cs-CZ" dirty="0" err="1">
                <a:latin typeface="Verdana" panose="020B0604030504040204" pitchFamily="34" charset="0"/>
                <a:ea typeface="Verdana" panose="020B0604030504040204" pitchFamily="34" charset="0"/>
              </a:rPr>
              <a:t>hasards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objectifs</a:t>
            </a:r>
            <a:r>
              <a:rPr lang="cs-CZ" dirty="0">
                <a:latin typeface="Verdana" panose="020B0604030504040204" pitchFamily="34" charset="0"/>
                <a:ea typeface="Verdana" panose="020B0604030504040204" pitchFamily="34" charset="0"/>
              </a:rPr>
              <a:t> : « </a:t>
            </a:r>
            <a:r>
              <a:rPr lang="cs-CZ" dirty="0" err="1">
                <a:latin typeface="Verdana" panose="020B0604030504040204" pitchFamily="34" charset="0"/>
                <a:ea typeface="Verdana" panose="020B0604030504040204" pitchFamily="34" charset="0"/>
              </a:rPr>
              <a:t>Vois</a:t>
            </a:r>
            <a:r>
              <a:rPr lang="cs-CZ" dirty="0">
                <a:latin typeface="Verdana" panose="020B0604030504040204" pitchFamily="34" charset="0"/>
                <a:ea typeface="Verdana" panose="020B0604030504040204" pitchFamily="34" charset="0"/>
              </a:rPr>
              <a:t>-tu, </a:t>
            </a:r>
            <a:r>
              <a:rPr lang="cs-CZ" dirty="0" err="1">
                <a:latin typeface="Verdana" panose="020B0604030504040204" pitchFamily="34" charset="0"/>
                <a:ea typeface="Verdana" panose="020B0604030504040204" pitchFamily="34" charset="0"/>
              </a:rPr>
              <a:t>là</a:t>
            </a:r>
            <a:r>
              <a:rPr lang="cs-CZ" dirty="0">
                <a:latin typeface="Verdana" panose="020B0604030504040204" pitchFamily="34" charset="0"/>
                <a:ea typeface="Verdana" panose="020B0604030504040204" pitchFamily="34" charset="0"/>
              </a:rPr>
              <a:t>-bas, </a:t>
            </a:r>
            <a:r>
              <a:rPr lang="cs-CZ" dirty="0" err="1">
                <a:latin typeface="Verdana" panose="020B0604030504040204" pitchFamily="34" charset="0"/>
                <a:ea typeface="Verdana" panose="020B0604030504040204" pitchFamily="34" charset="0"/>
              </a:rPr>
              <a:t>cette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fenêtre</a:t>
            </a:r>
            <a:r>
              <a:rPr lang="cs-CZ" dirty="0">
                <a:latin typeface="Verdana" panose="020B0604030504040204" pitchFamily="34" charset="0"/>
                <a:ea typeface="Verdana" panose="020B0604030504040204" pitchFamily="34" charset="0"/>
              </a:rPr>
              <a:t> ? Elle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noire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toutes</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autres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Regarde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bien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minute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s’éclairer</a:t>
            </a:r>
            <a:r>
              <a:rPr lang="cs-CZ" dirty="0">
                <a:latin typeface="Verdana" panose="020B0604030504040204" pitchFamily="34" charset="0"/>
                <a:ea typeface="Verdana" panose="020B0604030504040204" pitchFamily="34" charset="0"/>
              </a:rPr>
              <a:t>. Elle sera rouge. » La </a:t>
            </a:r>
            <a:r>
              <a:rPr lang="cs-CZ" dirty="0" err="1">
                <a:latin typeface="Verdana" panose="020B0604030504040204" pitchFamily="34" charset="0"/>
                <a:ea typeface="Verdana" panose="020B0604030504040204" pitchFamily="34" charset="0"/>
              </a:rPr>
              <a:t>minute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passe</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fenêtre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s’éclaire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y a, en </a:t>
            </a:r>
            <a:r>
              <a:rPr lang="cs-CZ" dirty="0" err="1">
                <a:latin typeface="Verdana" panose="020B0604030504040204" pitchFamily="34" charset="0"/>
                <a:ea typeface="Verdana" panose="020B0604030504040204" pitchFamily="34" charset="0"/>
              </a:rPr>
              <a:t>effet</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rideaux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rouges</a:t>
            </a: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hangingPunct="0">
              <a:spcAft>
                <a:spcPts val="0"/>
              </a:spcAft>
            </a:pPr>
            <a:r>
              <a:rPr lang="fr-FR" dirty="0">
                <a:latin typeface="Verdana" panose="020B0604030504040204" pitchFamily="34" charset="0"/>
                <a:ea typeface="Verdana" panose="020B0604030504040204" pitchFamily="34" charset="0"/>
              </a:rPr>
              <a:t>U</a:t>
            </a:r>
            <a:r>
              <a:rPr lang="cs-CZ" dirty="0" smtClean="0">
                <a:latin typeface="Verdana" panose="020B0604030504040204" pitchFamily="34" charset="0"/>
                <a:ea typeface="Verdana" panose="020B0604030504040204" pitchFamily="34" charset="0"/>
              </a:rPr>
              <a:t>n </a:t>
            </a:r>
            <a:r>
              <a:rPr lang="cs-CZ" b="1" dirty="0">
                <a:solidFill>
                  <a:srgbClr val="FF0000"/>
                </a:solidFill>
                <a:latin typeface="Verdana" panose="020B0604030504040204" pitchFamily="34" charset="0"/>
                <a:ea typeface="Verdana" panose="020B0604030504040204" pitchFamily="34" charset="0"/>
              </a:rPr>
              <a:t>livre </a:t>
            </a:r>
            <a:r>
              <a:rPr lang="cs-CZ" b="1" dirty="0" err="1">
                <a:solidFill>
                  <a:srgbClr val="FF0000"/>
                </a:solidFill>
                <a:latin typeface="Verdana" panose="020B0604030504040204" pitchFamily="34" charset="0"/>
                <a:ea typeface="Verdana" panose="020B0604030504040204" pitchFamily="34" charset="0"/>
              </a:rPr>
              <a:t>initiatique</a:t>
            </a:r>
            <a:r>
              <a:rPr lang="cs-CZ" b="1" dirty="0">
                <a:solidFill>
                  <a:srgbClr val="FF0000"/>
                </a:solidFill>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étape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décisive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parcours</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cette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quête</a:t>
            </a:r>
            <a:r>
              <a:rPr lang="cs-CZ" dirty="0">
                <a:latin typeface="Verdana" panose="020B0604030504040204" pitchFamily="34" charset="0"/>
                <a:ea typeface="Verdana" panose="020B0604030504040204" pitchFamily="34" charset="0"/>
              </a:rPr>
              <a:t> de </a:t>
            </a:r>
            <a:r>
              <a:rPr lang="cs-CZ" dirty="0" err="1" smtClean="0">
                <a:latin typeface="Verdana" panose="020B0604030504040204" pitchFamily="34" charset="0"/>
                <a:ea typeface="Verdana" panose="020B0604030504040204" pitchFamily="34" charset="0"/>
              </a:rPr>
              <a:t>soi</a:t>
            </a:r>
            <a:endParaRPr lang="fr-FR" dirty="0" smtClean="0">
              <a:latin typeface="Verdana" panose="020B0604030504040204" pitchFamily="34" charset="0"/>
              <a:ea typeface="Verdana" panose="020B0604030504040204" pitchFamily="34" charset="0"/>
            </a:endParaRPr>
          </a:p>
          <a:p>
            <a:pPr algn="just" hangingPunct="0">
              <a:spcAft>
                <a:spcPts val="0"/>
              </a:spcAft>
            </a:pPr>
            <a:r>
              <a:rPr lang="cs-CZ" dirty="0" err="1" smtClean="0">
                <a:latin typeface="Verdana" panose="020B0604030504040204" pitchFamily="34" charset="0"/>
                <a:ea typeface="Verdana" panose="020B0604030504040204" pitchFamily="34" charset="0"/>
              </a:rPr>
              <a:t>qu’effectue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poète</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a:t>
            </a:r>
            <a:r>
              <a:rPr lang="cs-CZ" dirty="0" smtClean="0">
                <a:latin typeface="Verdana" panose="020B0604030504040204" pitchFamily="34" charset="0"/>
                <a:ea typeface="Verdana" panose="020B0604030504040204" pitchFamily="34" charset="0"/>
              </a:rPr>
              <a:t>’</a:t>
            </a:r>
            <a:r>
              <a:rPr lang="cs-CZ" dirty="0" err="1" smtClean="0">
                <a:latin typeface="Verdana" panose="020B0604030504040204" pitchFamily="34" charset="0"/>
                <a:ea typeface="Verdana" panose="020B0604030504040204" pitchFamily="34" charset="0"/>
              </a:rPr>
              <a:t>héroïne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doit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l’aider</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trouver</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réponse</a:t>
            </a:r>
            <a:r>
              <a:rPr lang="cs-CZ" dirty="0">
                <a:latin typeface="Verdana" panose="020B0604030504040204" pitchFamily="34" charset="0"/>
                <a:ea typeface="Verdana" panose="020B0604030504040204" pitchFamily="34" charset="0"/>
              </a:rPr>
              <a:t> à la </a:t>
            </a:r>
            <a:r>
              <a:rPr lang="cs-CZ" dirty="0" err="1">
                <a:latin typeface="Verdana" panose="020B0604030504040204" pitchFamily="34" charset="0"/>
                <a:ea typeface="Verdana" panose="020B0604030504040204" pitchFamily="34" charset="0"/>
              </a:rPr>
              <a:t>question</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cs-CZ" dirty="0" err="1" smtClean="0">
                <a:latin typeface="Verdana" panose="020B0604030504040204" pitchFamily="34" charset="0"/>
                <a:ea typeface="Verdana" panose="020B0604030504040204" pitchFamily="34" charset="0"/>
              </a:rPr>
              <a:t>initiale</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de </a:t>
            </a:r>
            <a:r>
              <a:rPr lang="cs-CZ" dirty="0" err="1">
                <a:latin typeface="Verdana" panose="020B0604030504040204" pitchFamily="34" charset="0"/>
                <a:ea typeface="Verdana" panose="020B0604030504040204" pitchFamily="34" charset="0"/>
              </a:rPr>
              <a:t>savoir</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effectLst/>
                <a:latin typeface="Verdana" panose="020B0604030504040204" pitchFamily="34" charset="0"/>
                <a:ea typeface="Verdana" panose="020B0604030504040204" pitchFamily="34" charset="0"/>
              </a:rPr>
              <a:t>X</a:t>
            </a:r>
          </a:p>
          <a:p>
            <a:pPr algn="just" hangingPunct="0"/>
            <a:r>
              <a:rPr lang="cs-CZ" dirty="0">
                <a:latin typeface="Verdana" panose="020B0604030504040204" pitchFamily="34" charset="0"/>
                <a:ea typeface="Verdana" panose="020B0604030504040204" pitchFamily="34" charset="0"/>
              </a:rPr>
              <a:t>Ne </a:t>
            </a:r>
            <a:r>
              <a:rPr lang="cs-CZ" dirty="0" err="1">
                <a:latin typeface="Verdana" panose="020B0604030504040204" pitchFamily="34" charset="0"/>
                <a:ea typeface="Verdana" panose="020B0604030504040204" pitchFamily="34" charset="0"/>
              </a:rPr>
              <a:t>partageant</a:t>
            </a:r>
            <a:r>
              <a:rPr lang="cs-CZ" dirty="0">
                <a:latin typeface="Verdana" panose="020B0604030504040204" pitchFamily="34" charset="0"/>
                <a:ea typeface="Verdana" panose="020B0604030504040204" pitchFamily="34" charset="0"/>
              </a:rPr>
              <a:t> pas </a:t>
            </a:r>
            <a:r>
              <a:rPr lang="cs-CZ" dirty="0" err="1">
                <a:latin typeface="Verdana" panose="020B0604030504040204" pitchFamily="34" charset="0"/>
                <a:ea typeface="Verdana" panose="020B0604030504040204" pitchFamily="34" charset="0"/>
              </a:rPr>
              <a:t>l’amour</a:t>
            </a:r>
            <a:r>
              <a:rPr lang="cs-CZ" dirty="0">
                <a:latin typeface="Verdana" panose="020B0604030504040204" pitchFamily="34" charset="0"/>
                <a:ea typeface="Verdana" panose="020B0604030504040204" pitchFamily="34" charset="0"/>
              </a:rPr>
              <a:t> de la </a:t>
            </a:r>
            <a:r>
              <a:rPr lang="cs-CZ" dirty="0" err="1">
                <a:latin typeface="Verdana" panose="020B0604030504040204" pitchFamily="34" charset="0"/>
                <a:ea typeface="Verdana" panose="020B0604030504040204" pitchFamily="34" charset="0"/>
              </a:rPr>
              <a:t>jeune</a:t>
            </a:r>
            <a:r>
              <a:rPr lang="cs-CZ" dirty="0">
                <a:latin typeface="Verdana" panose="020B0604030504040204" pitchFamily="34" charset="0"/>
                <a:ea typeface="Verdana" panose="020B0604030504040204" pitchFamily="34" charset="0"/>
              </a:rPr>
              <a:t> femme, </a:t>
            </a:r>
            <a:r>
              <a:rPr lang="cs-CZ" b="1" dirty="0">
                <a:latin typeface="Verdana" panose="020B0604030504040204" pitchFamily="34" charset="0"/>
                <a:ea typeface="Verdana" panose="020B0604030504040204" pitchFamily="34" charset="0"/>
              </a:rPr>
              <a:t>Breton reste au </a:t>
            </a:r>
            <a:endParaRPr lang="fr-FR" b="1" dirty="0" smtClean="0">
              <a:latin typeface="Verdana" panose="020B0604030504040204" pitchFamily="34" charset="0"/>
              <a:ea typeface="Verdana" panose="020B0604030504040204" pitchFamily="34" charset="0"/>
            </a:endParaRPr>
          </a:p>
          <a:p>
            <a:pPr algn="just" hangingPunct="0"/>
            <a:r>
              <a:rPr lang="cs-CZ" b="1" dirty="0" err="1" smtClean="0">
                <a:latin typeface="Verdana" panose="020B0604030504040204" pitchFamily="34" charset="0"/>
                <a:ea typeface="Verdana" panose="020B0604030504040204" pitchFamily="34" charset="0"/>
              </a:rPr>
              <a:t>seuil</a:t>
            </a:r>
            <a:r>
              <a:rPr lang="cs-CZ" b="1" dirty="0" smtClean="0">
                <a:latin typeface="Verdana" panose="020B0604030504040204" pitchFamily="34" charset="0"/>
                <a:ea typeface="Verdana" panose="020B0604030504040204" pitchFamily="34" charset="0"/>
              </a:rPr>
              <a:t> </a:t>
            </a:r>
            <a:r>
              <a:rPr lang="cs-CZ" b="1" dirty="0">
                <a:latin typeface="Verdana" panose="020B0604030504040204" pitchFamily="34" charset="0"/>
                <a:ea typeface="Verdana" panose="020B0604030504040204" pitchFamily="34" charset="0"/>
              </a:rPr>
              <a:t>de </a:t>
            </a:r>
            <a:r>
              <a:rPr lang="cs-CZ" b="1" dirty="0" err="1">
                <a:latin typeface="Verdana" panose="020B0604030504040204" pitchFamily="34" charset="0"/>
                <a:ea typeface="Verdana" panose="020B0604030504040204" pitchFamily="34" charset="0"/>
              </a:rPr>
              <a:t>l’expérience</a:t>
            </a:r>
            <a:r>
              <a:rPr lang="cs-CZ" b="1" dirty="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surréaliste</a:t>
            </a:r>
            <a:r>
              <a:rPr lang="cs-CZ" b="1" dirty="0">
                <a:latin typeface="Verdana" panose="020B0604030504040204" pitchFamily="34" charset="0"/>
                <a:ea typeface="Verdana" panose="020B0604030504040204" pitchFamily="34" charset="0"/>
              </a:rPr>
              <a:t> </a:t>
            </a:r>
            <a:r>
              <a:rPr lang="cs-CZ" b="1" dirty="0" err="1">
                <a:latin typeface="Verdana" panose="020B0604030504040204" pitchFamily="34" charset="0"/>
                <a:ea typeface="Verdana" panose="020B0604030504040204" pitchFamily="34" charset="0"/>
              </a:rPr>
              <a:t>extrême</a:t>
            </a:r>
            <a:r>
              <a:rPr lang="cs-CZ" b="1"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lui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propose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cette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r>
              <a:rPr lang="cs-CZ" dirty="0" smtClean="0">
                <a:latin typeface="Verdana" panose="020B0604030504040204" pitchFamily="34" charset="0"/>
                <a:ea typeface="Verdana" panose="020B0604030504040204" pitchFamily="34" charset="0"/>
              </a:rPr>
              <a:t>porte </a:t>
            </a:r>
            <a:r>
              <a:rPr lang="cs-CZ" dirty="0" err="1">
                <a:latin typeface="Verdana" panose="020B0604030504040204" pitchFamily="34" charset="0"/>
                <a:ea typeface="Verdana" panose="020B0604030504040204" pitchFamily="34" charset="0"/>
              </a:rPr>
              <a:t>symbolique</a:t>
            </a:r>
            <a:r>
              <a:rPr lang="cs-CZ" dirty="0">
                <a:latin typeface="Verdana" panose="020B0604030504040204" pitchFamily="34" charset="0"/>
                <a:ea typeface="Verdana" panose="020B0604030504040204" pitchFamily="34" charset="0"/>
              </a:rPr>
              <a:t> qui </a:t>
            </a:r>
            <a:r>
              <a:rPr lang="cs-CZ" dirty="0" err="1">
                <a:latin typeface="Verdana" panose="020B0604030504040204" pitchFamily="34" charset="0"/>
                <a:ea typeface="Verdana" panose="020B0604030504040204" pitchFamily="34" charset="0"/>
              </a:rPr>
              <a:t>s’interpose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entre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eux</a:t>
            </a:r>
            <a:r>
              <a:rPr lang="cs-CZ" dirty="0">
                <a:latin typeface="Verdana" panose="020B0604030504040204" pitchFamily="34" charset="0"/>
                <a:ea typeface="Verdana" panose="020B0604030504040204" pitchFamily="34" charset="0"/>
              </a:rPr>
              <a:t>. Breton </a:t>
            </a:r>
            <a:r>
              <a:rPr lang="cs-CZ" dirty="0" err="1">
                <a:latin typeface="Verdana" panose="020B0604030504040204" pitchFamily="34" charset="0"/>
                <a:ea typeface="Verdana" panose="020B0604030504040204" pitchFamily="34" charset="0"/>
              </a:rPr>
              <a:t>retourne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chez</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lui</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alors</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r>
              <a:rPr lang="cs-CZ" dirty="0" err="1" smtClean="0">
                <a:latin typeface="Verdana" panose="020B0604030504040204" pitchFamily="34" charset="0"/>
                <a:ea typeface="Verdana" panose="020B0604030504040204" pitchFamily="34" charset="0"/>
              </a:rPr>
              <a:t>que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Nadja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poursuit</a:t>
            </a:r>
            <a:r>
              <a:rPr lang="cs-CZ" dirty="0">
                <a:latin typeface="Verdana" panose="020B0604030504040204" pitchFamily="34" charset="0"/>
                <a:ea typeface="Verdana" panose="020B0604030504040204" pitchFamily="34" charset="0"/>
              </a:rPr>
              <a:t> son </a:t>
            </a:r>
            <a:r>
              <a:rPr lang="cs-CZ" dirty="0" err="1">
                <a:latin typeface="Verdana" panose="020B0604030504040204" pitchFamily="34" charset="0"/>
                <a:ea typeface="Verdana" panose="020B0604030504040204" pitchFamily="34" charset="0"/>
              </a:rPr>
              <a:t>errance</a:t>
            </a:r>
            <a:r>
              <a:rPr lang="cs-CZ" dirty="0">
                <a:latin typeface="Verdana" panose="020B0604030504040204" pitchFamily="34" charset="0"/>
                <a:ea typeface="Verdana" panose="020B0604030504040204" pitchFamily="34" charset="0"/>
              </a:rPr>
              <a:t> à travers les </a:t>
            </a:r>
            <a:r>
              <a:rPr lang="cs-CZ" dirty="0" err="1">
                <a:latin typeface="Verdana" panose="020B0604030504040204" pitchFamily="34" charset="0"/>
                <a:ea typeface="Verdana" panose="020B0604030504040204" pitchFamily="34" charset="0"/>
              </a:rPr>
              <a:t>rues</a:t>
            </a:r>
            <a:r>
              <a:rPr lang="cs-CZ"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18465"/>
          <a:stretch/>
        </p:blipFill>
        <p:spPr>
          <a:xfrm>
            <a:off x="9420269" y="3601175"/>
            <a:ext cx="2688603" cy="3155225"/>
          </a:xfrm>
          <a:prstGeom prst="rect">
            <a:avLst/>
          </a:prstGeom>
        </p:spPr>
      </p:pic>
    </p:spTree>
    <p:extLst>
      <p:ext uri="{BB962C8B-B14F-4D97-AF65-F5344CB8AC3E}">
        <p14:creationId xmlns:p14="http://schemas.microsoft.com/office/powerpoint/2010/main" val="15657984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94E20B4-B38C-431D-97FB-559753C4CD10}"/>
              </a:ext>
              <a:ext uri="{C183D7F6-B498-43B3-948B-1728B52AA6E4}">
                <adec:decorative xmlns:adec="http://schemas.microsoft.com/office/drawing/2017/decorative" xmlns="" val="1"/>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2" name="Nadpis 1">
            <a:extLst>
              <a:ext uri="{FF2B5EF4-FFF2-40B4-BE49-F238E27FC236}">
                <a16:creationId xmlns:a16="http://schemas.microsoft.com/office/drawing/2014/main" id="{9E76074B-C45A-40AF-9F6D-1348D176FEA6}"/>
              </a:ext>
            </a:extLst>
          </p:cNvPr>
          <p:cNvSpPr>
            <a:spLocks noGrp="1"/>
          </p:cNvSpPr>
          <p:nvPr>
            <p:ph type="ctrTitle"/>
          </p:nvPr>
        </p:nvSpPr>
        <p:spPr>
          <a:xfrm>
            <a:off x="738909" y="4248728"/>
            <a:ext cx="7730836" cy="1537940"/>
          </a:xfrm>
          <a:solidFill>
            <a:schemeClr val="bg1"/>
          </a:solidFill>
        </p:spPr>
        <p:txBody>
          <a:bodyPr rtlCol="0">
            <a:normAutofit/>
          </a:bodyPr>
          <a:lstStyle/>
          <a:p>
            <a:pPr algn="l" rtl="0"/>
            <a:r>
              <a:rPr lang="fr-FR" sz="4400" b="1" dirty="0" smtClean="0"/>
              <a:t>Phase engagée du surréalisme </a:t>
            </a:r>
            <a:r>
              <a:rPr lang="fr-FR" sz="3200" dirty="0" smtClean="0"/>
              <a:t>(1925-1929)</a:t>
            </a:r>
            <a:endParaRPr lang="cs-CZ" sz="3200" dirty="0"/>
          </a:p>
        </p:txBody>
      </p:sp>
    </p:spTree>
    <p:extLst>
      <p:ext uri="{BB962C8B-B14F-4D97-AF65-F5344CB8AC3E}">
        <p14:creationId xmlns:p14="http://schemas.microsoft.com/office/powerpoint/2010/main" val="2158323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48145" y="708545"/>
            <a:ext cx="10908146" cy="5539978"/>
          </a:xfrm>
          <a:prstGeom prst="rect">
            <a:avLst/>
          </a:prstGeom>
        </p:spPr>
        <p:txBody>
          <a:bodyPr wrap="square">
            <a:spAutoFit/>
          </a:bodyPr>
          <a:lstStyle/>
          <a:p>
            <a:pPr algn="just" hangingPunct="0">
              <a:spcAft>
                <a:spcPts val="0"/>
              </a:spcAft>
            </a:pPr>
            <a:r>
              <a:rPr lang="fr-FR" dirty="0" smtClean="0">
                <a:latin typeface="Verdana" panose="020B0604030504040204" pitchFamily="34" charset="0"/>
                <a:ea typeface="Verdana" panose="020B0604030504040204" pitchFamily="34" charset="0"/>
              </a:rPr>
              <a:t>O</a:t>
            </a:r>
            <a:r>
              <a:rPr lang="cs-CZ" dirty="0" err="1" smtClean="0">
                <a:latin typeface="Verdana" panose="020B0604030504040204" pitchFamily="34" charset="0"/>
                <a:ea typeface="Verdana" panose="020B0604030504040204" pitchFamily="34" charset="0"/>
              </a:rPr>
              <a:t>bjectif</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changer la vie selon Rimbaud et transformer le monde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selon </a:t>
            </a:r>
            <a:r>
              <a:rPr lang="fr-FR" dirty="0">
                <a:latin typeface="Verdana" panose="020B0604030504040204" pitchFamily="34" charset="0"/>
                <a:ea typeface="Verdana" panose="020B0604030504040204" pitchFamily="34" charset="0"/>
              </a:rPr>
              <a:t>Marx </a:t>
            </a:r>
            <a:r>
              <a:rPr lang="fr-FR" dirty="0" smtClean="0">
                <a:latin typeface="Verdana" panose="020B0604030504040204" pitchFamily="34" charset="0"/>
                <a:ea typeface="Verdana" panose="020B0604030504040204" pitchFamily="34" charset="0"/>
              </a:rPr>
              <a:t>»</a:t>
            </a:r>
            <a:endParaRPr lang="fr-FR" sz="1200" dirty="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Première </a:t>
            </a:r>
            <a:r>
              <a:rPr lang="fr-FR" dirty="0">
                <a:latin typeface="Verdana" panose="020B0604030504040204" pitchFamily="34" charset="0"/>
                <a:ea typeface="Verdana" panose="020B0604030504040204" pitchFamily="34" charset="0"/>
              </a:rPr>
              <a:t>période (héroïque : 1919-1924) </a:t>
            </a:r>
            <a:r>
              <a:rPr lang="fr-FR" dirty="0" smtClean="0">
                <a:latin typeface="Verdana" panose="020B0604030504040204" pitchFamily="34" charset="0"/>
                <a:ea typeface="Verdana" panose="020B0604030504040204" pitchFamily="34" charset="0"/>
              </a:rPr>
              <a:t>- provocations</a:t>
            </a:r>
            <a:r>
              <a:rPr lang="fr-FR"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expérimentations</a:t>
            </a:r>
            <a:r>
              <a:rPr lang="fr-FR" dirty="0">
                <a:latin typeface="Verdana" panose="020B0604030504040204" pitchFamily="34" charset="0"/>
                <a:ea typeface="Verdana" panose="020B0604030504040204" pitchFamily="34" charset="0"/>
              </a:rPr>
              <a:t>, rêves, hypnose...</a:t>
            </a:r>
          </a:p>
          <a:p>
            <a:pPr algn="just" hangingPunct="0">
              <a:spcAft>
                <a:spcPts val="0"/>
              </a:spcAft>
            </a:pPr>
            <a:r>
              <a:rPr lang="fr-FR" dirty="0">
                <a:latin typeface="Verdana" panose="020B0604030504040204" pitchFamily="34" charset="0"/>
                <a:ea typeface="Verdana" panose="020B0604030504040204" pitchFamily="34" charset="0"/>
              </a:rPr>
              <a:t>x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a:latin typeface="Verdana" panose="020B0604030504040204" pitchFamily="34" charset="0"/>
                <a:ea typeface="Verdana" panose="020B0604030504040204" pitchFamily="34" charset="0"/>
              </a:rPr>
              <a:t>S</a:t>
            </a:r>
            <a:r>
              <a:rPr lang="fr-FR" dirty="0" smtClean="0">
                <a:latin typeface="Verdana" panose="020B0604030504040204" pitchFamily="34" charset="0"/>
                <a:ea typeface="Verdana" panose="020B0604030504040204" pitchFamily="34" charset="0"/>
              </a:rPr>
              <a:t>entiment </a:t>
            </a:r>
            <a:r>
              <a:rPr lang="fr-FR" dirty="0">
                <a:latin typeface="Verdana" panose="020B0604030504040204" pitchFamily="34" charset="0"/>
                <a:ea typeface="Verdana" panose="020B0604030504040204" pitchFamily="34" charset="0"/>
              </a:rPr>
              <a:t>que de telles manifestations ne changent rien</a:t>
            </a:r>
            <a:endParaRPr lang="fr-FR" sz="1200" dirty="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Les </a:t>
            </a:r>
            <a:r>
              <a:rPr lang="fr-FR" dirty="0">
                <a:latin typeface="Verdana" panose="020B0604030504040204" pitchFamily="34" charset="0"/>
                <a:ea typeface="Verdana" panose="020B0604030504040204" pitchFamily="34" charset="0"/>
              </a:rPr>
              <a:t>communistes taxent les surréalistes d’idéalistes passifs, d’un groupe </a:t>
            </a:r>
            <a:r>
              <a:rPr lang="fr-FR" dirty="0" smtClean="0">
                <a:latin typeface="Verdana" panose="020B0604030504040204" pitchFamily="34" charset="0"/>
                <a:ea typeface="Verdana" panose="020B0604030504040204" pitchFamily="34" charset="0"/>
              </a:rPr>
              <a:t>littéraire. </a:t>
            </a:r>
          </a:p>
          <a:p>
            <a:pPr algn="just" hangingPunct="0">
              <a:spcAft>
                <a:spcPts val="0"/>
              </a:spcAft>
            </a:pPr>
            <a:r>
              <a:rPr lang="fr-FR" dirty="0" smtClean="0">
                <a:latin typeface="Verdana" panose="020B0604030504040204" pitchFamily="34" charset="0"/>
                <a:ea typeface="Verdana" panose="020B0604030504040204" pitchFamily="34" charset="0"/>
              </a:rPr>
              <a:t>Volonté </a:t>
            </a:r>
            <a:r>
              <a:rPr lang="fr-FR" dirty="0">
                <a:latin typeface="Verdana" panose="020B0604030504040204" pitchFamily="34" charset="0"/>
                <a:ea typeface="Verdana" panose="020B0604030504040204" pitchFamily="34" charset="0"/>
              </a:rPr>
              <a:t>de se défendre et montrer sa force </a:t>
            </a:r>
            <a:r>
              <a:rPr lang="fr-FR" dirty="0" smtClean="0">
                <a:latin typeface="Verdana" panose="020B0604030504040204" pitchFamily="34" charset="0"/>
                <a:ea typeface="Verdana" panose="020B0604030504040204" pitchFamily="34" charset="0"/>
              </a:rPr>
              <a:t>réelle</a:t>
            </a:r>
            <a:r>
              <a:rPr lang="fr-FR" sz="1200" dirty="0" smtClean="0">
                <a:latin typeface="Verdana" panose="020B0604030504040204" pitchFamily="34" charset="0"/>
                <a:ea typeface="Verdana" panose="020B0604030504040204" pitchFamily="34" charset="0"/>
              </a:rPr>
              <a:t> =&gt;  </a:t>
            </a:r>
            <a:r>
              <a:rPr lang="fr-FR" b="1" dirty="0" smtClean="0">
                <a:solidFill>
                  <a:srgbClr val="FF0000"/>
                </a:solidFill>
                <a:latin typeface="Verdana" panose="020B0604030504040204" pitchFamily="34" charset="0"/>
                <a:ea typeface="Verdana" panose="020B0604030504040204" pitchFamily="34" charset="0"/>
              </a:rPr>
              <a:t>déclaration </a:t>
            </a:r>
            <a:r>
              <a:rPr lang="fr-FR" b="1" dirty="0">
                <a:solidFill>
                  <a:srgbClr val="FF0000"/>
                </a:solidFill>
                <a:latin typeface="Verdana" panose="020B0604030504040204" pitchFamily="34" charset="0"/>
                <a:ea typeface="Verdana" panose="020B0604030504040204" pitchFamily="34" charset="0"/>
              </a:rPr>
              <a:t>du 27 janvier</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2020.</a:t>
            </a:r>
            <a:endParaRPr lang="cs-CZ" dirty="0" smtClean="0">
              <a:latin typeface="Verdana" panose="020B0604030504040204" pitchFamily="34" charset="0"/>
              <a:ea typeface="Verdana" panose="020B0604030504040204" pitchFamily="34" charset="0"/>
            </a:endParaRPr>
          </a:p>
          <a:p>
            <a:pPr algn="just" hangingPunct="0">
              <a:spcAft>
                <a:spcPts val="0"/>
              </a:spcAft>
            </a:pPr>
            <a:endParaRPr lang="cs-CZ" sz="1200" dirty="0">
              <a:effectLst/>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E</a:t>
            </a:r>
            <a:r>
              <a:rPr lang="fr-FR" dirty="0" err="1" smtClean="0">
                <a:latin typeface="Verdana" panose="020B0604030504040204" pitchFamily="34" charset="0"/>
                <a:ea typeface="Verdana" panose="020B0604030504040204" pitchFamily="34" charset="0"/>
              </a:rPr>
              <a:t>ntrée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en </a:t>
            </a:r>
            <a:r>
              <a:rPr lang="cs-CZ" dirty="0" err="1" smtClean="0">
                <a:latin typeface="Verdana" panose="020B0604030504040204" pitchFamily="34" charset="0"/>
                <a:ea typeface="Verdana" panose="020B0604030504040204" pitchFamily="34" charset="0"/>
              </a:rPr>
              <a:t>politique</a:t>
            </a:r>
            <a:r>
              <a:rPr lang="fr-FR" dirty="0">
                <a:latin typeface="Verdana" panose="020B0604030504040204" pitchFamily="34" charset="0"/>
                <a:ea typeface="Verdana" panose="020B0604030504040204" pitchFamily="34" charset="0"/>
              </a:rPr>
              <a:t> : </a:t>
            </a:r>
            <a:endParaRPr lang="fr-FR" dirty="0" smtClean="0">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latin typeface="Verdana" panose="020B0604030504040204" pitchFamily="34" charset="0"/>
                <a:ea typeface="Verdana" panose="020B0604030504040204" pitchFamily="34" charset="0"/>
              </a:rPr>
              <a:t>protestation </a:t>
            </a:r>
            <a:r>
              <a:rPr lang="fr-FR" dirty="0">
                <a:latin typeface="Verdana" panose="020B0604030504040204" pitchFamily="34" charset="0"/>
                <a:ea typeface="Verdana" panose="020B0604030504040204" pitchFamily="34" charset="0"/>
              </a:rPr>
              <a:t>contre la campagne menée par la France dans le Rif contre l’insurrection marocaine de </a:t>
            </a:r>
            <a:r>
              <a:rPr lang="fr-FR" dirty="0" err="1" smtClean="0">
                <a:latin typeface="Verdana" panose="020B0604030504040204" pitchFamily="34" charset="0"/>
                <a:ea typeface="Verdana" panose="020B0604030504040204" pitchFamily="34" charset="0"/>
              </a:rPr>
              <a:t>Abd</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el-</a:t>
            </a:r>
            <a:r>
              <a:rPr lang="fr-FR" dirty="0" err="1" smtClean="0">
                <a:latin typeface="Verdana" panose="020B0604030504040204" pitchFamily="34" charset="0"/>
                <a:ea typeface="Verdana" panose="020B0604030504040204" pitchFamily="34" charset="0"/>
              </a:rPr>
              <a:t>Krim</a:t>
            </a:r>
            <a:r>
              <a:rPr lang="fr-FR" dirty="0" smtClean="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latin typeface="Verdana" panose="020B0604030504040204" pitchFamily="34" charset="0"/>
                <a:ea typeface="Verdana" panose="020B0604030504040204" pitchFamily="34" charset="0"/>
              </a:rPr>
              <a:t>Breton </a:t>
            </a:r>
            <a:r>
              <a:rPr lang="fr-FR" dirty="0">
                <a:latin typeface="Verdana" panose="020B0604030504040204" pitchFamily="34" charset="0"/>
                <a:ea typeface="Verdana" panose="020B0604030504040204" pitchFamily="34" charset="0"/>
              </a:rPr>
              <a:t>lit le livre </a:t>
            </a:r>
            <a:r>
              <a:rPr lang="fr-FR" i="1" dirty="0">
                <a:latin typeface="Verdana" panose="020B0604030504040204" pitchFamily="34" charset="0"/>
                <a:ea typeface="Verdana" panose="020B0604030504040204" pitchFamily="34" charset="0"/>
              </a:rPr>
              <a:t>Lénine</a:t>
            </a:r>
            <a:r>
              <a:rPr lang="fr-FR" dirty="0">
                <a:latin typeface="Verdana" panose="020B0604030504040204" pitchFamily="34" charset="0"/>
                <a:ea typeface="Verdana" panose="020B0604030504040204" pitchFamily="34" charset="0"/>
              </a:rPr>
              <a:t> signé de </a:t>
            </a:r>
            <a:r>
              <a:rPr lang="fr-FR" dirty="0" smtClean="0">
                <a:latin typeface="Verdana" panose="020B0604030504040204" pitchFamily="34" charset="0"/>
                <a:ea typeface="Verdana" panose="020B0604030504040204" pitchFamily="34" charset="0"/>
              </a:rPr>
              <a:t>Trotski </a:t>
            </a:r>
            <a:r>
              <a:rPr lang="fr-FR" dirty="0">
                <a:latin typeface="Verdana" panose="020B0604030504040204" pitchFamily="34" charset="0"/>
                <a:ea typeface="Verdana" panose="020B0604030504040204" pitchFamily="34" charset="0"/>
              </a:rPr>
              <a:t>(qu’est-ce que Rimbaud à côté de cet homme </a:t>
            </a:r>
            <a:r>
              <a:rPr lang="fr-FR" dirty="0" smtClean="0">
                <a:latin typeface="Verdana" panose="020B0604030504040204" pitchFamily="34" charset="0"/>
                <a:ea typeface="Verdana" panose="020B0604030504040204" pitchFamily="34" charset="0"/>
              </a:rPr>
              <a:t>?)</a:t>
            </a:r>
          </a:p>
          <a:p>
            <a:pPr marL="285750" indent="-285750" algn="just">
              <a:buFont typeface="Wingdings" panose="05000000000000000000" pitchFamily="2" charset="2"/>
              <a:buChar char="v"/>
            </a:pPr>
            <a:r>
              <a:rPr lang="fr-FR" dirty="0" smtClean="0">
                <a:latin typeface="Verdana" panose="020B0604030504040204" pitchFamily="34" charset="0"/>
                <a:ea typeface="Verdana" panose="020B0604030504040204" pitchFamily="34" charset="0"/>
              </a:rPr>
              <a:t>Il commencer à « trier » ses amis (</a:t>
            </a:r>
            <a:r>
              <a:rPr lang="fr-FR" dirty="0">
                <a:latin typeface="Verdana" panose="020B0604030504040204" pitchFamily="34" charset="0"/>
                <a:ea typeface="Verdana" panose="020B0604030504040204" pitchFamily="34" charset="0"/>
              </a:rPr>
              <a:t>dans quelle mesure leurs positions personnelles sont-elles compatibles avec la </a:t>
            </a:r>
            <a:r>
              <a:rPr lang="fr-FR" dirty="0" smtClean="0">
                <a:latin typeface="Verdana" panose="020B0604030504040204" pitchFamily="34" charset="0"/>
                <a:ea typeface="Verdana" panose="020B0604030504040204" pitchFamily="34" charset="0"/>
              </a:rPr>
              <a:t>révolution ?)</a:t>
            </a:r>
          </a:p>
          <a:p>
            <a:pPr marL="285750" indent="-285750" algn="just">
              <a:buFont typeface="Wingdings" panose="05000000000000000000" pitchFamily="2" charset="2"/>
              <a:buChar char="v"/>
            </a:pPr>
            <a:r>
              <a:rPr lang="fr-FR" b="1" i="1" dirty="0" smtClean="0">
                <a:latin typeface="Verdana" panose="020B0604030504040204" pitchFamily="34" charset="0"/>
                <a:ea typeface="Verdana" panose="020B0604030504040204" pitchFamily="34" charset="0"/>
              </a:rPr>
              <a:t>Au </a:t>
            </a:r>
            <a:r>
              <a:rPr lang="fr-FR" b="1" i="1" dirty="0">
                <a:latin typeface="Verdana" panose="020B0604030504040204" pitchFamily="34" charset="0"/>
                <a:ea typeface="Verdana" panose="020B0604030504040204" pitchFamily="34" charset="0"/>
              </a:rPr>
              <a:t>grand jour</a:t>
            </a:r>
            <a:r>
              <a:rPr lang="fr-FR" dirty="0">
                <a:latin typeface="Verdana" panose="020B0604030504040204" pitchFamily="34" charset="0"/>
                <a:ea typeface="Verdana" panose="020B0604030504040204" pitchFamily="34" charset="0"/>
              </a:rPr>
              <a:t> : tract de mai 1927 où Aragon, Breton, Eluard, Péret et </a:t>
            </a:r>
            <a:r>
              <a:rPr lang="fr-FR" dirty="0" err="1">
                <a:latin typeface="Verdana" panose="020B0604030504040204" pitchFamily="34" charset="0"/>
                <a:ea typeface="Verdana" panose="020B0604030504040204" pitchFamily="34" charset="0"/>
              </a:rPr>
              <a:t>Unik</a:t>
            </a:r>
            <a:r>
              <a:rPr lang="fr-FR" dirty="0">
                <a:latin typeface="Verdana" panose="020B0604030504040204" pitchFamily="34" charset="0"/>
                <a:ea typeface="Verdana" panose="020B0604030504040204" pitchFamily="34" charset="0"/>
              </a:rPr>
              <a:t> justifient leur adhésion au P.C.F. (exclusion de Soupault, Artaud et Vitrac qui se cantonnent à la </a:t>
            </a:r>
            <a:endParaRPr lang="fr-FR" dirty="0" smtClean="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 </a:t>
            </a:r>
            <a:r>
              <a:rPr lang="fr-FR" dirty="0">
                <a:latin typeface="Verdana" panose="020B0604030504040204" pitchFamily="34" charset="0"/>
                <a:ea typeface="Verdana" panose="020B0604030504040204" pitchFamily="34" charset="0"/>
              </a:rPr>
              <a:t>poursuite isolée de la stupide aventure littéraire ») </a:t>
            </a:r>
            <a:endParaRPr lang="fr-FR" dirty="0">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b="1" i="1" dirty="0" smtClean="0">
                <a:latin typeface="Verdana" panose="020B0604030504040204" pitchFamily="34" charset="0"/>
                <a:ea typeface="Verdana" panose="020B0604030504040204" pitchFamily="34" charset="0"/>
              </a:rPr>
              <a:t>À </a:t>
            </a:r>
            <a:r>
              <a:rPr lang="fr-FR" b="1" i="1" dirty="0">
                <a:latin typeface="Verdana" panose="020B0604030504040204" pitchFamily="34" charset="0"/>
                <a:ea typeface="Verdana" panose="020B0604030504040204" pitchFamily="34" charset="0"/>
              </a:rPr>
              <a:t>la grande nuit ou le Bluff surréaliste</a:t>
            </a:r>
            <a:r>
              <a:rPr lang="fr-FR" b="1"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(réponse </a:t>
            </a:r>
            <a:r>
              <a:rPr lang="fr-FR" dirty="0" smtClean="0">
                <a:latin typeface="Verdana" panose="020B0604030504040204" pitchFamily="34" charset="0"/>
                <a:ea typeface="Verdana" panose="020B0604030504040204" pitchFamily="34" charset="0"/>
              </a:rPr>
              <a:t>agacée d’Artaud – juin </a:t>
            </a:r>
            <a:r>
              <a:rPr lang="fr-FR" dirty="0">
                <a:latin typeface="Verdana" panose="020B0604030504040204" pitchFamily="34" charset="0"/>
                <a:ea typeface="Verdana" panose="020B0604030504040204" pitchFamily="34" charset="0"/>
              </a:rPr>
              <a:t>1927) : </a:t>
            </a:r>
            <a:r>
              <a:rPr lang="fr-FR" dirty="0" smtClean="0">
                <a:latin typeface="Verdana" panose="020B0604030504040204" pitchFamily="34" charset="0"/>
                <a:ea typeface="Verdana" panose="020B0604030504040204" pitchFamily="34" charset="0"/>
              </a:rPr>
              <a:t>l’ambition </a:t>
            </a:r>
            <a:r>
              <a:rPr lang="fr-FR" dirty="0">
                <a:latin typeface="Verdana" panose="020B0604030504040204" pitchFamily="34" charset="0"/>
                <a:ea typeface="Verdana" panose="020B0604030504040204" pitchFamily="34" charset="0"/>
              </a:rPr>
              <a:t>politique </a:t>
            </a:r>
            <a:r>
              <a:rPr lang="fr-FR" dirty="0" smtClean="0">
                <a:latin typeface="Verdana" panose="020B0604030504040204" pitchFamily="34" charset="0"/>
                <a:ea typeface="Verdana" panose="020B0604030504040204" pitchFamily="34" charset="0"/>
              </a:rPr>
              <a:t>dénature </a:t>
            </a:r>
            <a:r>
              <a:rPr lang="fr-FR" dirty="0">
                <a:latin typeface="Verdana" panose="020B0604030504040204" pitchFamily="34" charset="0"/>
                <a:ea typeface="Verdana" panose="020B0604030504040204" pitchFamily="34" charset="0"/>
              </a:rPr>
              <a:t>le surréalisme</a:t>
            </a:r>
            <a:r>
              <a:rPr lang="fr-FR" dirty="0" smtClean="0">
                <a:latin typeface="Verdana" panose="020B0604030504040204" pitchFamily="34" charset="0"/>
                <a:ea typeface="Verdana" panose="020B0604030504040204" pitchFamily="34" charset="0"/>
              </a:rPr>
              <a:t>)</a:t>
            </a:r>
            <a:endParaRPr lang="fr-FR" sz="1200" dirty="0">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t="17800" r="22744"/>
          <a:stretch/>
        </p:blipFill>
        <p:spPr>
          <a:xfrm>
            <a:off x="9011994" y="193964"/>
            <a:ext cx="2958333" cy="1915740"/>
          </a:xfrm>
          <a:prstGeom prst="rect">
            <a:avLst/>
          </a:prstGeom>
        </p:spPr>
      </p:pic>
    </p:spTree>
    <p:extLst>
      <p:ext uri="{BB962C8B-B14F-4D97-AF65-F5344CB8AC3E}">
        <p14:creationId xmlns:p14="http://schemas.microsoft.com/office/powerpoint/2010/main" val="22608870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7162" y="1166843"/>
            <a:ext cx="11443855" cy="4801314"/>
          </a:xfrm>
          <a:prstGeom prst="rect">
            <a:avLst/>
          </a:prstGeom>
        </p:spPr>
        <p:txBody>
          <a:bodyPr wrap="square">
            <a:spAutoFit/>
          </a:bodyPr>
          <a:lstStyle/>
          <a:p>
            <a:pPr algn="just">
              <a:spcAft>
                <a:spcPts val="0"/>
              </a:spcAft>
            </a:pPr>
            <a:r>
              <a:rPr lang="fr-FR" b="1" i="1" dirty="0">
                <a:latin typeface="Verdana" panose="020B0604030504040204" pitchFamily="34" charset="0"/>
                <a:ea typeface="Verdana" panose="020B0604030504040204" pitchFamily="34" charset="0"/>
              </a:rPr>
              <a:t>Second </a:t>
            </a:r>
            <a:r>
              <a:rPr lang="fr-FR" b="1" i="1" dirty="0" smtClean="0">
                <a:latin typeface="Verdana" panose="020B0604030504040204" pitchFamily="34" charset="0"/>
                <a:ea typeface="Verdana" panose="020B0604030504040204" pitchFamily="34" charset="0"/>
              </a:rPr>
              <a:t>Manifeste du surréalisme </a:t>
            </a:r>
            <a:r>
              <a:rPr lang="fr-FR" dirty="0" smtClean="0">
                <a:latin typeface="Verdana" panose="020B0604030504040204" pitchFamily="34" charset="0"/>
                <a:ea typeface="Verdana" panose="020B0604030504040204" pitchFamily="34" charset="0"/>
              </a:rPr>
              <a:t>(1929-30)</a:t>
            </a:r>
          </a:p>
          <a:p>
            <a:pPr algn="just">
              <a:spcAft>
                <a:spcPts val="0"/>
              </a:spcAft>
            </a:pPr>
            <a:r>
              <a:rPr lang="fr-FR" dirty="0">
                <a:latin typeface="Verdana" panose="020B0604030504040204" pitchFamily="34" charset="0"/>
                <a:ea typeface="Verdana" panose="020B0604030504040204" pitchFamily="34" charset="0"/>
              </a:rPr>
              <a:t> </a:t>
            </a:r>
          </a:p>
          <a:p>
            <a:pPr algn="just">
              <a:spcAft>
                <a:spcPts val="0"/>
              </a:spcAft>
            </a:pPr>
            <a:r>
              <a:rPr lang="fr-FR" dirty="0">
                <a:latin typeface="Verdana" panose="020B0604030504040204" pitchFamily="34" charset="0"/>
                <a:ea typeface="Verdana" panose="020B0604030504040204" pitchFamily="34" charset="0"/>
              </a:rPr>
              <a:t>P</a:t>
            </a:r>
            <a:r>
              <a:rPr lang="fr-FR" dirty="0" smtClean="0">
                <a:latin typeface="Verdana" panose="020B0604030504040204" pitchFamily="34" charset="0"/>
                <a:ea typeface="Verdana" panose="020B0604030504040204" pitchFamily="34" charset="0"/>
              </a:rPr>
              <a:t>résenté </a:t>
            </a:r>
            <a:r>
              <a:rPr lang="fr-FR" dirty="0">
                <a:latin typeface="Verdana" panose="020B0604030504040204" pitchFamily="34" charset="0"/>
                <a:ea typeface="Verdana" panose="020B0604030504040204" pitchFamily="34" charset="0"/>
              </a:rPr>
              <a:t>comme une suite de l’essai publié en 1924  x  ton assez </a:t>
            </a:r>
            <a:endParaRPr lang="fr-FR" dirty="0" smtClean="0">
              <a:latin typeface="Verdana" panose="020B0604030504040204" pitchFamily="34" charset="0"/>
              <a:ea typeface="Verdana" panose="020B0604030504040204" pitchFamily="34" charset="0"/>
            </a:endParaRPr>
          </a:p>
          <a:p>
            <a:pPr algn="just">
              <a:spcAft>
                <a:spcPts val="0"/>
              </a:spcAft>
            </a:pPr>
            <a:r>
              <a:rPr lang="fr-FR" dirty="0" smtClean="0">
                <a:latin typeface="Verdana" panose="020B0604030504040204" pitchFamily="34" charset="0"/>
                <a:ea typeface="Verdana" panose="020B0604030504040204" pitchFamily="34" charset="0"/>
              </a:rPr>
              <a:t>différent, très </a:t>
            </a:r>
            <a:r>
              <a:rPr lang="fr-FR" dirty="0">
                <a:latin typeface="Verdana" panose="020B0604030504040204" pitchFamily="34" charset="0"/>
                <a:ea typeface="Verdana" panose="020B0604030504040204" pitchFamily="34" charset="0"/>
              </a:rPr>
              <a:t>violent et polémique : </a:t>
            </a:r>
            <a:r>
              <a:rPr lang="fr-FR" i="1" dirty="0">
                <a:latin typeface="Verdana" panose="020B0604030504040204" pitchFamily="34" charset="0"/>
                <a:ea typeface="Verdana" panose="020B0604030504040204" pitchFamily="34" charset="0"/>
              </a:rPr>
              <a:t>« l’acte surréaliste le plus simple </a:t>
            </a:r>
            <a:endParaRPr lang="fr-FR" i="1" dirty="0" smtClean="0">
              <a:latin typeface="Verdana" panose="020B0604030504040204" pitchFamily="34" charset="0"/>
              <a:ea typeface="Verdana" panose="020B0604030504040204" pitchFamily="34" charset="0"/>
            </a:endParaRPr>
          </a:p>
          <a:p>
            <a:pPr algn="just">
              <a:spcAft>
                <a:spcPts val="0"/>
              </a:spcAft>
            </a:pPr>
            <a:r>
              <a:rPr lang="fr-FR" i="1" dirty="0" smtClean="0">
                <a:latin typeface="Verdana" panose="020B0604030504040204" pitchFamily="34" charset="0"/>
                <a:ea typeface="Verdana" panose="020B0604030504040204" pitchFamily="34" charset="0"/>
              </a:rPr>
              <a:t>consiste</a:t>
            </a:r>
            <a:r>
              <a:rPr lang="fr-FR" i="1" dirty="0">
                <a:latin typeface="Verdana" panose="020B0604030504040204" pitchFamily="34" charset="0"/>
                <a:ea typeface="Verdana" panose="020B0604030504040204" pitchFamily="34" charset="0"/>
              </a:rPr>
              <a:t>, revolvers aux poings, à descendre dans la rue et à tirer au </a:t>
            </a:r>
            <a:endParaRPr lang="fr-FR" i="1" dirty="0" smtClean="0">
              <a:latin typeface="Verdana" panose="020B0604030504040204" pitchFamily="34" charset="0"/>
              <a:ea typeface="Verdana" panose="020B0604030504040204" pitchFamily="34" charset="0"/>
            </a:endParaRPr>
          </a:p>
          <a:p>
            <a:pPr algn="just">
              <a:spcAft>
                <a:spcPts val="0"/>
              </a:spcAft>
            </a:pPr>
            <a:r>
              <a:rPr lang="fr-FR" i="1" dirty="0" smtClean="0">
                <a:latin typeface="Verdana" panose="020B0604030504040204" pitchFamily="34" charset="0"/>
                <a:ea typeface="Verdana" panose="020B0604030504040204" pitchFamily="34" charset="0"/>
              </a:rPr>
              <a:t>hasard</a:t>
            </a:r>
            <a:r>
              <a:rPr lang="fr-FR" i="1" dirty="0">
                <a:latin typeface="Verdana" panose="020B0604030504040204" pitchFamily="34" charset="0"/>
                <a:ea typeface="Verdana" panose="020B0604030504040204" pitchFamily="34" charset="0"/>
              </a:rPr>
              <a:t>, tant qu’on peut, dans la foule. » </a:t>
            </a:r>
          </a:p>
          <a:p>
            <a:pPr marL="285750" indent="-285750" algn="just">
              <a:spcAft>
                <a:spcPts val="0"/>
              </a:spcAft>
              <a:buFont typeface="Wingdings" panose="05000000000000000000" pitchFamily="2" charset="2"/>
              <a:buChar char="v"/>
            </a:pPr>
            <a:r>
              <a:rPr lang="fr-FR" dirty="0">
                <a:latin typeface="Verdana" panose="020B0604030504040204" pitchFamily="34" charset="0"/>
                <a:ea typeface="Verdana" panose="020B0604030504040204" pitchFamily="34" charset="0"/>
              </a:rPr>
              <a:t>B</a:t>
            </a:r>
            <a:r>
              <a:rPr lang="fr-FR" dirty="0" smtClean="0">
                <a:latin typeface="Verdana" panose="020B0604030504040204" pitchFamily="34" charset="0"/>
                <a:ea typeface="Verdana" panose="020B0604030504040204" pitchFamily="34" charset="0"/>
              </a:rPr>
              <a:t>ilan </a:t>
            </a:r>
            <a:r>
              <a:rPr lang="fr-FR" dirty="0">
                <a:latin typeface="Verdana" panose="020B0604030504040204" pitchFamily="34" charset="0"/>
                <a:ea typeface="Verdana" panose="020B0604030504040204" pitchFamily="34" charset="0"/>
              </a:rPr>
              <a:t>des cinq années de pratique du surréalisme (1924-29), </a:t>
            </a:r>
            <a:endParaRPr lang="fr-FR" dirty="0" smtClean="0">
              <a:latin typeface="Verdana" panose="020B0604030504040204" pitchFamily="34" charset="0"/>
              <a:ea typeface="Verdana" panose="020B0604030504040204" pitchFamily="34" charset="0"/>
            </a:endParaRPr>
          </a:p>
          <a:p>
            <a:pPr algn="just">
              <a:spcAft>
                <a:spcPts val="0"/>
              </a:spcAft>
            </a:pP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réaffirmation </a:t>
            </a:r>
            <a:r>
              <a:rPr lang="fr-FR" dirty="0">
                <a:latin typeface="Verdana" panose="020B0604030504040204" pitchFamily="34" charset="0"/>
                <a:ea typeface="Verdana" panose="020B0604030504040204" pitchFamily="34" charset="0"/>
              </a:rPr>
              <a:t>des principes et le rajout </a:t>
            </a:r>
            <a:r>
              <a:rPr lang="fr-FR" dirty="0" smtClean="0">
                <a:latin typeface="Verdana" panose="020B0604030504040204" pitchFamily="34" charset="0"/>
                <a:ea typeface="Verdana" panose="020B0604030504040204" pitchFamily="34" charset="0"/>
              </a:rPr>
              <a:t>d’autres</a:t>
            </a:r>
          </a:p>
          <a:p>
            <a:pPr marL="285750" indent="-285750" algn="just">
              <a:spcAft>
                <a:spcPts val="0"/>
              </a:spcAft>
              <a:buFont typeface="Wingdings" panose="05000000000000000000" pitchFamily="2" charset="2"/>
              <a:buChar char="v"/>
            </a:pPr>
            <a:r>
              <a:rPr lang="fr-FR" dirty="0" smtClean="0">
                <a:latin typeface="Verdana" panose="020B0604030504040204" pitchFamily="34" charset="0"/>
                <a:ea typeface="Verdana" panose="020B0604030504040204" pitchFamily="34" charset="0"/>
              </a:rPr>
              <a:t>Volonté de faire </a:t>
            </a:r>
            <a:r>
              <a:rPr lang="fr-FR" dirty="0">
                <a:latin typeface="Verdana" panose="020B0604030504040204" pitchFamily="34" charset="0"/>
                <a:ea typeface="Verdana" panose="020B0604030504040204" pitchFamily="34" charset="0"/>
              </a:rPr>
              <a:t>le point sur les rapports entre surréalisme et </a:t>
            </a:r>
            <a:r>
              <a:rPr lang="fr-FR" dirty="0" smtClean="0">
                <a:latin typeface="Verdana" panose="020B0604030504040204" pitchFamily="34" charset="0"/>
                <a:ea typeface="Verdana" panose="020B0604030504040204" pitchFamily="34" charset="0"/>
              </a:rPr>
              <a:t>marxisme</a:t>
            </a:r>
          </a:p>
          <a:p>
            <a:pPr algn="just">
              <a:spcAft>
                <a:spcPts val="0"/>
              </a:spcAft>
            </a:pPr>
            <a:endParaRPr lang="fr-FR" dirty="0">
              <a:latin typeface="Verdana" panose="020B0604030504040204" pitchFamily="34" charset="0"/>
              <a:ea typeface="Verdana" panose="020B0604030504040204" pitchFamily="34" charset="0"/>
            </a:endParaRPr>
          </a:p>
          <a:p>
            <a:pPr algn="just">
              <a:spcAft>
                <a:spcPts val="0"/>
              </a:spcAft>
            </a:pPr>
            <a:r>
              <a:rPr lang="fr-FR" b="1" dirty="0" smtClean="0">
                <a:solidFill>
                  <a:srgbClr val="FF0000"/>
                </a:solidFill>
                <a:latin typeface="Verdana" panose="020B0604030504040204" pitchFamily="34" charset="0"/>
                <a:ea typeface="Verdana" panose="020B0604030504040204" pitchFamily="34" charset="0"/>
              </a:rPr>
              <a:t>BUT</a:t>
            </a:r>
            <a:r>
              <a:rPr lang="fr-FR" b="1" dirty="0">
                <a:solidFill>
                  <a:srgbClr val="FF0000"/>
                </a:solidFill>
                <a:latin typeface="Verdana" panose="020B0604030504040204" pitchFamily="34" charset="0"/>
                <a:ea typeface="Verdana" panose="020B0604030504040204" pitchFamily="34" charset="0"/>
              </a:rPr>
              <a:t> : consolider le mouvement et lui donner une base idéologique </a:t>
            </a:r>
            <a:r>
              <a:rPr lang="fr-FR" b="1" dirty="0" smtClean="0">
                <a:solidFill>
                  <a:srgbClr val="FF0000"/>
                </a:solidFill>
                <a:latin typeface="Verdana" panose="020B0604030504040204" pitchFamily="34" charset="0"/>
                <a:ea typeface="Verdana" panose="020B0604030504040204" pitchFamily="34" charset="0"/>
              </a:rPr>
              <a:t>efficace</a:t>
            </a:r>
          </a:p>
          <a:p>
            <a:pPr algn="just">
              <a:spcAft>
                <a:spcPts val="0"/>
              </a:spcAft>
            </a:pPr>
            <a:r>
              <a:rPr lang="fr-FR" dirty="0">
                <a:latin typeface="Verdana" panose="020B0604030504040204" pitchFamily="34" charset="0"/>
                <a:ea typeface="Verdana" panose="020B0604030504040204" pitchFamily="34" charset="0"/>
              </a:rPr>
              <a:t>x</a:t>
            </a:r>
            <a:endParaRPr lang="fr-FR" dirty="0" smtClean="0">
              <a:latin typeface="Verdana" panose="020B0604030504040204" pitchFamily="34" charset="0"/>
              <a:ea typeface="Verdana" panose="020B0604030504040204" pitchFamily="34" charset="0"/>
            </a:endParaRPr>
          </a:p>
          <a:p>
            <a:pPr algn="just">
              <a:spcAft>
                <a:spcPts val="0"/>
              </a:spcAft>
            </a:pPr>
            <a:r>
              <a:rPr lang="fr-FR" dirty="0">
                <a:latin typeface="Verdana" panose="020B0604030504040204" pitchFamily="34" charset="0"/>
                <a:ea typeface="Verdana" panose="020B0604030504040204" pitchFamily="34" charset="0"/>
              </a:rPr>
              <a:t>L</a:t>
            </a:r>
            <a:r>
              <a:rPr lang="fr-FR" dirty="0" smtClean="0">
                <a:latin typeface="Verdana" panose="020B0604030504040204" pitchFamily="34" charset="0"/>
                <a:ea typeface="Verdana" panose="020B0604030504040204" pitchFamily="34" charset="0"/>
              </a:rPr>
              <a:t>e texte  </a:t>
            </a:r>
            <a:r>
              <a:rPr lang="fr-FR" dirty="0">
                <a:latin typeface="Verdana" panose="020B0604030504040204" pitchFamily="34" charset="0"/>
                <a:ea typeface="Verdana" panose="020B0604030504040204" pitchFamily="34" charset="0"/>
              </a:rPr>
              <a:t>dégénère rapidement en un règlement de comptes </a:t>
            </a:r>
            <a:r>
              <a:rPr lang="fr-FR" dirty="0">
                <a:latin typeface="Verdana" panose="020B0604030504040204" pitchFamily="34" charset="0"/>
                <a:ea typeface="Verdana" panose="020B0604030504040204" pitchFamily="34" charset="0"/>
              </a:rPr>
              <a:t>(</a:t>
            </a:r>
            <a:r>
              <a:rPr lang="fr-FR" dirty="0" smtClean="0">
                <a:latin typeface="Verdana" panose="020B0604030504040204" pitchFamily="34" charset="0"/>
                <a:ea typeface="Verdana" panose="020B0604030504040204" pitchFamily="34" charset="0"/>
              </a:rPr>
              <a:t>Breton, seul </a:t>
            </a:r>
            <a:r>
              <a:rPr lang="fr-FR" dirty="0">
                <a:latin typeface="Verdana" panose="020B0604030504040204" pitchFamily="34" charset="0"/>
                <a:ea typeface="Verdana" panose="020B0604030504040204" pitchFamily="34" charset="0"/>
              </a:rPr>
              <a:t>contre tous, </a:t>
            </a:r>
            <a:r>
              <a:rPr lang="fr-FR" dirty="0">
                <a:latin typeface="Verdana" panose="020B0604030504040204" pitchFamily="34" charset="0"/>
                <a:ea typeface="Verdana" panose="020B0604030504040204" pitchFamily="34" charset="0"/>
              </a:rPr>
              <a:t>y</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défend « son » surréalisme)</a:t>
            </a:r>
          </a:p>
          <a:p>
            <a:pPr algn="just"/>
            <a:r>
              <a:rPr lang="fr-FR" i="1" dirty="0" smtClean="0">
                <a:latin typeface="Verdana" panose="020B0604030504040204" pitchFamily="34" charset="0"/>
                <a:ea typeface="Verdana" panose="020B0604030504040204" pitchFamily="34" charset="0"/>
              </a:rPr>
              <a:t>« Je </a:t>
            </a:r>
            <a:r>
              <a:rPr lang="fr-FR" i="1" dirty="0">
                <a:latin typeface="Verdana" panose="020B0604030504040204" pitchFamily="34" charset="0"/>
                <a:ea typeface="Verdana" panose="020B0604030504040204" pitchFamily="34" charset="0"/>
              </a:rPr>
              <a:t>cherche autour de nous, avec qui échanger encore, si possible, un signe d’intelligence, mais </a:t>
            </a:r>
            <a:r>
              <a:rPr lang="fr-FR" i="1" dirty="0" smtClean="0">
                <a:latin typeface="Verdana" panose="020B0604030504040204" pitchFamily="34" charset="0"/>
                <a:ea typeface="Verdana" panose="020B0604030504040204" pitchFamily="34" charset="0"/>
              </a:rPr>
              <a:t>non : </a:t>
            </a:r>
            <a:r>
              <a:rPr lang="fr-FR" i="1" dirty="0">
                <a:latin typeface="Verdana" panose="020B0604030504040204" pitchFamily="34" charset="0"/>
                <a:ea typeface="Verdana" panose="020B0604030504040204" pitchFamily="34" charset="0"/>
              </a:rPr>
              <a:t>rien</a:t>
            </a:r>
            <a:r>
              <a:rPr lang="fr-FR" i="1" dirty="0" smtClean="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r="44272"/>
          <a:stretch/>
        </p:blipFill>
        <p:spPr>
          <a:xfrm>
            <a:off x="9374909" y="284525"/>
            <a:ext cx="2466109" cy="3228002"/>
          </a:xfrm>
          <a:prstGeom prst="rect">
            <a:avLst/>
          </a:prstGeom>
        </p:spPr>
      </p:pic>
    </p:spTree>
    <p:extLst>
      <p:ext uri="{BB962C8B-B14F-4D97-AF65-F5344CB8AC3E}">
        <p14:creationId xmlns:p14="http://schemas.microsoft.com/office/powerpoint/2010/main" val="19192190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929" y="567262"/>
            <a:ext cx="11342254" cy="5909310"/>
          </a:xfrm>
          <a:prstGeom prst="rect">
            <a:avLst/>
          </a:prstGeom>
        </p:spPr>
        <p:txBody>
          <a:bodyPr wrap="square">
            <a:spAutoFit/>
          </a:bodyPr>
          <a:lstStyle/>
          <a:p>
            <a:pPr algn="just">
              <a:spcAft>
                <a:spcPts val="0"/>
              </a:spcAft>
            </a:pPr>
            <a:r>
              <a:rPr lang="fr-FR" dirty="0" smtClean="0">
                <a:latin typeface="Verdana" panose="020B0604030504040204" pitchFamily="34" charset="0"/>
                <a:ea typeface="Verdana" panose="020B0604030504040204" pitchFamily="34" charset="0"/>
              </a:rPr>
              <a:t>Une </a:t>
            </a:r>
            <a:r>
              <a:rPr lang="fr-FR" dirty="0">
                <a:latin typeface="Verdana" panose="020B0604030504040204" pitchFamily="34" charset="0"/>
                <a:ea typeface="Verdana" panose="020B0604030504040204" pitchFamily="34" charset="0"/>
              </a:rPr>
              <a:t>attaque violente :</a:t>
            </a:r>
          </a:p>
          <a:p>
            <a:pPr marL="342900" lvl="0" indent="-342900" algn="just">
              <a:spcAft>
                <a:spcPts val="0"/>
              </a:spcAft>
              <a:buFont typeface="+mj-lt"/>
              <a:buAutoNum type="arabicParenR"/>
              <a:tabLst>
                <a:tab pos="457200" algn="l"/>
              </a:tabLst>
            </a:pPr>
            <a:r>
              <a:rPr lang="fr-FR" dirty="0">
                <a:latin typeface="Verdana" panose="020B0604030504040204" pitchFamily="34" charset="0"/>
                <a:ea typeface="Verdana" panose="020B0604030504040204" pitchFamily="34" charset="0"/>
              </a:rPr>
              <a:t>des maîtres à penser : </a:t>
            </a:r>
            <a:r>
              <a:rPr lang="fr-FR" dirty="0" smtClean="0">
                <a:latin typeface="Verdana" panose="020B0604030504040204" pitchFamily="34" charset="0"/>
                <a:ea typeface="Verdana" panose="020B0604030504040204" pitchFamily="34" charset="0"/>
              </a:rPr>
              <a:t>« En </a:t>
            </a:r>
            <a:r>
              <a:rPr lang="fr-FR" dirty="0">
                <a:latin typeface="Verdana" panose="020B0604030504040204" pitchFamily="34" charset="0"/>
                <a:ea typeface="Verdana" panose="020B0604030504040204" pitchFamily="34" charset="0"/>
              </a:rPr>
              <a:t>matière de révolte, aucun de nous ne doit avoir besoin d’ancêtres</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fr-FR" dirty="0" smtClean="0">
                <a:latin typeface="Verdana" panose="020B0604030504040204" pitchFamily="34" charset="0"/>
                <a:ea typeface="Verdana" panose="020B0604030504040204" pitchFamily="34" charset="0"/>
              </a:rPr>
              <a:t>des </a:t>
            </a:r>
            <a:r>
              <a:rPr lang="fr-FR" dirty="0">
                <a:latin typeface="Verdana" panose="020B0604030504040204" pitchFamily="34" charset="0"/>
                <a:ea typeface="Verdana" panose="020B0604030504040204" pitchFamily="34" charset="0"/>
              </a:rPr>
              <a:t>hérétiques qui ont « trahi » le mouvement : Artaud, Masson, Soupault, Vitrac, </a:t>
            </a:r>
            <a:r>
              <a:rPr lang="fr-FR" dirty="0" smtClean="0">
                <a:latin typeface="Verdana" panose="020B0604030504040204" pitchFamily="34" charset="0"/>
                <a:ea typeface="Verdana" panose="020B0604030504040204" pitchFamily="34" charset="0"/>
              </a:rPr>
              <a:t>Desnos, Bataille…</a:t>
            </a:r>
            <a:endParaRPr lang="fr-FR" dirty="0">
              <a:latin typeface="Verdana" panose="020B0604030504040204" pitchFamily="34" charset="0"/>
              <a:ea typeface="Verdana" panose="020B0604030504040204" pitchFamily="34" charset="0"/>
            </a:endParaRPr>
          </a:p>
          <a:p>
            <a:pPr algn="just">
              <a:spcAft>
                <a:spcPts val="0"/>
              </a:spcAft>
            </a:pPr>
            <a:endParaRPr lang="fr-FR" dirty="0">
              <a:latin typeface="Verdana" panose="020B0604030504040204" pitchFamily="34" charset="0"/>
              <a:ea typeface="Verdana" panose="020B0604030504040204" pitchFamily="34" charset="0"/>
            </a:endParaRPr>
          </a:p>
          <a:p>
            <a:pPr algn="just">
              <a:spcAft>
                <a:spcPts val="0"/>
              </a:spcAft>
            </a:pPr>
            <a:r>
              <a:rPr lang="fr-FR" dirty="0" smtClean="0">
                <a:latin typeface="Verdana" panose="020B0604030504040204" pitchFamily="34" charset="0"/>
                <a:ea typeface="Verdana" panose="020B0604030504040204" pitchFamily="34" charset="0"/>
              </a:rPr>
              <a:t>SOLUTION</a:t>
            </a:r>
            <a:r>
              <a:rPr lang="fr-FR" dirty="0">
                <a:latin typeface="Verdana" panose="020B0604030504040204" pitchFamily="34" charset="0"/>
                <a:ea typeface="Verdana" panose="020B0604030504040204" pitchFamily="34" charset="0"/>
              </a:rPr>
              <a:t> : se tourner vers un public nouveau, plus jeune</a:t>
            </a:r>
          </a:p>
          <a:p>
            <a:pPr algn="just">
              <a:spcAft>
                <a:spcPts val="0"/>
              </a:spcAft>
            </a:pPr>
            <a:r>
              <a:rPr lang="fr-FR" dirty="0">
                <a:latin typeface="Verdana" panose="020B0604030504040204" pitchFamily="34" charset="0"/>
                <a:ea typeface="Verdana" panose="020B0604030504040204" pitchFamily="34" charset="0"/>
              </a:rPr>
              <a:t> </a:t>
            </a:r>
          </a:p>
          <a:p>
            <a:pPr algn="just">
              <a:spcAft>
                <a:spcPts val="0"/>
              </a:spcAft>
            </a:pPr>
            <a:r>
              <a:rPr lang="fr-FR" dirty="0" smtClean="0">
                <a:latin typeface="Verdana" panose="020B0604030504040204" pitchFamily="34" charset="0"/>
                <a:ea typeface="Verdana" panose="020B0604030504040204" pitchFamily="34" charset="0"/>
              </a:rPr>
              <a:t>BUT</a:t>
            </a:r>
            <a:r>
              <a:rPr lang="fr-FR" dirty="0">
                <a:latin typeface="Verdana" panose="020B0604030504040204" pitchFamily="34" charset="0"/>
                <a:ea typeface="Verdana" panose="020B0604030504040204" pitchFamily="34" charset="0"/>
              </a:rPr>
              <a:t> : prouver que le surréalisme ne se réduit pas aux procédés artistiques, mais vise le dépassement de toutes les vieilles antinomies :</a:t>
            </a:r>
          </a:p>
          <a:p>
            <a:pPr algn="just">
              <a:spcAft>
                <a:spcPts val="0"/>
              </a:spcAft>
            </a:pPr>
            <a:r>
              <a:rPr lang="fr-FR" i="1" dirty="0">
                <a:latin typeface="Verdana" panose="020B0604030504040204" pitchFamily="34" charset="0"/>
                <a:ea typeface="Verdana" panose="020B0604030504040204" pitchFamily="34" charset="0"/>
              </a:rPr>
              <a:t>« Tout porte à croire qu’il existe un certain point de l’esprit d’où la vie et la mort, le réel et l’imaginaire, le passé et le futur, le communicable et l’incommunicable, le haut et le bas cessent d’être perçus contradictoirement. » </a:t>
            </a:r>
            <a:endParaRPr lang="fr-FR" i="1" dirty="0" smtClean="0">
              <a:latin typeface="Verdana" panose="020B0604030504040204" pitchFamily="34" charset="0"/>
              <a:ea typeface="Verdana" panose="020B0604030504040204" pitchFamily="34" charset="0"/>
            </a:endParaRPr>
          </a:p>
          <a:p>
            <a:pPr algn="just">
              <a:spcAft>
                <a:spcPts val="0"/>
              </a:spcAft>
            </a:pPr>
            <a:endParaRPr lang="fr-FR" i="1" dirty="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Breton commence à </a:t>
            </a:r>
            <a:r>
              <a:rPr lang="fr-FR" dirty="0" smtClean="0">
                <a:latin typeface="Verdana" panose="020B0604030504040204" pitchFamily="34" charset="0"/>
                <a:ea typeface="Verdana" panose="020B0604030504040204" pitchFamily="34" charset="0"/>
              </a:rPr>
              <a:t>sentir qu’il </a:t>
            </a:r>
            <a:r>
              <a:rPr lang="fr-FR" dirty="0">
                <a:latin typeface="Verdana" panose="020B0604030504040204" pitchFamily="34" charset="0"/>
                <a:ea typeface="Verdana" panose="020B0604030504040204" pitchFamily="34" charset="0"/>
              </a:rPr>
              <a:t>n’est pas possible de concilier le surréalisme et le communisme, Rimbaud et </a:t>
            </a:r>
            <a:r>
              <a:rPr lang="fr-FR" dirty="0" smtClean="0">
                <a:latin typeface="Verdana" panose="020B0604030504040204" pitchFamily="34" charset="0"/>
                <a:ea typeface="Verdana" panose="020B0604030504040204" pitchFamily="34" charset="0"/>
              </a:rPr>
              <a:t>Marx. Il </a:t>
            </a:r>
            <a:r>
              <a:rPr lang="fr-FR" dirty="0">
                <a:latin typeface="Verdana" panose="020B0604030504040204" pitchFamily="34" charset="0"/>
                <a:ea typeface="Verdana" panose="020B0604030504040204" pitchFamily="34" charset="0"/>
              </a:rPr>
              <a:t>penche donc </a:t>
            </a:r>
            <a:r>
              <a:rPr lang="fr-FR" dirty="0" smtClean="0">
                <a:latin typeface="Verdana" panose="020B0604030504040204" pitchFamily="34" charset="0"/>
                <a:ea typeface="Verdana" panose="020B0604030504040204" pitchFamily="34" charset="0"/>
              </a:rPr>
              <a:t>en faveur de Rimbaud.</a:t>
            </a:r>
            <a:endParaRPr lang="fr-FR" dirty="0">
              <a:latin typeface="Verdana" panose="020B0604030504040204" pitchFamily="34" charset="0"/>
              <a:ea typeface="Verdana" panose="020B0604030504040204" pitchFamily="34" charset="0"/>
            </a:endParaRPr>
          </a:p>
          <a:p>
            <a:endParaRPr lang="fr-FR" dirty="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F</a:t>
            </a:r>
            <a:r>
              <a:rPr lang="fr-FR" dirty="0" smtClean="0">
                <a:latin typeface="Verdana" panose="020B0604030504040204" pitchFamily="34" charset="0"/>
                <a:ea typeface="Verdana" panose="020B0604030504040204" pitchFamily="34" charset="0"/>
              </a:rPr>
              <a:t>in </a:t>
            </a:r>
            <a:r>
              <a:rPr lang="fr-FR" dirty="0">
                <a:latin typeface="Verdana" panose="020B0604030504040204" pitchFamily="34" charset="0"/>
                <a:ea typeface="Verdana" panose="020B0604030504040204" pitchFamily="34" charset="0"/>
              </a:rPr>
              <a:t>du </a:t>
            </a:r>
            <a:r>
              <a:rPr lang="fr-FR" dirty="0" smtClean="0">
                <a:latin typeface="Verdana" panose="020B0604030504040204" pitchFamily="34" charset="0"/>
                <a:ea typeface="Verdana" panose="020B0604030504040204" pitchFamily="34" charset="0"/>
              </a:rPr>
              <a:t>Manifeste</a:t>
            </a:r>
            <a:r>
              <a:rPr lang="fr-FR" dirty="0">
                <a:latin typeface="Verdana" panose="020B0604030504040204" pitchFamily="34" charset="0"/>
                <a:ea typeface="Verdana" panose="020B0604030504040204" pitchFamily="34" charset="0"/>
              </a:rPr>
              <a:t> : </a:t>
            </a:r>
            <a:r>
              <a:rPr lang="fr-FR" dirty="0" smtClean="0">
                <a:solidFill>
                  <a:srgbClr val="FF0000"/>
                </a:solidFill>
                <a:latin typeface="Verdana" panose="020B0604030504040204" pitchFamily="34" charset="0"/>
                <a:ea typeface="Verdana" panose="020B0604030504040204" pitchFamily="34" charset="0"/>
              </a:rPr>
              <a:t>« </a:t>
            </a:r>
            <a:r>
              <a:rPr lang="fr-FR" b="1" dirty="0" smtClean="0">
                <a:solidFill>
                  <a:srgbClr val="FF0000"/>
                </a:solidFill>
                <a:latin typeface="Verdana" panose="020B0604030504040204" pitchFamily="34" charset="0"/>
                <a:ea typeface="Verdana" panose="020B0604030504040204" pitchFamily="34" charset="0"/>
              </a:rPr>
              <a:t>JE </a:t>
            </a:r>
            <a:r>
              <a:rPr lang="fr-FR" b="1" dirty="0">
                <a:solidFill>
                  <a:srgbClr val="FF0000"/>
                </a:solidFill>
                <a:latin typeface="Verdana" panose="020B0604030504040204" pitchFamily="34" charset="0"/>
                <a:ea typeface="Verdana" panose="020B0604030504040204" pitchFamily="34" charset="0"/>
              </a:rPr>
              <a:t>DEMANDE L’OCCULTATION PROFONDE, </a:t>
            </a:r>
            <a:r>
              <a:rPr lang="fr-FR" b="1" dirty="0" smtClean="0">
                <a:solidFill>
                  <a:srgbClr val="FF0000"/>
                </a:solidFill>
                <a:latin typeface="Verdana" panose="020B0604030504040204" pitchFamily="34" charset="0"/>
                <a:ea typeface="Verdana" panose="020B0604030504040204" pitchFamily="34" charset="0"/>
              </a:rPr>
              <a:t>VÉRITABLE </a:t>
            </a:r>
            <a:r>
              <a:rPr lang="fr-FR" b="1" dirty="0">
                <a:solidFill>
                  <a:srgbClr val="FF0000"/>
                </a:solidFill>
                <a:latin typeface="Verdana" panose="020B0604030504040204" pitchFamily="34" charset="0"/>
                <a:ea typeface="Verdana" panose="020B0604030504040204" pitchFamily="34" charset="0"/>
              </a:rPr>
              <a:t>DU </a:t>
            </a:r>
            <a:r>
              <a:rPr lang="fr-FR" b="1" dirty="0" smtClean="0">
                <a:solidFill>
                  <a:srgbClr val="FF0000"/>
                </a:solidFill>
                <a:latin typeface="Verdana" panose="020B0604030504040204" pitchFamily="34" charset="0"/>
                <a:ea typeface="Verdana" panose="020B0604030504040204" pitchFamily="34" charset="0"/>
              </a:rPr>
              <a:t>SURRÉALISME. »</a:t>
            </a:r>
            <a:endParaRPr lang="fr-FR" b="1" dirty="0">
              <a:solidFill>
                <a:srgbClr val="FF0000"/>
              </a:solidFill>
              <a:latin typeface="Verdana" panose="020B0604030504040204" pitchFamily="34" charset="0"/>
              <a:ea typeface="Verdana" panose="020B0604030504040204" pitchFamily="34" charset="0"/>
            </a:endParaRPr>
          </a:p>
          <a:p>
            <a:r>
              <a:rPr lang="fr-FR" dirty="0" smtClean="0">
                <a:latin typeface="Verdana" panose="020B0604030504040204" pitchFamily="34" charset="0"/>
                <a:ea typeface="Verdana" panose="020B0604030504040204" pitchFamily="34" charset="0"/>
              </a:rPr>
              <a:t>(Le </a:t>
            </a:r>
            <a:r>
              <a:rPr lang="fr-FR" dirty="0">
                <a:latin typeface="Verdana" panose="020B0604030504040204" pitchFamily="34" charset="0"/>
                <a:ea typeface="Verdana" panose="020B0604030504040204" pitchFamily="34" charset="0"/>
              </a:rPr>
              <a:t>mouvement cessera de se produire en public et entrera dans une sorte de </a:t>
            </a:r>
            <a:r>
              <a:rPr lang="fr-FR" dirty="0" smtClean="0">
                <a:latin typeface="Verdana" panose="020B0604030504040204" pitchFamily="34" charset="0"/>
                <a:ea typeface="Verdana" panose="020B0604030504040204" pitchFamily="34" charset="0"/>
              </a:rPr>
              <a:t>clandestinité.)</a:t>
            </a:r>
            <a:endParaRPr lang="fr-FR" dirty="0">
              <a:latin typeface="Verdana" panose="020B0604030504040204" pitchFamily="34" charset="0"/>
              <a:ea typeface="Verdana" panose="020B0604030504040204" pitchFamily="34" charset="0"/>
            </a:endParaRPr>
          </a:p>
          <a:p>
            <a:pPr algn="just">
              <a:spcAft>
                <a:spcPts val="0"/>
              </a:spcAft>
            </a:pP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053761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r="18565"/>
          <a:stretch/>
        </p:blipFill>
        <p:spPr>
          <a:xfrm>
            <a:off x="208681" y="1913449"/>
            <a:ext cx="2446290" cy="2942164"/>
          </a:xfrm>
          <a:prstGeom prst="rect">
            <a:avLst/>
          </a:prstGeom>
        </p:spPr>
      </p:pic>
      <p:pic>
        <p:nvPicPr>
          <p:cNvPr id="3" name="Obrázek 2"/>
          <p:cNvPicPr>
            <a:picLocks noChangeAspect="1"/>
          </p:cNvPicPr>
          <p:nvPr/>
        </p:nvPicPr>
        <p:blipFill rotWithShape="1">
          <a:blip r:embed="rId3"/>
          <a:srcRect r="40520"/>
          <a:stretch/>
        </p:blipFill>
        <p:spPr>
          <a:xfrm>
            <a:off x="2836715" y="1605934"/>
            <a:ext cx="2171704" cy="3557194"/>
          </a:xfrm>
          <a:prstGeom prst="rect">
            <a:avLst/>
          </a:prstGeom>
        </p:spPr>
      </p:pic>
      <p:sp>
        <p:nvSpPr>
          <p:cNvPr id="4" name="Obdélník 3"/>
          <p:cNvSpPr/>
          <p:nvPr/>
        </p:nvSpPr>
        <p:spPr>
          <a:xfrm>
            <a:off x="5163127" y="612845"/>
            <a:ext cx="6807199" cy="5909310"/>
          </a:xfrm>
          <a:prstGeom prst="rect">
            <a:avLst/>
          </a:prstGeom>
        </p:spPr>
        <p:txBody>
          <a:bodyPr wrap="square">
            <a:spAutoFit/>
          </a:bodyPr>
          <a:lstStyle/>
          <a:p>
            <a:pPr algn="just">
              <a:spcAft>
                <a:spcPts val="0"/>
              </a:spcAft>
            </a:pPr>
            <a:r>
              <a:rPr lang="fr-FR" dirty="0">
                <a:latin typeface="Verdana" panose="020B0604030504040204" pitchFamily="34" charset="0"/>
                <a:ea typeface="Verdana" panose="020B0604030504040204" pitchFamily="34" charset="0"/>
              </a:rPr>
              <a:t>1931 : les surréalistes adhèrent encore à l’</a:t>
            </a:r>
            <a:r>
              <a:rPr lang="fr-FR" i="1" dirty="0">
                <a:latin typeface="Verdana" panose="020B0604030504040204" pitchFamily="34" charset="0"/>
                <a:ea typeface="Verdana" panose="020B0604030504040204" pitchFamily="34" charset="0"/>
              </a:rPr>
              <a:t>Association des </a:t>
            </a:r>
            <a:r>
              <a:rPr lang="fr-FR" i="1" dirty="0" smtClean="0">
                <a:latin typeface="Verdana" panose="020B0604030504040204" pitchFamily="34" charset="0"/>
                <a:ea typeface="Verdana" panose="020B0604030504040204" pitchFamily="34" charset="0"/>
              </a:rPr>
              <a:t>Écrivains </a:t>
            </a:r>
            <a:r>
              <a:rPr lang="fr-FR" i="1" dirty="0">
                <a:latin typeface="Verdana" panose="020B0604030504040204" pitchFamily="34" charset="0"/>
                <a:ea typeface="Verdana" panose="020B0604030504040204" pitchFamily="34" charset="0"/>
              </a:rPr>
              <a:t>et des Artistes Révolutionnaires </a:t>
            </a:r>
            <a:r>
              <a:rPr lang="fr-FR" dirty="0">
                <a:latin typeface="Verdana" panose="020B0604030504040204" pitchFamily="34" charset="0"/>
                <a:ea typeface="Verdana" panose="020B0604030504040204" pitchFamily="34" charset="0"/>
              </a:rPr>
              <a:t>et manifestent contre l’exposition coloniale de 1931 (action commune avec les communistes)</a:t>
            </a:r>
          </a:p>
          <a:p>
            <a:pPr algn="just">
              <a:spcAft>
                <a:spcPts val="0"/>
              </a:spcAft>
            </a:pPr>
            <a:r>
              <a:rPr lang="fr-FR" dirty="0">
                <a:latin typeface="Verdana" panose="020B0604030504040204" pitchFamily="34" charset="0"/>
                <a:ea typeface="Verdana" panose="020B0604030504040204" pitchFamily="34" charset="0"/>
              </a:rPr>
              <a:t>1932 : rupture avec Aragon (il a visité avec Sadoul l’U.R.S.S. et signé une lettre où il condamne l’idéalisme, le freudisme, le trotskisme) – </a:t>
            </a:r>
            <a:r>
              <a:rPr lang="fr-FR" dirty="0" smtClean="0">
                <a:latin typeface="Verdana" panose="020B0604030504040204" pitchFamily="34" charset="0"/>
                <a:ea typeface="Verdana" panose="020B0604030504040204" pitchFamily="34" charset="0"/>
              </a:rPr>
              <a:t>entrée </a:t>
            </a:r>
            <a:r>
              <a:rPr lang="fr-FR" dirty="0">
                <a:latin typeface="Verdana" panose="020B0604030504040204" pitchFamily="34" charset="0"/>
                <a:ea typeface="Verdana" panose="020B0604030504040204" pitchFamily="34" charset="0"/>
              </a:rPr>
              <a:t>dans le réalisme socialiste</a:t>
            </a:r>
          </a:p>
          <a:p>
            <a:pPr algn="just" hangingPunct="0">
              <a:spcAft>
                <a:spcPts val="0"/>
              </a:spcAft>
            </a:pPr>
            <a:r>
              <a:rPr lang="fr-FR" dirty="0">
                <a:latin typeface="Verdana" panose="020B0604030504040204" pitchFamily="34" charset="0"/>
                <a:ea typeface="Verdana" panose="020B0604030504040204" pitchFamily="34" charset="0"/>
              </a:rPr>
              <a:t>1935 – rupture définitive avec le communisme </a:t>
            </a:r>
            <a:endParaRPr lang="fr-FR" dirty="0" smtClean="0">
              <a:latin typeface="Verdana" panose="020B0604030504040204" pitchFamily="34" charset="0"/>
              <a:ea typeface="Verdana" panose="020B0604030504040204" pitchFamily="34" charset="0"/>
            </a:endParaRPr>
          </a:p>
          <a:p>
            <a:pPr algn="just" hangingPunct="0">
              <a:spcAft>
                <a:spcPts val="0"/>
              </a:spcAft>
            </a:pPr>
            <a:r>
              <a:rPr lang="fr-FR" dirty="0" smtClean="0">
                <a:latin typeface="Verdana" panose="020B0604030504040204" pitchFamily="34" charset="0"/>
                <a:ea typeface="Verdana" panose="020B0604030504040204" pitchFamily="34" charset="0"/>
              </a:rPr>
              <a:t>Breton </a:t>
            </a:r>
            <a:r>
              <a:rPr lang="fr-FR" dirty="0">
                <a:latin typeface="Verdana" panose="020B0604030504040204" pitchFamily="34" charset="0"/>
                <a:ea typeface="Verdana" panose="020B0604030504040204" pitchFamily="34" charset="0"/>
              </a:rPr>
              <a:t>a giflé </a:t>
            </a:r>
            <a:r>
              <a:rPr lang="fr-FR" dirty="0" err="1" smtClean="0">
                <a:latin typeface="Verdana" panose="020B0604030504040204" pitchFamily="34" charset="0"/>
                <a:ea typeface="Verdana" panose="020B0604030504040204" pitchFamily="34" charset="0"/>
              </a:rPr>
              <a:t>Ehrenburg</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(qui a traité les surréalistes de </a:t>
            </a:r>
            <a:r>
              <a:rPr lang="fr-FR" dirty="0" smtClean="0">
                <a:latin typeface="Verdana" panose="020B0604030504040204" pitchFamily="34" charset="0"/>
                <a:ea typeface="Verdana" panose="020B0604030504040204" pitchFamily="34" charset="0"/>
              </a:rPr>
              <a:t>« pédés ») </a:t>
            </a:r>
            <a:r>
              <a:rPr lang="fr-FR" dirty="0">
                <a:latin typeface="Verdana" panose="020B0604030504040204" pitchFamily="34" charset="0"/>
                <a:ea typeface="Verdana" panose="020B0604030504040204" pitchFamily="34" charset="0"/>
              </a:rPr>
              <a:t>– c’est Eluard qui lit son discours lors du </a:t>
            </a:r>
            <a:r>
              <a:rPr lang="fr-FR" i="1" dirty="0">
                <a:latin typeface="Verdana" panose="020B0604030504040204" pitchFamily="34" charset="0"/>
                <a:ea typeface="Verdana" panose="020B0604030504040204" pitchFamily="34" charset="0"/>
              </a:rPr>
              <a:t>Congrès des </a:t>
            </a:r>
            <a:r>
              <a:rPr lang="fr-FR" i="1" dirty="0" smtClean="0">
                <a:latin typeface="Verdana" panose="020B0604030504040204" pitchFamily="34" charset="0"/>
                <a:ea typeface="Verdana" panose="020B0604030504040204" pitchFamily="34" charset="0"/>
              </a:rPr>
              <a:t>Écrivains </a:t>
            </a:r>
            <a:r>
              <a:rPr lang="fr-FR" i="1" dirty="0">
                <a:latin typeface="Verdana" panose="020B0604030504040204" pitchFamily="34" charset="0"/>
                <a:ea typeface="Verdana" panose="020B0604030504040204" pitchFamily="34" charset="0"/>
              </a:rPr>
              <a:t>pour la Défense de la Culture </a:t>
            </a:r>
            <a:r>
              <a:rPr lang="fr-FR" dirty="0">
                <a:latin typeface="Verdana" panose="020B0604030504040204" pitchFamily="34" charset="0"/>
                <a:ea typeface="Verdana" panose="020B0604030504040204" pitchFamily="34" charset="0"/>
              </a:rPr>
              <a:t>(juin 1935) : critique du P.C.F. qui s’est rallié à Staline </a:t>
            </a:r>
          </a:p>
          <a:p>
            <a:pPr algn="just" hangingPunct="0">
              <a:spcAft>
                <a:spcPts val="0"/>
              </a:spcAft>
            </a:pPr>
            <a:r>
              <a:rPr lang="fr-FR" dirty="0">
                <a:latin typeface="Verdana" panose="020B0604030504040204" pitchFamily="34" charset="0"/>
                <a:ea typeface="Verdana" panose="020B0604030504040204" pitchFamily="34" charset="0"/>
              </a:rPr>
              <a:t> </a:t>
            </a:r>
          </a:p>
          <a:p>
            <a:pPr algn="just" hangingPunct="0">
              <a:spcAft>
                <a:spcPts val="0"/>
              </a:spcAft>
            </a:pPr>
            <a:r>
              <a:rPr lang="fr-FR" dirty="0">
                <a:latin typeface="Verdana" panose="020B0604030504040204" pitchFamily="34" charset="0"/>
                <a:ea typeface="Verdana" panose="020B0604030504040204" pitchFamily="34" charset="0"/>
              </a:rPr>
              <a:t>Breton rompt avec le communisme  </a:t>
            </a:r>
            <a:r>
              <a:rPr lang="fr-FR" dirty="0" smtClean="0">
                <a:latin typeface="Verdana" panose="020B0604030504040204" pitchFamily="34" charset="0"/>
                <a:ea typeface="Verdana" panose="020B0604030504040204" pitchFamily="34" charset="0"/>
              </a:rPr>
              <a:t> x   </a:t>
            </a:r>
            <a:r>
              <a:rPr lang="fr-FR" dirty="0">
                <a:latin typeface="Verdana" panose="020B0604030504040204" pitchFamily="34" charset="0"/>
                <a:ea typeface="Verdana" panose="020B0604030504040204" pitchFamily="34" charset="0"/>
              </a:rPr>
              <a:t>pas avec la révolution</a:t>
            </a:r>
          </a:p>
          <a:p>
            <a:pPr algn="just" hangingPunct="0">
              <a:spcAft>
                <a:spcPts val="0"/>
              </a:spcAft>
            </a:pPr>
            <a:r>
              <a:rPr lang="fr-FR" dirty="0">
                <a:latin typeface="Verdana" panose="020B0604030504040204" pitchFamily="34" charset="0"/>
                <a:ea typeface="Verdana" panose="020B0604030504040204" pitchFamily="34" charset="0"/>
              </a:rPr>
              <a:t>1938 : il va voir </a:t>
            </a:r>
            <a:r>
              <a:rPr lang="fr-FR" dirty="0" smtClean="0">
                <a:latin typeface="Verdana" panose="020B0604030504040204" pitchFamily="34" charset="0"/>
                <a:ea typeface="Verdana" panose="020B0604030504040204" pitchFamily="34" charset="0"/>
              </a:rPr>
              <a:t>Trotski </a:t>
            </a:r>
            <a:r>
              <a:rPr lang="fr-FR" dirty="0">
                <a:latin typeface="Verdana" panose="020B0604030504040204" pitchFamily="34" charset="0"/>
                <a:ea typeface="Verdana" panose="020B0604030504040204" pitchFamily="34" charset="0"/>
              </a:rPr>
              <a:t>au Mexique </a:t>
            </a:r>
            <a:r>
              <a:rPr lang="fr-FR" dirty="0" smtClean="0">
                <a:latin typeface="Verdana" panose="020B0604030504040204" pitchFamily="34" charset="0"/>
                <a:ea typeface="Verdana" panose="020B0604030504040204" pitchFamily="34" charset="0"/>
              </a:rPr>
              <a:t>et </a:t>
            </a:r>
            <a:r>
              <a:rPr lang="fr-FR" dirty="0">
                <a:latin typeface="Verdana" panose="020B0604030504040204" pitchFamily="34" charset="0"/>
                <a:ea typeface="Verdana" panose="020B0604030504040204" pitchFamily="34" charset="0"/>
              </a:rPr>
              <a:t>fonde une </a:t>
            </a:r>
            <a:r>
              <a:rPr lang="fr-FR" i="1" dirty="0">
                <a:latin typeface="Verdana" panose="020B0604030504040204" pitchFamily="34" charset="0"/>
                <a:ea typeface="Verdana" panose="020B0604030504040204" pitchFamily="34" charset="0"/>
              </a:rPr>
              <a:t>Fédération Internationale de l’Art Révolutionnaire Indépendant </a:t>
            </a:r>
            <a:r>
              <a:rPr lang="fr-FR" dirty="0">
                <a:latin typeface="Verdana" panose="020B0604030504040204" pitchFamily="34" charset="0"/>
                <a:ea typeface="Verdana" panose="020B0604030504040204" pitchFamily="34" charset="0"/>
              </a:rPr>
              <a:t>(FIARI)</a:t>
            </a:r>
          </a:p>
          <a:p>
            <a:pPr algn="just" hangingPunct="0">
              <a:spcAft>
                <a:spcPts val="0"/>
              </a:spcAft>
            </a:pPr>
            <a:r>
              <a:rPr lang="fr-FR" dirty="0">
                <a:latin typeface="Verdana" panose="020B0604030504040204" pitchFamily="34" charset="0"/>
                <a:ea typeface="Verdana" panose="020B0604030504040204" pitchFamily="34" charset="0"/>
              </a:rPr>
              <a:t>1945 : il écrit </a:t>
            </a:r>
            <a:r>
              <a:rPr lang="fr-FR" i="1" dirty="0">
                <a:latin typeface="Verdana" panose="020B0604030504040204" pitchFamily="34" charset="0"/>
                <a:ea typeface="Verdana" panose="020B0604030504040204" pitchFamily="34" charset="0"/>
              </a:rPr>
              <a:t>L’Ode à Charles Fourier</a:t>
            </a:r>
            <a:r>
              <a:rPr lang="fr-FR" dirty="0">
                <a:latin typeface="Verdana" panose="020B0604030504040204" pitchFamily="34" charset="0"/>
                <a:ea typeface="Verdana" panose="020B0604030504040204" pitchFamily="34" charset="0"/>
              </a:rPr>
              <a:t> (exaltation de l’utopie)</a:t>
            </a:r>
          </a:p>
        </p:txBody>
      </p:sp>
    </p:spTree>
    <p:extLst>
      <p:ext uri="{BB962C8B-B14F-4D97-AF65-F5344CB8AC3E}">
        <p14:creationId xmlns:p14="http://schemas.microsoft.com/office/powerpoint/2010/main" val="40596582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B536FA4E-0152-4E27-91DA-0FC22D1846B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4552950" y="1"/>
            <a:ext cx="7639050" cy="6858000"/>
          </a:xfrm>
          <a:prstGeom prst="rect">
            <a:avLst/>
          </a:prstGeom>
        </p:spPr>
      </p:pic>
      <p:pic>
        <p:nvPicPr>
          <p:cNvPr id="4" name="Obrázek 3">
            <a:extLst>
              <a:ext uri="{FF2B5EF4-FFF2-40B4-BE49-F238E27FC236}">
                <a16:creationId xmlns:a16="http://schemas.microsoft.com/office/drawing/2014/main" id="{9FC094AD-DFDC-4944-8341-B513DBD94078}"/>
              </a:ext>
              <a:ext uri="{C183D7F6-B498-43B3-948B-1728B52AA6E4}">
                <adec:decorative xmlns:adec="http://schemas.microsoft.com/office/drawing/2017/decorative" xmlns="" val="1"/>
              </a:ext>
            </a:extLst>
          </p:cNvPr>
          <p:cNvPicPr>
            <a:picLocks noChangeAspect="1"/>
          </p:cNvPicPr>
          <p:nvPr/>
        </p:nvPicPr>
        <p:blipFill rotWithShape="1">
          <a:blip r:embed="rId5"/>
          <a:srcRect l="5640" r="11927"/>
          <a:stretch/>
        </p:blipFill>
        <p:spPr>
          <a:xfrm>
            <a:off x="9124950" y="10"/>
            <a:ext cx="3067050" cy="6857990"/>
          </a:xfrm>
          <a:prstGeom prst="rect">
            <a:avLst/>
          </a:prstGeom>
        </p:spPr>
      </p:pic>
      <p:sp>
        <p:nvSpPr>
          <p:cNvPr id="11" name="TextovéPole 10">
            <a:extLst>
              <a:ext uri="{FF2B5EF4-FFF2-40B4-BE49-F238E27FC236}">
                <a16:creationId xmlns:a16="http://schemas.microsoft.com/office/drawing/2014/main" id="{D6F142CE-6172-435D-9801-22CB749C4FED}"/>
              </a:ext>
            </a:extLst>
          </p:cNvPr>
          <p:cNvSpPr txBox="1"/>
          <p:nvPr/>
        </p:nvSpPr>
        <p:spPr>
          <a:xfrm>
            <a:off x="166687" y="330428"/>
            <a:ext cx="8772525" cy="6340197"/>
          </a:xfrm>
          <a:prstGeom prst="rect">
            <a:avLst/>
          </a:prstGeom>
          <a:noFill/>
        </p:spPr>
        <p:txBody>
          <a:bodyPr wrap="square">
            <a:spAutoFit/>
          </a:bodyPr>
          <a:lstStyle/>
          <a:p>
            <a:pPr marL="19050" algn="just">
              <a:spcAft>
                <a:spcPts val="0"/>
              </a:spcAft>
            </a:pPr>
            <a:r>
              <a:rPr lang="fr-FR" sz="1800" dirty="0">
                <a:effectLst/>
                <a:latin typeface="Verdana" panose="020B0604030504040204" pitchFamily="34" charset="0"/>
                <a:ea typeface="Lucida Sans Unicode" panose="020B0602030504020204" pitchFamily="34" charset="0"/>
              </a:rPr>
              <a:t>Breton ne condamne pas le roman en tant que genre  x  il critique son esprit positiviste.</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cs-CZ" dirty="0" err="1">
                <a:latin typeface="Verdana" panose="020B0604030504040204" pitchFamily="34" charset="0"/>
                <a:ea typeface="Lucida Sans Unicode" panose="020B0602030504020204" pitchFamily="34" charset="0"/>
              </a:rPr>
              <a:t>Il</a:t>
            </a:r>
            <a:r>
              <a:rPr lang="cs-CZ" dirty="0">
                <a:latin typeface="Verdana" panose="020B0604030504040204" pitchFamily="34" charset="0"/>
                <a:ea typeface="Lucida Sans Unicode" panose="020B0602030504020204" pitchFamily="34" charset="0"/>
              </a:rPr>
              <a:t> </a:t>
            </a:r>
            <a:r>
              <a:rPr lang="cs-CZ" dirty="0" err="1">
                <a:latin typeface="Verdana" panose="020B0604030504040204" pitchFamily="34" charset="0"/>
                <a:ea typeface="Lucida Sans Unicode" panose="020B0602030504020204" pitchFamily="34" charset="0"/>
              </a:rPr>
              <a:t>est</a:t>
            </a:r>
            <a:r>
              <a:rPr lang="cs-CZ" dirty="0">
                <a:latin typeface="Verdana" panose="020B0604030504040204" pitchFamily="34" charset="0"/>
                <a:ea typeface="Lucida Sans Unicode" panose="020B0602030504020204" pitchFamily="34" charset="0"/>
              </a:rPr>
              <a:t> p</a:t>
            </a:r>
            <a:r>
              <a:rPr lang="fr-FR" sz="1800" dirty="0">
                <a:effectLst/>
                <a:latin typeface="Verdana" panose="020B0604030504040204" pitchFamily="34" charset="0"/>
                <a:ea typeface="Lucida Sans Unicode" panose="020B0602030504020204" pitchFamily="34" charset="0"/>
              </a:rPr>
              <a:t>lus clément avec le roman gothique : </a:t>
            </a:r>
            <a:r>
              <a:rPr lang="fr-FR" sz="1800" i="1" dirty="0">
                <a:effectLst/>
                <a:latin typeface="Verdana" panose="020B0604030504040204" pitchFamily="34" charset="0"/>
                <a:ea typeface="Lucida Sans Unicode" panose="020B0602030504020204" pitchFamily="34" charset="0"/>
              </a:rPr>
              <a:t>« Dans le domaine littéraire, le merveilleux seul est capable de féconder des œuvres ressortissant à un genre inférieur tel que le roman et d’une façon générale tout ce qui participe de l’anecdote. </a:t>
            </a:r>
            <a:r>
              <a:rPr lang="fr-FR" sz="1800" dirty="0">
                <a:effectLst/>
                <a:latin typeface="Verdana" panose="020B0604030504040204" pitchFamily="34" charset="0"/>
                <a:ea typeface="Lucida Sans Unicode" panose="020B0602030504020204" pitchFamily="34" charset="0"/>
              </a:rPr>
              <a:t>Le Moine</a:t>
            </a:r>
            <a:r>
              <a:rPr lang="fr-FR" sz="1800" i="1" dirty="0">
                <a:effectLst/>
                <a:latin typeface="Verdana" panose="020B0604030504040204" pitchFamily="34" charset="0"/>
                <a:ea typeface="Lucida Sans Unicode" panose="020B0602030504020204" pitchFamily="34" charset="0"/>
              </a:rPr>
              <a:t>, de Lewis, en est une preuve admirable. »</a:t>
            </a: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b="1" dirty="0">
                <a:solidFill>
                  <a:srgbClr val="FF0000"/>
                </a:solidFill>
                <a:effectLst/>
                <a:latin typeface="Verdana" panose="020B0604030504040204" pitchFamily="34" charset="0"/>
                <a:ea typeface="Lucida Sans Unicode" panose="020B0602030504020204" pitchFamily="34" charset="0"/>
              </a:rPr>
              <a:t>La littérature doit être dangereuse, magique, choquante</a:t>
            </a:r>
            <a:endParaRPr lang="cs-CZ" sz="1800" dirty="0">
              <a:solidFill>
                <a:srgbClr val="FF0000"/>
              </a:solidFill>
              <a:effectLst/>
              <a:latin typeface="Verdana" panose="020B0604030504040204" pitchFamily="34" charset="0"/>
              <a:ea typeface="Lucida Sans Unicode" panose="020B0602030504020204" pitchFamily="34" charset="0"/>
            </a:endParaRPr>
          </a:p>
          <a:p>
            <a:pPr marL="19050" algn="just">
              <a:spcAft>
                <a:spcPts val="0"/>
              </a:spcAft>
            </a:pP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dirty="0">
                <a:latin typeface="Verdana" panose="020B0604030504040204" pitchFamily="34" charset="0"/>
                <a:ea typeface="Lucida Sans Unicode" panose="020B0602030504020204" pitchFamily="34" charset="0"/>
              </a:rPr>
              <a:t>(</a:t>
            </a:r>
            <a:r>
              <a:rPr lang="fr-FR" sz="1800" dirty="0">
                <a:effectLst/>
                <a:latin typeface="Verdana" panose="020B0604030504040204" pitchFamily="34" charset="0"/>
                <a:ea typeface="Lucida Sans Unicode" panose="020B0602030504020204" pitchFamily="34" charset="0"/>
              </a:rPr>
              <a:t>romans populaires, feuilletons </a:t>
            </a:r>
            <a:r>
              <a:rPr lang="fr-FR" dirty="0">
                <a:latin typeface="Verdana" panose="020B0604030504040204" pitchFamily="34" charset="0"/>
                <a:ea typeface="Lucida Sans Unicode" panose="020B0602030504020204" pitchFamily="34" charset="0"/>
              </a:rPr>
              <a:t>– </a:t>
            </a:r>
            <a:r>
              <a:rPr lang="fr-FR" sz="1800" dirty="0">
                <a:effectLst/>
                <a:latin typeface="Verdana" panose="020B0604030504040204" pitchFamily="34" charset="0"/>
                <a:ea typeface="Lucida Sans Unicode" panose="020B0602030504020204" pitchFamily="34" charset="0"/>
              </a:rPr>
              <a:t>Nick Carter, Buffalo Bill, </a:t>
            </a:r>
            <a:r>
              <a:rPr lang="fr-FR" sz="1800" dirty="0" err="1">
                <a:effectLst/>
                <a:latin typeface="Verdana" panose="020B0604030504040204" pitchFamily="34" charset="0"/>
                <a:ea typeface="Lucida Sans Unicode" panose="020B0602030504020204" pitchFamily="34" charset="0"/>
              </a:rPr>
              <a:t>Fantomas</a:t>
            </a:r>
            <a:r>
              <a:rPr lang="fr-FR" sz="1800" dirty="0">
                <a:effectLst/>
                <a:latin typeface="Verdana" panose="020B0604030504040204" pitchFamily="34" charset="0"/>
                <a:ea typeface="Lucida Sans Unicode" panose="020B0602030504020204" pitchFamily="34" charset="0"/>
              </a:rPr>
              <a:t> ; ouvrages utopiques – </a:t>
            </a:r>
            <a:r>
              <a:rPr lang="fr-FR" sz="1800" dirty="0" smtClean="0">
                <a:effectLst/>
                <a:latin typeface="Verdana" panose="020B0604030504040204" pitchFamily="34" charset="0"/>
                <a:ea typeface="Lucida Sans Unicode" panose="020B0602030504020204" pitchFamily="34" charset="0"/>
              </a:rPr>
              <a:t>Fourier </a:t>
            </a:r>
            <a:r>
              <a:rPr lang="fr-FR" sz="1800" dirty="0">
                <a:effectLst/>
                <a:latin typeface="Verdana" panose="020B0604030504040204" pitchFamily="34" charset="0"/>
                <a:ea typeface="Lucida Sans Unicode" panose="020B0602030504020204" pitchFamily="34" charset="0"/>
              </a:rPr>
              <a:t>; le roman noir anglais ; les frénétiques français (Charles Nodier, Petrus Borel)</a:t>
            </a:r>
            <a:r>
              <a:rPr lang="cs-CZ" sz="1800" dirty="0">
                <a:effectLst/>
                <a:latin typeface="Verdana" panose="020B0604030504040204" pitchFamily="34" charset="0"/>
                <a:ea typeface="Lucida Sans Unicode" panose="020B0602030504020204" pitchFamily="34" charset="0"/>
              </a:rPr>
              <a:t>  x  </a:t>
            </a:r>
            <a:r>
              <a:rPr lang="fr-FR" dirty="0" smtClean="0">
                <a:latin typeface="Verdana" panose="020B0604030504040204" pitchFamily="34" charset="0"/>
                <a:ea typeface="Lucida Sans Unicode" panose="020B0602030504020204" pitchFamily="34" charset="0"/>
              </a:rPr>
              <a:t>refus</a:t>
            </a:r>
            <a:r>
              <a:rPr lang="cs-CZ" sz="1800" dirty="0" smtClean="0">
                <a:effectLst/>
                <a:latin typeface="Verdana" panose="020B0604030504040204" pitchFamily="34" charset="0"/>
                <a:ea typeface="Lucida Sans Unicode" panose="020B0602030504020204" pitchFamily="34" charset="0"/>
              </a:rPr>
              <a:t> </a:t>
            </a:r>
            <a:r>
              <a:rPr lang="cs-CZ" sz="1800" dirty="0">
                <a:effectLst/>
                <a:latin typeface="Verdana" panose="020B0604030504040204" pitchFamily="34" charset="0"/>
                <a:ea typeface="Lucida Sans Unicode" panose="020B0602030504020204" pitchFamily="34" charset="0"/>
              </a:rPr>
              <a:t>de </a:t>
            </a:r>
            <a:r>
              <a:rPr lang="cs-CZ" sz="1800" dirty="0" err="1">
                <a:effectLst/>
                <a:latin typeface="Verdana" panose="020B0604030504040204" pitchFamily="34" charset="0"/>
                <a:ea typeface="Lucida Sans Unicode" panose="020B0602030504020204" pitchFamily="34" charset="0"/>
              </a:rPr>
              <a:t>Proust</a:t>
            </a:r>
            <a:r>
              <a:rPr lang="cs-CZ" sz="1800" dirty="0">
                <a:effectLst/>
                <a:latin typeface="Verdana" panose="020B0604030504040204" pitchFamily="34" charset="0"/>
                <a:ea typeface="Lucida Sans Unicode" panose="020B0602030504020204" pitchFamily="34" charset="0"/>
              </a:rPr>
              <a:t> </a:t>
            </a:r>
            <a:r>
              <a:rPr lang="fr-FR" dirty="0" smtClean="0">
                <a:latin typeface="Verdana" panose="020B0604030504040204" pitchFamily="34" charset="0"/>
                <a:ea typeface="Lucida Sans Unicode" panose="020B0602030504020204" pitchFamily="34" charset="0"/>
              </a:rPr>
              <a:t>et de</a:t>
            </a:r>
            <a:r>
              <a:rPr lang="cs-CZ" sz="1800" dirty="0" smtClean="0">
                <a:effectLst/>
                <a:latin typeface="Verdana" panose="020B0604030504040204" pitchFamily="34" charset="0"/>
                <a:ea typeface="Lucida Sans Unicode" panose="020B0602030504020204" pitchFamily="34" charset="0"/>
              </a:rPr>
              <a:t> </a:t>
            </a:r>
            <a:r>
              <a:rPr lang="cs-CZ" sz="1800" dirty="0">
                <a:effectLst/>
                <a:latin typeface="Verdana" panose="020B0604030504040204" pitchFamily="34" charset="0"/>
                <a:ea typeface="Lucida Sans Unicode" panose="020B0602030504020204" pitchFamily="34" charset="0"/>
              </a:rPr>
              <a:t>Jo</a:t>
            </a:r>
            <a:r>
              <a:rPr lang="fr-FR" sz="1800" dirty="0">
                <a:effectLst/>
                <a:latin typeface="Verdana" panose="020B0604030504040204" pitchFamily="34" charset="0"/>
                <a:ea typeface="Lucida Sans Unicode" panose="020B0602030504020204" pitchFamily="34" charset="0"/>
              </a:rPr>
              <a:t>y</a:t>
            </a:r>
            <a:r>
              <a:rPr lang="cs-CZ" sz="1800" dirty="0" err="1">
                <a:effectLst/>
                <a:latin typeface="Verdana" panose="020B0604030504040204" pitchFamily="34" charset="0"/>
                <a:ea typeface="Lucida Sans Unicode" panose="020B0602030504020204" pitchFamily="34" charset="0"/>
              </a:rPr>
              <a:t>ce</a:t>
            </a:r>
            <a:r>
              <a:rPr lang="cs-CZ"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Chez </a:t>
            </a:r>
            <a:r>
              <a:rPr lang="fr-FR" dirty="0">
                <a:latin typeface="Verdana" panose="020B0604030504040204" pitchFamily="34" charset="0"/>
                <a:ea typeface="Lucida Sans Unicode" panose="020B0602030504020204" pitchFamily="34" charset="0"/>
              </a:rPr>
              <a:t>beaucoup d’</a:t>
            </a:r>
            <a:r>
              <a:rPr lang="fr-FR" sz="1800" dirty="0">
                <a:effectLst/>
                <a:latin typeface="Verdana" panose="020B0604030504040204" pitchFamily="34" charset="0"/>
                <a:ea typeface="Lucida Sans Unicode" panose="020B0602030504020204" pitchFamily="34" charset="0"/>
              </a:rPr>
              <a:t>auteurs, </a:t>
            </a:r>
            <a:r>
              <a:rPr lang="fr-FR" dirty="0">
                <a:latin typeface="Verdana" panose="020B0604030504040204" pitchFamily="34" charset="0"/>
                <a:ea typeface="Lucida Sans Unicode" panose="020B0602030504020204" pitchFamily="34" charset="0"/>
              </a:rPr>
              <a:t>Breton apprécie </a:t>
            </a:r>
            <a:r>
              <a:rPr lang="fr-FR" sz="1800" dirty="0">
                <a:effectLst/>
                <a:latin typeface="Verdana" panose="020B0604030504040204" pitchFamily="34" charset="0"/>
                <a:ea typeface="Lucida Sans Unicode" panose="020B0602030504020204" pitchFamily="34" charset="0"/>
              </a:rPr>
              <a:t>certains traits : le vitalisme sensuel de Zola, la puissance pessimiste de Huysmans, les premiers romans de Balzac, Flaubert qui voulait écrire des livres « sur rien »…</a:t>
            </a:r>
            <a:endParaRPr lang="fr-FR" sz="2800" dirty="0">
              <a:effectLst/>
              <a:latin typeface="Times New Roman" panose="02020603050405020304" pitchFamily="18" charset="0"/>
              <a:ea typeface="Lucida Sans Unicode" panose="020B0602030504020204" pitchFamily="34" charset="0"/>
            </a:endParaRPr>
          </a:p>
          <a:p>
            <a:pPr marL="19050" algn="just">
              <a:spcAft>
                <a:spcPts val="0"/>
              </a:spcAft>
            </a:pPr>
            <a:endParaRPr lang="fr-FR" sz="1800" dirty="0">
              <a:effectLst/>
              <a:latin typeface="Verdana" panose="020B0604030504040204" pitchFamily="34" charset="0"/>
              <a:ea typeface="Lucida Sans Unicode" panose="020B0602030504020204" pitchFamily="34" charset="0"/>
            </a:endParaRPr>
          </a:p>
          <a:p>
            <a:pPr marL="19050" algn="just">
              <a:spcAft>
                <a:spcPts val="0"/>
              </a:spcAft>
            </a:pPr>
            <a:endParaRPr lang="fr-FR" dirty="0">
              <a:latin typeface="Verdana" panose="020B0604030504040204" pitchFamily="34" charset="0"/>
              <a:ea typeface="Lucida Sans Unicode" panose="020B0602030504020204" pitchFamily="34" charset="0"/>
            </a:endParaRPr>
          </a:p>
          <a:p>
            <a:pPr marL="19050" algn="just">
              <a:spcAft>
                <a:spcPts val="0"/>
              </a:spcAft>
            </a:pPr>
            <a:r>
              <a:rPr lang="fr-FR" sz="1800" dirty="0">
                <a:effectLst/>
                <a:latin typeface="Verdana" panose="020B0604030504040204" pitchFamily="34" charset="0"/>
                <a:ea typeface="Lucida Sans Unicode" panose="020B0602030504020204" pitchFamily="34" charset="0"/>
              </a:rPr>
              <a:t>Breton reprend les idées de Sade : </a:t>
            </a:r>
            <a:r>
              <a:rPr lang="fr-FR" sz="1800" i="1" dirty="0">
                <a:effectLst/>
                <a:latin typeface="Verdana" panose="020B0604030504040204" pitchFamily="34" charset="0"/>
                <a:ea typeface="Lucida Sans Unicode" panose="020B0602030504020204" pitchFamily="34" charset="0"/>
              </a:rPr>
              <a:t>« On appelle roman, l’ouvrage fabuleux composé d’après les plus singulières aventures de la vie des hommes. » </a:t>
            </a:r>
            <a:r>
              <a:rPr lang="fr-FR" sz="1800" dirty="0">
                <a:effectLst/>
                <a:latin typeface="Verdana" panose="020B0604030504040204" pitchFamily="34" charset="0"/>
                <a:ea typeface="Lucida Sans Unicode" panose="020B0602030504020204" pitchFamily="34" charset="0"/>
              </a:rPr>
              <a:t>(exploration du fabuleux, de l’exceptionnel, de l’extraordinaire, du passionnel)</a:t>
            </a:r>
            <a:endParaRPr lang="fr-FR" sz="2800" dirty="0">
              <a:effectLst/>
              <a:latin typeface="Times New Roman" panose="02020603050405020304" pitchFamily="18" charset="0"/>
              <a:ea typeface="Lucida Sans Unicode" panose="020B0602030504020204" pitchFamily="34" charset="0"/>
            </a:endParaRPr>
          </a:p>
        </p:txBody>
      </p:sp>
      <p:pic>
        <p:nvPicPr>
          <p:cNvPr id="14" name="Obrázek 13">
            <a:extLst>
              <a:ext uri="{FF2B5EF4-FFF2-40B4-BE49-F238E27FC236}">
                <a16:creationId xmlns:a16="http://schemas.microsoft.com/office/drawing/2014/main" id="{F1659427-DA6F-4E5A-AB77-9D53974289F8}"/>
              </a:ext>
            </a:extLst>
          </p:cNvPr>
          <p:cNvPicPr>
            <a:picLocks noChangeAspect="1"/>
          </p:cNvPicPr>
          <p:nvPr/>
        </p:nvPicPr>
        <p:blipFill>
          <a:blip r:embed="rId6"/>
          <a:stretch>
            <a:fillRect/>
          </a:stretch>
        </p:blipFill>
        <p:spPr>
          <a:xfrm>
            <a:off x="9124950" y="3500526"/>
            <a:ext cx="3067049" cy="3305505"/>
          </a:xfrm>
          <a:prstGeom prst="rect">
            <a:avLst/>
          </a:prstGeom>
          <a:ln w="38100">
            <a:solidFill>
              <a:schemeClr val="bg1"/>
            </a:solidFill>
          </a:ln>
        </p:spPr>
      </p:pic>
    </p:spTree>
    <p:extLst>
      <p:ext uri="{BB962C8B-B14F-4D97-AF65-F5344CB8AC3E}">
        <p14:creationId xmlns:p14="http://schemas.microsoft.com/office/powerpoint/2010/main" val="19926241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927" y="252120"/>
            <a:ext cx="11720946" cy="6186309"/>
          </a:xfrm>
          <a:prstGeom prst="rect">
            <a:avLst/>
          </a:prstGeom>
        </p:spPr>
        <p:txBody>
          <a:bodyPr wrap="square">
            <a:spAutoFit/>
          </a:bodyPr>
          <a:lstStyle/>
          <a:p>
            <a:pPr algn="just">
              <a:spcAft>
                <a:spcPts val="0"/>
              </a:spcAft>
            </a:pPr>
            <a:r>
              <a:rPr lang="fr-FR" dirty="0" smtClean="0">
                <a:latin typeface="Verdana" panose="020B0604030504040204" pitchFamily="34" charset="0"/>
                <a:ea typeface="Verdana" panose="020B0604030504040204" pitchFamily="34" charset="0"/>
              </a:rPr>
              <a:t>Pendant </a:t>
            </a:r>
            <a:r>
              <a:rPr lang="fr-FR" dirty="0">
                <a:latin typeface="Verdana" panose="020B0604030504040204" pitchFamily="34" charset="0"/>
                <a:ea typeface="Verdana" panose="020B0604030504040204" pitchFamily="34" charset="0"/>
              </a:rPr>
              <a:t>la </a:t>
            </a:r>
            <a:r>
              <a:rPr lang="fr-FR" dirty="0" smtClean="0">
                <a:latin typeface="Verdana" panose="020B0604030504040204" pitchFamily="34" charset="0"/>
                <a:ea typeface="Verdana" panose="020B0604030504040204" pitchFamily="34" charset="0"/>
              </a:rPr>
              <a:t>guerre, </a:t>
            </a:r>
            <a:r>
              <a:rPr lang="fr-FR" dirty="0">
                <a:latin typeface="Verdana" panose="020B0604030504040204" pitchFamily="34" charset="0"/>
                <a:ea typeface="Verdana" panose="020B0604030504040204" pitchFamily="34" charset="0"/>
              </a:rPr>
              <a:t>les surréalistes sont pour la plupart à l’étranger (Breton à New York, Péret au </a:t>
            </a:r>
            <a:r>
              <a:rPr lang="fr-FR" dirty="0" smtClean="0">
                <a:latin typeface="Verdana" panose="020B0604030504040204" pitchFamily="34" charset="0"/>
                <a:ea typeface="Verdana" panose="020B0604030504040204" pitchFamily="34" charset="0"/>
              </a:rPr>
              <a:t>Mexique). Le </a:t>
            </a:r>
            <a:r>
              <a:rPr lang="fr-FR" dirty="0">
                <a:latin typeface="Verdana" panose="020B0604030504040204" pitchFamily="34" charset="0"/>
                <a:ea typeface="Verdana" panose="020B0604030504040204" pitchFamily="34" charset="0"/>
              </a:rPr>
              <a:t>groupe perd progressivement ses membres : Artaud meurt en 1948, </a:t>
            </a:r>
            <a:r>
              <a:rPr lang="fr-FR" dirty="0" smtClean="0">
                <a:latin typeface="Verdana" panose="020B0604030504040204" pitchFamily="34" charset="0"/>
                <a:ea typeface="Verdana" panose="020B0604030504040204" pitchFamily="34" charset="0"/>
              </a:rPr>
              <a:t>Éluard </a:t>
            </a:r>
            <a:r>
              <a:rPr lang="fr-FR" dirty="0">
                <a:latin typeface="Verdana" panose="020B0604030504040204" pitchFamily="34" charset="0"/>
                <a:ea typeface="Verdana" panose="020B0604030504040204" pitchFamily="34" charset="0"/>
              </a:rPr>
              <a:t>et Vitrac en 1952, Péret en </a:t>
            </a:r>
            <a:r>
              <a:rPr lang="fr-FR" dirty="0" smtClean="0">
                <a:latin typeface="Verdana" panose="020B0604030504040204" pitchFamily="34" charset="0"/>
                <a:ea typeface="Verdana" panose="020B0604030504040204" pitchFamily="34" charset="0"/>
              </a:rPr>
              <a:t>1952…</a:t>
            </a:r>
            <a:endParaRPr lang="fr-FR" dirty="0">
              <a:latin typeface="Verdana" panose="020B0604030504040204" pitchFamily="34" charset="0"/>
              <a:ea typeface="Verdana" panose="020B0604030504040204" pitchFamily="34" charset="0"/>
            </a:endParaRPr>
          </a:p>
          <a:p>
            <a:pPr algn="just">
              <a:spcAft>
                <a:spcPts val="0"/>
              </a:spcAft>
            </a:pPr>
            <a:r>
              <a:rPr lang="fr-FR" dirty="0">
                <a:latin typeface="Verdana" panose="020B0604030504040204" pitchFamily="34" charset="0"/>
                <a:ea typeface="Verdana" panose="020B0604030504040204" pitchFamily="34" charset="0"/>
              </a:rPr>
              <a:t> </a:t>
            </a:r>
          </a:p>
          <a:p>
            <a:pPr algn="just">
              <a:spcAft>
                <a:spcPts val="0"/>
              </a:spcAft>
            </a:pPr>
            <a:r>
              <a:rPr lang="fr-FR" dirty="0" smtClean="0">
                <a:latin typeface="Verdana" panose="020B0604030504040204" pitchFamily="34" charset="0"/>
                <a:ea typeface="Verdana" panose="020B0604030504040204" pitchFamily="34" charset="0"/>
              </a:rPr>
              <a:t>Le </a:t>
            </a:r>
            <a:r>
              <a:rPr lang="fr-FR" dirty="0">
                <a:latin typeface="Verdana" panose="020B0604030504040204" pitchFamily="34" charset="0"/>
                <a:ea typeface="Verdana" panose="020B0604030504040204" pitchFamily="34" charset="0"/>
              </a:rPr>
              <a:t>climat change : c’est le </a:t>
            </a:r>
            <a:r>
              <a:rPr lang="fr-FR" i="1" dirty="0">
                <a:latin typeface="Verdana" panose="020B0604030504040204" pitchFamily="34" charset="0"/>
                <a:ea typeface="Verdana" panose="020B0604030504040204" pitchFamily="34" charset="0"/>
              </a:rPr>
              <a:t>Comité National des </a:t>
            </a:r>
            <a:r>
              <a:rPr lang="fr-FR" i="1" dirty="0" smtClean="0">
                <a:latin typeface="Verdana" panose="020B0604030504040204" pitchFamily="34" charset="0"/>
                <a:ea typeface="Verdana" panose="020B0604030504040204" pitchFamily="34" charset="0"/>
              </a:rPr>
              <a:t>Écrivains</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(issu de la Résistance et formé autour d’Aragon) et l’existentialisme (</a:t>
            </a:r>
            <a:r>
              <a:rPr lang="fr-FR" i="1" dirty="0">
                <a:latin typeface="Verdana" panose="020B0604030504040204" pitchFamily="34" charset="0"/>
                <a:ea typeface="Verdana" panose="020B0604030504040204" pitchFamily="34" charset="0"/>
              </a:rPr>
              <a:t>Les Temps modernes</a:t>
            </a:r>
            <a:r>
              <a:rPr lang="fr-FR" dirty="0">
                <a:latin typeface="Verdana" panose="020B0604030504040204" pitchFamily="34" charset="0"/>
                <a:ea typeface="Verdana" panose="020B0604030504040204" pitchFamily="34" charset="0"/>
              </a:rPr>
              <a:t> autour de Sartre) qui dictent le </a:t>
            </a:r>
            <a:r>
              <a:rPr lang="fr-FR" dirty="0" smtClean="0">
                <a:latin typeface="Verdana" panose="020B0604030504040204" pitchFamily="34" charset="0"/>
                <a:ea typeface="Verdana" panose="020B0604030504040204" pitchFamily="34" charset="0"/>
              </a:rPr>
              <a:t>ton.</a:t>
            </a:r>
          </a:p>
          <a:p>
            <a:pPr algn="just">
              <a:spcAft>
                <a:spcPts val="0"/>
              </a:spcAft>
            </a:pPr>
            <a:endParaRPr lang="fr-FR" dirty="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I</a:t>
            </a:r>
            <a:r>
              <a:rPr lang="fr-FR" dirty="0" smtClean="0">
                <a:latin typeface="Verdana" panose="020B0604030504040204" pitchFamily="34" charset="0"/>
                <a:ea typeface="Verdana" panose="020B0604030504040204" pitchFamily="34" charset="0"/>
              </a:rPr>
              <a:t>ntérêt </a:t>
            </a:r>
            <a:r>
              <a:rPr lang="fr-FR" dirty="0">
                <a:latin typeface="Verdana" panose="020B0604030504040204" pitchFamily="34" charset="0"/>
                <a:ea typeface="Verdana" panose="020B0604030504040204" pitchFamily="34" charset="0"/>
              </a:rPr>
              <a:t>du grand public et des collectionneurs d’art  </a:t>
            </a:r>
            <a:r>
              <a:rPr lang="fr-FR" dirty="0" smtClean="0">
                <a:latin typeface="Verdana" panose="020B0604030504040204" pitchFamily="34" charset="0"/>
                <a:ea typeface="Verdana" panose="020B0604030504040204" pitchFamily="34" charset="0"/>
              </a:rPr>
              <a:t> x   la jeunesse a déjà d’autres maîtres à penser (malgré les engagements permanents de Breton).</a:t>
            </a:r>
          </a:p>
          <a:p>
            <a:endParaRPr lang="fr-FR" dirty="0">
              <a:latin typeface="Verdana" panose="020B0604030504040204" pitchFamily="34" charset="0"/>
              <a:ea typeface="Verdana" panose="020B0604030504040204" pitchFamily="34" charset="0"/>
            </a:endParaRPr>
          </a:p>
          <a:p>
            <a:r>
              <a:rPr lang="fr-FR" dirty="0" smtClean="0">
                <a:latin typeface="Verdana" panose="020B0604030504040204" pitchFamily="34" charset="0"/>
                <a:ea typeface="Verdana" panose="020B0604030504040204" pitchFamily="34" charset="0"/>
              </a:rPr>
              <a:t>Sartre (« Qu’est-ce que la littérature ? ») se moque des surréalistes (jeunes bourgeois révoltés qui cherchaient la liberté dans des jeux de mots au lieu de faire une vraie révolution).</a:t>
            </a:r>
          </a:p>
          <a:p>
            <a:r>
              <a:rPr lang="fr-FR" dirty="0" smtClean="0">
                <a:latin typeface="Verdana" panose="020B0604030504040204" pitchFamily="34" charset="0"/>
                <a:ea typeface="Verdana" panose="020B0604030504040204" pitchFamily="34" charset="0"/>
              </a:rPr>
              <a:t>Camus (</a:t>
            </a:r>
            <a:r>
              <a:rPr lang="fr-FR" i="1" dirty="0" smtClean="0">
                <a:latin typeface="Verdana" panose="020B0604030504040204" pitchFamily="34" charset="0"/>
                <a:ea typeface="Verdana" panose="020B0604030504040204" pitchFamily="34" charset="0"/>
              </a:rPr>
              <a:t>L’Homme révolté</a:t>
            </a:r>
            <a:r>
              <a:rPr lang="fr-FR" dirty="0" smtClean="0">
                <a:latin typeface="Verdana" panose="020B0604030504040204" pitchFamily="34" charset="0"/>
                <a:ea typeface="Verdana" panose="020B0604030504040204" pitchFamily="34" charset="0"/>
              </a:rPr>
              <a:t>) ridiculise </a:t>
            </a:r>
            <a:r>
              <a:rPr lang="fr-FR" dirty="0">
                <a:latin typeface="Verdana" panose="020B0604030504040204" pitchFamily="34" charset="0"/>
                <a:ea typeface="Verdana" panose="020B0604030504040204" pitchFamily="34" charset="0"/>
              </a:rPr>
              <a:t>S</a:t>
            </a:r>
            <a:r>
              <a:rPr lang="fr-FR" dirty="0" smtClean="0">
                <a:latin typeface="Verdana" panose="020B0604030504040204" pitchFamily="34" charset="0"/>
                <a:ea typeface="Verdana" panose="020B0604030504040204" pitchFamily="34" charset="0"/>
              </a:rPr>
              <a:t>ade et Lautréamont…</a:t>
            </a:r>
          </a:p>
          <a:p>
            <a:endParaRPr lang="fr-FR" dirty="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C</a:t>
            </a:r>
            <a:r>
              <a:rPr lang="fr-FR" dirty="0" smtClean="0">
                <a:latin typeface="Verdana" panose="020B0604030504040204" pitchFamily="34" charset="0"/>
                <a:ea typeface="Verdana" panose="020B0604030504040204" pitchFamily="34" charset="0"/>
              </a:rPr>
              <a:t>omme </a:t>
            </a:r>
            <a:r>
              <a:rPr lang="fr-FR" dirty="0">
                <a:latin typeface="Verdana" panose="020B0604030504040204" pitchFamily="34" charset="0"/>
                <a:ea typeface="Verdana" panose="020B0604030504040204" pitchFamily="34" charset="0"/>
              </a:rPr>
              <a:t>si le </a:t>
            </a:r>
            <a:r>
              <a:rPr lang="fr-FR" dirty="0" smtClean="0">
                <a:latin typeface="Verdana" panose="020B0604030504040204" pitchFamily="34" charset="0"/>
                <a:ea typeface="Verdana" panose="020B0604030504040204" pitchFamily="34" charset="0"/>
              </a:rPr>
              <a:t>surréalisme </a:t>
            </a:r>
            <a:r>
              <a:rPr lang="fr-FR" dirty="0">
                <a:latin typeface="Verdana" panose="020B0604030504040204" pitchFamily="34" charset="0"/>
                <a:ea typeface="Verdana" panose="020B0604030504040204" pitchFamily="34" charset="0"/>
              </a:rPr>
              <a:t>n’avait plus de place en Europe  </a:t>
            </a:r>
            <a:r>
              <a:rPr lang="fr-FR" dirty="0" smtClean="0">
                <a:latin typeface="Verdana" panose="020B0604030504040204" pitchFamily="34" charset="0"/>
                <a:ea typeface="Verdana" panose="020B0604030504040204" pitchFamily="34" charset="0"/>
              </a:rPr>
              <a:t>=&gt; Breton découvre </a:t>
            </a:r>
            <a:r>
              <a:rPr lang="fr-FR" dirty="0">
                <a:latin typeface="Verdana" panose="020B0604030504040204" pitchFamily="34" charset="0"/>
                <a:ea typeface="Verdana" panose="020B0604030504040204" pitchFamily="34" charset="0"/>
              </a:rPr>
              <a:t>aux Antilles le vaudou, les rites de la vie indienne, une mentalité attentive aux signes sacrés dans la vie </a:t>
            </a:r>
            <a:r>
              <a:rPr lang="fr-FR" dirty="0" smtClean="0">
                <a:latin typeface="Verdana" panose="020B0604030504040204" pitchFamily="34" charset="0"/>
                <a:ea typeface="Verdana" panose="020B0604030504040204" pitchFamily="34" charset="0"/>
              </a:rPr>
              <a:t>concrète. Intérêt pour l’ethnologie </a:t>
            </a:r>
            <a:r>
              <a:rPr lang="fr-FR" dirty="0">
                <a:latin typeface="Verdana" panose="020B0604030504040204" pitchFamily="34" charset="0"/>
                <a:ea typeface="Verdana" panose="020B0604030504040204" pitchFamily="34" charset="0"/>
              </a:rPr>
              <a:t>et </a:t>
            </a:r>
            <a:r>
              <a:rPr lang="fr-FR" dirty="0" smtClean="0">
                <a:latin typeface="Verdana" panose="020B0604030504040204" pitchFamily="34" charset="0"/>
                <a:ea typeface="Verdana" panose="020B0604030504040204" pitchFamily="34" charset="0"/>
              </a:rPr>
              <a:t>l’anthropologie </a:t>
            </a:r>
            <a:r>
              <a:rPr lang="fr-FR" dirty="0">
                <a:latin typeface="Verdana" panose="020B0604030504040204" pitchFamily="34" charset="0"/>
                <a:ea typeface="Verdana" panose="020B0604030504040204" pitchFamily="34" charset="0"/>
              </a:rPr>
              <a:t>culturelle</a:t>
            </a:r>
          </a:p>
          <a:p>
            <a:endParaRPr lang="fr-FR" dirty="0" smtClean="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R</a:t>
            </a:r>
            <a:r>
              <a:rPr lang="fr-FR" dirty="0" smtClean="0">
                <a:latin typeface="Verdana" panose="020B0604030504040204" pitchFamily="34" charset="0"/>
                <a:ea typeface="Verdana" panose="020B0604030504040204" pitchFamily="34" charset="0"/>
              </a:rPr>
              <a:t>ésurrection </a:t>
            </a:r>
            <a:r>
              <a:rPr lang="fr-FR" dirty="0">
                <a:latin typeface="Verdana" panose="020B0604030504040204" pitchFamily="34" charset="0"/>
                <a:ea typeface="Verdana" panose="020B0604030504040204" pitchFamily="34" charset="0"/>
              </a:rPr>
              <a:t>du surréalisme en </a:t>
            </a:r>
            <a:r>
              <a:rPr lang="fr-FR" dirty="0" smtClean="0">
                <a:latin typeface="Verdana" panose="020B0604030504040204" pitchFamily="34" charset="0"/>
                <a:ea typeface="Verdana" panose="020B0604030504040204" pitchFamily="34" charset="0"/>
              </a:rPr>
              <a:t>mai 1968 ?</a:t>
            </a:r>
            <a:r>
              <a:rPr lang="fr-FR" dirty="0">
                <a:latin typeface="Verdana" panose="020B0604030504040204" pitchFamily="34" charset="0"/>
                <a:ea typeface="Verdana" panose="020B0604030504040204" pitchFamily="34" charset="0"/>
              </a:rPr>
              <a:t> : </a:t>
            </a:r>
            <a:r>
              <a:rPr lang="fr-FR" dirty="0" smtClean="0">
                <a:latin typeface="Verdana" panose="020B0604030504040204" pitchFamily="34" charset="0"/>
                <a:ea typeface="Verdana" panose="020B0604030504040204" pitchFamily="34" charset="0"/>
              </a:rPr>
              <a:t>« Sous </a:t>
            </a:r>
            <a:r>
              <a:rPr lang="fr-FR" dirty="0">
                <a:latin typeface="Verdana" panose="020B0604030504040204" pitchFamily="34" charset="0"/>
                <a:ea typeface="Verdana" panose="020B0604030504040204" pitchFamily="34" charset="0"/>
              </a:rPr>
              <a:t>les pavés la plage </a:t>
            </a:r>
            <a:r>
              <a:rPr lang="fr-FR" dirty="0" smtClean="0">
                <a:latin typeface="Verdana" panose="020B0604030504040204" pitchFamily="34" charset="0"/>
                <a:ea typeface="Verdana" panose="020B0604030504040204" pitchFamily="34" charset="0"/>
              </a:rPr>
              <a:t>! », « Il </a:t>
            </a:r>
            <a:r>
              <a:rPr lang="fr-FR" dirty="0">
                <a:latin typeface="Verdana" panose="020B0604030504040204" pitchFamily="34" charset="0"/>
                <a:ea typeface="Verdana" panose="020B0604030504040204" pitchFamily="34" charset="0"/>
              </a:rPr>
              <a:t>est interdit d’interdire </a:t>
            </a:r>
            <a:r>
              <a:rPr lang="fr-FR" dirty="0" smtClean="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C’est Jean Schuster qui assure la continuité du surréalisme après la mort de Breton (1966) – </a:t>
            </a:r>
            <a:r>
              <a:rPr lang="fr-FR" dirty="0" smtClean="0">
                <a:latin typeface="Verdana" panose="020B0604030504040204" pitchFamily="34" charset="0"/>
                <a:ea typeface="Verdana" panose="020B0604030504040204" pitchFamily="34" charset="0"/>
              </a:rPr>
              <a:t>il </a:t>
            </a:r>
            <a:r>
              <a:rPr lang="fr-FR" dirty="0">
                <a:latin typeface="Verdana" panose="020B0604030504040204" pitchFamily="34" charset="0"/>
                <a:ea typeface="Verdana" panose="020B0604030504040204" pitchFamily="34" charset="0"/>
              </a:rPr>
              <a:t>met fin au mouvement le 4 octobre 1969 par le texte </a:t>
            </a:r>
            <a:r>
              <a:rPr lang="fr-FR" i="1" dirty="0">
                <a:latin typeface="Verdana" panose="020B0604030504040204" pitchFamily="34" charset="0"/>
                <a:ea typeface="Verdana" panose="020B0604030504040204" pitchFamily="34" charset="0"/>
              </a:rPr>
              <a:t>Le Quatrième </a:t>
            </a:r>
            <a:r>
              <a:rPr lang="fr-FR" i="1" dirty="0" smtClean="0">
                <a:latin typeface="Verdana" panose="020B0604030504040204" pitchFamily="34" charset="0"/>
                <a:ea typeface="Verdana" panose="020B0604030504040204" pitchFamily="34" charset="0"/>
              </a:rPr>
              <a:t>Chant.</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77691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t="11326" r="12233" b="2728"/>
          <a:stretch/>
        </p:blipFill>
        <p:spPr>
          <a:xfrm>
            <a:off x="6714836" y="1442162"/>
            <a:ext cx="5210254" cy="2809891"/>
          </a:xfrm>
          <a:prstGeom prst="rect">
            <a:avLst/>
          </a:prstGeom>
        </p:spPr>
      </p:pic>
      <p:pic>
        <p:nvPicPr>
          <p:cNvPr id="4" name="Obrázek 3"/>
          <p:cNvPicPr>
            <a:picLocks noChangeAspect="1"/>
          </p:cNvPicPr>
          <p:nvPr/>
        </p:nvPicPr>
        <p:blipFill rotWithShape="1">
          <a:blip r:embed="rId3"/>
          <a:srcRect r="4092"/>
          <a:stretch/>
        </p:blipFill>
        <p:spPr>
          <a:xfrm>
            <a:off x="424133" y="872157"/>
            <a:ext cx="6078268" cy="3949903"/>
          </a:xfrm>
          <a:prstGeom prst="rect">
            <a:avLst/>
          </a:prstGeom>
        </p:spPr>
      </p:pic>
      <p:sp>
        <p:nvSpPr>
          <p:cNvPr id="5" name="TextovéPole 4"/>
          <p:cNvSpPr txBox="1"/>
          <p:nvPr/>
        </p:nvSpPr>
        <p:spPr>
          <a:xfrm>
            <a:off x="1616363" y="5264726"/>
            <a:ext cx="9282028" cy="584775"/>
          </a:xfrm>
          <a:prstGeom prst="rect">
            <a:avLst/>
          </a:prstGeom>
          <a:noFill/>
        </p:spPr>
        <p:txBody>
          <a:bodyPr wrap="none" rtlCol="0">
            <a:spAutoFit/>
          </a:bodyPr>
          <a:lstStyle/>
          <a:p>
            <a:r>
              <a:rPr lang="fr-FR" sz="3200" dirty="0" smtClean="0">
                <a:latin typeface="Verdana" panose="020B0604030504040204" pitchFamily="34" charset="0"/>
                <a:ea typeface="Verdana" panose="020B0604030504040204" pitchFamily="34" charset="0"/>
              </a:rPr>
              <a:t>L’Atelier d’André Breton au Centre Pompidou</a:t>
            </a:r>
            <a:endParaRPr lang="fr-FR" sz="3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29330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71055" y="464372"/>
            <a:ext cx="10732654" cy="2862322"/>
          </a:xfrm>
          <a:prstGeom prst="rect">
            <a:avLst/>
          </a:prstGeom>
        </p:spPr>
        <p:txBody>
          <a:bodyPr wrap="square">
            <a:spAutoFit/>
          </a:bodyPr>
          <a:lstStyle/>
          <a:p>
            <a:pPr marL="342900" lvl="0" indent="-342900" algn="just" hangingPunct="0">
              <a:spcAft>
                <a:spcPts val="0"/>
              </a:spcAft>
              <a:buFont typeface="Symbol" panose="05050102010706020507" pitchFamily="18" charset="2"/>
              <a:buChar char=""/>
              <a:tabLst>
                <a:tab pos="457200" algn="l"/>
              </a:tabLst>
            </a:pPr>
            <a:r>
              <a:rPr lang="fr-FR" dirty="0" smtClean="0">
                <a:latin typeface="Verdana" panose="020B0604030504040204" pitchFamily="34" charset="0"/>
                <a:ea typeface="Verdana" panose="020B0604030504040204" pitchFamily="34" charset="0"/>
              </a:rPr>
              <a:t>1970 : </a:t>
            </a:r>
            <a:r>
              <a:rPr lang="fr-FR" dirty="0">
                <a:latin typeface="Verdana" panose="020B0604030504040204" pitchFamily="34" charset="0"/>
                <a:ea typeface="Verdana" panose="020B0604030504040204" pitchFamily="34" charset="0"/>
              </a:rPr>
              <a:t>Vincent </a:t>
            </a:r>
            <a:r>
              <a:rPr lang="fr-FR" dirty="0" err="1">
                <a:latin typeface="Verdana" panose="020B0604030504040204" pitchFamily="34" charset="0"/>
                <a:ea typeface="Verdana" panose="020B0604030504040204" pitchFamily="34" charset="0"/>
              </a:rPr>
              <a:t>Bounoure</a:t>
            </a:r>
            <a:r>
              <a:rPr lang="fr-FR" dirty="0">
                <a:latin typeface="Verdana" panose="020B0604030504040204" pitchFamily="34" charset="0"/>
                <a:ea typeface="Verdana" panose="020B0604030504040204" pitchFamily="34" charset="0"/>
              </a:rPr>
              <a:t> proteste contre la dissolution </a:t>
            </a:r>
            <a:r>
              <a:rPr lang="fr-FR" dirty="0" smtClean="0">
                <a:latin typeface="Verdana" panose="020B0604030504040204" pitchFamily="34" charset="0"/>
                <a:ea typeface="Verdana" panose="020B0604030504040204" pitchFamily="34" charset="0"/>
              </a:rPr>
              <a:t>du groupe surréaliste et </a:t>
            </a:r>
            <a:r>
              <a:rPr lang="fr-FR" dirty="0">
                <a:latin typeface="Verdana" panose="020B0604030504040204" pitchFamily="34" charset="0"/>
                <a:ea typeface="Verdana" panose="020B0604030504040204" pitchFamily="34" charset="0"/>
              </a:rPr>
              <a:t>lance une enquête </a:t>
            </a:r>
            <a:r>
              <a:rPr lang="fr-FR" dirty="0" smtClean="0">
                <a:latin typeface="Verdana" panose="020B0604030504040204" pitchFamily="34" charset="0"/>
                <a:ea typeface="Verdana" panose="020B0604030504040204" pitchFamily="34" charset="0"/>
              </a:rPr>
              <a:t>intitulée « Rien </a:t>
            </a:r>
            <a:r>
              <a:rPr lang="fr-FR" dirty="0">
                <a:latin typeface="Verdana" panose="020B0604030504040204" pitchFamily="34" charset="0"/>
                <a:ea typeface="Verdana" panose="020B0604030504040204" pitchFamily="34" charset="0"/>
              </a:rPr>
              <a:t>ou quoi </a:t>
            </a:r>
            <a:r>
              <a:rPr lang="fr-FR" dirty="0" smtClean="0">
                <a:latin typeface="Verdana" panose="020B0604030504040204" pitchFamily="34" charset="0"/>
                <a:ea typeface="Verdana" panose="020B0604030504040204" pitchFamily="34" charset="0"/>
              </a:rPr>
              <a:t>? » </a:t>
            </a:r>
            <a:r>
              <a:rPr lang="fr-FR" dirty="0">
                <a:latin typeface="Verdana" panose="020B0604030504040204" pitchFamily="34" charset="0"/>
                <a:ea typeface="Verdana" panose="020B0604030504040204" pitchFamily="34" charset="0"/>
              </a:rPr>
              <a:t>(les recherches surréalistes doivent-elles être poursuivies </a:t>
            </a:r>
            <a:r>
              <a:rPr lang="fr-FR" dirty="0" smtClean="0">
                <a:latin typeface="Verdana" panose="020B0604030504040204" pitchFamily="34" charset="0"/>
                <a:ea typeface="Verdana" panose="020B0604030504040204" pitchFamily="34" charset="0"/>
              </a:rPr>
              <a:t>?)</a:t>
            </a:r>
          </a:p>
          <a:p>
            <a:pPr lvl="0" algn="just" hangingPunct="0">
              <a:spcAft>
                <a:spcPts val="0"/>
              </a:spcAft>
              <a:tabLst>
                <a:tab pos="457200" algn="l"/>
              </a:tabLst>
            </a:pPr>
            <a:endParaRPr lang="fr-FR" dirty="0">
              <a:latin typeface="Verdana" panose="020B0604030504040204" pitchFamily="34" charset="0"/>
              <a:ea typeface="Verdana" panose="020B0604030504040204" pitchFamily="34" charset="0"/>
            </a:endParaRPr>
          </a:p>
          <a:p>
            <a:pPr marL="342900" lvl="0" indent="-342900" algn="just" hangingPunct="0">
              <a:spcAft>
                <a:spcPts val="0"/>
              </a:spcAft>
              <a:buFont typeface="Symbol" panose="05050102010706020507" pitchFamily="18" charset="2"/>
              <a:buChar char=""/>
              <a:tabLst>
                <a:tab pos="457200" algn="l"/>
              </a:tabLst>
            </a:pPr>
            <a:r>
              <a:rPr lang="fr-FR" dirty="0" smtClean="0">
                <a:latin typeface="Verdana" panose="020B0604030504040204" pitchFamily="34" charset="0"/>
                <a:ea typeface="Verdana" panose="020B0604030504040204" pitchFamily="34" charset="0"/>
              </a:rPr>
              <a:t>Des </a:t>
            </a:r>
            <a:r>
              <a:rPr lang="fr-FR" dirty="0">
                <a:latin typeface="Verdana" panose="020B0604030504040204" pitchFamily="34" charset="0"/>
                <a:ea typeface="Verdana" panose="020B0604030504040204" pitchFamily="34" charset="0"/>
              </a:rPr>
              <a:t>jeunes se regroupent autour de la revue BLS (</a:t>
            </a:r>
            <a:r>
              <a:rPr lang="fr-FR" i="1" dirty="0">
                <a:latin typeface="Verdana" panose="020B0604030504040204" pitchFamily="34" charset="0"/>
                <a:ea typeface="Verdana" panose="020B0604030504040204" pitchFamily="34" charset="0"/>
              </a:rPr>
              <a:t>Le Bulletin de Liaison </a:t>
            </a:r>
            <a:r>
              <a:rPr lang="fr-FR" i="1" dirty="0" smtClean="0">
                <a:latin typeface="Verdana" panose="020B0604030504040204" pitchFamily="34" charset="0"/>
                <a:ea typeface="Verdana" panose="020B0604030504040204" pitchFamily="34" charset="0"/>
              </a:rPr>
              <a:t>Surréaliste</a:t>
            </a:r>
            <a:r>
              <a:rPr lang="fr-FR" dirty="0" smtClean="0">
                <a:latin typeface="Verdana" panose="020B0604030504040204" pitchFamily="34" charset="0"/>
                <a:ea typeface="Verdana" panose="020B0604030504040204" pitchFamily="34" charset="0"/>
              </a:rPr>
              <a:t>)</a:t>
            </a:r>
          </a:p>
          <a:p>
            <a:pPr lvl="0" algn="just" hangingPunct="0">
              <a:spcAft>
                <a:spcPts val="0"/>
              </a:spcAft>
              <a:tabLst>
                <a:tab pos="457200" algn="l"/>
              </a:tabLst>
            </a:pPr>
            <a:endParaRPr lang="fr-FR" dirty="0" smtClean="0">
              <a:latin typeface="Verdana" panose="020B0604030504040204" pitchFamily="34" charset="0"/>
              <a:ea typeface="Verdana" panose="020B0604030504040204" pitchFamily="34" charset="0"/>
            </a:endParaRPr>
          </a:p>
          <a:p>
            <a:pPr marL="342900" lvl="0" indent="-342900" algn="just" hangingPunct="0">
              <a:spcAft>
                <a:spcPts val="0"/>
              </a:spcAft>
              <a:buFont typeface="Symbol" panose="05050102010706020507" pitchFamily="18" charset="2"/>
              <a:buChar char=""/>
              <a:tabLst>
                <a:tab pos="457200" algn="l"/>
              </a:tabLst>
            </a:pPr>
            <a:r>
              <a:rPr lang="fr-FR" dirty="0" smtClean="0">
                <a:latin typeface="Verdana" panose="020B0604030504040204" pitchFamily="34" charset="0"/>
                <a:ea typeface="Verdana" panose="020B0604030504040204" pitchFamily="34" charset="0"/>
              </a:rPr>
              <a:t>1991 : lancement </a:t>
            </a:r>
            <a:r>
              <a:rPr lang="fr-FR" dirty="0">
                <a:latin typeface="Verdana" panose="020B0604030504040204" pitchFamily="34" charset="0"/>
                <a:ea typeface="Verdana" panose="020B0604030504040204" pitchFamily="34" charset="0"/>
              </a:rPr>
              <a:t>du </a:t>
            </a:r>
            <a:r>
              <a:rPr lang="fr-FR" i="1" dirty="0">
                <a:latin typeface="Verdana" panose="020B0604030504040204" pitchFamily="34" charset="0"/>
                <a:ea typeface="Verdana" panose="020B0604030504040204" pitchFamily="34" charset="0"/>
              </a:rPr>
              <a:t>Bulletin surréaliste </a:t>
            </a:r>
            <a:r>
              <a:rPr lang="fr-FR" i="1" dirty="0" smtClean="0">
                <a:latin typeface="Verdana" panose="020B0604030504040204" pitchFamily="34" charset="0"/>
                <a:ea typeface="Verdana" panose="020B0604030504040204" pitchFamily="34" charset="0"/>
              </a:rPr>
              <a:t>international</a:t>
            </a:r>
          </a:p>
          <a:p>
            <a:pPr lvl="0" algn="just" hangingPunct="0">
              <a:spcAft>
                <a:spcPts val="0"/>
              </a:spcAft>
              <a:tabLst>
                <a:tab pos="457200" algn="l"/>
              </a:tabLst>
            </a:pPr>
            <a:endParaRPr lang="fr-FR" dirty="0">
              <a:latin typeface="Verdana" panose="020B0604030504040204" pitchFamily="34" charset="0"/>
              <a:ea typeface="Verdana" panose="020B0604030504040204" pitchFamily="34" charset="0"/>
            </a:endParaRPr>
          </a:p>
          <a:p>
            <a:pPr marL="342900" lvl="0" indent="-342900" algn="just" hangingPunct="0">
              <a:spcAft>
                <a:spcPts val="0"/>
              </a:spcAft>
              <a:buFont typeface="Symbol" panose="05050102010706020507" pitchFamily="18" charset="2"/>
              <a:buChar char=""/>
              <a:tabLst>
                <a:tab pos="457200" algn="l"/>
              </a:tabLst>
            </a:pPr>
            <a:r>
              <a:rPr lang="fr-FR" dirty="0" smtClean="0">
                <a:latin typeface="Verdana" panose="020B0604030504040204" pitchFamily="34" charset="0"/>
                <a:ea typeface="Verdana" panose="020B0604030504040204" pitchFamily="34" charset="0"/>
              </a:rPr>
              <a:t>1996</a:t>
            </a:r>
            <a:r>
              <a:rPr lang="fr-FR" dirty="0">
                <a:latin typeface="Verdana" panose="020B0604030504040204" pitchFamily="34" charset="0"/>
                <a:ea typeface="Verdana" panose="020B0604030504040204" pitchFamily="34" charset="0"/>
              </a:rPr>
              <a:t> : revue française </a:t>
            </a:r>
            <a:r>
              <a:rPr lang="fr-FR" i="1" dirty="0">
                <a:latin typeface="Verdana" panose="020B0604030504040204" pitchFamily="34" charset="0"/>
                <a:ea typeface="Verdana" panose="020B0604030504040204" pitchFamily="34" charset="0"/>
              </a:rPr>
              <a:t>S.U.R.R</a:t>
            </a:r>
            <a:r>
              <a:rPr lang="fr-FR" i="1" dirty="0" smtClean="0">
                <a:latin typeface="Verdana" panose="020B0604030504040204" pitchFamily="34" charset="0"/>
                <a:ea typeface="Verdana" panose="020B0604030504040204" pitchFamily="34" charset="0"/>
              </a:rPr>
              <a:t>. – </a:t>
            </a:r>
            <a:r>
              <a:rPr lang="fr-FR" dirty="0" smtClean="0">
                <a:latin typeface="Verdana" panose="020B0604030504040204" pitchFamily="34" charset="0"/>
                <a:ea typeface="Verdana" panose="020B0604030504040204" pitchFamily="34" charset="0"/>
              </a:rPr>
              <a:t>côté tchèque </a:t>
            </a:r>
            <a:r>
              <a:rPr lang="fr-FR" i="1" dirty="0" smtClean="0">
                <a:latin typeface="Verdana" panose="020B0604030504040204" pitchFamily="34" charset="0"/>
                <a:ea typeface="Verdana" panose="020B0604030504040204" pitchFamily="34" charset="0"/>
              </a:rPr>
              <a:t>ANALOGON</a:t>
            </a:r>
            <a:endParaRPr lang="fr-FR" i="1" dirty="0">
              <a:latin typeface="Verdana" panose="020B0604030504040204" pitchFamily="34" charset="0"/>
              <a:ea typeface="Verdana" panose="020B0604030504040204" pitchFamily="34" charset="0"/>
            </a:endParaRPr>
          </a:p>
          <a:p>
            <a:pPr marL="342900" lvl="0" indent="-342900" algn="just" hangingPunct="0">
              <a:spcAft>
                <a:spcPts val="0"/>
              </a:spcAft>
              <a:buFont typeface="Symbol" panose="05050102010706020507" pitchFamily="18" charset="2"/>
              <a:buChar char=""/>
              <a:tabLst>
                <a:tab pos="457200" algn="l"/>
              </a:tabLst>
            </a:pP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t="13965"/>
          <a:stretch/>
        </p:blipFill>
        <p:spPr>
          <a:xfrm>
            <a:off x="4544291" y="3246254"/>
            <a:ext cx="7647709" cy="3453699"/>
          </a:xfrm>
          <a:prstGeom prst="rect">
            <a:avLst/>
          </a:prstGeom>
        </p:spPr>
      </p:pic>
    </p:spTree>
    <p:extLst>
      <p:ext uri="{BB962C8B-B14F-4D97-AF65-F5344CB8AC3E}">
        <p14:creationId xmlns:p14="http://schemas.microsoft.com/office/powerpoint/2010/main" val="3729529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46182E8-E7D3-408F-B54C-B3A6C1F06418}"/>
              </a:ext>
            </a:extLst>
          </p:cNvPr>
          <p:cNvSpPr txBox="1"/>
          <p:nvPr/>
        </p:nvSpPr>
        <p:spPr>
          <a:xfrm>
            <a:off x="266700" y="98495"/>
            <a:ext cx="11220450" cy="4708981"/>
          </a:xfrm>
          <a:prstGeom prst="rect">
            <a:avLst/>
          </a:prstGeom>
          <a:noFill/>
        </p:spPr>
        <p:txBody>
          <a:bodyPr wrap="square">
            <a:spAutoFit/>
          </a:bodyPr>
          <a:lstStyle/>
          <a:p>
            <a:pPr marL="19050" algn="l" fontAlgn="base" hangingPunct="0">
              <a:spcAft>
                <a:spcPts val="0"/>
              </a:spcAft>
            </a:pPr>
            <a:r>
              <a:rPr lang="fr-FR" sz="1800" dirty="0">
                <a:effectLst/>
                <a:latin typeface="Verdana" panose="020B0604030504040204" pitchFamily="34" charset="0"/>
                <a:ea typeface="Verdana" panose="020B0604030504040204" pitchFamily="34" charset="0"/>
              </a:rPr>
              <a:t>M</a:t>
            </a:r>
            <a:r>
              <a:rPr lang="cs-CZ" sz="1800" dirty="0" err="1">
                <a:effectLst/>
                <a:latin typeface="Verdana" panose="020B0604030504040204" pitchFamily="34" charset="0"/>
                <a:ea typeface="Verdana" panose="020B0604030504040204" pitchFamily="34" charset="0"/>
              </a:rPr>
              <a:t>algré</a:t>
            </a:r>
            <a:r>
              <a:rPr lang="cs-CZ" sz="1800" dirty="0">
                <a:effectLst/>
                <a:latin typeface="Verdana" panose="020B0604030504040204" pitchFamily="34" charset="0"/>
                <a:ea typeface="Verdana" panose="020B0604030504040204" pitchFamily="34" charset="0"/>
              </a:rPr>
              <a:t> l</a:t>
            </a:r>
            <a:r>
              <a:rPr lang="fr-FR" sz="1800" dirty="0" err="1">
                <a:effectLst/>
                <a:latin typeface="Verdana" panose="020B0604030504040204" pitchFamily="34" charset="0"/>
                <a:ea typeface="Verdana" panose="020B0604030504040204" pitchFamily="34" charset="0"/>
              </a:rPr>
              <a:t>eur</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rupture</a:t>
            </a:r>
            <a:r>
              <a:rPr lang="fr-FR" sz="1800" dirty="0">
                <a:effectLst/>
                <a:latin typeface="Verdana" panose="020B0604030504040204" pitchFamily="34" charset="0"/>
                <a:ea typeface="Verdana" panose="020B0604030504040204" pitchFamily="34" charset="0"/>
              </a:rPr>
              <a:t> violente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surréalisme</a:t>
            </a:r>
            <a:r>
              <a:rPr lang="cs-CZ" sz="1800" dirty="0">
                <a:effectLst/>
                <a:latin typeface="Verdana" panose="020B0604030504040204" pitchFamily="34" charset="0"/>
                <a:ea typeface="Verdana" panose="020B0604030504040204" pitchFamily="34" charset="0"/>
              </a:rPr>
              <a:t> garde </a:t>
            </a:r>
            <a:r>
              <a:rPr lang="cs-CZ" sz="1800" dirty="0" err="1">
                <a:effectLst/>
                <a:latin typeface="Verdana" panose="020B0604030504040204" pitchFamily="34" charset="0"/>
                <a:ea typeface="Verdana" panose="020B0604030504040204" pitchFamily="34" charset="0"/>
              </a:rPr>
              <a:t>cette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conviction</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dadaïste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d’être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un</a:t>
            </a:r>
            <a:r>
              <a:rPr lang="cs-CZ" sz="1800" dirty="0">
                <a:effectLst/>
                <a:latin typeface="Verdana" panose="020B0604030504040204" pitchFamily="34" charset="0"/>
                <a:ea typeface="Verdana" panose="020B0604030504040204" pitchFamily="34" charset="0"/>
              </a:rPr>
              <a:t> instrument de </a:t>
            </a:r>
            <a:r>
              <a:rPr lang="cs-CZ" sz="1800" b="1" dirty="0" err="1">
                <a:effectLst/>
                <a:latin typeface="Verdana" panose="020B0604030504040204" pitchFamily="34" charset="0"/>
                <a:ea typeface="Verdana" panose="020B0604030504040204" pitchFamily="34" charset="0"/>
              </a:rPr>
              <a:t>compréhension</a:t>
            </a:r>
            <a:r>
              <a:rPr lang="cs-CZ" sz="1800" dirty="0">
                <a:effectLst/>
                <a:latin typeface="Verdana" panose="020B0604030504040204" pitchFamily="34" charset="0"/>
                <a:ea typeface="Verdana" panose="020B0604030504040204" pitchFamily="34" charset="0"/>
              </a:rPr>
              <a:t> (et de </a:t>
            </a:r>
            <a:r>
              <a:rPr lang="cs-CZ" sz="1800" b="1" dirty="0" err="1">
                <a:effectLst/>
                <a:latin typeface="Verdana" panose="020B0604030504040204" pitchFamily="34" charset="0"/>
                <a:ea typeface="Verdana" panose="020B0604030504040204" pitchFamily="34" charset="0"/>
              </a:rPr>
              <a:t>changement</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du</a:t>
            </a:r>
            <a:r>
              <a:rPr lang="cs-CZ" sz="1800" dirty="0">
                <a:effectLst/>
                <a:latin typeface="Verdana" panose="020B0604030504040204" pitchFamily="34" charset="0"/>
                <a:ea typeface="Verdana" panose="020B0604030504040204" pitchFamily="34" charset="0"/>
              </a:rPr>
              <a:t> monde</a:t>
            </a:r>
            <a:r>
              <a:rPr lang="fr-FR" sz="1800" dirty="0">
                <a:effectLst/>
                <a:latin typeface="Verdana" panose="020B0604030504040204" pitchFamily="34" charset="0"/>
                <a:ea typeface="Verdana" panose="020B0604030504040204" pitchFamily="34" charset="0"/>
              </a:rPr>
              <a:t>,</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non</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seulement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une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école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littéraire</a:t>
            </a:r>
            <a:r>
              <a:rPr lang="cs-CZ" sz="1800" dirty="0">
                <a:effectLst/>
                <a:latin typeface="Verdana" panose="020B0604030504040204" pitchFamily="34" charset="0"/>
                <a:ea typeface="Verdana" panose="020B0604030504040204" pitchFamily="34" charset="0"/>
              </a:rPr>
              <a:t>.</a:t>
            </a:r>
            <a:endParaRPr lang="fr-FR" sz="1800" dirty="0">
              <a:effectLst/>
              <a:latin typeface="Verdana" panose="020B0604030504040204" pitchFamily="34" charset="0"/>
              <a:ea typeface="Verdana" panose="020B0604030504040204" pitchFamily="34" charset="0"/>
            </a:endParaRPr>
          </a:p>
          <a:p>
            <a:pPr marL="19050" algn="l" fontAlgn="base" hangingPunct="0">
              <a:spcAft>
                <a:spcPts val="0"/>
              </a:spcAft>
            </a:pPr>
            <a:endParaRPr lang="fr-FR" sz="2800" dirty="0">
              <a:effectLst/>
              <a:latin typeface="Verdana" panose="020B0604030504040204" pitchFamily="34" charset="0"/>
              <a:ea typeface="Verdana" panose="020B0604030504040204" pitchFamily="34" charset="0"/>
            </a:endParaRPr>
          </a:p>
          <a:p>
            <a:pPr marL="19050" algn="just">
              <a:spcAft>
                <a:spcPts val="0"/>
              </a:spcAft>
            </a:pPr>
            <a:r>
              <a:rPr lang="cs-CZ" sz="1800" dirty="0">
                <a:effectLst/>
                <a:latin typeface="Verdana" panose="020B0604030504040204" pitchFamily="34" charset="0"/>
                <a:ea typeface="Verdana" panose="020B0604030504040204" pitchFamily="34" charset="0"/>
              </a:rPr>
              <a:t>Le </a:t>
            </a:r>
            <a:r>
              <a:rPr lang="cs-CZ" sz="1800" dirty="0" err="1">
                <a:effectLst/>
                <a:latin typeface="Verdana" panose="020B0604030504040204" pitchFamily="34" charset="0"/>
                <a:ea typeface="Verdana" panose="020B0604030504040204" pitchFamily="34" charset="0"/>
              </a:rPr>
              <a:t>surréalisme</a:t>
            </a:r>
            <a:r>
              <a:rPr lang="cs-CZ" sz="1800" dirty="0">
                <a:effectLst/>
                <a:latin typeface="Verdana" panose="020B0604030504040204" pitchFamily="34" charset="0"/>
                <a:ea typeface="Verdana" panose="020B0604030504040204" pitchFamily="34" charset="0"/>
              </a:rPr>
              <a:t> ne </a:t>
            </a:r>
            <a:r>
              <a:rPr lang="cs-CZ" sz="1800" dirty="0" err="1">
                <a:effectLst/>
                <a:latin typeface="Verdana" panose="020B0604030504040204" pitchFamily="34" charset="0"/>
                <a:ea typeface="Verdana" panose="020B0604030504040204" pitchFamily="34" charset="0"/>
              </a:rPr>
              <a:t>doit</a:t>
            </a:r>
            <a:r>
              <a:rPr lang="cs-CZ" sz="1800" dirty="0">
                <a:effectLst/>
                <a:latin typeface="Verdana" panose="020B0604030504040204" pitchFamily="34" charset="0"/>
                <a:ea typeface="Verdana" panose="020B0604030504040204" pitchFamily="34" charset="0"/>
              </a:rPr>
              <a:t> pas se </a:t>
            </a:r>
            <a:r>
              <a:rPr lang="cs-CZ" sz="1800" dirty="0" err="1">
                <a:effectLst/>
                <a:latin typeface="Verdana" panose="020B0604030504040204" pitchFamily="34" charset="0"/>
                <a:ea typeface="Verdana" panose="020B0604030504040204" pitchFamily="34" charset="0"/>
              </a:rPr>
              <a:t>limiter</a:t>
            </a:r>
            <a:r>
              <a:rPr lang="cs-CZ" sz="1800" dirty="0">
                <a:effectLst/>
                <a:latin typeface="Verdana" panose="020B0604030504040204" pitchFamily="34" charset="0"/>
                <a:ea typeface="Verdana" panose="020B0604030504040204" pitchFamily="34" charset="0"/>
              </a:rPr>
              <a:t> à des </a:t>
            </a:r>
            <a:r>
              <a:rPr lang="cs-CZ" sz="1800" dirty="0" err="1">
                <a:effectLst/>
                <a:latin typeface="Verdana" panose="020B0604030504040204" pitchFamily="34" charset="0"/>
                <a:ea typeface="Verdana" panose="020B0604030504040204" pitchFamily="34" charset="0"/>
              </a:rPr>
              <a:t>principes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esthétiques</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il</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requiert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un</a:t>
            </a:r>
            <a:r>
              <a:rPr lang="cs-CZ" sz="1800"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engagement</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total</a:t>
            </a:r>
            <a:r>
              <a:rPr lang="cs-CZ" sz="1800" dirty="0">
                <a:effectLst/>
                <a:latin typeface="Verdana" panose="020B0604030504040204" pitchFamily="34" charset="0"/>
                <a:ea typeface="Verdana" panose="020B0604030504040204" pitchFamily="34" charset="0"/>
              </a:rPr>
              <a:t> qui </a:t>
            </a:r>
            <a:r>
              <a:rPr lang="cs-CZ" sz="1800" dirty="0" err="1">
                <a:effectLst/>
                <a:latin typeface="Verdana" panose="020B0604030504040204" pitchFamily="34" charset="0"/>
                <a:ea typeface="Verdana" panose="020B0604030504040204" pitchFamily="34" charset="0"/>
              </a:rPr>
              <a:t>concerne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l’ensemble</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l’esprit</a:t>
            </a:r>
            <a:r>
              <a:rPr lang="cs-CZ" sz="1800" dirty="0">
                <a:effectLst/>
                <a:latin typeface="Verdana" panose="020B0604030504040204" pitchFamily="34" charset="0"/>
                <a:ea typeface="Verdana" panose="020B0604030504040204" pitchFamily="34" charset="0"/>
              </a:rPr>
              <a:t> et de </a:t>
            </a:r>
            <a:r>
              <a:rPr lang="cs-CZ" sz="1800" dirty="0" err="1">
                <a:effectLst/>
                <a:latin typeface="Verdana" panose="020B0604030504040204" pitchFamily="34" charset="0"/>
                <a:ea typeface="Verdana" panose="020B0604030504040204" pitchFamily="34" charset="0"/>
              </a:rPr>
              <a:t>l’existence</a:t>
            </a:r>
            <a:r>
              <a:rPr lang="cs-CZ" sz="1800" dirty="0">
                <a:effectLst/>
                <a:latin typeface="Verdana" panose="020B0604030504040204" pitchFamily="34" charset="0"/>
                <a:ea typeface="Verdana" panose="020B0604030504040204" pitchFamily="34" charset="0"/>
              </a:rPr>
              <a:t>. </a:t>
            </a:r>
            <a:endParaRPr lang="fr-FR" sz="1800" dirty="0">
              <a:effectLst/>
              <a:latin typeface="Verdana" panose="020B0604030504040204" pitchFamily="34" charset="0"/>
              <a:ea typeface="Verdana" panose="020B0604030504040204" pitchFamily="34" charset="0"/>
            </a:endParaRPr>
          </a:p>
          <a:p>
            <a:pPr marL="19050" algn="just">
              <a:spcAft>
                <a:spcPts val="0"/>
              </a:spcAft>
            </a:pPr>
            <a:endParaRPr lang="fr-FR" dirty="0">
              <a:latin typeface="Verdana" panose="020B0604030504040204" pitchFamily="34" charset="0"/>
              <a:ea typeface="Verdana" panose="020B0604030504040204" pitchFamily="34" charset="0"/>
            </a:endParaRPr>
          </a:p>
          <a:p>
            <a:pPr marL="19050" algn="just">
              <a:spcAft>
                <a:spcPts val="0"/>
              </a:spcAft>
            </a:pPr>
            <a:r>
              <a:rPr lang="fr-FR" b="1" dirty="0">
                <a:solidFill>
                  <a:srgbClr val="FF0000"/>
                </a:solidFill>
                <a:latin typeface="Verdana" panose="020B0604030504040204" pitchFamily="34" charset="0"/>
                <a:ea typeface="Verdana" panose="020B0604030504040204" pitchFamily="34" charset="0"/>
              </a:rPr>
              <a:t>B</a:t>
            </a:r>
            <a:r>
              <a:rPr lang="cs-CZ" sz="1800" b="1" dirty="0" err="1">
                <a:solidFill>
                  <a:srgbClr val="FF0000"/>
                </a:solidFill>
                <a:effectLst/>
                <a:latin typeface="Verdana" panose="020B0604030504040204" pitchFamily="34" charset="0"/>
                <a:ea typeface="Verdana" panose="020B0604030504040204" pitchFamily="34" charset="0"/>
              </a:rPr>
              <a:t>ut</a:t>
            </a:r>
            <a:r>
              <a:rPr lang="fr-FR" sz="1800" b="1" dirty="0">
                <a:solidFill>
                  <a:srgbClr val="FF0000"/>
                </a:solidFill>
                <a:effectLst/>
                <a:latin typeface="Verdana" panose="020B0604030504040204" pitchFamily="34" charset="0"/>
                <a:ea typeface="Verdana" panose="020B0604030504040204" pitchFamily="34" charset="0"/>
              </a:rPr>
              <a:t> ultime</a:t>
            </a:r>
            <a:r>
              <a:rPr lang="cs-CZ" sz="1800" b="1" dirty="0">
                <a:solidFill>
                  <a:srgbClr val="FF0000"/>
                </a:solidFill>
                <a:effectLst/>
                <a:latin typeface="Verdana" panose="020B0604030504040204" pitchFamily="34" charset="0"/>
                <a:ea typeface="Verdana" panose="020B0604030504040204" pitchFamily="34" charset="0"/>
              </a:rPr>
              <a:t> = </a:t>
            </a:r>
            <a:r>
              <a:rPr lang="cs-CZ" sz="1800" b="1" dirty="0" err="1">
                <a:solidFill>
                  <a:srgbClr val="FF0000"/>
                </a:solidFill>
                <a:effectLst/>
                <a:latin typeface="Verdana" panose="020B0604030504040204" pitchFamily="34" charset="0"/>
                <a:ea typeface="Verdana" panose="020B0604030504040204" pitchFamily="34" charset="0"/>
              </a:rPr>
              <a:t>libération</a:t>
            </a:r>
            <a:r>
              <a:rPr lang="cs-CZ" sz="1800" b="1" dirty="0">
                <a:solidFill>
                  <a:srgbClr val="FF0000"/>
                </a:solidFill>
                <a:effectLst/>
                <a:latin typeface="Verdana" panose="020B0604030504040204" pitchFamily="34" charset="0"/>
                <a:ea typeface="Verdana" panose="020B0604030504040204" pitchFamily="34" charset="0"/>
              </a:rPr>
              <a:t> de </a:t>
            </a:r>
            <a:r>
              <a:rPr lang="cs-CZ" sz="1800" b="1" dirty="0" err="1">
                <a:solidFill>
                  <a:srgbClr val="FF0000"/>
                </a:solidFill>
                <a:effectLst/>
                <a:latin typeface="Verdana" panose="020B0604030504040204" pitchFamily="34" charset="0"/>
                <a:ea typeface="Verdana" panose="020B0604030504040204" pitchFamily="34" charset="0"/>
              </a:rPr>
              <a:t>l’homme</a:t>
            </a:r>
            <a:endParaRPr lang="fr-FR" sz="1800" b="1" dirty="0">
              <a:solidFill>
                <a:srgbClr val="FF0000"/>
              </a:solidFill>
              <a:effectLst/>
              <a:latin typeface="Verdana" panose="020B0604030504040204" pitchFamily="34" charset="0"/>
              <a:ea typeface="Verdana" panose="020B0604030504040204" pitchFamily="34" charset="0"/>
            </a:endParaRPr>
          </a:p>
          <a:p>
            <a:pPr marL="19050" algn="just">
              <a:spcAft>
                <a:spcPts val="0"/>
              </a:spcAft>
            </a:pPr>
            <a:endParaRPr lang="fr-FR" sz="2800" dirty="0">
              <a:effectLst/>
              <a:latin typeface="Verdana" panose="020B0604030504040204" pitchFamily="34" charset="0"/>
              <a:ea typeface="Verdana" panose="020B0604030504040204" pitchFamily="34" charset="0"/>
            </a:endParaRPr>
          </a:p>
          <a:p>
            <a:pPr marL="19050" algn="just">
              <a:spcAft>
                <a:spcPts val="0"/>
              </a:spcAft>
            </a:pPr>
            <a:r>
              <a:rPr lang="cs-CZ" sz="1800" dirty="0">
                <a:effectLst/>
                <a:latin typeface="Verdana" panose="020B0604030504040204" pitchFamily="34" charset="0"/>
                <a:ea typeface="Verdana" panose="020B0604030504040204" pitchFamily="34" charset="0"/>
              </a:rPr>
              <a:t>Le </a:t>
            </a:r>
            <a:r>
              <a:rPr lang="cs-CZ" sz="1800" dirty="0" err="1">
                <a:effectLst/>
                <a:latin typeface="Verdana" panose="020B0604030504040204" pitchFamily="34" charset="0"/>
                <a:ea typeface="Verdana" panose="020B0604030504040204" pitchFamily="34" charset="0"/>
              </a:rPr>
              <a:t>surréalisme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est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davantage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une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éthique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qu’une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esthétique</a:t>
            </a:r>
            <a:r>
              <a:rPr lang="fr-FR" sz="1800"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l’</a:t>
            </a:r>
            <a:r>
              <a:rPr lang="cs-CZ" sz="1800" dirty="0" err="1">
                <a:effectLst/>
                <a:latin typeface="Verdana" panose="020B0604030504040204" pitchFamily="34" charset="0"/>
                <a:ea typeface="Verdana" panose="020B0604030504040204" pitchFamily="34" charset="0"/>
              </a:rPr>
              <a:t>humour</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l’</a:t>
            </a:r>
            <a:r>
              <a:rPr lang="cs-CZ" sz="1800" dirty="0" err="1">
                <a:effectLst/>
                <a:latin typeface="Verdana" panose="020B0604030504040204" pitchFamily="34" charset="0"/>
                <a:ea typeface="Verdana" panose="020B0604030504040204" pitchFamily="34" charset="0"/>
              </a:rPr>
              <a:t>expérimentation</a:t>
            </a:r>
            <a:r>
              <a:rPr lang="cs-CZ" sz="1800" dirty="0">
                <a:effectLst/>
                <a:latin typeface="Verdana" panose="020B0604030504040204" pitchFamily="34" charset="0"/>
                <a:ea typeface="Verdana" panose="020B0604030504040204" pitchFamily="34" charset="0"/>
              </a:rPr>
              <a:t> et </a:t>
            </a:r>
            <a:r>
              <a:rPr lang="fr-FR" sz="1800" dirty="0">
                <a:effectLst/>
                <a:latin typeface="Verdana" panose="020B0604030504040204" pitchFamily="34" charset="0"/>
                <a:ea typeface="Verdana" panose="020B0604030504040204" pitchFamily="34" charset="0"/>
              </a:rPr>
              <a:t>la </a:t>
            </a:r>
            <a:r>
              <a:rPr lang="cs-CZ" sz="1800" dirty="0" err="1">
                <a:effectLst/>
                <a:latin typeface="Verdana" panose="020B0604030504040204" pitchFamily="34" charset="0"/>
                <a:ea typeface="Verdana" panose="020B0604030504040204" pitchFamily="34" charset="0"/>
              </a:rPr>
              <a:t>poésie</a:t>
            </a:r>
            <a:r>
              <a:rPr lang="cs-CZ" sz="1800" dirty="0">
                <a:effectLst/>
                <a:latin typeface="Verdana" panose="020B0604030504040204" pitchFamily="34" charset="0"/>
                <a:ea typeface="Verdana" panose="020B0604030504040204" pitchFamily="34" charset="0"/>
              </a:rPr>
              <a:t> </a:t>
            </a:r>
            <a:r>
              <a:rPr lang="fr-FR" sz="1800" dirty="0">
                <a:effectLst/>
                <a:latin typeface="Verdana" panose="020B0604030504040204" pitchFamily="34" charset="0"/>
                <a:ea typeface="Verdana" panose="020B0604030504040204" pitchFamily="34" charset="0"/>
              </a:rPr>
              <a:t>sont des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moyens</a:t>
            </a:r>
            <a:r>
              <a:rPr lang="cs-CZ" sz="1800" dirty="0">
                <a:effectLst/>
                <a:latin typeface="Verdana" panose="020B0604030504040204" pitchFamily="34" charset="0"/>
                <a:ea typeface="Verdana" panose="020B0604030504040204" pitchFamily="34" charset="0"/>
              </a:rPr>
              <a:t> d</a:t>
            </a:r>
            <a:r>
              <a:rPr lang="fr-FR" sz="1800" dirty="0">
                <a:effectLst/>
                <a:latin typeface="Verdana" panose="020B0604030504040204" pitchFamily="34" charset="0"/>
                <a:ea typeface="Verdana" panose="020B0604030504040204" pitchFamily="34" charset="0"/>
              </a:rPr>
              <a:t>e l</a:t>
            </a:r>
            <a:r>
              <a:rPr lang="cs-CZ" sz="1800" dirty="0">
                <a:effectLst/>
                <a:latin typeface="Verdana" panose="020B0604030504040204" pitchFamily="34" charset="0"/>
                <a:ea typeface="Verdana" panose="020B0604030504040204" pitchFamily="34" charset="0"/>
              </a:rPr>
              <a:t>’</a:t>
            </a:r>
            <a:r>
              <a:rPr lang="cs-CZ" sz="1800" dirty="0" err="1">
                <a:effectLst/>
                <a:latin typeface="Verdana" panose="020B0604030504040204" pitchFamily="34" charset="0"/>
                <a:ea typeface="Verdana" panose="020B0604030504040204" pitchFamily="34" charset="0"/>
              </a:rPr>
              <a:t>émancipation</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l’esprit</a:t>
            </a:r>
            <a:r>
              <a:rPr lang="cs-CZ" sz="1800" dirty="0">
                <a:effectLst/>
                <a:latin typeface="Verdana" panose="020B0604030504040204" pitchFamily="34" charset="0"/>
                <a:ea typeface="Verdana" panose="020B0604030504040204" pitchFamily="34" charset="0"/>
              </a:rPr>
              <a:t> et </a:t>
            </a:r>
            <a:r>
              <a:rPr lang="fr-FR" sz="1800" dirty="0">
                <a:effectLst/>
                <a:latin typeface="Verdana" panose="020B0604030504040204" pitchFamily="34" charset="0"/>
                <a:ea typeface="Verdana" panose="020B0604030504040204" pitchFamily="34" charset="0"/>
              </a:rPr>
              <a:t>de la</a:t>
            </a:r>
            <a:r>
              <a:rPr lang="cs-CZ" sz="1800"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lutte</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contre</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le</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déterminisme</a:t>
            </a:r>
            <a:r>
              <a:rPr lang="cs-CZ" sz="1800" b="1"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qui </a:t>
            </a:r>
            <a:r>
              <a:rPr lang="cs-CZ" sz="1800" dirty="0" err="1">
                <a:effectLst/>
                <a:latin typeface="Verdana" panose="020B0604030504040204" pitchFamily="34" charset="0"/>
                <a:ea typeface="Verdana" panose="020B0604030504040204" pitchFamily="34" charset="0"/>
              </a:rPr>
              <a:t>étouffe</a:t>
            </a:r>
            <a:r>
              <a:rPr lang="cs-CZ" sz="1800" dirty="0">
                <a:effectLst/>
                <a:latin typeface="Verdana" panose="020B0604030504040204" pitchFamily="34" charset="0"/>
                <a:ea typeface="Verdana" panose="020B0604030504040204" pitchFamily="34" charset="0"/>
              </a:rPr>
              <a:t> la </a:t>
            </a:r>
            <a:r>
              <a:rPr lang="cs-CZ" sz="1800" dirty="0" err="1">
                <a:effectLst/>
                <a:latin typeface="Verdana" panose="020B0604030504040204" pitchFamily="34" charset="0"/>
                <a:ea typeface="Verdana" panose="020B0604030504040204" pitchFamily="34" charset="0"/>
              </a:rPr>
              <a:t>vie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quotidienne</a:t>
            </a:r>
            <a:r>
              <a:rPr lang="cs-CZ" sz="1800" dirty="0">
                <a:effectLst/>
                <a:latin typeface="Verdana" panose="020B0604030504040204" pitchFamily="34" charset="0"/>
                <a:ea typeface="Verdana" panose="020B0604030504040204" pitchFamily="34" charset="0"/>
              </a:rPr>
              <a:t>.</a:t>
            </a:r>
            <a:endParaRPr lang="fr-FR" sz="1800" dirty="0">
              <a:effectLst/>
              <a:latin typeface="Verdana" panose="020B0604030504040204" pitchFamily="34" charset="0"/>
              <a:ea typeface="Verdana" panose="020B0604030504040204" pitchFamily="34" charset="0"/>
            </a:endParaRPr>
          </a:p>
          <a:p>
            <a:pPr marL="19050" algn="just">
              <a:spcAft>
                <a:spcPts val="0"/>
              </a:spcAft>
            </a:pPr>
            <a:endParaRPr lang="fr-FR" sz="2800" dirty="0">
              <a:effectLst/>
              <a:latin typeface="Verdana" panose="020B0604030504040204" pitchFamily="34" charset="0"/>
              <a:ea typeface="Verdana" panose="020B0604030504040204" pitchFamily="34" charset="0"/>
            </a:endParaRPr>
          </a:p>
          <a:p>
            <a:pPr marL="19050" algn="just">
              <a:spcAft>
                <a:spcPts val="0"/>
              </a:spcAft>
            </a:pPr>
            <a:r>
              <a:rPr lang="cs-CZ" sz="1800" dirty="0" err="1">
                <a:effectLst/>
                <a:latin typeface="Verdana" panose="020B0604030504040204" pitchFamily="34" charset="0"/>
                <a:ea typeface="Verdana" panose="020B0604030504040204" pitchFamily="34" charset="0"/>
              </a:rPr>
              <a:t>Volonté</a:t>
            </a:r>
            <a:r>
              <a:rPr lang="cs-CZ" sz="1800" dirty="0">
                <a:effectLst/>
                <a:latin typeface="Verdana" panose="020B0604030504040204" pitchFamily="34" charset="0"/>
                <a:ea typeface="Verdana" panose="020B0604030504040204" pitchFamily="34" charset="0"/>
              </a:rPr>
              <a:t> de </a:t>
            </a:r>
            <a:r>
              <a:rPr lang="cs-CZ" sz="1800" b="1" dirty="0" err="1">
                <a:effectLst/>
                <a:latin typeface="Verdana" panose="020B0604030504040204" pitchFamily="34" charset="0"/>
                <a:ea typeface="Verdana" panose="020B0604030504040204" pitchFamily="34" charset="0"/>
              </a:rPr>
              <a:t>découvrir</a:t>
            </a:r>
            <a:r>
              <a:rPr lang="cs-CZ" sz="1800" b="1" dirty="0">
                <a:effectLst/>
                <a:latin typeface="Verdana" panose="020B0604030504040204" pitchFamily="34" charset="0"/>
                <a:ea typeface="Verdana" panose="020B0604030504040204" pitchFamily="34" charset="0"/>
              </a:rPr>
              <a:t> la </a:t>
            </a:r>
            <a:r>
              <a:rPr lang="cs-CZ" sz="1800" b="1" dirty="0" err="1">
                <a:effectLst/>
                <a:latin typeface="Verdana" panose="020B0604030504040204" pitchFamily="34" charset="0"/>
                <a:ea typeface="Verdana" panose="020B0604030504040204" pitchFamily="34" charset="0"/>
              </a:rPr>
              <a:t>vraie</a:t>
            </a:r>
            <a:r>
              <a:rPr lang="cs-CZ" sz="1800" b="1" dirty="0">
                <a:effectLst/>
                <a:latin typeface="Verdana" panose="020B0604030504040204" pitchFamily="34" charset="0"/>
                <a:ea typeface="Verdana" panose="020B0604030504040204" pitchFamily="34" charset="0"/>
              </a:rPr>
              <a:t> </a:t>
            </a:r>
            <a:r>
              <a:rPr lang="cs-CZ" sz="1800" b="1" dirty="0" err="1">
                <a:effectLst/>
                <a:latin typeface="Verdana" panose="020B0604030504040204" pitchFamily="34" charset="0"/>
                <a:ea typeface="Verdana" panose="020B0604030504040204" pitchFamily="34" charset="0"/>
              </a:rPr>
              <a:t>vie</a:t>
            </a:r>
            <a:r>
              <a:rPr lang="cs-CZ" sz="1800" b="1" dirty="0">
                <a:effectLst/>
                <a:latin typeface="Verdana" panose="020B0604030504040204" pitchFamily="34" charset="0"/>
                <a:ea typeface="Verdana" panose="020B0604030504040204" pitchFamily="34" charset="0"/>
              </a:rPr>
              <a:t> </a:t>
            </a:r>
            <a:r>
              <a:rPr lang="cs-CZ" sz="1800" dirty="0">
                <a:effectLst/>
                <a:latin typeface="Verdana" panose="020B0604030504040204" pitchFamily="34" charset="0"/>
                <a:ea typeface="Verdana" panose="020B0604030504040204" pitchFamily="34" charset="0"/>
              </a:rPr>
              <a:t>(</a:t>
            </a:r>
            <a:r>
              <a:rPr lang="cs-CZ" sz="1800" dirty="0" err="1">
                <a:effectLst/>
                <a:latin typeface="Verdana" panose="020B0604030504040204" pitchFamily="34" charset="0"/>
                <a:ea typeface="Verdana" panose="020B0604030504040204" pitchFamily="34" charset="0"/>
              </a:rPr>
              <a:t>cachée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dans</a:t>
            </a:r>
            <a:r>
              <a:rPr lang="cs-CZ" sz="1800" dirty="0">
                <a:effectLst/>
                <a:latin typeface="Verdana" panose="020B0604030504040204" pitchFamily="34" charset="0"/>
                <a:ea typeface="Verdana" panose="020B0604030504040204" pitchFamily="34" charset="0"/>
              </a:rPr>
              <a:t> les </a:t>
            </a:r>
            <a:r>
              <a:rPr lang="cs-CZ" sz="1800" dirty="0" err="1">
                <a:effectLst/>
                <a:latin typeface="Verdana" panose="020B0604030504040204" pitchFamily="34" charset="0"/>
                <a:ea typeface="Verdana" panose="020B0604030504040204" pitchFamily="34" charset="0"/>
              </a:rPr>
              <a:t>profondeurs</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l’inconscient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dans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l’enfance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dans</a:t>
            </a:r>
            <a:r>
              <a:rPr lang="cs-CZ" sz="1800" dirty="0">
                <a:effectLst/>
                <a:latin typeface="Verdana" panose="020B0604030504040204" pitchFamily="34" charset="0"/>
                <a:ea typeface="Verdana" panose="020B0604030504040204" pitchFamily="34" charset="0"/>
              </a:rPr>
              <a:t> la folie), de </a:t>
            </a:r>
            <a:r>
              <a:rPr lang="cs-CZ" sz="1800" dirty="0" err="1">
                <a:effectLst/>
                <a:latin typeface="Verdana" panose="020B0604030504040204" pitchFamily="34" charset="0"/>
                <a:ea typeface="Verdana" panose="020B0604030504040204" pitchFamily="34" charset="0"/>
              </a:rPr>
              <a:t>projeter</a:t>
            </a:r>
            <a:r>
              <a:rPr lang="cs-CZ" sz="1800" dirty="0">
                <a:effectLst/>
                <a:latin typeface="Verdana" panose="020B0604030504040204" pitchFamily="34" charset="0"/>
                <a:ea typeface="Verdana" panose="020B0604030504040204" pitchFamily="34" charset="0"/>
              </a:rPr>
              <a:t> la </a:t>
            </a:r>
            <a:r>
              <a:rPr lang="cs-CZ" sz="1800" dirty="0" err="1">
                <a:effectLst/>
                <a:latin typeface="Verdana" panose="020B0604030504040204" pitchFamily="34" charset="0"/>
                <a:ea typeface="Verdana" panose="020B0604030504040204" pitchFamily="34" charset="0"/>
              </a:rPr>
              <a:t>lumière</a:t>
            </a:r>
            <a:r>
              <a:rPr lang="cs-CZ" sz="1800" dirty="0">
                <a:effectLst/>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sur d</a:t>
            </a:r>
            <a:r>
              <a:rPr lang="cs-CZ" sz="1800" dirty="0">
                <a:effectLst/>
                <a:latin typeface="Verdana" panose="020B0604030504040204" pitchFamily="34" charset="0"/>
                <a:ea typeface="Verdana" panose="020B0604030504040204" pitchFamily="34" charset="0"/>
              </a:rPr>
              <a:t>es </a:t>
            </a:r>
            <a:r>
              <a:rPr lang="cs-CZ" sz="1800" dirty="0" err="1">
                <a:effectLst/>
                <a:latin typeface="Verdana" panose="020B0604030504040204" pitchFamily="34" charset="0"/>
                <a:ea typeface="Verdana" panose="020B0604030504040204" pitchFamily="34" charset="0"/>
              </a:rPr>
              <a:t>zones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obscures</a:t>
            </a:r>
            <a:r>
              <a:rPr lang="cs-CZ" sz="1800" dirty="0">
                <a:effectLst/>
                <a:latin typeface="Verdana" panose="020B0604030504040204" pitchFamily="34" charset="0"/>
                <a:ea typeface="Verdana" panose="020B0604030504040204" pitchFamily="34" charset="0"/>
              </a:rPr>
              <a:t>.</a:t>
            </a:r>
            <a:endParaRPr lang="fr-FR" sz="2800" dirty="0">
              <a:effectLst/>
              <a:latin typeface="Verdana" panose="020B0604030504040204" pitchFamily="34" charset="0"/>
              <a:ea typeface="Verdana" panose="020B0604030504040204" pitchFamily="34" charset="0"/>
            </a:endParaRPr>
          </a:p>
        </p:txBody>
      </p:sp>
      <p:pic>
        <p:nvPicPr>
          <p:cNvPr id="7" name="Obrázek 6">
            <a:extLst>
              <a:ext uri="{FF2B5EF4-FFF2-40B4-BE49-F238E27FC236}">
                <a16:creationId xmlns:a16="http://schemas.microsoft.com/office/drawing/2014/main" id="{F14A4817-A6A0-4960-A8DD-D05418418066}"/>
              </a:ext>
            </a:extLst>
          </p:cNvPr>
          <p:cNvPicPr>
            <a:picLocks noChangeAspect="1"/>
          </p:cNvPicPr>
          <p:nvPr/>
        </p:nvPicPr>
        <p:blipFill>
          <a:blip r:embed="rId2"/>
          <a:stretch>
            <a:fillRect/>
          </a:stretch>
        </p:blipFill>
        <p:spPr>
          <a:xfrm>
            <a:off x="0" y="4947411"/>
            <a:ext cx="2781485" cy="1910589"/>
          </a:xfrm>
          <a:prstGeom prst="rect">
            <a:avLst/>
          </a:prstGeom>
        </p:spPr>
      </p:pic>
      <p:pic>
        <p:nvPicPr>
          <p:cNvPr id="9" name="Obrázek 8">
            <a:extLst>
              <a:ext uri="{FF2B5EF4-FFF2-40B4-BE49-F238E27FC236}">
                <a16:creationId xmlns:a16="http://schemas.microsoft.com/office/drawing/2014/main" id="{54EDE27F-BA76-403E-9B97-4C96A336F8CA}"/>
              </a:ext>
            </a:extLst>
          </p:cNvPr>
          <p:cNvPicPr>
            <a:picLocks noChangeAspect="1"/>
          </p:cNvPicPr>
          <p:nvPr/>
        </p:nvPicPr>
        <p:blipFill>
          <a:blip r:embed="rId3"/>
          <a:stretch>
            <a:fillRect/>
          </a:stretch>
        </p:blipFill>
        <p:spPr>
          <a:xfrm>
            <a:off x="2964332" y="4947411"/>
            <a:ext cx="1360017" cy="1876269"/>
          </a:xfrm>
          <a:prstGeom prst="rect">
            <a:avLst/>
          </a:prstGeom>
        </p:spPr>
      </p:pic>
      <p:pic>
        <p:nvPicPr>
          <p:cNvPr id="11" name="Obrázek 10">
            <a:extLst>
              <a:ext uri="{FF2B5EF4-FFF2-40B4-BE49-F238E27FC236}">
                <a16:creationId xmlns:a16="http://schemas.microsoft.com/office/drawing/2014/main" id="{D96EF543-7550-44EB-A71E-2C490FE1B3BF}"/>
              </a:ext>
            </a:extLst>
          </p:cNvPr>
          <p:cNvPicPr>
            <a:picLocks noChangeAspect="1"/>
          </p:cNvPicPr>
          <p:nvPr/>
        </p:nvPicPr>
        <p:blipFill>
          <a:blip r:embed="rId4"/>
          <a:stretch>
            <a:fillRect/>
          </a:stretch>
        </p:blipFill>
        <p:spPr>
          <a:xfrm>
            <a:off x="4507196" y="4947411"/>
            <a:ext cx="3470493" cy="1892054"/>
          </a:xfrm>
          <a:prstGeom prst="rect">
            <a:avLst/>
          </a:prstGeom>
        </p:spPr>
      </p:pic>
      <p:pic>
        <p:nvPicPr>
          <p:cNvPr id="13" name="Obrázek 12">
            <a:extLst>
              <a:ext uri="{FF2B5EF4-FFF2-40B4-BE49-F238E27FC236}">
                <a16:creationId xmlns:a16="http://schemas.microsoft.com/office/drawing/2014/main" id="{435F48D9-62AB-4002-AAAE-A26417FEA297}"/>
              </a:ext>
            </a:extLst>
          </p:cNvPr>
          <p:cNvPicPr>
            <a:picLocks noChangeAspect="1"/>
          </p:cNvPicPr>
          <p:nvPr/>
        </p:nvPicPr>
        <p:blipFill rotWithShape="1">
          <a:blip r:embed="rId5"/>
          <a:srcRect r="28189"/>
          <a:stretch/>
        </p:blipFill>
        <p:spPr>
          <a:xfrm>
            <a:off x="8160536" y="4950489"/>
            <a:ext cx="1307314" cy="1907512"/>
          </a:xfrm>
          <a:prstGeom prst="rect">
            <a:avLst/>
          </a:prstGeom>
        </p:spPr>
      </p:pic>
      <p:pic>
        <p:nvPicPr>
          <p:cNvPr id="15" name="Obrázek 14">
            <a:extLst>
              <a:ext uri="{FF2B5EF4-FFF2-40B4-BE49-F238E27FC236}">
                <a16:creationId xmlns:a16="http://schemas.microsoft.com/office/drawing/2014/main" id="{6C90385B-FB42-4C07-B6B8-70949F95AEBC}"/>
              </a:ext>
            </a:extLst>
          </p:cNvPr>
          <p:cNvPicPr>
            <a:picLocks noChangeAspect="1"/>
          </p:cNvPicPr>
          <p:nvPr/>
        </p:nvPicPr>
        <p:blipFill>
          <a:blip r:embed="rId6"/>
          <a:stretch>
            <a:fillRect/>
          </a:stretch>
        </p:blipFill>
        <p:spPr>
          <a:xfrm>
            <a:off x="9650697" y="4947411"/>
            <a:ext cx="2551428" cy="1812094"/>
          </a:xfrm>
          <a:prstGeom prst="rect">
            <a:avLst/>
          </a:prstGeom>
        </p:spPr>
      </p:pic>
    </p:spTree>
    <p:extLst>
      <p:ext uri="{BB962C8B-B14F-4D97-AF65-F5344CB8AC3E}">
        <p14:creationId xmlns:p14="http://schemas.microsoft.com/office/powerpoint/2010/main" val="16847178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BA66D43-D996-47C8-83D8-060A1CBC8967}"/>
              </a:ext>
            </a:extLst>
          </p:cNvPr>
          <p:cNvSpPr txBox="1"/>
          <p:nvPr/>
        </p:nvSpPr>
        <p:spPr>
          <a:xfrm>
            <a:off x="257174" y="369094"/>
            <a:ext cx="8677275" cy="6263253"/>
          </a:xfrm>
          <a:prstGeom prst="rect">
            <a:avLst/>
          </a:prstGeom>
          <a:noFill/>
        </p:spPr>
        <p:txBody>
          <a:bodyPr wrap="square">
            <a:spAutoFit/>
          </a:bodyPr>
          <a:lstStyle/>
          <a:p>
            <a:pPr marL="342900" lvl="0" indent="-342900" algn="just">
              <a:spcAft>
                <a:spcPts val="600"/>
              </a:spcAft>
              <a:buFont typeface="+mj-lt"/>
              <a:buAutoNum type="arabicParenR"/>
              <a:tabLst>
                <a:tab pos="457200" algn="l"/>
                <a:tab pos="476250" algn="l"/>
              </a:tabLst>
            </a:pPr>
            <a:r>
              <a:rPr lang="fr-FR" sz="2400" b="1" dirty="0">
                <a:solidFill>
                  <a:srgbClr val="FF0000"/>
                </a:solidFill>
                <a:latin typeface="Verdana" panose="020B0604030504040204" pitchFamily="34" charset="0"/>
                <a:ea typeface="Lucida Sans Unicode" panose="020B0602030504020204" pitchFamily="34" charset="0"/>
              </a:rPr>
              <a:t>A</a:t>
            </a:r>
            <a:r>
              <a:rPr lang="fr-FR" sz="2400" b="1" dirty="0">
                <a:solidFill>
                  <a:srgbClr val="FF0000"/>
                </a:solidFill>
                <a:effectLst/>
                <a:latin typeface="Verdana" panose="020B0604030504040204" pitchFamily="34" charset="0"/>
                <a:ea typeface="Lucida Sans Unicode" panose="020B0602030504020204" pitchFamily="34" charset="0"/>
              </a:rPr>
              <a:t>UTOMATISME</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ainsi</a:t>
            </a:r>
            <a:r>
              <a:rPr lang="cs-CZ" sz="1800" dirty="0">
                <a:effectLst/>
                <a:latin typeface="Verdana" panose="020B0604030504040204" pitchFamily="34" charset="0"/>
                <a:ea typeface="Lucida Sans Unicode" panose="020B0602030504020204" pitchFamily="34" charset="0"/>
              </a:rPr>
              <a:t> Breton </a:t>
            </a:r>
            <a:r>
              <a:rPr lang="cs-CZ" sz="1800" dirty="0" err="1">
                <a:effectLst/>
                <a:latin typeface="Verdana" panose="020B0604030504040204" pitchFamily="34" charset="0"/>
                <a:ea typeface="Lucida Sans Unicode" panose="020B0602030504020204" pitchFamily="34" charset="0"/>
              </a:rPr>
              <a:t>définit</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le</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surréalisme</a:t>
            </a:r>
            <a:r>
              <a:rPr lang="cs-CZ" sz="1800" dirty="0">
                <a:effectLst/>
                <a:latin typeface="Verdana" panose="020B0604030504040204" pitchFamily="34" charset="0"/>
                <a:ea typeface="Lucida Sans Unicode" panose="020B0602030504020204" pitchFamily="34" charset="0"/>
              </a:rPr>
              <a:t> en 1924)</a:t>
            </a:r>
            <a:endParaRPr lang="fr-FR" sz="2800" dirty="0">
              <a:effectLst/>
              <a:latin typeface="Times New Roman" panose="02020603050405020304" pitchFamily="18" charset="0"/>
              <a:ea typeface="Lucida Sans Unicode" panose="020B0602030504020204" pitchFamily="34" charset="0"/>
            </a:endParaRPr>
          </a:p>
          <a:p>
            <a:pPr marL="19050" algn="just">
              <a:spcAft>
                <a:spcPts val="600"/>
              </a:spcAft>
            </a:pPr>
            <a:r>
              <a:rPr lang="cs-CZ" sz="1800" dirty="0">
                <a:effectLst/>
                <a:latin typeface="Verdana" panose="020B0604030504040204" pitchFamily="34" charset="0"/>
                <a:ea typeface="Lucida Sans Unicode" panose="020B0602030504020204" pitchFamily="34" charset="0"/>
              </a:rPr>
              <a:t> </a:t>
            </a:r>
            <a:endParaRPr lang="fr-FR" sz="2800" dirty="0">
              <a:effectLst/>
              <a:latin typeface="Times New Roman" panose="02020603050405020304" pitchFamily="18" charset="0"/>
              <a:ea typeface="Lucida Sans Unicode" panose="020B0602030504020204" pitchFamily="34" charset="0"/>
            </a:endParaRPr>
          </a:p>
          <a:p>
            <a:pPr marL="19050" algn="just">
              <a:spcAft>
                <a:spcPts val="600"/>
              </a:spcAft>
            </a:pPr>
            <a:r>
              <a:rPr lang="cs-CZ" sz="1800" dirty="0" err="1">
                <a:effectLst/>
                <a:latin typeface="Verdana" panose="020B0604030504040204" pitchFamily="34" charset="0"/>
                <a:ea typeface="Lucida Sans Unicode" panose="020B0602030504020204" pitchFamily="34" charset="0"/>
              </a:rPr>
              <a:t>Tout</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d’abord</a:t>
            </a:r>
            <a:r>
              <a:rPr lang="cs-CZ" sz="1800" dirty="0">
                <a:effectLst/>
                <a:latin typeface="Verdana" panose="020B0604030504040204" pitchFamily="34" charset="0"/>
                <a:ea typeface="Lucida Sans Unicode" panose="020B0602030504020204" pitchFamily="34" charset="0"/>
              </a:rPr>
              <a:t>, </a:t>
            </a:r>
            <a:r>
              <a:rPr lang="fr-FR" sz="1800" dirty="0" smtClean="0">
                <a:effectLst/>
                <a:latin typeface="Verdana" panose="020B0604030504040204" pitchFamily="34" charset="0"/>
                <a:ea typeface="Lucida Sans Unicode" panose="020B0602030504020204" pitchFamily="34" charset="0"/>
              </a:rPr>
              <a:t>des </a:t>
            </a:r>
            <a:r>
              <a:rPr lang="cs-CZ" sz="1800" dirty="0" err="1" smtClean="0">
                <a:effectLst/>
                <a:latin typeface="Verdana" panose="020B0604030504040204" pitchFamily="34" charset="0"/>
                <a:ea typeface="Lucida Sans Unicode" panose="020B0602030504020204" pitchFamily="34" charset="0"/>
              </a:rPr>
              <a:t>phrases</a:t>
            </a:r>
            <a:r>
              <a:rPr lang="cs-CZ" sz="1800" dirty="0" smtClean="0">
                <a:effectLst/>
                <a:latin typeface="Verdana" panose="020B0604030504040204" pitchFamily="34" charset="0"/>
                <a:ea typeface="Lucida Sans Unicode" panose="020B0602030504020204" pitchFamily="34" charset="0"/>
              </a:rPr>
              <a:t> </a:t>
            </a:r>
            <a:r>
              <a:rPr lang="cs-CZ" sz="1800" dirty="0">
                <a:effectLst/>
                <a:latin typeface="Verdana" panose="020B0604030504040204" pitchFamily="34" charset="0"/>
                <a:ea typeface="Lucida Sans Unicode" panose="020B0602030504020204" pitchFamily="34" charset="0"/>
              </a:rPr>
              <a:t>qui </a:t>
            </a:r>
            <a:r>
              <a:rPr lang="cs-CZ" sz="1800" dirty="0" err="1">
                <a:effectLst/>
                <a:latin typeface="Verdana" panose="020B0604030504040204" pitchFamily="34" charset="0"/>
                <a:ea typeface="Lucida Sans Unicode" panose="020B0602030504020204" pitchFamily="34" charset="0"/>
              </a:rPr>
              <a:t>surgissent</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dans</a:t>
            </a:r>
            <a:r>
              <a:rPr lang="cs-CZ" sz="1800" dirty="0">
                <a:effectLst/>
                <a:latin typeface="Verdana" panose="020B0604030504040204" pitchFamily="34" charset="0"/>
                <a:ea typeface="Lucida Sans Unicode" panose="020B0602030504020204" pitchFamily="34" charset="0"/>
              </a:rPr>
              <a:t> la </a:t>
            </a:r>
            <a:r>
              <a:rPr lang="cs-CZ" sz="1800" dirty="0" err="1">
                <a:effectLst/>
                <a:latin typeface="Verdana" panose="020B0604030504040204" pitchFamily="34" charset="0"/>
                <a:ea typeface="Lucida Sans Unicode" panose="020B0602030504020204" pitchFamily="34" charset="0"/>
              </a:rPr>
              <a:t>conscience</a:t>
            </a:r>
            <a:r>
              <a:rPr lang="cs-CZ" sz="1800" dirty="0">
                <a:effectLst/>
                <a:latin typeface="Verdana" panose="020B0604030504040204" pitchFamily="34" charset="0"/>
                <a:ea typeface="Lucida Sans Unicode" panose="020B0602030504020204" pitchFamily="34" charset="0"/>
              </a:rPr>
              <a:t> à </a:t>
            </a:r>
            <a:r>
              <a:rPr lang="cs-CZ" sz="1800" dirty="0" err="1">
                <a:effectLst/>
                <a:latin typeface="Verdana" panose="020B0604030504040204" pitchFamily="34" charset="0"/>
                <a:ea typeface="Lucida Sans Unicode" panose="020B0602030504020204" pitchFamily="34" charset="0"/>
              </a:rPr>
              <a:t>l’approche</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du</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sommeil</a:t>
            </a:r>
            <a:r>
              <a:rPr lang="cs-CZ" sz="1800" dirty="0">
                <a:effectLst/>
                <a:latin typeface="Verdana" panose="020B0604030504040204" pitchFamily="34" charset="0"/>
                <a:ea typeface="Lucida Sans Unicode" panose="020B0602030504020204" pitchFamily="34" charset="0"/>
              </a:rPr>
              <a:t> (des </a:t>
            </a:r>
            <a:r>
              <a:rPr lang="cs-CZ" sz="1800" dirty="0" err="1">
                <a:effectLst/>
                <a:latin typeface="Verdana" panose="020B0604030504040204" pitchFamily="34" charset="0"/>
                <a:ea typeface="Lucida Sans Unicode" panose="020B0602030504020204" pitchFamily="34" charset="0"/>
              </a:rPr>
              <a:t>suites</a:t>
            </a:r>
            <a:r>
              <a:rPr lang="cs-CZ" sz="1800" dirty="0">
                <a:effectLst/>
                <a:latin typeface="Verdana" panose="020B0604030504040204" pitchFamily="34" charset="0"/>
                <a:ea typeface="Lucida Sans Unicode" panose="020B0602030504020204" pitchFamily="34" charset="0"/>
              </a:rPr>
              <a:t> de </a:t>
            </a:r>
            <a:r>
              <a:rPr lang="cs-CZ" sz="1800" dirty="0" err="1">
                <a:effectLst/>
                <a:latin typeface="Verdana" panose="020B0604030504040204" pitchFamily="34" charset="0"/>
                <a:ea typeface="Lucida Sans Unicode" panose="020B0602030504020204" pitchFamily="34" charset="0"/>
              </a:rPr>
              <a:t>mots</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produits</a:t>
            </a:r>
            <a:r>
              <a:rPr lang="cs-CZ" sz="1800" dirty="0">
                <a:effectLst/>
                <a:latin typeface="Verdana" panose="020B0604030504040204" pitchFamily="34" charset="0"/>
                <a:ea typeface="Lucida Sans Unicode" panose="020B0602030504020204" pitchFamily="34" charset="0"/>
              </a:rPr>
              <a:t> par </a:t>
            </a:r>
            <a:r>
              <a:rPr lang="cs-CZ" sz="1800" dirty="0" err="1">
                <a:effectLst/>
                <a:latin typeface="Verdana" panose="020B0604030504040204" pitchFamily="34" charset="0"/>
                <a:ea typeface="Lucida Sans Unicode" panose="020B0602030504020204" pitchFamily="34" charset="0"/>
              </a:rPr>
              <a:t>un</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cerveau</a:t>
            </a:r>
            <a:r>
              <a:rPr lang="cs-CZ" sz="1800" dirty="0">
                <a:effectLst/>
                <a:latin typeface="Verdana" panose="020B0604030504040204" pitchFamily="34" charset="0"/>
                <a:ea typeface="Lucida Sans Unicode" panose="020B0602030504020204" pitchFamily="34" charset="0"/>
              </a:rPr>
              <a:t> qui </a:t>
            </a:r>
            <a:r>
              <a:rPr lang="cs-CZ" sz="1800" dirty="0" err="1">
                <a:effectLst/>
                <a:latin typeface="Verdana" panose="020B0604030504040204" pitchFamily="34" charset="0"/>
                <a:ea typeface="Lucida Sans Unicode" panose="020B0602030504020204" pitchFamily="34" charset="0"/>
              </a:rPr>
              <a:t>s’endort</a:t>
            </a:r>
            <a:r>
              <a:rPr lang="cs-CZ" sz="1800" dirty="0">
                <a:effectLst/>
                <a:latin typeface="Verdana" panose="020B0604030504040204" pitchFamily="34" charset="0"/>
                <a:ea typeface="Lucida Sans Unicode" panose="020B0602030504020204" pitchFamily="34" charset="0"/>
              </a:rPr>
              <a:t> : image </a:t>
            </a:r>
            <a:r>
              <a:rPr lang="cs-CZ" sz="1800" dirty="0" err="1">
                <a:effectLst/>
                <a:latin typeface="Verdana" panose="020B0604030504040204" pitchFamily="34" charset="0"/>
                <a:ea typeface="Lucida Sans Unicode" panose="020B0602030504020204" pitchFamily="34" charset="0"/>
              </a:rPr>
              <a:t>obsessionnelle</a:t>
            </a:r>
            <a:r>
              <a:rPr lang="cs-CZ" sz="1800" dirty="0">
                <a:effectLst/>
                <a:latin typeface="Verdana" panose="020B0604030504040204" pitchFamily="34" charset="0"/>
                <a:ea typeface="Lucida Sans Unicode" panose="020B0602030504020204" pitchFamily="34" charset="0"/>
              </a:rPr>
              <a:t> de </a:t>
            </a:r>
            <a:r>
              <a:rPr lang="cs-CZ" sz="1800" dirty="0" err="1">
                <a:effectLst/>
                <a:latin typeface="Verdana" panose="020B0604030504040204" pitchFamily="34" charset="0"/>
                <a:ea typeface="Lucida Sans Unicode" panose="020B0602030504020204" pitchFamily="34" charset="0"/>
              </a:rPr>
              <a:t>l’homme</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coupé</a:t>
            </a:r>
            <a:r>
              <a:rPr lang="cs-CZ" sz="1800" dirty="0">
                <a:effectLst/>
                <a:latin typeface="Verdana" panose="020B0604030504040204" pitchFamily="34" charset="0"/>
                <a:ea typeface="Lucida Sans Unicode" panose="020B0602030504020204" pitchFamily="34" charset="0"/>
              </a:rPr>
              <a:t> en </a:t>
            </a:r>
            <a:r>
              <a:rPr lang="cs-CZ" sz="1800" dirty="0" err="1">
                <a:effectLst/>
                <a:latin typeface="Verdana" panose="020B0604030504040204" pitchFamily="34" charset="0"/>
                <a:ea typeface="Lucida Sans Unicode" panose="020B0602030504020204" pitchFamily="34" charset="0"/>
              </a:rPr>
              <a:t>deux</a:t>
            </a:r>
            <a:r>
              <a:rPr lang="cs-CZ" sz="1800" dirty="0">
                <a:effectLst/>
                <a:latin typeface="Verdana" panose="020B0604030504040204" pitchFamily="34" charset="0"/>
                <a:ea typeface="Lucida Sans Unicode" panose="020B0602030504020204" pitchFamily="34" charset="0"/>
              </a:rPr>
              <a:t> par </a:t>
            </a:r>
            <a:r>
              <a:rPr lang="cs-CZ" sz="1800" dirty="0" err="1">
                <a:effectLst/>
                <a:latin typeface="Verdana" panose="020B0604030504040204" pitchFamily="34" charset="0"/>
                <a:ea typeface="Lucida Sans Unicode" panose="020B0602030504020204" pitchFamily="34" charset="0"/>
              </a:rPr>
              <a:t>une</a:t>
            </a:r>
            <a:r>
              <a:rPr lang="cs-CZ" sz="1800" dirty="0">
                <a:effectLst/>
                <a:latin typeface="Verdana" panose="020B0604030504040204" pitchFamily="34" charset="0"/>
                <a:ea typeface="Lucida Sans Unicode" panose="020B0602030504020204" pitchFamily="34" charset="0"/>
              </a:rPr>
              <a:t> </a:t>
            </a:r>
            <a:r>
              <a:rPr lang="cs-CZ" sz="1800" dirty="0" err="1">
                <a:effectLst/>
                <a:latin typeface="Verdana" panose="020B0604030504040204" pitchFamily="34" charset="0"/>
                <a:ea typeface="Lucida Sans Unicode" panose="020B0602030504020204" pitchFamily="34" charset="0"/>
              </a:rPr>
              <a:t>fenêtre</a:t>
            </a:r>
            <a:r>
              <a:rPr lang="cs-CZ" sz="1800" dirty="0">
                <a:effectLst/>
                <a:latin typeface="Verdana" panose="020B0604030504040204" pitchFamily="34" charset="0"/>
                <a:ea typeface="Lucida Sans Unicode" panose="020B0602030504020204" pitchFamily="34" charset="0"/>
              </a:rPr>
              <a:t>).</a:t>
            </a:r>
            <a:endParaRPr lang="fr-FR" sz="1800" dirty="0">
              <a:effectLst/>
              <a:latin typeface="Verdana" panose="020B0604030504040204" pitchFamily="34" charset="0"/>
              <a:ea typeface="Lucida Sans Unicode" panose="020B0602030504020204" pitchFamily="34" charset="0"/>
            </a:endParaRPr>
          </a:p>
          <a:p>
            <a:pPr marL="19050" algn="just">
              <a:spcAft>
                <a:spcPts val="600"/>
              </a:spcAft>
            </a:pPr>
            <a:endParaRPr lang="fr-FR" dirty="0">
              <a:latin typeface="Verdana" panose="020B0604030504040204" pitchFamily="34" charset="0"/>
              <a:ea typeface="Lucida Sans Unicode" panose="020B0602030504020204" pitchFamily="34" charset="0"/>
            </a:endParaRPr>
          </a:p>
          <a:p>
            <a:pPr marL="19050" algn="just">
              <a:spcAft>
                <a:spcPts val="600"/>
              </a:spcAft>
            </a:pPr>
            <a:r>
              <a:rPr lang="cs-CZ" sz="1800" b="1" dirty="0">
                <a:solidFill>
                  <a:srgbClr val="FF0000"/>
                </a:solidFill>
                <a:effectLst/>
                <a:latin typeface="Verdana" panose="020B0604030504040204" pitchFamily="34" charset="0"/>
                <a:ea typeface="Lucida Sans Unicode" panose="020B0602030504020204" pitchFamily="34" charset="0"/>
              </a:rPr>
              <a:t>É</a:t>
            </a:r>
            <a:r>
              <a:rPr lang="fr-FR" sz="1800" b="1" dirty="0" err="1">
                <a:solidFill>
                  <a:srgbClr val="FF0000"/>
                </a:solidFill>
                <a:effectLst/>
                <a:latin typeface="Verdana" panose="020B0604030504040204" pitchFamily="34" charset="0"/>
                <a:ea typeface="Lucida Sans Unicode" panose="020B0602030504020204" pitchFamily="34" charset="0"/>
              </a:rPr>
              <a:t>criture</a:t>
            </a:r>
            <a:r>
              <a:rPr lang="fr-FR" sz="1800" b="1" dirty="0">
                <a:solidFill>
                  <a:srgbClr val="FF0000"/>
                </a:solidFill>
                <a:effectLst/>
                <a:latin typeface="Verdana" panose="020B0604030504040204" pitchFamily="34" charset="0"/>
                <a:ea typeface="Lucida Sans Unicode" panose="020B0602030504020204" pitchFamily="34" charset="0"/>
              </a:rPr>
              <a:t> automatique</a:t>
            </a:r>
            <a:r>
              <a:rPr lang="fr-FR" sz="1800" dirty="0">
                <a:effectLst/>
                <a:latin typeface="Verdana" panose="020B0604030504040204" pitchFamily="34" charset="0"/>
                <a:ea typeface="Lucida Sans Unicode" panose="020B0602030504020204" pitchFamily="34" charset="0"/>
              </a:rPr>
              <a:t> : </a:t>
            </a:r>
            <a:r>
              <a:rPr lang="cs-CZ" sz="1800" i="1" dirty="0">
                <a:effectLst/>
                <a:latin typeface="Verdana" panose="020B0604030504040204" pitchFamily="34" charset="0"/>
                <a:ea typeface="Lucida Sans Unicode" panose="020B0602030504020204" pitchFamily="34" charset="0"/>
              </a:rPr>
              <a:t>« La femme </a:t>
            </a:r>
            <a:r>
              <a:rPr lang="cs-CZ" sz="1800" i="1" dirty="0" err="1">
                <a:effectLst/>
                <a:latin typeface="Verdana" panose="020B0604030504040204" pitchFamily="34" charset="0"/>
                <a:ea typeface="Lucida Sans Unicode" panose="020B0602030504020204" pitchFamily="34" charset="0"/>
              </a:rPr>
              <a:t>aux</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seins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d’hermine</a:t>
            </a:r>
            <a:r>
              <a:rPr lang="cs-CZ" sz="1800" i="1" dirty="0">
                <a:effectLst/>
                <a:latin typeface="Verdana" panose="020B0604030504040204" pitchFamily="34" charset="0"/>
                <a:ea typeface="Lucida Sans Unicode" panose="020B0602030504020204" pitchFamily="34" charset="0"/>
              </a:rPr>
              <a:t> se </a:t>
            </a:r>
            <a:r>
              <a:rPr lang="cs-CZ" sz="1800" i="1" dirty="0" err="1">
                <a:effectLst/>
                <a:latin typeface="Verdana" panose="020B0604030504040204" pitchFamily="34" charset="0"/>
                <a:ea typeface="Lucida Sans Unicode" panose="020B0602030504020204" pitchFamily="34" charset="0"/>
              </a:rPr>
              <a:t>tenait</a:t>
            </a:r>
            <a:r>
              <a:rPr lang="cs-CZ" sz="1800" i="1" dirty="0">
                <a:effectLst/>
                <a:latin typeface="Verdana" panose="020B0604030504040204" pitchFamily="34" charset="0"/>
                <a:ea typeface="Lucida Sans Unicode" panose="020B0602030504020204" pitchFamily="34" charset="0"/>
              </a:rPr>
              <a:t> à </a:t>
            </a:r>
            <a:r>
              <a:rPr lang="cs-CZ" sz="1800" i="1" dirty="0" err="1">
                <a:effectLst/>
                <a:latin typeface="Verdana" panose="020B0604030504040204" pitchFamily="34" charset="0"/>
                <a:ea typeface="Lucida Sans Unicode" panose="020B0602030504020204" pitchFamily="34" charset="0"/>
              </a:rPr>
              <a:t>l’entrée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passage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Jouffroy</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dans</a:t>
            </a:r>
            <a:r>
              <a:rPr lang="cs-CZ" sz="1800" i="1" dirty="0">
                <a:effectLst/>
                <a:latin typeface="Verdana" panose="020B0604030504040204" pitchFamily="34" charset="0"/>
                <a:ea typeface="Lucida Sans Unicode" panose="020B0602030504020204" pitchFamily="34" charset="0"/>
              </a:rPr>
              <a:t> la </a:t>
            </a:r>
            <a:r>
              <a:rPr lang="cs-CZ" sz="1800" i="1" dirty="0" err="1">
                <a:effectLst/>
                <a:latin typeface="Verdana" panose="020B0604030504040204" pitchFamily="34" charset="0"/>
                <a:ea typeface="Lucida Sans Unicode" panose="020B0602030504020204" pitchFamily="34" charset="0"/>
              </a:rPr>
              <a:t>lumière</a:t>
            </a:r>
            <a:r>
              <a:rPr lang="cs-CZ" sz="1800" i="1" dirty="0">
                <a:effectLst/>
                <a:latin typeface="Verdana" panose="020B0604030504040204" pitchFamily="34" charset="0"/>
                <a:ea typeface="Lucida Sans Unicode" panose="020B0602030504020204" pitchFamily="34" charset="0"/>
              </a:rPr>
              <a:t> des </a:t>
            </a:r>
            <a:r>
              <a:rPr lang="cs-CZ" sz="1800" i="1" dirty="0" err="1">
                <a:effectLst/>
                <a:latin typeface="Verdana" panose="020B0604030504040204" pitchFamily="34" charset="0"/>
                <a:ea typeface="Lucida Sans Unicode" panose="020B0602030504020204" pitchFamily="34" charset="0"/>
              </a:rPr>
              <a:t>chansons</a:t>
            </a:r>
            <a:r>
              <a:rPr lang="cs-CZ" sz="1800" i="1" dirty="0">
                <a:effectLst/>
                <a:latin typeface="Verdana" panose="020B0604030504040204" pitchFamily="34" charset="0"/>
                <a:ea typeface="Lucida Sans Unicode" panose="020B0602030504020204" pitchFamily="34" charset="0"/>
              </a:rPr>
              <a:t>. Elle ne se fit pas </a:t>
            </a:r>
            <a:r>
              <a:rPr lang="cs-CZ" sz="1800" i="1" dirty="0" err="1">
                <a:effectLst/>
                <a:latin typeface="Verdana" panose="020B0604030504040204" pitchFamily="34" charset="0"/>
                <a:ea typeface="Lucida Sans Unicode" panose="020B0602030504020204" pitchFamily="34" charset="0"/>
              </a:rPr>
              <a:t>prier</a:t>
            </a:r>
            <a:r>
              <a:rPr lang="cs-CZ" sz="1800" i="1" dirty="0">
                <a:effectLst/>
                <a:latin typeface="Verdana" panose="020B0604030504040204" pitchFamily="34" charset="0"/>
                <a:ea typeface="Lucida Sans Unicode" panose="020B0602030504020204" pitchFamily="34" charset="0"/>
              </a:rPr>
              <a:t> pour </a:t>
            </a:r>
            <a:r>
              <a:rPr lang="cs-CZ" sz="1800" i="1" dirty="0" err="1">
                <a:effectLst/>
                <a:latin typeface="Verdana" panose="020B0604030504040204" pitchFamily="34" charset="0"/>
                <a:ea typeface="Lucida Sans Unicode" panose="020B0602030504020204" pitchFamily="34" charset="0"/>
              </a:rPr>
              <a:t>me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suivre</a:t>
            </a:r>
            <a:r>
              <a:rPr lang="cs-CZ" sz="1800" i="1" dirty="0">
                <a:effectLst/>
                <a:latin typeface="Verdana" panose="020B0604030504040204" pitchFamily="34" charset="0"/>
                <a:ea typeface="Lucida Sans Unicode" panose="020B0602030504020204" pitchFamily="34" charset="0"/>
              </a:rPr>
              <a:t>. Je </a:t>
            </a:r>
            <a:r>
              <a:rPr lang="cs-CZ" sz="1800" i="1" dirty="0" err="1">
                <a:effectLst/>
                <a:latin typeface="Verdana" panose="020B0604030504040204" pitchFamily="34" charset="0"/>
                <a:ea typeface="Lucida Sans Unicode" panose="020B0602030504020204" pitchFamily="34" charset="0"/>
              </a:rPr>
              <a:t>jetai</a:t>
            </a:r>
            <a:r>
              <a:rPr lang="cs-CZ" sz="1800" i="1" dirty="0">
                <a:effectLst/>
                <a:latin typeface="Verdana" panose="020B0604030504040204" pitchFamily="34" charset="0"/>
                <a:ea typeface="Lucida Sans Unicode" panose="020B0602030504020204" pitchFamily="34" charset="0"/>
              </a:rPr>
              <a:t> au </a:t>
            </a:r>
            <a:r>
              <a:rPr lang="cs-CZ" sz="1800" i="1" dirty="0" err="1">
                <a:effectLst/>
                <a:latin typeface="Verdana" panose="020B0604030504040204" pitchFamily="34" charset="0"/>
                <a:ea typeface="Lucida Sans Unicode" panose="020B0602030504020204" pitchFamily="34" charset="0"/>
              </a:rPr>
              <a:t>chauffeur</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l’adresse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Rendez-Vous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Rendez-Vous</a:t>
            </a:r>
            <a:r>
              <a:rPr lang="cs-CZ" sz="1800" i="1" dirty="0">
                <a:effectLst/>
                <a:latin typeface="Verdana" panose="020B0604030504040204" pitchFamily="34" charset="0"/>
                <a:ea typeface="Lucida Sans Unicode" panose="020B0602030504020204" pitchFamily="34" charset="0"/>
              </a:rPr>
              <a:t> en </a:t>
            </a:r>
            <a:r>
              <a:rPr lang="cs-CZ" sz="1800" i="1" dirty="0" err="1">
                <a:effectLst/>
                <a:latin typeface="Verdana" panose="020B0604030504040204" pitchFamily="34" charset="0"/>
                <a:ea typeface="Lucida Sans Unicode" panose="020B0602030504020204" pitchFamily="34" charset="0"/>
              </a:rPr>
              <a:t>personne</a:t>
            </a:r>
            <a:r>
              <a:rPr lang="cs-CZ" sz="1800" i="1" dirty="0">
                <a:effectLst/>
                <a:latin typeface="Verdana" panose="020B0604030504040204" pitchFamily="34" charset="0"/>
                <a:ea typeface="Lucida Sans Unicode" panose="020B0602030504020204" pitchFamily="34" charset="0"/>
              </a:rPr>
              <a:t>, qui </a:t>
            </a:r>
            <a:r>
              <a:rPr lang="cs-CZ" sz="1800" i="1" dirty="0" err="1">
                <a:effectLst/>
                <a:latin typeface="Verdana" panose="020B0604030504040204" pitchFamily="34" charset="0"/>
                <a:ea typeface="Lucida Sans Unicode" panose="020B0602030504020204" pitchFamily="34" charset="0"/>
              </a:rPr>
              <a:t>était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connaissance</a:t>
            </a:r>
            <a:r>
              <a:rPr lang="cs-CZ" sz="1800" i="1" dirty="0">
                <a:effectLst/>
                <a:latin typeface="Verdana" panose="020B0604030504040204" pitchFamily="34" charset="0"/>
                <a:ea typeface="Lucida Sans Unicode" panose="020B0602030504020204" pitchFamily="34" charset="0"/>
              </a:rPr>
              <a:t> de la </a:t>
            </a:r>
            <a:r>
              <a:rPr lang="cs-CZ" sz="1800" i="1" dirty="0" err="1">
                <a:effectLst/>
                <a:latin typeface="Verdana" panose="020B0604030504040204" pitchFamily="34" charset="0"/>
                <a:ea typeface="Lucida Sans Unicode" panose="020B0602030504020204" pitchFamily="34" charset="0"/>
              </a:rPr>
              <a:t>première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heure</a:t>
            </a:r>
            <a:r>
              <a:rPr lang="cs-CZ" sz="1800" i="1" dirty="0">
                <a:effectLst/>
                <a:latin typeface="Verdana" panose="020B0604030504040204" pitchFamily="34" charset="0"/>
                <a:ea typeface="Lucida Sans Unicode" panose="020B0602030504020204" pitchFamily="34" charset="0"/>
              </a:rPr>
              <a:t>. Le </a:t>
            </a:r>
            <a:r>
              <a:rPr lang="cs-CZ" sz="1800" i="1" dirty="0" err="1">
                <a:effectLst/>
                <a:latin typeface="Verdana" panose="020B0604030504040204" pitchFamily="34" charset="0"/>
                <a:ea typeface="Lucida Sans Unicode" panose="020B0602030504020204" pitchFamily="34" charset="0"/>
              </a:rPr>
              <a:t>Rendez-Vous</a:t>
            </a:r>
            <a:r>
              <a:rPr lang="cs-CZ" sz="1800" i="1" dirty="0">
                <a:effectLst/>
                <a:latin typeface="Verdana" panose="020B0604030504040204" pitchFamily="34" charset="0"/>
                <a:ea typeface="Lucida Sans Unicode" panose="020B0602030504020204" pitchFamily="34" charset="0"/>
              </a:rPr>
              <a:t>, ni </a:t>
            </a:r>
            <a:r>
              <a:rPr lang="cs-CZ" sz="1800" i="1" dirty="0" err="1">
                <a:effectLst/>
                <a:latin typeface="Verdana" panose="020B0604030504040204" pitchFamily="34" charset="0"/>
                <a:ea typeface="Lucida Sans Unicode" panose="020B0602030504020204" pitchFamily="34" charset="0"/>
              </a:rPr>
              <a:t>jeune</a:t>
            </a:r>
            <a:r>
              <a:rPr lang="cs-CZ" sz="1800" i="1" dirty="0">
                <a:effectLst/>
                <a:latin typeface="Verdana" panose="020B0604030504040204" pitchFamily="34" charset="0"/>
                <a:ea typeface="Lucida Sans Unicode" panose="020B0602030504020204" pitchFamily="34" charset="0"/>
              </a:rPr>
              <a:t> ni </a:t>
            </a:r>
            <a:r>
              <a:rPr lang="cs-CZ" sz="1800" i="1" dirty="0" err="1">
                <a:effectLst/>
                <a:latin typeface="Verdana" panose="020B0604030504040204" pitchFamily="34" charset="0"/>
                <a:ea typeface="Lucida Sans Unicode" panose="020B0602030504020204" pitchFamily="34" charset="0"/>
              </a:rPr>
              <a:t>vieux</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tenait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aux</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environs</a:t>
            </a:r>
            <a:r>
              <a:rPr lang="cs-CZ" sz="1800" i="1" dirty="0">
                <a:effectLst/>
                <a:latin typeface="Verdana" panose="020B0604030504040204" pitchFamily="34" charset="0"/>
                <a:ea typeface="Lucida Sans Unicode" panose="020B0602030504020204" pitchFamily="34" charset="0"/>
              </a:rPr>
              <a:t> de la porte de </a:t>
            </a:r>
            <a:r>
              <a:rPr lang="cs-CZ" sz="1800" i="1" dirty="0" err="1">
                <a:effectLst/>
                <a:latin typeface="Verdana" panose="020B0604030504040204" pitchFamily="34" charset="0"/>
                <a:ea typeface="Lucida Sans Unicode" panose="020B0602030504020204" pitchFamily="34" charset="0"/>
              </a:rPr>
              <a:t>Neuilly</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a:t>
            </a:r>
            <a:r>
              <a:rPr lang="cs-CZ" sz="1800" i="1" dirty="0">
                <a:effectLst/>
                <a:latin typeface="Verdana" panose="020B0604030504040204" pitchFamily="34" charset="0"/>
                <a:ea typeface="Lucida Sans Unicode" panose="020B0602030504020204" pitchFamily="34" charset="0"/>
              </a:rPr>
              <a:t> petit </a:t>
            </a:r>
            <a:r>
              <a:rPr lang="cs-CZ" sz="1800" i="1" dirty="0" err="1">
                <a:effectLst/>
                <a:latin typeface="Verdana" panose="020B0604030504040204" pitchFamily="34" charset="0"/>
                <a:ea typeface="Lucida Sans Unicode" panose="020B0602030504020204" pitchFamily="34" charset="0"/>
              </a:rPr>
              <a:t>commerce</a:t>
            </a:r>
            <a:r>
              <a:rPr lang="cs-CZ" sz="1800" i="1" dirty="0">
                <a:effectLst/>
                <a:latin typeface="Verdana" panose="020B0604030504040204" pitchFamily="34" charset="0"/>
                <a:ea typeface="Lucida Sans Unicode" panose="020B0602030504020204" pitchFamily="34" charset="0"/>
              </a:rPr>
              <a:t> de </a:t>
            </a:r>
            <a:r>
              <a:rPr lang="cs-CZ" sz="1800" i="1" dirty="0" err="1">
                <a:effectLst/>
                <a:latin typeface="Verdana" panose="020B0604030504040204" pitchFamily="34" charset="0"/>
                <a:ea typeface="Lucida Sans Unicode" panose="020B0602030504020204" pitchFamily="34" charset="0"/>
              </a:rPr>
              <a:t>verre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cassé</a:t>
            </a:r>
            <a:r>
              <a:rPr lang="cs-CZ" sz="1800" i="1" dirty="0">
                <a:effectLst/>
                <a:latin typeface="Verdana" panose="020B0604030504040204" pitchFamily="34" charset="0"/>
                <a:ea typeface="Lucida Sans Unicode" panose="020B0602030504020204" pitchFamily="34" charset="0"/>
              </a:rPr>
              <a:t>.</a:t>
            </a:r>
            <a:endParaRPr lang="fr-FR" sz="1800" dirty="0">
              <a:effectLst/>
              <a:latin typeface="Times New Roman" panose="02020603050405020304" pitchFamily="18" charset="0"/>
              <a:ea typeface="Lucida Sans Unicode" panose="020B0602030504020204" pitchFamily="34" charset="0"/>
            </a:endParaRPr>
          </a:p>
          <a:p>
            <a:pPr marL="19050" algn="just">
              <a:spcAft>
                <a:spcPts val="600"/>
              </a:spcAft>
            </a:pPr>
            <a:r>
              <a:rPr lang="cs-CZ" sz="1800" i="1" dirty="0">
                <a:effectLst/>
                <a:latin typeface="Verdana" panose="020B0604030504040204" pitchFamily="34" charset="0"/>
                <a:ea typeface="Lucida Sans Unicode" panose="020B0602030504020204" pitchFamily="34" charset="0"/>
              </a:rPr>
              <a:t>« Qui es-tu ? »</a:t>
            </a:r>
            <a:endParaRPr lang="fr-FR" sz="1800" dirty="0">
              <a:effectLst/>
              <a:latin typeface="Times New Roman" panose="02020603050405020304" pitchFamily="18" charset="0"/>
              <a:ea typeface="Lucida Sans Unicode" panose="020B0602030504020204" pitchFamily="34" charset="0"/>
            </a:endParaRPr>
          </a:p>
          <a:p>
            <a:pPr algn="just">
              <a:spcAft>
                <a:spcPts val="600"/>
              </a:spcAft>
              <a:tabLst>
                <a:tab pos="476250" algn="l"/>
              </a:tabLst>
            </a:pP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a:t>
            </a:r>
            <a:r>
              <a:rPr lang="cs-CZ" sz="1800" i="1" dirty="0">
                <a:effectLst/>
                <a:latin typeface="Verdana" panose="020B0604030504040204" pitchFamily="34" charset="0"/>
                <a:ea typeface="Lucida Sans Unicode" panose="020B0602030504020204" pitchFamily="34" charset="0"/>
              </a:rPr>
              <a:t> des </a:t>
            </a:r>
            <a:r>
              <a:rPr lang="cs-CZ" sz="1800" i="1" dirty="0" err="1">
                <a:effectLst/>
                <a:latin typeface="Verdana" panose="020B0604030504040204" pitchFamily="34" charset="0"/>
                <a:ea typeface="Lucida Sans Unicode" panose="020B0602030504020204" pitchFamily="34" charset="0"/>
              </a:rPr>
              <a:t>élancements</a:t>
            </a:r>
            <a:r>
              <a:rPr lang="cs-CZ" sz="1800" i="1" dirty="0">
                <a:effectLst/>
                <a:latin typeface="Verdana" panose="020B0604030504040204" pitchFamily="34" charset="0"/>
                <a:ea typeface="Lucida Sans Unicode" panose="020B0602030504020204" pitchFamily="34" charset="0"/>
              </a:rPr>
              <a:t> de la </a:t>
            </a:r>
            <a:r>
              <a:rPr lang="cs-CZ" sz="1800" i="1" dirty="0" err="1">
                <a:effectLst/>
                <a:latin typeface="Verdana" panose="020B0604030504040204" pitchFamily="34" charset="0"/>
                <a:ea typeface="Lucida Sans Unicode" panose="020B0602030504020204" pitchFamily="34" charset="0"/>
              </a:rPr>
              <a:t>lyre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mortelle</a:t>
            </a:r>
            <a:r>
              <a:rPr lang="cs-CZ" sz="1800" i="1" dirty="0">
                <a:effectLst/>
                <a:latin typeface="Verdana" panose="020B0604030504040204" pitchFamily="34" charset="0"/>
                <a:ea typeface="Lucida Sans Unicode" panose="020B0602030504020204" pitchFamily="34" charset="0"/>
              </a:rPr>
              <a:t> qui </a:t>
            </a:r>
            <a:r>
              <a:rPr lang="cs-CZ" sz="1800" i="1" dirty="0" err="1">
                <a:effectLst/>
                <a:latin typeface="Verdana" panose="020B0604030504040204" pitchFamily="34" charset="0"/>
                <a:ea typeface="Lucida Sans Unicode" panose="020B0602030504020204" pitchFamily="34" charset="0"/>
              </a:rPr>
              <a:t>vibre</a:t>
            </a:r>
            <a:r>
              <a:rPr lang="cs-CZ" sz="1800" i="1" dirty="0">
                <a:effectLst/>
                <a:latin typeface="Verdana" panose="020B0604030504040204" pitchFamily="34" charset="0"/>
                <a:ea typeface="Lucida Sans Unicode" panose="020B0602030504020204" pitchFamily="34" charset="0"/>
              </a:rPr>
              <a:t> au </a:t>
            </a:r>
            <a:r>
              <a:rPr lang="cs-CZ" sz="1800" i="1" dirty="0" err="1">
                <a:effectLst/>
                <a:latin typeface="Verdana" panose="020B0604030504040204" pitchFamily="34" charset="0"/>
                <a:ea typeface="Lucida Sans Unicode" panose="020B0602030504020204" pitchFamily="34" charset="0"/>
              </a:rPr>
              <a:t>bord</a:t>
            </a:r>
            <a:r>
              <a:rPr lang="cs-CZ" sz="1800" i="1" dirty="0">
                <a:effectLst/>
                <a:latin typeface="Verdana" panose="020B0604030504040204" pitchFamily="34" charset="0"/>
                <a:ea typeface="Lucida Sans Unicode" panose="020B0602030504020204" pitchFamily="34" charset="0"/>
              </a:rPr>
              <a:t> des </a:t>
            </a:r>
            <a:r>
              <a:rPr lang="cs-CZ" sz="1800" i="1" dirty="0" err="1">
                <a:effectLst/>
                <a:latin typeface="Verdana" panose="020B0604030504040204" pitchFamily="34" charset="0"/>
                <a:ea typeface="Lucida Sans Unicode" panose="020B0602030504020204" pitchFamily="34" charset="0"/>
              </a:rPr>
              <a:t>capitales</a:t>
            </a:r>
            <a:r>
              <a:rPr lang="cs-CZ" sz="1800" i="1" dirty="0">
                <a:effectLst/>
                <a:latin typeface="Verdana" panose="020B0604030504040204" pitchFamily="34" charset="0"/>
                <a:ea typeface="Lucida Sans Unicode" panose="020B0602030504020204" pitchFamily="34" charset="0"/>
              </a:rPr>
              <a:t>. </a:t>
            </a:r>
            <a:r>
              <a:rPr lang="fr-FR" sz="1800" i="1" dirty="0" smtClean="0">
                <a:effectLst/>
                <a:latin typeface="Verdana" panose="020B0604030504040204" pitchFamily="34" charset="0"/>
                <a:ea typeface="Lucida Sans Unicode" panose="020B0602030504020204" pitchFamily="34" charset="0"/>
              </a:rPr>
              <a:t>« </a:t>
            </a:r>
            <a:r>
              <a:rPr lang="cs-CZ" sz="1800" i="1" dirty="0" err="1" smtClean="0">
                <a:effectLst/>
                <a:latin typeface="Verdana" panose="020B0604030504040204" pitchFamily="34" charset="0"/>
                <a:ea typeface="Lucida Sans Unicode" panose="020B0602030504020204" pitchFamily="34" charset="0"/>
              </a:rPr>
              <a:t>Pardonne</a:t>
            </a:r>
            <a:r>
              <a:rPr lang="cs-CZ" sz="1800" i="1" dirty="0" smtClean="0">
                <a:effectLst/>
                <a:latin typeface="Verdana" panose="020B0604030504040204" pitchFamily="34" charset="0"/>
                <a:ea typeface="Lucida Sans Unicode" panose="020B0602030504020204" pitchFamily="34" charset="0"/>
              </a:rPr>
              <a:t>-moi </a:t>
            </a:r>
            <a:r>
              <a:rPr lang="cs-CZ" sz="1800" i="1" dirty="0" err="1">
                <a:effectLst/>
                <a:latin typeface="Verdana" panose="020B0604030504040204" pitchFamily="34" charset="0"/>
                <a:ea typeface="Lucida Sans Unicode" panose="020B0602030504020204" pitchFamily="34" charset="0"/>
              </a:rPr>
              <a:t>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mal</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que</a:t>
            </a:r>
            <a:r>
              <a:rPr lang="cs-CZ" sz="1800" i="1" dirty="0">
                <a:effectLst/>
                <a:latin typeface="Verdana" panose="020B0604030504040204" pitchFamily="34" charset="0"/>
                <a:ea typeface="Lucida Sans Unicode" panose="020B0602030504020204" pitchFamily="34" charset="0"/>
              </a:rPr>
              <a:t> je </a:t>
            </a:r>
            <a:r>
              <a:rPr lang="cs-CZ" sz="1800" i="1" dirty="0" err="1">
                <a:effectLst/>
                <a:latin typeface="Verdana" panose="020B0604030504040204" pitchFamily="34" charset="0"/>
                <a:ea typeface="Lucida Sans Unicode" panose="020B0602030504020204" pitchFamily="34" charset="0"/>
              </a:rPr>
              <a:t>te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ferai</a:t>
            </a:r>
            <a:r>
              <a:rPr lang="cs-CZ" sz="1800" i="1" dirty="0">
                <a:effectLst/>
                <a:latin typeface="Verdana" panose="020B0604030504040204" pitchFamily="34" charset="0"/>
                <a:ea typeface="Lucida Sans Unicode" panose="020B0602030504020204" pitchFamily="34" charset="0"/>
              </a:rPr>
              <a:t>. »</a:t>
            </a:r>
            <a:endParaRPr lang="fr-FR" sz="1800" dirty="0">
              <a:effectLst/>
              <a:latin typeface="Times New Roman" panose="02020603050405020304" pitchFamily="18" charset="0"/>
              <a:ea typeface="Lucida Sans Unicode" panose="020B0602030504020204" pitchFamily="34" charset="0"/>
            </a:endParaRPr>
          </a:p>
          <a:p>
            <a:pPr marL="19050" algn="just">
              <a:spcAft>
                <a:spcPts val="600"/>
              </a:spcAft>
            </a:pPr>
            <a:r>
              <a:rPr lang="cs-CZ" sz="1800" i="1" dirty="0">
                <a:effectLst/>
                <a:latin typeface="Verdana" panose="020B0604030504040204" pitchFamily="34" charset="0"/>
                <a:ea typeface="Lucida Sans Unicode" panose="020B0602030504020204" pitchFamily="34" charset="0"/>
              </a:rPr>
              <a:t>Elle </a:t>
            </a:r>
            <a:r>
              <a:rPr lang="cs-CZ" sz="1800" i="1" dirty="0" err="1">
                <a:effectLst/>
                <a:latin typeface="Verdana" panose="020B0604030504040204" pitchFamily="34" charset="0"/>
                <a:ea typeface="Lucida Sans Unicode" panose="020B0602030504020204" pitchFamily="34" charset="0"/>
              </a:rPr>
              <a:t>me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dit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aussi</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qu’elle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s’était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brisé</a:t>
            </a:r>
            <a:r>
              <a:rPr lang="cs-CZ" sz="1800" i="1" dirty="0">
                <a:effectLst/>
                <a:latin typeface="Verdana" panose="020B0604030504040204" pitchFamily="34" charset="0"/>
                <a:ea typeface="Lucida Sans Unicode" panose="020B0602030504020204" pitchFamily="34" charset="0"/>
              </a:rPr>
              <a:t> la </a:t>
            </a:r>
            <a:r>
              <a:rPr lang="cs-CZ" sz="1800" i="1" dirty="0" err="1">
                <a:effectLst/>
                <a:latin typeface="Verdana" panose="020B0604030504040204" pitchFamily="34" charset="0"/>
                <a:ea typeface="Lucida Sans Unicode" panose="020B0602030504020204" pitchFamily="34" charset="0"/>
              </a:rPr>
              <a:t>main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sur</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glace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où</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étaient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dorées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argentées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bleutées</a:t>
            </a:r>
            <a:r>
              <a:rPr lang="cs-CZ" sz="1800" i="1" dirty="0">
                <a:effectLst/>
                <a:latin typeface="Verdana" panose="020B0604030504040204" pitchFamily="34" charset="0"/>
                <a:ea typeface="Lucida Sans Unicode" panose="020B0602030504020204" pitchFamily="34" charset="0"/>
              </a:rPr>
              <a:t> les </a:t>
            </a:r>
            <a:r>
              <a:rPr lang="cs-CZ" sz="1800" i="1" dirty="0" err="1">
                <a:effectLst/>
                <a:latin typeface="Verdana" panose="020B0604030504040204" pitchFamily="34" charset="0"/>
                <a:ea typeface="Lucida Sans Unicode" panose="020B0602030504020204" pitchFamily="34" charset="0"/>
              </a:rPr>
              <a:t>inscriptions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coutumières</a:t>
            </a:r>
            <a:r>
              <a:rPr lang="cs-CZ" sz="1800" i="1" dirty="0">
                <a:effectLst/>
                <a:latin typeface="Verdana" panose="020B0604030504040204" pitchFamily="34" charset="0"/>
                <a:ea typeface="Lucida Sans Unicode" panose="020B0602030504020204" pitchFamily="34" charset="0"/>
              </a:rPr>
              <a:t> […] </a:t>
            </a:r>
            <a:r>
              <a:rPr lang="cs-CZ" sz="1800" i="1" dirty="0" err="1">
                <a:effectLst/>
                <a:latin typeface="Verdana" panose="020B0604030504040204" pitchFamily="34" charset="0"/>
                <a:ea typeface="Lucida Sans Unicode" panose="020B0602030504020204" pitchFamily="34" charset="0"/>
              </a:rPr>
              <a:t>l’élevant</a:t>
            </a:r>
            <a:r>
              <a:rPr lang="cs-CZ" sz="1800" i="1" dirty="0">
                <a:effectLst/>
                <a:latin typeface="Verdana" panose="020B0604030504040204" pitchFamily="34" charset="0"/>
                <a:ea typeface="Lucida Sans Unicode" panose="020B0602030504020204" pitchFamily="34" charset="0"/>
              </a:rPr>
              <a:t> à </a:t>
            </a:r>
            <a:r>
              <a:rPr lang="cs-CZ" sz="1800" i="1" dirty="0" err="1">
                <a:effectLst/>
                <a:latin typeface="Verdana" panose="020B0604030504040204" pitchFamily="34" charset="0"/>
                <a:ea typeface="Lucida Sans Unicode" panose="020B0602030504020204" pitchFamily="34" charset="0"/>
              </a:rPr>
              <a:t>mes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lèvres</a:t>
            </a:r>
            <a:r>
              <a:rPr lang="cs-CZ" sz="1800" i="1" dirty="0">
                <a:effectLst/>
                <a:latin typeface="Verdana" panose="020B0604030504040204" pitchFamily="34" charset="0"/>
                <a:ea typeface="Lucida Sans Unicode" panose="020B0602030504020204" pitchFamily="34" charset="0"/>
              </a:rPr>
              <a:t>, je </a:t>
            </a:r>
            <a:r>
              <a:rPr lang="cs-CZ" sz="1800" i="1" dirty="0" err="1">
                <a:effectLst/>
                <a:latin typeface="Verdana" panose="020B0604030504040204" pitchFamily="34" charset="0"/>
                <a:ea typeface="Lucida Sans Unicode" panose="020B0602030504020204" pitchFamily="34" charset="0"/>
              </a:rPr>
              <a:t>m’aperçus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qu’elle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était</a:t>
            </a:r>
            <a:r>
              <a:rPr lang="cs-CZ" sz="1800" i="1" dirty="0">
                <a:effectLst/>
                <a:latin typeface="Verdana" panose="020B0604030504040204" pitchFamily="34" charset="0"/>
                <a:ea typeface="Lucida Sans Unicode" panose="020B0602030504020204" pitchFamily="34" charset="0"/>
              </a:rPr>
              <a:t> transparente et </a:t>
            </a:r>
            <a:r>
              <a:rPr lang="cs-CZ" sz="1800" i="1" dirty="0" err="1">
                <a:effectLst/>
                <a:latin typeface="Verdana" panose="020B0604030504040204" pitchFamily="34" charset="0"/>
                <a:ea typeface="Lucida Sans Unicode" panose="020B0602030504020204" pitchFamily="34" charset="0"/>
              </a:rPr>
              <a:t>qu’au</a:t>
            </a:r>
            <a:r>
              <a:rPr lang="cs-CZ" sz="1800" i="1" dirty="0">
                <a:effectLst/>
                <a:latin typeface="Verdana" panose="020B0604030504040204" pitchFamily="34" charset="0"/>
                <a:ea typeface="Lucida Sans Unicode" panose="020B0602030504020204" pitchFamily="34" charset="0"/>
              </a:rPr>
              <a:t> travers on </a:t>
            </a:r>
            <a:r>
              <a:rPr lang="cs-CZ" sz="1800" i="1" dirty="0" err="1">
                <a:effectLst/>
                <a:latin typeface="Verdana" panose="020B0604030504040204" pitchFamily="34" charset="0"/>
                <a:ea typeface="Lucida Sans Unicode" panose="020B0602030504020204" pitchFamily="34" charset="0"/>
              </a:rPr>
              <a:t>voyait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le</a:t>
            </a:r>
            <a:r>
              <a:rPr lang="cs-CZ" sz="1800" i="1" dirty="0">
                <a:effectLst/>
                <a:latin typeface="Verdana" panose="020B0604030504040204" pitchFamily="34" charset="0"/>
                <a:ea typeface="Lucida Sans Unicode" panose="020B0602030504020204" pitchFamily="34" charset="0"/>
              </a:rPr>
              <a:t> grand </a:t>
            </a:r>
            <a:r>
              <a:rPr lang="cs-CZ" sz="1800" i="1" dirty="0" err="1">
                <a:effectLst/>
                <a:latin typeface="Verdana" panose="020B0604030504040204" pitchFamily="34" charset="0"/>
                <a:ea typeface="Lucida Sans Unicode" panose="020B0602030504020204" pitchFamily="34" charset="0"/>
              </a:rPr>
              <a:t>jardin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où</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s’en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vont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vivre</a:t>
            </a:r>
            <a:r>
              <a:rPr lang="cs-CZ" sz="1800" i="1" dirty="0">
                <a:effectLst/>
                <a:latin typeface="Verdana" panose="020B0604030504040204" pitchFamily="34" charset="0"/>
                <a:ea typeface="Lucida Sans Unicode" panose="020B0602030504020204" pitchFamily="34" charset="0"/>
              </a:rPr>
              <a:t> les </a:t>
            </a:r>
            <a:r>
              <a:rPr lang="cs-CZ" sz="1800" i="1" dirty="0" err="1">
                <a:effectLst/>
                <a:latin typeface="Verdana" panose="020B0604030504040204" pitchFamily="34" charset="0"/>
                <a:ea typeface="Lucida Sans Unicode" panose="020B0602030504020204" pitchFamily="34" charset="0"/>
              </a:rPr>
              <a:t>créatures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divines</a:t>
            </a:r>
            <a:r>
              <a:rPr lang="cs-CZ" sz="1800" i="1" dirty="0">
                <a:effectLst/>
                <a:latin typeface="Verdana" panose="020B0604030504040204" pitchFamily="34" charset="0"/>
                <a:ea typeface="Lucida Sans Unicode" panose="020B0602030504020204" pitchFamily="34" charset="0"/>
              </a:rPr>
              <a:t> les plus </a:t>
            </a:r>
            <a:r>
              <a:rPr lang="cs-CZ" sz="1800" i="1" dirty="0" err="1">
                <a:effectLst/>
                <a:latin typeface="Verdana" panose="020B0604030504040204" pitchFamily="34" charset="0"/>
                <a:ea typeface="Lucida Sans Unicode" panose="020B0602030504020204" pitchFamily="34" charset="0"/>
              </a:rPr>
              <a:t>éprouvées</a:t>
            </a:r>
            <a:r>
              <a:rPr lang="cs-CZ" sz="1800" i="1" dirty="0">
                <a:effectLst/>
                <a:latin typeface="Verdana" panose="020B0604030504040204" pitchFamily="34" charset="0"/>
                <a:ea typeface="Lucida Sans Unicode" panose="020B0602030504020204" pitchFamily="34" charset="0"/>
              </a:rPr>
              <a:t>. »</a:t>
            </a:r>
            <a:r>
              <a:rPr lang="fr-FR" sz="1800" i="1" dirty="0">
                <a:effectLst/>
                <a:latin typeface="Verdana" panose="020B0604030504040204" pitchFamily="34" charset="0"/>
                <a:ea typeface="Lucida Sans Unicode" panose="020B0602030504020204" pitchFamily="34" charset="0"/>
              </a:rPr>
              <a:t> </a:t>
            </a:r>
            <a:r>
              <a:rPr lang="fr-FR" sz="1800" dirty="0">
                <a:effectLst/>
                <a:latin typeface="Verdana" panose="020B0604030504040204" pitchFamily="34" charset="0"/>
                <a:ea typeface="Lucida Sans Unicode" panose="020B0602030504020204" pitchFamily="34" charset="0"/>
              </a:rPr>
              <a:t>(</a:t>
            </a:r>
            <a:r>
              <a:rPr lang="fr-FR" sz="1800" i="1" dirty="0">
                <a:effectLst/>
                <a:latin typeface="Verdana" panose="020B0604030504040204" pitchFamily="34" charset="0"/>
                <a:ea typeface="Lucida Sans Unicode" panose="020B0602030504020204" pitchFamily="34" charset="0"/>
              </a:rPr>
              <a:t>Poisson soluble</a:t>
            </a:r>
            <a:r>
              <a:rPr lang="fr-FR" sz="1800" dirty="0">
                <a:effectLst/>
                <a:latin typeface="Verdana" panose="020B0604030504040204" pitchFamily="34" charset="0"/>
                <a:ea typeface="Lucida Sans Unicode" panose="020B0602030504020204" pitchFamily="34" charset="0"/>
              </a:rPr>
              <a:t>, 1924)</a:t>
            </a:r>
            <a:endParaRPr lang="fr-FR" sz="2800" i="1"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8526ABAF-E52D-42DA-BDBF-E82D2BC37F18}"/>
              </a:ext>
              <a:ext uri="{C183D7F6-B498-43B3-948B-1728B52AA6E4}">
                <adec:decorative xmlns:adec="http://schemas.microsoft.com/office/drawing/2017/decorative" xmlns="" val="1"/>
              </a:ext>
            </a:extLst>
          </p:cNvPr>
          <p:cNvPicPr>
            <a:picLocks noChangeAspect="1"/>
          </p:cNvPicPr>
          <p:nvPr/>
        </p:nvPicPr>
        <p:blipFill rotWithShape="1">
          <a:blip r:embed="rId2"/>
          <a:srcRect l="5640" r="11927"/>
          <a:stretch/>
        </p:blipFill>
        <p:spPr>
          <a:xfrm>
            <a:off x="9124950" y="10"/>
            <a:ext cx="3067050" cy="6857990"/>
          </a:xfrm>
          <a:prstGeom prst="rect">
            <a:avLst/>
          </a:prstGeom>
        </p:spPr>
      </p:pic>
    </p:spTree>
    <p:extLst>
      <p:ext uri="{BB962C8B-B14F-4D97-AF65-F5344CB8AC3E}">
        <p14:creationId xmlns:p14="http://schemas.microsoft.com/office/powerpoint/2010/main" val="1861574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0716657-3552-48B3-8229-B574502423B3}"/>
              </a:ext>
            </a:extLst>
          </p:cNvPr>
          <p:cNvSpPr txBox="1"/>
          <p:nvPr/>
        </p:nvSpPr>
        <p:spPr>
          <a:xfrm>
            <a:off x="233362" y="1891040"/>
            <a:ext cx="11725275" cy="4909036"/>
          </a:xfrm>
          <a:prstGeom prst="rect">
            <a:avLst/>
          </a:prstGeom>
          <a:noFill/>
        </p:spPr>
        <p:txBody>
          <a:bodyPr wrap="square">
            <a:spAutoFit/>
          </a:bodyPr>
          <a:lstStyle/>
          <a:p>
            <a:pPr>
              <a:spcAft>
                <a:spcPts val="600"/>
              </a:spcAft>
            </a:pPr>
            <a:r>
              <a:rPr lang="cs-CZ" b="1" i="1" dirty="0">
                <a:solidFill>
                  <a:srgbClr val="FF0000"/>
                </a:solidFill>
                <a:effectLst/>
                <a:latin typeface="Verdana" panose="020B0604030504040204" pitchFamily="34" charset="0"/>
                <a:ea typeface="Verdana" panose="020B0604030504040204" pitchFamily="34" charset="0"/>
              </a:rPr>
              <a:t>Les </a:t>
            </a:r>
            <a:r>
              <a:rPr lang="cs-CZ" b="1" i="1" dirty="0" err="1">
                <a:solidFill>
                  <a:srgbClr val="FF0000"/>
                </a:solidFill>
                <a:effectLst/>
                <a:latin typeface="Verdana" panose="020B0604030504040204" pitchFamily="34" charset="0"/>
                <a:ea typeface="Verdana" panose="020B0604030504040204" pitchFamily="34" charset="0"/>
              </a:rPr>
              <a:t>Champs</a:t>
            </a:r>
            <a:r>
              <a:rPr lang="cs-CZ" b="1" i="1" dirty="0">
                <a:solidFill>
                  <a:srgbClr val="FF0000"/>
                </a:solidFill>
                <a:effectLst/>
                <a:latin typeface="Verdana" panose="020B0604030504040204" pitchFamily="34" charset="0"/>
                <a:ea typeface="Verdana" panose="020B0604030504040204" pitchFamily="34" charset="0"/>
              </a:rPr>
              <a:t> </a:t>
            </a:r>
            <a:r>
              <a:rPr lang="cs-CZ" b="1" i="1" dirty="0" err="1">
                <a:solidFill>
                  <a:srgbClr val="FF0000"/>
                </a:solidFill>
                <a:effectLst/>
                <a:latin typeface="Verdana" panose="020B0604030504040204" pitchFamily="34" charset="0"/>
                <a:ea typeface="Verdana" panose="020B0604030504040204" pitchFamily="34" charset="0"/>
              </a:rPr>
              <a:t>magnétiques</a:t>
            </a:r>
            <a:r>
              <a:rPr lang="cs-CZ" b="1" dirty="0">
                <a:solidFill>
                  <a:srgbClr val="FF0000"/>
                </a:solidFill>
                <a:effectLst/>
                <a:latin typeface="Verdana" panose="020B0604030504040204" pitchFamily="34" charset="0"/>
                <a:ea typeface="Verdana" panose="020B0604030504040204" pitchFamily="34" charset="0"/>
              </a:rPr>
              <a:t> </a:t>
            </a:r>
            <a:r>
              <a:rPr lang="cs-CZ" dirty="0">
                <a:effectLst/>
                <a:latin typeface="Verdana" panose="020B0604030504040204" pitchFamily="34" charset="0"/>
                <a:ea typeface="Verdana" panose="020B0604030504040204" pitchFamily="34" charset="0"/>
              </a:rPr>
              <a:t>(</a:t>
            </a:r>
            <a:r>
              <a:rPr lang="cs-CZ" dirty="0" err="1">
                <a:effectLst/>
                <a:latin typeface="Verdana" panose="020B0604030504040204" pitchFamily="34" charset="0"/>
                <a:ea typeface="Verdana" panose="020B0604030504040204" pitchFamily="34" charset="0"/>
              </a:rPr>
              <a:t>parus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dans</a:t>
            </a:r>
            <a:r>
              <a:rPr lang="cs-CZ" dirty="0">
                <a:effectLst/>
                <a:latin typeface="Verdana" panose="020B0604030504040204" pitchFamily="34" charset="0"/>
                <a:ea typeface="Verdana" panose="020B0604030504040204" pitchFamily="34" charset="0"/>
              </a:rPr>
              <a:t> </a:t>
            </a:r>
            <a:r>
              <a:rPr lang="cs-CZ" i="1" dirty="0" err="1">
                <a:effectLst/>
                <a:latin typeface="Verdana" panose="020B0604030504040204" pitchFamily="34" charset="0"/>
                <a:ea typeface="Verdana" panose="020B0604030504040204" pitchFamily="34" charset="0"/>
              </a:rPr>
              <a:t>Littérature</a:t>
            </a:r>
            <a:r>
              <a:rPr lang="cs-CZ" dirty="0">
                <a:effectLst/>
                <a:latin typeface="Verdana" panose="020B0604030504040204" pitchFamily="34" charset="0"/>
                <a:ea typeface="Verdana" panose="020B0604030504040204" pitchFamily="34" charset="0"/>
              </a:rPr>
              <a:t> en 1919-1920, en </a:t>
            </a:r>
            <a:r>
              <a:rPr lang="fr-FR"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volume</a:t>
            </a:r>
            <a:r>
              <a:rPr lang="cs-CZ" dirty="0">
                <a:effectLst/>
                <a:latin typeface="Verdana" panose="020B0604030504040204" pitchFamily="34" charset="0"/>
                <a:ea typeface="Verdana" panose="020B0604030504040204" pitchFamily="34" charset="0"/>
              </a:rPr>
              <a:t> en 1920) – </a:t>
            </a:r>
            <a:r>
              <a:rPr lang="cs-CZ" dirty="0" err="1">
                <a:effectLst/>
                <a:latin typeface="Verdana" panose="020B0604030504040204" pitchFamily="34" charset="0"/>
                <a:ea typeface="Verdana" panose="020B0604030504040204" pitchFamily="34" charset="0"/>
              </a:rPr>
              <a:t>rétrospectivement</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reconnu</a:t>
            </a:r>
            <a:r>
              <a:rPr lang="fr-FR" dirty="0">
                <a:effectLst/>
                <a:latin typeface="Verdana" panose="020B0604030504040204" pitchFamily="34" charset="0"/>
                <a:ea typeface="Verdana" panose="020B0604030504040204" pitchFamily="34" charset="0"/>
              </a:rPr>
              <a:t>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comme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premier</a:t>
            </a:r>
            <a:r>
              <a:rPr lang="cs-CZ" dirty="0">
                <a:effectLst/>
                <a:latin typeface="Verdana" panose="020B0604030504040204" pitchFamily="34" charset="0"/>
                <a:ea typeface="Verdana" panose="020B0604030504040204" pitchFamily="34" charset="0"/>
              </a:rPr>
              <a:t> texte </a:t>
            </a:r>
            <a:r>
              <a:rPr lang="cs-CZ" dirty="0" err="1">
                <a:effectLst/>
                <a:latin typeface="Verdana" panose="020B0604030504040204" pitchFamily="34" charset="0"/>
                <a:ea typeface="Verdana" panose="020B0604030504040204" pitchFamily="34" charset="0"/>
              </a:rPr>
              <a:t>surréaliste</a:t>
            </a:r>
            <a:endParaRPr lang="fr-FR" dirty="0">
              <a:latin typeface="Verdana" panose="020B0604030504040204" pitchFamily="34" charset="0"/>
              <a:ea typeface="Verdana" panose="020B0604030504040204" pitchFamily="34" charset="0"/>
            </a:endParaRPr>
          </a:p>
          <a:p>
            <a:pPr algn="just">
              <a:spcAft>
                <a:spcPts val="600"/>
              </a:spcAft>
            </a:pPr>
            <a:endParaRPr lang="fr-FR" dirty="0">
              <a:effectLst/>
              <a:latin typeface="Verdana" panose="020B0604030504040204" pitchFamily="34" charset="0"/>
              <a:ea typeface="Verdana" panose="020B0604030504040204" pitchFamily="34" charset="0"/>
            </a:endParaRPr>
          </a:p>
          <a:p>
            <a:pPr algn="just">
              <a:spcAft>
                <a:spcPts val="600"/>
              </a:spcAft>
            </a:pPr>
            <a:r>
              <a:rPr lang="fr-FR" dirty="0">
                <a:latin typeface="Verdana" panose="020B0604030504040204" pitchFamily="34" charset="0"/>
                <a:ea typeface="Verdana" panose="020B0604030504040204" pitchFamily="34" charset="0"/>
              </a:rPr>
              <a:t>P</a:t>
            </a:r>
            <a:r>
              <a:rPr lang="cs-CZ" dirty="0" err="1">
                <a:effectLst/>
                <a:latin typeface="Verdana" panose="020B0604030504040204" pitchFamily="34" charset="0"/>
                <a:ea typeface="Verdana" panose="020B0604030504040204" pitchFamily="34" charset="0"/>
              </a:rPr>
              <a:t>rojet</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expérimental</a:t>
            </a:r>
            <a:r>
              <a:rPr lang="cs-CZ" dirty="0">
                <a:effectLst/>
                <a:latin typeface="Verdana" panose="020B0604030504040204" pitchFamily="34" charset="0"/>
                <a:ea typeface="Verdana" panose="020B0604030504040204" pitchFamily="34" charset="0"/>
              </a:rPr>
              <a:t> : </a:t>
            </a:r>
            <a:r>
              <a:rPr lang="cs-CZ" dirty="0" err="1">
                <a:effectLst/>
                <a:latin typeface="Verdana" panose="020B0604030504040204" pitchFamily="34" charset="0"/>
                <a:ea typeface="Verdana" panose="020B0604030504040204" pitchFamily="34" charset="0"/>
              </a:rPr>
              <a:t>proses</a:t>
            </a:r>
            <a:r>
              <a:rPr lang="cs-CZ" dirty="0">
                <a:effectLst/>
                <a:latin typeface="Verdana" panose="020B0604030504040204" pitchFamily="34" charset="0"/>
                <a:ea typeface="Verdana" panose="020B0604030504040204" pitchFamily="34" charset="0"/>
              </a:rPr>
              <a:t> et </a:t>
            </a:r>
            <a:r>
              <a:rPr lang="cs-CZ" dirty="0" err="1">
                <a:effectLst/>
                <a:latin typeface="Verdana" panose="020B0604030504040204" pitchFamily="34" charset="0"/>
                <a:ea typeface="Verdana" panose="020B0604030504040204" pitchFamily="34" charset="0"/>
              </a:rPr>
              <a:t>vers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écrits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alternativement</a:t>
            </a:r>
            <a:r>
              <a:rPr lang="cs-CZ" dirty="0">
                <a:effectLst/>
                <a:latin typeface="Verdana" panose="020B0604030504040204" pitchFamily="34" charset="0"/>
                <a:ea typeface="Verdana" panose="020B0604030504040204" pitchFamily="34" charset="0"/>
              </a:rPr>
              <a:t> par Breton et </a:t>
            </a:r>
            <a:r>
              <a:rPr lang="cs-CZ" dirty="0" err="1">
                <a:effectLst/>
                <a:latin typeface="Verdana" panose="020B0604030504040204" pitchFamily="34" charset="0"/>
                <a:ea typeface="Verdana" panose="020B0604030504040204" pitchFamily="34" charset="0"/>
              </a:rPr>
              <a:t>Soupault</a:t>
            </a:r>
            <a:r>
              <a:rPr lang="fr-FR"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Une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selon</a:t>
            </a:r>
            <a:r>
              <a:rPr lang="cs-CZ" dirty="0">
                <a:effectLst/>
                <a:latin typeface="Verdana" panose="020B0604030504040204" pitchFamily="34" charset="0"/>
                <a:ea typeface="Verdana" panose="020B0604030504040204" pitchFamily="34" charset="0"/>
              </a:rPr>
              <a:t> Breton) ou </a:t>
            </a:r>
            <a:r>
              <a:rPr lang="cs-CZ" dirty="0" err="1">
                <a:effectLst/>
                <a:latin typeface="Verdana" panose="020B0604030504040204" pitchFamily="34" charset="0"/>
                <a:ea typeface="Verdana" panose="020B0604030504040204" pitchFamily="34" charset="0"/>
              </a:rPr>
              <a:t>deux</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semaines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selon</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Soupault</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durant</a:t>
            </a:r>
            <a:r>
              <a:rPr lang="cs-CZ" dirty="0">
                <a:effectLst/>
                <a:latin typeface="Verdana" panose="020B0604030504040204" pitchFamily="34" charset="0"/>
                <a:ea typeface="Verdana" panose="020B0604030504040204" pitchFamily="34" charset="0"/>
              </a:rPr>
              <a:t>, les </a:t>
            </a:r>
            <a:r>
              <a:rPr lang="cs-CZ" dirty="0" err="1">
                <a:effectLst/>
                <a:latin typeface="Verdana" panose="020B0604030504040204" pitchFamily="34" charset="0"/>
                <a:ea typeface="Verdana" panose="020B0604030504040204" pitchFamily="34" charset="0"/>
              </a:rPr>
              <a:t>auteurs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écrivent</a:t>
            </a:r>
            <a:r>
              <a:rPr lang="cs-CZ" dirty="0">
                <a:effectLst/>
                <a:latin typeface="Verdana" panose="020B0604030504040204" pitchFamily="34" charset="0"/>
                <a:ea typeface="Verdana" panose="020B0604030504040204" pitchFamily="34" charset="0"/>
              </a:rPr>
              <a:t> pendant «</a:t>
            </a:r>
            <a:r>
              <a:rPr lang="fr-FR"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huit</a:t>
            </a:r>
            <a:r>
              <a:rPr lang="cs-CZ" dirty="0">
                <a:effectLst/>
                <a:latin typeface="Verdana" panose="020B0604030504040204" pitchFamily="34" charset="0"/>
                <a:ea typeface="Verdana" panose="020B0604030504040204" pitchFamily="34" charset="0"/>
              </a:rPr>
              <a:t> ou </a:t>
            </a:r>
            <a:r>
              <a:rPr lang="cs-CZ" dirty="0" err="1">
                <a:effectLst/>
                <a:latin typeface="Verdana" panose="020B0604030504040204" pitchFamily="34" charset="0"/>
                <a:ea typeface="Verdana" panose="020B0604030504040204" pitchFamily="34" charset="0"/>
              </a:rPr>
              <a:t>dix</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heures</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consécutives</a:t>
            </a:r>
            <a:r>
              <a:rPr lang="fr-FR" dirty="0">
                <a:effectLst/>
                <a:latin typeface="Verdana" panose="020B0604030504040204" pitchFamily="34" charset="0"/>
                <a:ea typeface="Verdana" panose="020B0604030504040204" pitchFamily="34" charset="0"/>
              </a:rPr>
              <a:t> </a:t>
            </a:r>
            <a:r>
              <a:rPr lang="cs-CZ" dirty="0">
                <a:effectLst/>
                <a:latin typeface="Verdana" panose="020B0604030504040204" pitchFamily="34" charset="0"/>
                <a:ea typeface="Verdana" panose="020B0604030504040204" pitchFamily="34" charset="0"/>
              </a:rPr>
              <a:t>».</a:t>
            </a:r>
            <a:r>
              <a:rPr lang="fr-FR" dirty="0">
                <a:effectLst/>
                <a:latin typeface="Verdana" panose="020B0604030504040204" pitchFamily="34" charset="0"/>
                <a:ea typeface="Verdana" panose="020B0604030504040204" pitchFamily="34" charset="0"/>
              </a:rPr>
              <a:t> Certains textes sont rédigés à une </a:t>
            </a:r>
            <a:r>
              <a:rPr lang="cs-CZ" dirty="0" err="1">
                <a:effectLst/>
                <a:latin typeface="Verdana" panose="020B0604030504040204" pitchFamily="34" charset="0"/>
                <a:ea typeface="Verdana" panose="020B0604030504040204" pitchFamily="34" charset="0"/>
              </a:rPr>
              <a:t>telle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vitesse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qu’elle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rend</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impossible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contrôle</a:t>
            </a:r>
            <a:r>
              <a:rPr lang="cs-CZ" dirty="0">
                <a:effectLst/>
                <a:latin typeface="Verdana" panose="020B0604030504040204" pitchFamily="34" charset="0"/>
                <a:ea typeface="Verdana" panose="020B0604030504040204" pitchFamily="34" charset="0"/>
              </a:rPr>
              <a:t> de la </a:t>
            </a:r>
            <a:r>
              <a:rPr lang="cs-CZ" dirty="0" err="1">
                <a:effectLst/>
                <a:latin typeface="Verdana" panose="020B0604030504040204" pitchFamily="34" charset="0"/>
                <a:ea typeface="Verdana" panose="020B0604030504040204" pitchFamily="34" charset="0"/>
              </a:rPr>
              <a:t>raison</a:t>
            </a:r>
            <a:r>
              <a:rPr lang="fr-FR" dirty="0">
                <a:effectLst/>
                <a:latin typeface="Verdana" panose="020B0604030504040204" pitchFamily="34" charset="0"/>
                <a:ea typeface="Verdana" panose="020B0604030504040204" pitchFamily="34" charset="0"/>
              </a:rPr>
              <a:t>. Les deux amis s’amusent à imiter différents diagnostics psychiatriques</a:t>
            </a:r>
            <a:r>
              <a:rPr lang="fr-FR" dirty="0">
                <a:latin typeface="Verdana" panose="020B0604030504040204" pitchFamily="34" charset="0"/>
                <a:ea typeface="Verdana" panose="020B0604030504040204" pitchFamily="34" charset="0"/>
              </a:rPr>
              <a:t>…</a:t>
            </a:r>
            <a:endParaRPr lang="fr-FR" dirty="0">
              <a:effectLst/>
              <a:latin typeface="Verdana" panose="020B0604030504040204" pitchFamily="34" charset="0"/>
              <a:ea typeface="Verdana" panose="020B0604030504040204" pitchFamily="34" charset="0"/>
            </a:endParaRPr>
          </a:p>
          <a:p>
            <a:pPr algn="just">
              <a:spcAft>
                <a:spcPts val="600"/>
              </a:spcAft>
            </a:pPr>
            <a:endParaRPr lang="fr-FR" dirty="0">
              <a:latin typeface="Verdana" panose="020B0604030504040204" pitchFamily="34" charset="0"/>
              <a:ea typeface="Verdana" panose="020B0604030504040204" pitchFamily="34" charset="0"/>
            </a:endParaRPr>
          </a:p>
          <a:p>
            <a:pPr algn="just">
              <a:spcAft>
                <a:spcPts val="600"/>
              </a:spcAft>
            </a:pPr>
            <a:r>
              <a:rPr lang="cs-CZ" sz="1800" i="1" dirty="0">
                <a:effectLst/>
                <a:latin typeface="Verdana" panose="020B0604030504040204" pitchFamily="34" charset="0"/>
                <a:ea typeface="Verdana" panose="020B0604030504040204" pitchFamily="34" charset="0"/>
              </a:rPr>
              <a:t>«</a:t>
            </a:r>
            <a:r>
              <a:rPr lang="fr-FR"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Tout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occupé</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que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j’étais</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encore</a:t>
            </a:r>
            <a:r>
              <a:rPr lang="cs-CZ" sz="1800" i="1" dirty="0">
                <a:effectLst/>
                <a:latin typeface="Verdana" panose="020B0604030504040204" pitchFamily="34" charset="0"/>
                <a:ea typeface="Verdana" panose="020B0604030504040204" pitchFamily="34" charset="0"/>
              </a:rPr>
              <a:t> de Freud à </a:t>
            </a:r>
            <a:r>
              <a:rPr lang="cs-CZ" sz="1800" i="1" dirty="0" err="1">
                <a:effectLst/>
                <a:latin typeface="Verdana" panose="020B0604030504040204" pitchFamily="34" charset="0"/>
                <a:ea typeface="Verdana" panose="020B0604030504040204" pitchFamily="34" charset="0"/>
              </a:rPr>
              <a:t>cette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époque</a:t>
            </a:r>
            <a:r>
              <a:rPr lang="cs-CZ" sz="1800" i="1" dirty="0">
                <a:effectLst/>
                <a:latin typeface="Verdana" panose="020B0604030504040204" pitchFamily="34" charset="0"/>
                <a:ea typeface="Verdana" panose="020B0604030504040204" pitchFamily="34" charset="0"/>
              </a:rPr>
              <a:t> et </a:t>
            </a:r>
            <a:r>
              <a:rPr lang="cs-CZ" sz="1800" i="1" dirty="0" err="1">
                <a:effectLst/>
                <a:latin typeface="Verdana" panose="020B0604030504040204" pitchFamily="34" charset="0"/>
                <a:ea typeface="Verdana" panose="020B0604030504040204" pitchFamily="34" charset="0"/>
              </a:rPr>
              <a:t>familiarisé</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avec</a:t>
            </a:r>
            <a:r>
              <a:rPr lang="cs-CZ" sz="1800" i="1" dirty="0">
                <a:effectLst/>
                <a:latin typeface="Verdana" panose="020B0604030504040204" pitchFamily="34" charset="0"/>
                <a:ea typeface="Verdana" panose="020B0604030504040204" pitchFamily="34" charset="0"/>
              </a:rPr>
              <a:t> ses </a:t>
            </a:r>
            <a:r>
              <a:rPr lang="cs-CZ" sz="1800" i="1" dirty="0" err="1">
                <a:effectLst/>
                <a:latin typeface="Verdana" panose="020B0604030504040204" pitchFamily="34" charset="0"/>
                <a:ea typeface="Verdana" panose="020B0604030504040204" pitchFamily="34" charset="0"/>
              </a:rPr>
              <a:t>méthodes</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d’examen</a:t>
            </a:r>
            <a:r>
              <a:rPr lang="cs-CZ" sz="1800" i="1" dirty="0">
                <a:effectLst/>
                <a:latin typeface="Verdana" panose="020B0604030504040204" pitchFamily="34" charset="0"/>
                <a:ea typeface="Verdana" panose="020B0604030504040204" pitchFamily="34" charset="0"/>
              </a:rPr>
              <a:t> [...] je </a:t>
            </a:r>
            <a:r>
              <a:rPr lang="cs-CZ" sz="1800" i="1" dirty="0" err="1">
                <a:effectLst/>
                <a:latin typeface="Verdana" panose="020B0604030504040204" pitchFamily="34" charset="0"/>
                <a:ea typeface="Verdana" panose="020B0604030504040204" pitchFamily="34" charset="0"/>
              </a:rPr>
              <a:t>résolus</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d’obtenir</a:t>
            </a:r>
            <a:r>
              <a:rPr lang="cs-CZ" sz="1800" i="1" dirty="0">
                <a:effectLst/>
                <a:latin typeface="Verdana" panose="020B0604030504040204" pitchFamily="34" charset="0"/>
                <a:ea typeface="Verdana" panose="020B0604030504040204" pitchFamily="34" charset="0"/>
              </a:rPr>
              <a:t> de moi [...] </a:t>
            </a:r>
            <a:r>
              <a:rPr lang="cs-CZ" sz="1800" i="1" dirty="0" err="1">
                <a:effectLst/>
                <a:latin typeface="Verdana" panose="020B0604030504040204" pitchFamily="34" charset="0"/>
                <a:ea typeface="Verdana" panose="020B0604030504040204" pitchFamily="34" charset="0"/>
              </a:rPr>
              <a:t>un</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monologue</a:t>
            </a:r>
            <a:r>
              <a:rPr lang="cs-CZ" sz="1800" i="1" dirty="0">
                <a:effectLst/>
                <a:latin typeface="Verdana" panose="020B0604030504040204" pitchFamily="34" charset="0"/>
                <a:ea typeface="Verdana" panose="020B0604030504040204" pitchFamily="34" charset="0"/>
              </a:rPr>
              <a:t> de </a:t>
            </a:r>
            <a:r>
              <a:rPr lang="cs-CZ" sz="1800" i="1" dirty="0" err="1">
                <a:effectLst/>
                <a:latin typeface="Verdana" panose="020B0604030504040204" pitchFamily="34" charset="0"/>
                <a:ea typeface="Verdana" panose="020B0604030504040204" pitchFamily="34" charset="0"/>
              </a:rPr>
              <a:t>débit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aussi</a:t>
            </a:r>
            <a:r>
              <a:rPr lang="cs-CZ" sz="1800" i="1" dirty="0">
                <a:effectLst/>
                <a:latin typeface="Verdana" panose="020B0604030504040204" pitchFamily="34" charset="0"/>
                <a:ea typeface="Verdana" panose="020B0604030504040204" pitchFamily="34" charset="0"/>
              </a:rPr>
              <a:t> rapide </a:t>
            </a:r>
            <a:r>
              <a:rPr lang="cs-CZ" sz="1800" i="1" dirty="0" err="1">
                <a:effectLst/>
                <a:latin typeface="Verdana" panose="020B0604030504040204" pitchFamily="34" charset="0"/>
                <a:ea typeface="Verdana" panose="020B0604030504040204" pitchFamily="34" charset="0"/>
              </a:rPr>
              <a:t>que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possible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sur</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lequel</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l’esprit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critique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du</a:t>
            </a:r>
            <a:r>
              <a:rPr lang="cs-CZ" sz="1800" i="1" dirty="0">
                <a:effectLst/>
                <a:latin typeface="Verdana" panose="020B0604030504040204" pitchFamily="34" charset="0"/>
                <a:ea typeface="Verdana" panose="020B0604030504040204" pitchFamily="34" charset="0"/>
              </a:rPr>
              <a:t> sujet ne </a:t>
            </a:r>
            <a:r>
              <a:rPr lang="cs-CZ" sz="1800" i="1" dirty="0" err="1">
                <a:effectLst/>
                <a:latin typeface="Verdana" panose="020B0604030504040204" pitchFamily="34" charset="0"/>
                <a:ea typeface="Verdana" panose="020B0604030504040204" pitchFamily="34" charset="0"/>
              </a:rPr>
              <a:t>fasse</a:t>
            </a:r>
            <a:r>
              <a:rPr lang="cs-CZ" sz="1800" i="1" dirty="0">
                <a:effectLst/>
                <a:latin typeface="Verdana" panose="020B0604030504040204" pitchFamily="34" charset="0"/>
                <a:ea typeface="Verdana" panose="020B0604030504040204" pitchFamily="34" charset="0"/>
              </a:rPr>
              <a:t> porter </a:t>
            </a:r>
            <a:r>
              <a:rPr lang="cs-CZ" sz="1800" i="1" dirty="0" err="1">
                <a:effectLst/>
                <a:latin typeface="Verdana" panose="020B0604030504040204" pitchFamily="34" charset="0"/>
                <a:ea typeface="Verdana" panose="020B0604030504040204" pitchFamily="34" charset="0"/>
              </a:rPr>
              <a:t>aucun</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jugement</a:t>
            </a:r>
            <a:r>
              <a:rPr lang="cs-CZ" sz="1800" i="1" dirty="0">
                <a:effectLst/>
                <a:latin typeface="Verdana" panose="020B0604030504040204" pitchFamily="34" charset="0"/>
                <a:ea typeface="Verdana" panose="020B0604030504040204" pitchFamily="34" charset="0"/>
              </a:rPr>
              <a:t>, qui ne </a:t>
            </a:r>
            <a:r>
              <a:rPr lang="cs-CZ" sz="1800" i="1" dirty="0" err="1">
                <a:effectLst/>
                <a:latin typeface="Verdana" panose="020B0604030504040204" pitchFamily="34" charset="0"/>
                <a:ea typeface="Verdana" panose="020B0604030504040204" pitchFamily="34" charset="0"/>
              </a:rPr>
              <a:t>s’embarrasse</a:t>
            </a:r>
            <a:r>
              <a:rPr lang="cs-CZ" sz="1800" i="1" dirty="0">
                <a:effectLst/>
                <a:latin typeface="Verdana" panose="020B0604030504040204" pitchFamily="34" charset="0"/>
                <a:ea typeface="Verdana" panose="020B0604030504040204" pitchFamily="34" charset="0"/>
              </a:rPr>
              <a:t>, par </a:t>
            </a:r>
            <a:r>
              <a:rPr lang="cs-CZ" sz="1800" i="1" dirty="0" err="1">
                <a:effectLst/>
                <a:latin typeface="Verdana" panose="020B0604030504040204" pitchFamily="34" charset="0"/>
                <a:ea typeface="Verdana" panose="020B0604030504040204" pitchFamily="34" charset="0"/>
              </a:rPr>
              <a:t>suite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d’aucune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réticence</a:t>
            </a:r>
            <a:r>
              <a:rPr lang="cs-CZ" sz="1800" i="1" dirty="0">
                <a:effectLst/>
                <a:latin typeface="Verdana" panose="020B0604030504040204" pitchFamily="34" charset="0"/>
                <a:ea typeface="Verdana" panose="020B0604030504040204" pitchFamily="34" charset="0"/>
              </a:rPr>
              <a:t>, et qui </a:t>
            </a:r>
            <a:r>
              <a:rPr lang="cs-CZ" sz="1800" b="1" i="1" dirty="0" err="1">
                <a:effectLst/>
                <a:latin typeface="Verdana" panose="020B0604030504040204" pitchFamily="34" charset="0"/>
                <a:ea typeface="Verdana" panose="020B0604030504040204" pitchFamily="34" charset="0"/>
              </a:rPr>
              <a:t>soit</a:t>
            </a:r>
            <a:r>
              <a:rPr lang="cs-CZ" sz="1800" b="1" i="1" dirty="0">
                <a:effectLst/>
                <a:latin typeface="Verdana" panose="020B0604030504040204" pitchFamily="34" charset="0"/>
                <a:ea typeface="Verdana" panose="020B0604030504040204" pitchFamily="34" charset="0"/>
              </a:rPr>
              <a:t> </a:t>
            </a:r>
            <a:r>
              <a:rPr lang="cs-CZ" sz="1800" b="1" i="1" dirty="0" err="1">
                <a:effectLst/>
                <a:latin typeface="Verdana" panose="020B0604030504040204" pitchFamily="34" charset="0"/>
                <a:ea typeface="Verdana" panose="020B0604030504040204" pitchFamily="34" charset="0"/>
              </a:rPr>
              <a:t>aussi</a:t>
            </a:r>
            <a:r>
              <a:rPr lang="cs-CZ" sz="1800" b="1" i="1" dirty="0">
                <a:effectLst/>
                <a:latin typeface="Verdana" panose="020B0604030504040204" pitchFamily="34" charset="0"/>
                <a:ea typeface="Verdana" panose="020B0604030504040204" pitchFamily="34" charset="0"/>
              </a:rPr>
              <a:t> </a:t>
            </a:r>
            <a:r>
              <a:rPr lang="cs-CZ" sz="1800" b="1" i="1" dirty="0" err="1">
                <a:effectLst/>
                <a:latin typeface="Verdana" panose="020B0604030504040204" pitchFamily="34" charset="0"/>
                <a:ea typeface="Verdana" panose="020B0604030504040204" pitchFamily="34" charset="0"/>
              </a:rPr>
              <a:t>exactement</a:t>
            </a:r>
            <a:r>
              <a:rPr lang="cs-CZ" sz="1800" b="1" i="1" dirty="0">
                <a:effectLst/>
                <a:latin typeface="Verdana" panose="020B0604030504040204" pitchFamily="34" charset="0"/>
                <a:ea typeface="Verdana" panose="020B0604030504040204" pitchFamily="34" charset="0"/>
              </a:rPr>
              <a:t> </a:t>
            </a:r>
            <a:r>
              <a:rPr lang="cs-CZ" sz="1800" b="1" i="1" dirty="0" err="1">
                <a:effectLst/>
                <a:latin typeface="Verdana" panose="020B0604030504040204" pitchFamily="34" charset="0"/>
                <a:ea typeface="Verdana" panose="020B0604030504040204" pitchFamily="34" charset="0"/>
              </a:rPr>
              <a:t>que</a:t>
            </a:r>
            <a:r>
              <a:rPr lang="cs-CZ" sz="1800" b="1" i="1" dirty="0">
                <a:effectLst/>
                <a:latin typeface="Verdana" panose="020B0604030504040204" pitchFamily="34" charset="0"/>
                <a:ea typeface="Verdana" panose="020B0604030504040204" pitchFamily="34" charset="0"/>
              </a:rPr>
              <a:t> </a:t>
            </a:r>
            <a:r>
              <a:rPr lang="cs-CZ" sz="1800" b="1" i="1" dirty="0" err="1">
                <a:effectLst/>
                <a:latin typeface="Verdana" panose="020B0604030504040204" pitchFamily="34" charset="0"/>
                <a:ea typeface="Verdana" panose="020B0604030504040204" pitchFamily="34" charset="0"/>
              </a:rPr>
              <a:t>possible</a:t>
            </a:r>
            <a:r>
              <a:rPr lang="cs-CZ" sz="1800" b="1" i="1" dirty="0">
                <a:effectLst/>
                <a:latin typeface="Verdana" panose="020B0604030504040204" pitchFamily="34" charset="0"/>
                <a:ea typeface="Verdana" panose="020B0604030504040204" pitchFamily="34" charset="0"/>
              </a:rPr>
              <a:t> la </a:t>
            </a:r>
            <a:r>
              <a:rPr lang="cs-CZ" sz="1800" b="1" i="1" dirty="0" err="1">
                <a:effectLst/>
                <a:latin typeface="Verdana" panose="020B0604030504040204" pitchFamily="34" charset="0"/>
                <a:ea typeface="Verdana" panose="020B0604030504040204" pitchFamily="34" charset="0"/>
              </a:rPr>
              <a:t>pensée</a:t>
            </a:r>
            <a:r>
              <a:rPr lang="cs-CZ" sz="1800" b="1" i="1" dirty="0">
                <a:effectLst/>
                <a:latin typeface="Verdana" panose="020B0604030504040204" pitchFamily="34" charset="0"/>
                <a:ea typeface="Verdana" panose="020B0604030504040204" pitchFamily="34" charset="0"/>
              </a:rPr>
              <a:t> </a:t>
            </a:r>
            <a:r>
              <a:rPr lang="cs-CZ" sz="1800" b="1" i="1" dirty="0" err="1">
                <a:effectLst/>
                <a:latin typeface="Verdana" panose="020B0604030504040204" pitchFamily="34" charset="0"/>
                <a:ea typeface="Verdana" panose="020B0604030504040204" pitchFamily="34" charset="0"/>
              </a:rPr>
              <a:t>parlée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Il</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m’avait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paru</a:t>
            </a:r>
            <a:r>
              <a:rPr lang="cs-CZ" sz="1800" i="1" dirty="0">
                <a:effectLst/>
                <a:latin typeface="Verdana" panose="020B0604030504040204" pitchFamily="34" charset="0"/>
                <a:ea typeface="Verdana" panose="020B0604030504040204" pitchFamily="34" charset="0"/>
              </a:rPr>
              <a:t> [...] </a:t>
            </a:r>
            <a:r>
              <a:rPr lang="cs-CZ" sz="1800" i="1" dirty="0" err="1">
                <a:effectLst/>
                <a:latin typeface="Verdana" panose="020B0604030504040204" pitchFamily="34" charset="0"/>
                <a:ea typeface="Verdana" panose="020B0604030504040204" pitchFamily="34" charset="0"/>
              </a:rPr>
              <a:t>que</a:t>
            </a:r>
            <a:r>
              <a:rPr lang="cs-CZ" sz="1800" i="1" dirty="0">
                <a:effectLst/>
                <a:latin typeface="Verdana" panose="020B0604030504040204" pitchFamily="34" charset="0"/>
                <a:ea typeface="Verdana" panose="020B0604030504040204" pitchFamily="34" charset="0"/>
              </a:rPr>
              <a:t> la </a:t>
            </a:r>
            <a:r>
              <a:rPr lang="cs-CZ" sz="1800" i="1" dirty="0" err="1">
                <a:effectLst/>
                <a:latin typeface="Verdana" panose="020B0604030504040204" pitchFamily="34" charset="0"/>
                <a:ea typeface="Verdana" panose="020B0604030504040204" pitchFamily="34" charset="0"/>
              </a:rPr>
              <a:t>vitesse</a:t>
            </a:r>
            <a:r>
              <a:rPr lang="cs-CZ" sz="1800" i="1" dirty="0">
                <a:effectLst/>
                <a:latin typeface="Verdana" panose="020B0604030504040204" pitchFamily="34" charset="0"/>
                <a:ea typeface="Verdana" panose="020B0604030504040204" pitchFamily="34" charset="0"/>
              </a:rPr>
              <a:t> de la </a:t>
            </a:r>
            <a:r>
              <a:rPr lang="cs-CZ" sz="1800" i="1" dirty="0" err="1">
                <a:effectLst/>
                <a:latin typeface="Verdana" panose="020B0604030504040204" pitchFamily="34" charset="0"/>
                <a:ea typeface="Verdana" panose="020B0604030504040204" pitchFamily="34" charset="0"/>
              </a:rPr>
              <a:t>pensée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n’est</a:t>
            </a:r>
            <a:r>
              <a:rPr lang="cs-CZ" sz="1800" i="1" dirty="0">
                <a:effectLst/>
                <a:latin typeface="Verdana" panose="020B0604030504040204" pitchFamily="34" charset="0"/>
                <a:ea typeface="Verdana" panose="020B0604030504040204" pitchFamily="34" charset="0"/>
              </a:rPr>
              <a:t> pas </a:t>
            </a:r>
            <a:r>
              <a:rPr lang="cs-CZ" sz="1800" i="1" dirty="0" err="1">
                <a:effectLst/>
                <a:latin typeface="Verdana" panose="020B0604030504040204" pitchFamily="34" charset="0"/>
                <a:ea typeface="Verdana" panose="020B0604030504040204" pitchFamily="34" charset="0"/>
              </a:rPr>
              <a:t>supérieure</a:t>
            </a:r>
            <a:r>
              <a:rPr lang="cs-CZ" sz="1800" i="1" dirty="0">
                <a:effectLst/>
                <a:latin typeface="Verdana" panose="020B0604030504040204" pitchFamily="34" charset="0"/>
                <a:ea typeface="Verdana" panose="020B0604030504040204" pitchFamily="34" charset="0"/>
              </a:rPr>
              <a:t> à </a:t>
            </a:r>
            <a:r>
              <a:rPr lang="cs-CZ" sz="1800" i="1" dirty="0" err="1">
                <a:effectLst/>
                <a:latin typeface="Verdana" panose="020B0604030504040204" pitchFamily="34" charset="0"/>
                <a:ea typeface="Verdana" panose="020B0604030504040204" pitchFamily="34" charset="0"/>
              </a:rPr>
              <a:t>celle</a:t>
            </a:r>
            <a:r>
              <a:rPr lang="cs-CZ" sz="1800" i="1" dirty="0">
                <a:effectLst/>
                <a:latin typeface="Verdana" panose="020B0604030504040204" pitchFamily="34" charset="0"/>
                <a:ea typeface="Verdana" panose="020B0604030504040204" pitchFamily="34" charset="0"/>
              </a:rPr>
              <a:t> de la </a:t>
            </a:r>
            <a:r>
              <a:rPr lang="cs-CZ" sz="1800" i="1" dirty="0" err="1">
                <a:effectLst/>
                <a:latin typeface="Verdana" panose="020B0604030504040204" pitchFamily="34" charset="0"/>
                <a:ea typeface="Verdana" panose="020B0604030504040204" pitchFamily="34" charset="0"/>
              </a:rPr>
              <a:t>parole</a:t>
            </a:r>
            <a:r>
              <a:rPr lang="cs-CZ" sz="1800" i="1" dirty="0">
                <a:effectLst/>
                <a:latin typeface="Verdana" panose="020B0604030504040204" pitchFamily="34" charset="0"/>
                <a:ea typeface="Verdana" panose="020B0604030504040204" pitchFamily="34" charset="0"/>
              </a:rPr>
              <a:t>, et </a:t>
            </a:r>
            <a:r>
              <a:rPr lang="cs-CZ" sz="1800" i="1" dirty="0" err="1">
                <a:effectLst/>
                <a:latin typeface="Verdana" panose="020B0604030504040204" pitchFamily="34" charset="0"/>
                <a:ea typeface="Verdana" panose="020B0604030504040204" pitchFamily="34" charset="0"/>
              </a:rPr>
              <a:t>qu’elle</a:t>
            </a:r>
            <a:r>
              <a:rPr lang="cs-CZ" sz="1800" i="1" dirty="0">
                <a:effectLst/>
                <a:latin typeface="Verdana" panose="020B0604030504040204" pitchFamily="34" charset="0"/>
                <a:ea typeface="Verdana" panose="020B0604030504040204" pitchFamily="34" charset="0"/>
              </a:rPr>
              <a:t> ne </a:t>
            </a:r>
            <a:r>
              <a:rPr lang="cs-CZ" sz="1800" i="1" dirty="0" err="1">
                <a:effectLst/>
                <a:latin typeface="Verdana" panose="020B0604030504040204" pitchFamily="34" charset="0"/>
                <a:ea typeface="Verdana" panose="020B0604030504040204" pitchFamily="34" charset="0"/>
              </a:rPr>
              <a:t>défie</a:t>
            </a:r>
            <a:r>
              <a:rPr lang="cs-CZ" sz="1800" i="1" dirty="0">
                <a:effectLst/>
                <a:latin typeface="Verdana" panose="020B0604030504040204" pitchFamily="34" charset="0"/>
                <a:ea typeface="Verdana" panose="020B0604030504040204" pitchFamily="34" charset="0"/>
              </a:rPr>
              <a:t> pas </a:t>
            </a:r>
            <a:r>
              <a:rPr lang="cs-CZ" sz="1800" i="1" dirty="0" err="1">
                <a:effectLst/>
                <a:latin typeface="Verdana" panose="020B0604030504040204" pitchFamily="34" charset="0"/>
                <a:ea typeface="Verdana" panose="020B0604030504040204" pitchFamily="34" charset="0"/>
              </a:rPr>
              <a:t>forcément</a:t>
            </a:r>
            <a:r>
              <a:rPr lang="cs-CZ" sz="1800" i="1" dirty="0">
                <a:effectLst/>
                <a:latin typeface="Verdana" panose="020B0604030504040204" pitchFamily="34" charset="0"/>
                <a:ea typeface="Verdana" panose="020B0604030504040204" pitchFamily="34" charset="0"/>
              </a:rPr>
              <a:t> la </a:t>
            </a:r>
            <a:r>
              <a:rPr lang="cs-CZ" sz="1800" i="1" dirty="0" err="1">
                <a:effectLst/>
                <a:latin typeface="Verdana" panose="020B0604030504040204" pitchFamily="34" charset="0"/>
                <a:ea typeface="Verdana" panose="020B0604030504040204" pitchFamily="34" charset="0"/>
              </a:rPr>
              <a:t>langue</a:t>
            </a:r>
            <a:r>
              <a:rPr lang="cs-CZ" sz="1800" i="1" dirty="0">
                <a:effectLst/>
                <a:latin typeface="Verdana" panose="020B0604030504040204" pitchFamily="34" charset="0"/>
                <a:ea typeface="Verdana" panose="020B0604030504040204" pitchFamily="34" charset="0"/>
              </a:rPr>
              <a:t>, ni </a:t>
            </a:r>
            <a:r>
              <a:rPr lang="cs-CZ" sz="1800" i="1" dirty="0" err="1">
                <a:effectLst/>
                <a:latin typeface="Verdana" panose="020B0604030504040204" pitchFamily="34" charset="0"/>
                <a:ea typeface="Verdana" panose="020B0604030504040204" pitchFamily="34" charset="0"/>
              </a:rPr>
              <a:t>même</a:t>
            </a:r>
            <a:r>
              <a:rPr lang="cs-CZ" sz="1800" i="1" dirty="0">
                <a:effectLst/>
                <a:latin typeface="Verdana" panose="020B0604030504040204" pitchFamily="34" charset="0"/>
                <a:ea typeface="Verdana" panose="020B0604030504040204" pitchFamily="34" charset="0"/>
              </a:rPr>
              <a:t> la </a:t>
            </a:r>
            <a:r>
              <a:rPr lang="cs-CZ" sz="1800" i="1" dirty="0" err="1">
                <a:effectLst/>
                <a:latin typeface="Verdana" panose="020B0604030504040204" pitchFamily="34" charset="0"/>
                <a:ea typeface="Verdana" panose="020B0604030504040204" pitchFamily="34" charset="0"/>
              </a:rPr>
              <a:t>plume</a:t>
            </a:r>
            <a:r>
              <a:rPr lang="cs-CZ" sz="1800" i="1" dirty="0">
                <a:effectLst/>
                <a:latin typeface="Verdana" panose="020B0604030504040204" pitchFamily="34" charset="0"/>
                <a:ea typeface="Verdana" panose="020B0604030504040204" pitchFamily="34" charset="0"/>
              </a:rPr>
              <a:t> qui </a:t>
            </a:r>
            <a:r>
              <a:rPr lang="cs-CZ" sz="1800" i="1" dirty="0" err="1">
                <a:effectLst/>
                <a:latin typeface="Verdana" panose="020B0604030504040204" pitchFamily="34" charset="0"/>
                <a:ea typeface="Verdana" panose="020B0604030504040204" pitchFamily="34" charset="0"/>
              </a:rPr>
              <a:t>court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C’est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dans</a:t>
            </a:r>
            <a:r>
              <a:rPr lang="cs-CZ" sz="1800" i="1" dirty="0">
                <a:effectLst/>
                <a:latin typeface="Verdana" panose="020B0604030504040204" pitchFamily="34" charset="0"/>
                <a:ea typeface="Verdana" panose="020B0604030504040204" pitchFamily="34" charset="0"/>
              </a:rPr>
              <a:t> ces </a:t>
            </a:r>
            <a:r>
              <a:rPr lang="cs-CZ" sz="1800" i="1" dirty="0" err="1">
                <a:effectLst/>
                <a:latin typeface="Verdana" panose="020B0604030504040204" pitchFamily="34" charset="0"/>
                <a:ea typeface="Verdana" panose="020B0604030504040204" pitchFamily="34" charset="0"/>
              </a:rPr>
              <a:t>dispositions</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que</a:t>
            </a:r>
            <a:r>
              <a:rPr lang="cs-CZ" sz="1800" i="1" dirty="0">
                <a:effectLst/>
                <a:latin typeface="Verdana" panose="020B0604030504040204" pitchFamily="34" charset="0"/>
                <a:ea typeface="Verdana" panose="020B0604030504040204" pitchFamily="34" charset="0"/>
              </a:rPr>
              <a:t> Philippe </a:t>
            </a:r>
            <a:r>
              <a:rPr lang="cs-CZ" sz="1800" i="1" dirty="0" err="1">
                <a:effectLst/>
                <a:latin typeface="Verdana" panose="020B0604030504040204" pitchFamily="34" charset="0"/>
                <a:ea typeface="Verdana" panose="020B0604030504040204" pitchFamily="34" charset="0"/>
              </a:rPr>
              <a:t>Soupault</a:t>
            </a:r>
            <a:r>
              <a:rPr lang="cs-CZ" sz="1800" i="1" dirty="0">
                <a:effectLst/>
                <a:latin typeface="Verdana" panose="020B0604030504040204" pitchFamily="34" charset="0"/>
                <a:ea typeface="Verdana" panose="020B0604030504040204" pitchFamily="34" charset="0"/>
              </a:rPr>
              <a:t> [...] et moi </a:t>
            </a:r>
            <a:r>
              <a:rPr lang="cs-CZ" sz="1800" i="1" dirty="0" err="1">
                <a:effectLst/>
                <a:latin typeface="Verdana" panose="020B0604030504040204" pitchFamily="34" charset="0"/>
                <a:ea typeface="Verdana" panose="020B0604030504040204" pitchFamily="34" charset="0"/>
              </a:rPr>
              <a:t>nous</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entreprîmes</a:t>
            </a:r>
            <a:r>
              <a:rPr lang="cs-CZ" sz="1800" i="1" dirty="0">
                <a:effectLst/>
                <a:latin typeface="Verdana" panose="020B0604030504040204" pitchFamily="34" charset="0"/>
                <a:ea typeface="Verdana" panose="020B0604030504040204" pitchFamily="34" charset="0"/>
              </a:rPr>
              <a:t> de </a:t>
            </a:r>
            <a:r>
              <a:rPr lang="cs-CZ" sz="1800" i="1" dirty="0" err="1">
                <a:effectLst/>
                <a:latin typeface="Verdana" panose="020B0604030504040204" pitchFamily="34" charset="0"/>
                <a:ea typeface="Verdana" panose="020B0604030504040204" pitchFamily="34" charset="0"/>
              </a:rPr>
              <a:t>noircir</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du</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papier</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avec</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un</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louable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mépris</a:t>
            </a:r>
            <a:r>
              <a:rPr lang="cs-CZ" sz="1800" i="1" dirty="0">
                <a:effectLst/>
                <a:latin typeface="Verdana" panose="020B0604030504040204" pitchFamily="34" charset="0"/>
                <a:ea typeface="Verdana" panose="020B0604030504040204" pitchFamily="34" charset="0"/>
              </a:rPr>
              <a:t> de </a:t>
            </a:r>
            <a:r>
              <a:rPr lang="cs-CZ" sz="1800" i="1" dirty="0" err="1">
                <a:effectLst/>
                <a:latin typeface="Verdana" panose="020B0604030504040204" pitchFamily="34" charset="0"/>
                <a:ea typeface="Verdana" panose="020B0604030504040204" pitchFamily="34" charset="0"/>
              </a:rPr>
              <a:t>ce</a:t>
            </a:r>
            <a:r>
              <a:rPr lang="cs-CZ" sz="1800" i="1" dirty="0">
                <a:effectLst/>
                <a:latin typeface="Verdana" panose="020B0604030504040204" pitchFamily="34" charset="0"/>
                <a:ea typeface="Verdana" panose="020B0604030504040204" pitchFamily="34" charset="0"/>
              </a:rPr>
              <a:t> qui </a:t>
            </a:r>
            <a:r>
              <a:rPr lang="cs-CZ" sz="1800" i="1" dirty="0" err="1">
                <a:effectLst/>
                <a:latin typeface="Verdana" panose="020B0604030504040204" pitchFamily="34" charset="0"/>
                <a:ea typeface="Verdana" panose="020B0604030504040204" pitchFamily="34" charset="0"/>
              </a:rPr>
              <a:t>pourrait</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s’ensuivre</a:t>
            </a:r>
            <a:r>
              <a:rPr lang="cs-CZ" sz="1800" i="1" dirty="0">
                <a:effectLst/>
                <a:latin typeface="Verdana" panose="020B0604030504040204" pitchFamily="34" charset="0"/>
                <a:ea typeface="Verdana" panose="020B0604030504040204" pitchFamily="34" charset="0"/>
              </a:rPr>
              <a:t> </a:t>
            </a:r>
            <a:r>
              <a:rPr lang="cs-CZ" sz="1800" i="1" dirty="0" err="1">
                <a:effectLst/>
                <a:latin typeface="Verdana" panose="020B0604030504040204" pitchFamily="34" charset="0"/>
                <a:ea typeface="Verdana" panose="020B0604030504040204" pitchFamily="34" charset="0"/>
              </a:rPr>
              <a:t>littérairement</a:t>
            </a:r>
            <a:r>
              <a:rPr lang="cs-CZ" sz="1800" i="1" dirty="0">
                <a:effectLst/>
                <a:latin typeface="Verdana" panose="020B0604030504040204" pitchFamily="34" charset="0"/>
                <a:ea typeface="Verdana" panose="020B0604030504040204" pitchFamily="34" charset="0"/>
              </a:rPr>
              <a:t>.</a:t>
            </a:r>
            <a:r>
              <a:rPr lang="fr-FR" sz="1800" i="1" dirty="0">
                <a:effectLst/>
                <a:latin typeface="Verdana" panose="020B0604030504040204" pitchFamily="34" charset="0"/>
                <a:ea typeface="Verdana" panose="020B0604030504040204" pitchFamily="34" charset="0"/>
              </a:rPr>
              <a:t> </a:t>
            </a:r>
            <a:r>
              <a:rPr lang="cs-CZ" sz="1800" i="1" dirty="0">
                <a:effectLst/>
                <a:latin typeface="Verdana" panose="020B0604030504040204" pitchFamily="34" charset="0"/>
                <a:ea typeface="Verdana" panose="020B0604030504040204" pitchFamily="34" charset="0"/>
              </a:rPr>
              <a:t>»</a:t>
            </a:r>
            <a:endParaRPr lang="fr-FR" dirty="0">
              <a:effectLst/>
              <a:latin typeface="Verdana" panose="020B0604030504040204" pitchFamily="34" charset="0"/>
              <a:ea typeface="Verdana" panose="020B0604030504040204" pitchFamily="34" charset="0"/>
            </a:endParaRPr>
          </a:p>
        </p:txBody>
      </p:sp>
      <p:pic>
        <p:nvPicPr>
          <p:cNvPr id="5" name="Obrázek 4">
            <a:extLst>
              <a:ext uri="{FF2B5EF4-FFF2-40B4-BE49-F238E27FC236}">
                <a16:creationId xmlns:a16="http://schemas.microsoft.com/office/drawing/2014/main" id="{4177B5C0-A94A-40C6-A16F-3C57B5A07027}"/>
              </a:ext>
            </a:extLst>
          </p:cNvPr>
          <p:cNvPicPr>
            <a:picLocks noChangeAspect="1"/>
          </p:cNvPicPr>
          <p:nvPr/>
        </p:nvPicPr>
        <p:blipFill rotWithShape="1">
          <a:blip r:embed="rId2"/>
          <a:srcRect r="34503"/>
          <a:stretch/>
        </p:blipFill>
        <p:spPr>
          <a:xfrm>
            <a:off x="10348911" y="134868"/>
            <a:ext cx="1609726" cy="2616403"/>
          </a:xfrm>
          <a:prstGeom prst="rect">
            <a:avLst/>
          </a:prstGeom>
        </p:spPr>
      </p:pic>
      <p:pic>
        <p:nvPicPr>
          <p:cNvPr id="7" name="Obrázek 6">
            <a:extLst>
              <a:ext uri="{FF2B5EF4-FFF2-40B4-BE49-F238E27FC236}">
                <a16:creationId xmlns:a16="http://schemas.microsoft.com/office/drawing/2014/main" id="{5D0C2FC9-DC16-4016-9CFA-7378DD56BFB2}"/>
              </a:ext>
            </a:extLst>
          </p:cNvPr>
          <p:cNvPicPr>
            <a:picLocks noChangeAspect="1"/>
          </p:cNvPicPr>
          <p:nvPr/>
        </p:nvPicPr>
        <p:blipFill rotWithShape="1">
          <a:blip r:embed="rId3"/>
          <a:srcRect r="22432"/>
          <a:stretch/>
        </p:blipFill>
        <p:spPr>
          <a:xfrm>
            <a:off x="233362" y="57924"/>
            <a:ext cx="4073660" cy="1320868"/>
          </a:xfrm>
          <a:prstGeom prst="rect">
            <a:avLst/>
          </a:prstGeom>
        </p:spPr>
      </p:pic>
      <p:pic>
        <p:nvPicPr>
          <p:cNvPr id="9" name="Obrázek 8">
            <a:extLst>
              <a:ext uri="{FF2B5EF4-FFF2-40B4-BE49-F238E27FC236}">
                <a16:creationId xmlns:a16="http://schemas.microsoft.com/office/drawing/2014/main" id="{27FE01AB-B03E-40CD-84AD-D7968994F429}"/>
              </a:ext>
            </a:extLst>
          </p:cNvPr>
          <p:cNvPicPr>
            <a:picLocks noChangeAspect="1"/>
          </p:cNvPicPr>
          <p:nvPr/>
        </p:nvPicPr>
        <p:blipFill rotWithShape="1">
          <a:blip r:embed="rId4"/>
          <a:srcRect t="35301" r="8993"/>
          <a:stretch/>
        </p:blipFill>
        <p:spPr>
          <a:xfrm>
            <a:off x="4467113" y="0"/>
            <a:ext cx="4211325" cy="1378792"/>
          </a:xfrm>
          <a:prstGeom prst="rect">
            <a:avLst/>
          </a:prstGeom>
        </p:spPr>
      </p:pic>
    </p:spTree>
    <p:extLst>
      <p:ext uri="{BB962C8B-B14F-4D97-AF65-F5344CB8AC3E}">
        <p14:creationId xmlns:p14="http://schemas.microsoft.com/office/powerpoint/2010/main" val="1900744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CC9448E-C6CA-4F6E-8257-F90A2DE4000A}"/>
              </a:ext>
            </a:extLst>
          </p:cNvPr>
          <p:cNvPicPr>
            <a:picLocks noChangeAspect="1"/>
          </p:cNvPicPr>
          <p:nvPr/>
        </p:nvPicPr>
        <p:blipFill rotWithShape="1">
          <a:blip r:embed="rId2"/>
          <a:srcRect r="15556"/>
          <a:stretch/>
        </p:blipFill>
        <p:spPr>
          <a:xfrm>
            <a:off x="298306" y="328601"/>
            <a:ext cx="4740420" cy="3225966"/>
          </a:xfrm>
          <a:prstGeom prst="rect">
            <a:avLst/>
          </a:prstGeom>
        </p:spPr>
      </p:pic>
      <p:sp>
        <p:nvSpPr>
          <p:cNvPr id="4" name="TextovéPole 3">
            <a:extLst>
              <a:ext uri="{FF2B5EF4-FFF2-40B4-BE49-F238E27FC236}">
                <a16:creationId xmlns:a16="http://schemas.microsoft.com/office/drawing/2014/main" id="{A00389AF-DC7B-480C-8256-F2071F1DD25D}"/>
              </a:ext>
            </a:extLst>
          </p:cNvPr>
          <p:cNvSpPr txBox="1"/>
          <p:nvPr/>
        </p:nvSpPr>
        <p:spPr>
          <a:xfrm>
            <a:off x="5417575" y="1343025"/>
            <a:ext cx="6400800" cy="2031325"/>
          </a:xfrm>
          <a:prstGeom prst="rect">
            <a:avLst/>
          </a:prstGeom>
          <a:noFill/>
        </p:spPr>
        <p:txBody>
          <a:bodyPr wrap="square" rtlCol="0">
            <a:spAutoFit/>
          </a:bodyPr>
          <a:lstStyle/>
          <a:p>
            <a:pPr marL="19050" algn="just">
              <a:spcAft>
                <a:spcPts val="0"/>
              </a:spcAft>
            </a:pPr>
            <a:r>
              <a:rPr lang="fr-FR" b="1" dirty="0">
                <a:solidFill>
                  <a:srgbClr val="FF0000"/>
                </a:solidFill>
                <a:latin typeface="Verdana" panose="020B0604030504040204" pitchFamily="34" charset="0"/>
                <a:ea typeface="Lucida Sans Unicode" panose="020B0602030504020204" pitchFamily="34" charset="0"/>
              </a:rPr>
              <a:t>I</a:t>
            </a:r>
            <a:r>
              <a:rPr lang="cs-CZ" b="1" dirty="0" err="1">
                <a:solidFill>
                  <a:srgbClr val="FF0000"/>
                </a:solidFill>
                <a:effectLst/>
                <a:latin typeface="Verdana" panose="020B0604030504040204" pitchFamily="34" charset="0"/>
                <a:ea typeface="Lucida Sans Unicode" panose="020B0602030504020204" pitchFamily="34" charset="0"/>
              </a:rPr>
              <a:t>mage</a:t>
            </a:r>
            <a:r>
              <a:rPr lang="cs-CZ" b="1" dirty="0">
                <a:solidFill>
                  <a:srgbClr val="FF0000"/>
                </a:solidFill>
                <a:effectLst/>
                <a:latin typeface="Verdana" panose="020B0604030504040204" pitchFamily="34" charset="0"/>
                <a:ea typeface="Lucida Sans Unicode" panose="020B0602030504020204" pitchFamily="34" charset="0"/>
              </a:rPr>
              <a:t> </a:t>
            </a:r>
            <a:r>
              <a:rPr lang="cs-CZ" b="1" dirty="0" err="1">
                <a:solidFill>
                  <a:srgbClr val="FF0000"/>
                </a:solidFill>
                <a:effectLst/>
                <a:latin typeface="Verdana" panose="020B0604030504040204" pitchFamily="34" charset="0"/>
                <a:ea typeface="Lucida Sans Unicode" panose="020B0602030504020204" pitchFamily="34" charset="0"/>
              </a:rPr>
              <a:t>empruntée</a:t>
            </a:r>
            <a:r>
              <a:rPr lang="cs-CZ" b="1" dirty="0">
                <a:solidFill>
                  <a:srgbClr val="FF0000"/>
                </a:solidFill>
                <a:effectLst/>
                <a:latin typeface="Verdana" panose="020B0604030504040204" pitchFamily="34" charset="0"/>
                <a:ea typeface="Lucida Sans Unicode" panose="020B0602030504020204" pitchFamily="34" charset="0"/>
              </a:rPr>
              <a:t> au </a:t>
            </a:r>
            <a:r>
              <a:rPr lang="cs-CZ" b="1" dirty="0" err="1">
                <a:solidFill>
                  <a:srgbClr val="FF0000"/>
                </a:solidFill>
                <a:effectLst/>
                <a:latin typeface="Verdana" panose="020B0604030504040204" pitchFamily="34" charset="0"/>
                <a:ea typeface="Lucida Sans Unicode" panose="020B0602030504020204" pitchFamily="34" charset="0"/>
              </a:rPr>
              <a:t>domaine</a:t>
            </a:r>
            <a:r>
              <a:rPr lang="cs-CZ" b="1" dirty="0">
                <a:solidFill>
                  <a:srgbClr val="FF0000"/>
                </a:solidFill>
                <a:effectLst/>
                <a:latin typeface="Verdana" panose="020B0604030504040204" pitchFamily="34" charset="0"/>
                <a:ea typeface="Lucida Sans Unicode" panose="020B0602030504020204" pitchFamily="34" charset="0"/>
              </a:rPr>
              <a:t> de la </a:t>
            </a:r>
            <a:r>
              <a:rPr lang="cs-CZ" b="1" dirty="0" err="1">
                <a:solidFill>
                  <a:srgbClr val="FF0000"/>
                </a:solidFill>
                <a:effectLst/>
                <a:latin typeface="Verdana" panose="020B0604030504040204" pitchFamily="34" charset="0"/>
                <a:ea typeface="Lucida Sans Unicode" panose="020B0602030504020204" pitchFamily="34" charset="0"/>
              </a:rPr>
              <a:t>physique</a:t>
            </a:r>
            <a:r>
              <a:rPr lang="fr-FR" b="1" dirty="0">
                <a:solidFill>
                  <a:srgbClr val="FF0000"/>
                </a:solidFill>
                <a:effectLst/>
                <a:latin typeface="Verdana" panose="020B0604030504040204" pitchFamily="34" charset="0"/>
                <a:ea typeface="Lucida Sans Unicode" panose="020B0602030504020204" pitchFamily="34" charset="0"/>
              </a:rPr>
              <a:t> </a:t>
            </a:r>
            <a:r>
              <a:rPr lang="fr-FR" sz="1800" dirty="0">
                <a:effectLst/>
                <a:latin typeface="Verdana" panose="020B0604030504040204" pitchFamily="34" charset="0"/>
                <a:ea typeface="Lucida Sans Unicode" panose="020B0602030504020204" pitchFamily="34" charset="0"/>
              </a:rPr>
              <a:t>:</a:t>
            </a:r>
          </a:p>
          <a:p>
            <a:pPr marL="19050" algn="just">
              <a:spcAft>
                <a:spcPts val="0"/>
              </a:spcAft>
            </a:pPr>
            <a:endParaRPr lang="fr-FR" dirty="0">
              <a:latin typeface="Verdana" panose="020B0604030504040204" pitchFamily="34" charset="0"/>
              <a:ea typeface="Lucida Sans Unicode" panose="020B0602030504020204" pitchFamily="34" charset="0"/>
            </a:endParaRPr>
          </a:p>
          <a:p>
            <a:pPr marL="304800" indent="-285750" algn="just">
              <a:spcAft>
                <a:spcPts val="0"/>
              </a:spcAft>
              <a:buFont typeface="Wingdings" panose="05000000000000000000" pitchFamily="2" charset="2"/>
              <a:buChar char="v"/>
            </a:pPr>
            <a:r>
              <a:rPr lang="cs-CZ" sz="1800" dirty="0" err="1">
                <a:effectLst/>
                <a:latin typeface="Verdana" panose="020B0604030504040204" pitchFamily="34" charset="0"/>
                <a:ea typeface="Verdana" panose="020B0604030504040204" pitchFamily="34" charset="0"/>
              </a:rPr>
              <a:t>aspect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expérimental</a:t>
            </a:r>
            <a:r>
              <a:rPr lang="cs-CZ" sz="1800" dirty="0">
                <a:effectLst/>
                <a:latin typeface="Verdana" panose="020B0604030504040204" pitchFamily="34" charset="0"/>
                <a:ea typeface="Verdana" panose="020B0604030504040204" pitchFamily="34" charset="0"/>
              </a:rPr>
              <a:t> de </a:t>
            </a:r>
            <a:r>
              <a:rPr lang="cs-CZ" sz="1800" dirty="0" err="1">
                <a:effectLst/>
                <a:latin typeface="Verdana" panose="020B0604030504040204" pitchFamily="34" charset="0"/>
                <a:ea typeface="Verdana" panose="020B0604030504040204" pitchFamily="34" charset="0"/>
              </a:rPr>
              <a:t>l’ouvrage</a:t>
            </a:r>
            <a:endParaRPr lang="fr-FR" dirty="0">
              <a:latin typeface="Verdana" panose="020B0604030504040204" pitchFamily="34" charset="0"/>
              <a:ea typeface="Verdana" panose="020B0604030504040204" pitchFamily="34" charset="0"/>
            </a:endParaRPr>
          </a:p>
          <a:p>
            <a:pPr marL="304800" indent="-285750" algn="just">
              <a:spcAft>
                <a:spcPts val="0"/>
              </a:spcAft>
              <a:buFont typeface="Wingdings" panose="05000000000000000000" pitchFamily="2" charset="2"/>
              <a:buChar char="v"/>
            </a:pPr>
            <a:r>
              <a:rPr lang="cs-CZ" sz="1800" dirty="0" err="1">
                <a:effectLst/>
                <a:latin typeface="Verdana" panose="020B0604030504040204" pitchFamily="34" charset="0"/>
                <a:ea typeface="Verdana" panose="020B0604030504040204" pitchFamily="34" charset="0"/>
              </a:rPr>
              <a:t>deux</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écrivains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forment</a:t>
            </a:r>
            <a:r>
              <a:rPr lang="cs-CZ" sz="1800" dirty="0">
                <a:effectLst/>
                <a:latin typeface="Verdana" panose="020B0604030504040204" pitchFamily="34" charset="0"/>
                <a:ea typeface="Verdana" panose="020B0604030504040204" pitchFamily="34" charset="0"/>
              </a:rPr>
              <a:t> les </a:t>
            </a:r>
            <a:r>
              <a:rPr lang="cs-CZ" sz="1800" dirty="0" err="1">
                <a:effectLst/>
                <a:latin typeface="Verdana" panose="020B0604030504040204" pitchFamily="34" charset="0"/>
                <a:ea typeface="Verdana" panose="020B0604030504040204" pitchFamily="34" charset="0"/>
              </a:rPr>
              <a:t>deux</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pôles</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d’un</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aimant</a:t>
            </a:r>
            <a:endParaRPr lang="fr-FR" dirty="0">
              <a:latin typeface="Verdana" panose="020B0604030504040204" pitchFamily="34" charset="0"/>
              <a:ea typeface="Verdana" panose="020B0604030504040204" pitchFamily="34" charset="0"/>
            </a:endParaRPr>
          </a:p>
          <a:p>
            <a:pPr marL="304800" indent="-285750" algn="just">
              <a:spcAft>
                <a:spcPts val="0"/>
              </a:spcAft>
              <a:buFont typeface="Wingdings" panose="05000000000000000000" pitchFamily="2" charset="2"/>
              <a:buChar char="v"/>
            </a:pPr>
            <a:r>
              <a:rPr lang="cs-CZ" sz="1800" dirty="0" err="1">
                <a:effectLst/>
                <a:latin typeface="Verdana" panose="020B0604030504040204" pitchFamily="34" charset="0"/>
                <a:ea typeface="Verdana" panose="020B0604030504040204" pitchFamily="34" charset="0"/>
              </a:rPr>
              <a:t>phénomène</a:t>
            </a:r>
            <a:r>
              <a:rPr lang="cs-CZ" sz="1800" dirty="0">
                <a:effectLst/>
                <a:latin typeface="Verdana" panose="020B0604030504040204" pitchFamily="34" charset="0"/>
                <a:ea typeface="Verdana" panose="020B0604030504040204" pitchFamily="34" charset="0"/>
              </a:rPr>
              <a:t> qui a </a:t>
            </a:r>
            <a:r>
              <a:rPr lang="cs-CZ" sz="1800" dirty="0" err="1">
                <a:effectLst/>
                <a:latin typeface="Verdana" panose="020B0604030504040204" pitchFamily="34" charset="0"/>
                <a:ea typeface="Verdana" panose="020B0604030504040204" pitchFamily="34" charset="0"/>
              </a:rPr>
              <a:t>quelque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chose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d’extraordinaire</a:t>
            </a:r>
            <a:r>
              <a:rPr lang="fr-FR" sz="1800" dirty="0">
                <a:effectLst/>
                <a:latin typeface="Verdana" panose="020B0604030504040204" pitchFamily="34" charset="0"/>
                <a:ea typeface="Verdana" panose="020B0604030504040204" pitchFamily="34" charset="0"/>
              </a:rPr>
              <a: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tout</a:t>
            </a:r>
            <a:r>
              <a:rPr lang="cs-CZ" sz="1800" dirty="0">
                <a:effectLst/>
                <a:latin typeface="Verdana" panose="020B0604030504040204" pitchFamily="34" charset="0"/>
                <a:ea typeface="Verdana" panose="020B0604030504040204" pitchFamily="34" charset="0"/>
              </a:rPr>
              <a:t> en </a:t>
            </a:r>
            <a:r>
              <a:rPr lang="cs-CZ" sz="1800" dirty="0" err="1">
                <a:effectLst/>
                <a:latin typeface="Verdana" panose="020B0604030504040204" pitchFamily="34" charset="0"/>
                <a:ea typeface="Verdana" panose="020B0604030504040204" pitchFamily="34" charset="0"/>
              </a:rPr>
              <a:t>étant</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explicable</a:t>
            </a:r>
            <a:r>
              <a:rPr lang="cs-CZ" sz="1800" dirty="0">
                <a:effectLst/>
                <a:latin typeface="Verdana" panose="020B0604030504040204" pitchFamily="34" charset="0"/>
                <a:ea typeface="Verdana" panose="020B0604030504040204" pitchFamily="34" charset="0"/>
              </a:rPr>
              <a:t> </a:t>
            </a:r>
            <a:r>
              <a:rPr lang="cs-CZ" sz="1800" dirty="0" err="1">
                <a:effectLst/>
                <a:latin typeface="Verdana" panose="020B0604030504040204" pitchFamily="34" charset="0"/>
                <a:ea typeface="Verdana" panose="020B0604030504040204" pitchFamily="34" charset="0"/>
              </a:rPr>
              <a:t>scientifiquement</a:t>
            </a:r>
            <a:endParaRPr lang="fr-FR" sz="1800" dirty="0">
              <a:effectLst/>
              <a:latin typeface="Verdana" panose="020B0604030504040204" pitchFamily="34" charset="0"/>
              <a:ea typeface="Verdana" panose="020B0604030504040204" pitchFamily="34" charset="0"/>
            </a:endParaRPr>
          </a:p>
          <a:p>
            <a:endParaRPr lang="cs-CZ" dirty="0"/>
          </a:p>
        </p:txBody>
      </p:sp>
      <p:sp>
        <p:nvSpPr>
          <p:cNvPr id="6" name="TextovéPole 5">
            <a:extLst>
              <a:ext uri="{FF2B5EF4-FFF2-40B4-BE49-F238E27FC236}">
                <a16:creationId xmlns:a16="http://schemas.microsoft.com/office/drawing/2014/main" id="{DF6C2A4E-0CFA-4CE5-BE82-E2B5776F9B70}"/>
              </a:ext>
            </a:extLst>
          </p:cNvPr>
          <p:cNvSpPr txBox="1"/>
          <p:nvPr/>
        </p:nvSpPr>
        <p:spPr>
          <a:xfrm>
            <a:off x="298306" y="3786128"/>
            <a:ext cx="6096000" cy="2862322"/>
          </a:xfrm>
          <a:prstGeom prst="rect">
            <a:avLst/>
          </a:prstGeom>
          <a:noFill/>
        </p:spPr>
        <p:txBody>
          <a:bodyPr wrap="square">
            <a:spAutoFit/>
          </a:bodyPr>
          <a:lstStyle/>
          <a:p>
            <a:pPr marL="19050" algn="just">
              <a:spcAft>
                <a:spcPts val="600"/>
              </a:spcAft>
            </a:pPr>
            <a:r>
              <a:rPr lang="cs-CZ" sz="1800" i="1" dirty="0">
                <a:effectLst/>
                <a:latin typeface="Verdana" panose="020B0604030504040204" pitchFamily="34" charset="0"/>
                <a:ea typeface="Lucida Sans Unicode" panose="020B0602030504020204" pitchFamily="34" charset="0"/>
              </a:rPr>
              <a:t>«</a:t>
            </a:r>
            <a:r>
              <a:rPr lang="fr-FR"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Dans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l’ensemble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ceux</a:t>
            </a:r>
            <a:r>
              <a:rPr lang="cs-CZ" sz="1800" i="1" dirty="0">
                <a:effectLst/>
                <a:latin typeface="Verdana" panose="020B0604030504040204" pitchFamily="34" charset="0"/>
                <a:ea typeface="Lucida Sans Unicode" panose="020B0602030504020204" pitchFamily="34" charset="0"/>
              </a:rPr>
              <a:t> [les </a:t>
            </a:r>
            <a:r>
              <a:rPr lang="cs-CZ" sz="1800" i="1" dirty="0" err="1">
                <a:effectLst/>
                <a:latin typeface="Verdana" panose="020B0604030504040204" pitchFamily="34" charset="0"/>
                <a:ea typeface="Lucida Sans Unicode" panose="020B0602030504020204" pitchFamily="34" charset="0"/>
              </a:rPr>
              <a:t>textes</a:t>
            </a:r>
            <a:r>
              <a:rPr lang="cs-CZ" sz="1800" i="1" dirty="0">
                <a:effectLst/>
                <a:latin typeface="Verdana" panose="020B0604030504040204" pitchFamily="34" charset="0"/>
                <a:ea typeface="Lucida Sans Unicode" panose="020B0602030504020204" pitchFamily="34" charset="0"/>
              </a:rPr>
              <a:t>] de </a:t>
            </a:r>
            <a:r>
              <a:rPr lang="cs-CZ" sz="1800" i="1" dirty="0" err="1">
                <a:effectLst/>
                <a:latin typeface="Verdana" panose="020B0604030504040204" pitchFamily="34" charset="0"/>
                <a:ea typeface="Lucida Sans Unicode" panose="020B0602030504020204" pitchFamily="34" charset="0"/>
              </a:rPr>
              <a:t>Soupault</a:t>
            </a:r>
            <a:r>
              <a:rPr lang="cs-CZ" sz="1800" i="1" dirty="0">
                <a:effectLst/>
                <a:latin typeface="Verdana" panose="020B0604030504040204" pitchFamily="34" charset="0"/>
                <a:ea typeface="Lucida Sans Unicode" panose="020B0602030504020204" pitchFamily="34" charset="0"/>
              </a:rPr>
              <a:t> et les </a:t>
            </a:r>
            <a:r>
              <a:rPr lang="cs-CZ" sz="1800" i="1" dirty="0" err="1">
                <a:effectLst/>
                <a:latin typeface="Verdana" panose="020B0604030504040204" pitchFamily="34" charset="0"/>
                <a:ea typeface="Lucida Sans Unicode" panose="020B0602030504020204" pitchFamily="34" charset="0"/>
              </a:rPr>
              <a:t>miens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présentaient</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remarquable</a:t>
            </a:r>
            <a:r>
              <a:rPr lang="cs-CZ" sz="1800" i="1" dirty="0">
                <a:effectLst/>
                <a:latin typeface="Verdana" panose="020B0604030504040204" pitchFamily="34" charset="0"/>
                <a:ea typeface="Lucida Sans Unicode" panose="020B0602030504020204" pitchFamily="34" charset="0"/>
              </a:rPr>
              <a:t> analogie</a:t>
            </a:r>
            <a:r>
              <a:rPr lang="fr-FR" sz="1800" i="1" dirty="0">
                <a:effectLst/>
                <a:latin typeface="Verdana" panose="020B0604030504040204" pitchFamily="34" charset="0"/>
                <a:ea typeface="Lucida Sans Unicode" panose="020B0602030504020204" pitchFamily="34" charset="0"/>
              </a:rPr>
              <a:t> </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même</a:t>
            </a:r>
            <a:r>
              <a:rPr lang="cs-CZ" sz="1800" i="1" dirty="0">
                <a:effectLst/>
                <a:latin typeface="Verdana" panose="020B0604030504040204" pitchFamily="34" charset="0"/>
                <a:ea typeface="Lucida Sans Unicode" panose="020B0602030504020204" pitchFamily="34" charset="0"/>
              </a:rPr>
              <a:t> vice de </a:t>
            </a:r>
            <a:r>
              <a:rPr lang="cs-CZ" sz="1800" i="1" dirty="0" err="1">
                <a:effectLst/>
                <a:latin typeface="Verdana" panose="020B0604030504040204" pitchFamily="34" charset="0"/>
                <a:ea typeface="Lucida Sans Unicode" panose="020B0602030504020204" pitchFamily="34" charset="0"/>
              </a:rPr>
              <a:t>construction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défaillances</a:t>
            </a:r>
            <a:r>
              <a:rPr lang="cs-CZ" sz="1800" i="1" dirty="0">
                <a:effectLst/>
                <a:latin typeface="Verdana" panose="020B0604030504040204" pitchFamily="34" charset="0"/>
                <a:ea typeface="Lucida Sans Unicode" panose="020B0602030504020204" pitchFamily="34" charset="0"/>
              </a:rPr>
              <a:t> de </a:t>
            </a:r>
            <a:r>
              <a:rPr lang="cs-CZ" sz="1800" i="1" dirty="0" err="1">
                <a:effectLst/>
                <a:latin typeface="Verdana" panose="020B0604030504040204" pitchFamily="34" charset="0"/>
                <a:ea typeface="Lucida Sans Unicode" panose="020B0602030504020204" pitchFamily="34" charset="0"/>
              </a:rPr>
              <a:t>même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nature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mais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aussi</a:t>
            </a:r>
            <a:r>
              <a:rPr lang="cs-CZ" sz="1800" i="1" dirty="0">
                <a:effectLst/>
                <a:latin typeface="Verdana" panose="020B0604030504040204" pitchFamily="34" charset="0"/>
                <a:ea typeface="Lucida Sans Unicode" panose="020B0602030504020204" pitchFamily="34" charset="0"/>
              </a:rPr>
              <a:t>, de part et </a:t>
            </a:r>
            <a:r>
              <a:rPr lang="cs-CZ" sz="1800" i="1" dirty="0" err="1">
                <a:effectLst/>
                <a:latin typeface="Verdana" panose="020B0604030504040204" pitchFamily="34" charset="0"/>
                <a:ea typeface="Lucida Sans Unicode" panose="020B0602030504020204" pitchFamily="34" charset="0"/>
              </a:rPr>
              <a:t>d’autre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l’illusion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d’une</a:t>
            </a:r>
            <a:r>
              <a:rPr lang="cs-CZ" sz="1800" i="1" dirty="0">
                <a:effectLst/>
                <a:latin typeface="Verdana" panose="020B0604030504040204" pitchFamily="34" charset="0"/>
                <a:ea typeface="Lucida Sans Unicode" panose="020B0602030504020204" pitchFamily="34" charset="0"/>
              </a:rPr>
              <a:t> </a:t>
            </a:r>
            <a:r>
              <a:rPr lang="cs-CZ" sz="1800" b="1" i="1" dirty="0">
                <a:solidFill>
                  <a:srgbClr val="FF0000"/>
                </a:solidFill>
                <a:effectLst/>
                <a:latin typeface="Verdana" panose="020B0604030504040204" pitchFamily="34" charset="0"/>
                <a:ea typeface="Lucida Sans Unicode" panose="020B0602030504020204" pitchFamily="34" charset="0"/>
              </a:rPr>
              <a:t>verve </a:t>
            </a:r>
            <a:r>
              <a:rPr lang="cs-CZ" sz="1800" b="1" i="1" dirty="0" err="1">
                <a:solidFill>
                  <a:srgbClr val="FF0000"/>
                </a:solidFill>
                <a:effectLst/>
                <a:latin typeface="Verdana" panose="020B0604030504040204" pitchFamily="34" charset="0"/>
                <a:ea typeface="Lucida Sans Unicode" panose="020B0602030504020204" pitchFamily="34" charset="0"/>
              </a:rPr>
              <a:t>extraordinaire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beaucoup</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a:t>
            </a:r>
            <a:r>
              <a:rPr lang="cs-CZ" sz="1800" b="1" i="1" dirty="0" err="1">
                <a:solidFill>
                  <a:srgbClr val="FF0000"/>
                </a:solidFill>
                <a:effectLst/>
                <a:latin typeface="Verdana" panose="020B0604030504040204" pitchFamily="34" charset="0"/>
                <a:ea typeface="Lucida Sans Unicode" panose="020B0602030504020204" pitchFamily="34" charset="0"/>
              </a:rPr>
              <a:t>émotion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choix</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considérable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a:t>
            </a:r>
            <a:r>
              <a:rPr lang="cs-CZ" sz="1800" b="1" i="1" dirty="0" err="1">
                <a:solidFill>
                  <a:srgbClr val="FF0000"/>
                </a:solidFill>
                <a:effectLst/>
                <a:latin typeface="Verdana" panose="020B0604030504040204" pitchFamily="34" charset="0"/>
                <a:ea typeface="Lucida Sans Unicode" panose="020B0602030504020204" pitchFamily="34" charset="0"/>
              </a:rPr>
              <a:t>images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d’une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qualité</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telle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nous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n’eussions</a:t>
            </a:r>
            <a:r>
              <a:rPr lang="cs-CZ" sz="1800" i="1" dirty="0">
                <a:effectLst/>
                <a:latin typeface="Verdana" panose="020B0604030504040204" pitchFamily="34" charset="0"/>
                <a:ea typeface="Lucida Sans Unicode" panose="020B0602030504020204" pitchFamily="34" charset="0"/>
              </a:rPr>
              <a:t> pas été </a:t>
            </a:r>
            <a:r>
              <a:rPr lang="cs-CZ" sz="1800" i="1" dirty="0" err="1">
                <a:effectLst/>
                <a:latin typeface="Verdana" panose="020B0604030504040204" pitchFamily="34" charset="0"/>
                <a:ea typeface="Lucida Sans Unicode" panose="020B0602030504020204" pitchFamily="34" charset="0"/>
              </a:rPr>
              <a:t>capables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d’en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préparer</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seule</a:t>
            </a:r>
            <a:r>
              <a:rPr lang="cs-CZ" sz="1800" i="1" dirty="0">
                <a:effectLst/>
                <a:latin typeface="Verdana" panose="020B0604030504040204" pitchFamily="34" charset="0"/>
                <a:ea typeface="Lucida Sans Unicode" panose="020B0602030504020204" pitchFamily="34" charset="0"/>
              </a:rPr>
              <a:t> de </a:t>
            </a:r>
            <a:r>
              <a:rPr lang="cs-CZ" sz="1800" i="1" dirty="0" err="1">
                <a:effectLst/>
                <a:latin typeface="Verdana" panose="020B0604030504040204" pitchFamily="34" charset="0"/>
                <a:ea typeface="Lucida Sans Unicode" panose="020B0602030504020204" pitchFamily="34" charset="0"/>
              </a:rPr>
              <a:t>longue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main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un</a:t>
            </a:r>
            <a:r>
              <a:rPr lang="cs-CZ" sz="1800" i="1" dirty="0">
                <a:effectLst/>
                <a:latin typeface="Verdana" panose="020B0604030504040204" pitchFamily="34" charset="0"/>
                <a:ea typeface="Lucida Sans Unicode" panose="020B0602030504020204" pitchFamily="34" charset="0"/>
              </a:rPr>
              <a:t> </a:t>
            </a:r>
            <a:r>
              <a:rPr lang="cs-CZ" sz="1800" b="1" i="1" dirty="0" err="1">
                <a:solidFill>
                  <a:srgbClr val="FF0000"/>
                </a:solidFill>
                <a:effectLst/>
                <a:latin typeface="Verdana" panose="020B0604030504040204" pitchFamily="34" charset="0"/>
                <a:ea typeface="Lucida Sans Unicode" panose="020B0602030504020204" pitchFamily="34" charset="0"/>
              </a:rPr>
              <a:t>pittoresque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très</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spécial</a:t>
            </a:r>
            <a:r>
              <a:rPr lang="cs-CZ" sz="1800" i="1" dirty="0">
                <a:effectLst/>
                <a:latin typeface="Verdana" panose="020B0604030504040204" pitchFamily="34" charset="0"/>
                <a:ea typeface="Lucida Sans Unicode" panose="020B0602030504020204" pitchFamily="34" charset="0"/>
              </a:rPr>
              <a:t> et, de-</a:t>
            </a:r>
            <a:r>
              <a:rPr lang="cs-CZ" sz="1800" i="1" dirty="0" err="1">
                <a:effectLst/>
                <a:latin typeface="Verdana" panose="020B0604030504040204" pitchFamily="34" charset="0"/>
                <a:ea typeface="Lucida Sans Unicode" panose="020B0602030504020204" pitchFamily="34" charset="0"/>
              </a:rPr>
              <a:t>ci</a:t>
            </a:r>
            <a:r>
              <a:rPr lang="cs-CZ" sz="1800" i="1" dirty="0">
                <a:effectLst/>
                <a:latin typeface="Verdana" panose="020B0604030504040204" pitchFamily="34" charset="0"/>
                <a:ea typeface="Lucida Sans Unicode" panose="020B0602030504020204" pitchFamily="34" charset="0"/>
              </a:rPr>
              <a:t> de-</a:t>
            </a:r>
            <a:r>
              <a:rPr lang="cs-CZ" sz="1800" i="1" dirty="0" err="1">
                <a:effectLst/>
                <a:latin typeface="Verdana" panose="020B0604030504040204" pitchFamily="34" charset="0"/>
                <a:ea typeface="Lucida Sans Unicode" panose="020B0602030504020204" pitchFamily="34" charset="0"/>
              </a:rPr>
              <a:t>là</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quelque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proposition</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d’une</a:t>
            </a:r>
            <a:r>
              <a:rPr lang="cs-CZ" sz="1800" i="1" dirty="0">
                <a:effectLst/>
                <a:latin typeface="Verdana" panose="020B0604030504040204" pitchFamily="34" charset="0"/>
                <a:ea typeface="Lucida Sans Unicode" panose="020B0602030504020204" pitchFamily="34" charset="0"/>
              </a:rPr>
              <a:t> </a:t>
            </a:r>
            <a:r>
              <a:rPr lang="cs-CZ" sz="1800" b="1" i="1" dirty="0" err="1">
                <a:solidFill>
                  <a:srgbClr val="FF0000"/>
                </a:solidFill>
                <a:effectLst/>
                <a:latin typeface="Verdana" panose="020B0604030504040204" pitchFamily="34" charset="0"/>
                <a:ea typeface="Lucida Sans Unicode" panose="020B0602030504020204" pitchFamily="34" charset="0"/>
              </a:rPr>
              <a:t>bouffonnerie</a:t>
            </a:r>
            <a:r>
              <a:rPr lang="cs-CZ" sz="1800" i="1" dirty="0">
                <a:effectLst/>
                <a:latin typeface="Verdana" panose="020B0604030504040204" pitchFamily="34" charset="0"/>
                <a:ea typeface="Lucida Sans Unicode" panose="020B0602030504020204" pitchFamily="34" charset="0"/>
              </a:rPr>
              <a:t> </a:t>
            </a:r>
            <a:r>
              <a:rPr lang="cs-CZ" sz="1800" i="1" dirty="0" err="1">
                <a:effectLst/>
                <a:latin typeface="Verdana" panose="020B0604030504040204" pitchFamily="34" charset="0"/>
                <a:ea typeface="Lucida Sans Unicode" panose="020B0602030504020204" pitchFamily="34" charset="0"/>
              </a:rPr>
              <a:t>aiguë</a:t>
            </a:r>
            <a:r>
              <a:rPr lang="cs-CZ" sz="1800" i="1" dirty="0">
                <a:effectLst/>
                <a:latin typeface="Verdana" panose="020B0604030504040204" pitchFamily="34" charset="0"/>
                <a:ea typeface="Lucida Sans Unicode" panose="020B0602030504020204" pitchFamily="34" charset="0"/>
              </a:rPr>
              <a:t>.</a:t>
            </a:r>
            <a:r>
              <a:rPr lang="fr-FR" sz="1800" i="1" dirty="0">
                <a:effectLst/>
                <a:latin typeface="Verdana" panose="020B0604030504040204" pitchFamily="34" charset="0"/>
                <a:ea typeface="Lucida Sans Unicode" panose="020B0602030504020204" pitchFamily="34" charset="0"/>
              </a:rPr>
              <a:t> </a:t>
            </a:r>
            <a:r>
              <a:rPr lang="cs-CZ" sz="1800" i="1" dirty="0">
                <a:effectLst/>
                <a:latin typeface="Verdana" panose="020B0604030504040204" pitchFamily="34" charset="0"/>
                <a:ea typeface="Lucida Sans Unicode" panose="020B0602030504020204" pitchFamily="34" charset="0"/>
              </a:rPr>
              <a:t>»</a:t>
            </a:r>
            <a:endParaRPr lang="fr-FR" sz="2800" dirty="0">
              <a:effectLst/>
              <a:latin typeface="Times New Roman" panose="02020603050405020304" pitchFamily="18" charset="0"/>
              <a:ea typeface="Lucida Sans Unicode" panose="020B0602030504020204" pitchFamily="34" charset="0"/>
            </a:endParaRPr>
          </a:p>
        </p:txBody>
      </p:sp>
      <p:sp>
        <p:nvSpPr>
          <p:cNvPr id="8" name="TextovéPole 7">
            <a:extLst>
              <a:ext uri="{FF2B5EF4-FFF2-40B4-BE49-F238E27FC236}">
                <a16:creationId xmlns:a16="http://schemas.microsoft.com/office/drawing/2014/main" id="{E317EFFF-FA8D-4FB3-BF76-7E1C76A41AB1}"/>
              </a:ext>
            </a:extLst>
          </p:cNvPr>
          <p:cNvSpPr txBox="1"/>
          <p:nvPr/>
        </p:nvSpPr>
        <p:spPr>
          <a:xfrm>
            <a:off x="6905625" y="3786128"/>
            <a:ext cx="4912750" cy="2031325"/>
          </a:xfrm>
          <a:prstGeom prst="rect">
            <a:avLst/>
          </a:prstGeom>
          <a:solidFill>
            <a:schemeClr val="accent3">
              <a:lumMod val="40000"/>
              <a:lumOff val="60000"/>
            </a:schemeClr>
          </a:solidFill>
        </p:spPr>
        <p:txBody>
          <a:bodyPr wrap="square">
            <a:spAutoFit/>
          </a:bodyPr>
          <a:lstStyle/>
          <a:p>
            <a:r>
              <a:rPr lang="fr-FR" sz="1800" b="1"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2 p</a:t>
            </a:r>
            <a:r>
              <a:rPr lang="cs-CZ" sz="1800" b="1" dirty="0" err="1">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roblème</a:t>
            </a:r>
            <a:r>
              <a:rPr lang="fr-FR" sz="1800" b="1"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s</a:t>
            </a:r>
            <a:r>
              <a:rPr lang="cs-CZ" sz="1800" b="1"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 : </a:t>
            </a:r>
            <a:endParaRPr lang="fr-FR" sz="1800" b="1"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endParaRPr>
          </a:p>
          <a:p>
            <a:endParaRPr lang="fr-FR"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endParaRPr>
          </a:p>
          <a:p>
            <a:pPr marL="285750" indent="-285750">
              <a:buFontTx/>
              <a:buChar char="-"/>
            </a:pPr>
            <a:r>
              <a:rPr lang="fr-FR"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E</a:t>
            </a:r>
            <a:r>
              <a:rPr lang="cs-CZ"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st-</a:t>
            </a:r>
            <a:r>
              <a:rPr lang="cs-CZ" sz="1800" dirty="0" err="1">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ce</a:t>
            </a:r>
            <a:r>
              <a:rPr lang="cs-CZ"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 de la </a:t>
            </a:r>
            <a:r>
              <a:rPr lang="cs-CZ" sz="1800" dirty="0" err="1">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littérature</a:t>
            </a:r>
            <a:r>
              <a:rPr lang="cs-CZ"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 ?</a:t>
            </a:r>
            <a:endParaRPr lang="fr-FR"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endParaRPr>
          </a:p>
          <a:p>
            <a:endParaRPr lang="fr-FR"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endParaRPr>
          </a:p>
          <a:p>
            <a:pPr marL="285750" indent="-285750">
              <a:buFontTx/>
              <a:buChar char="-"/>
            </a:pPr>
            <a:r>
              <a:rPr lang="fr-FR" dirty="0">
                <a:solidFill>
                  <a:schemeClr val="bg1"/>
                </a:solidFill>
                <a:latin typeface="Verdana" panose="020B0604030504040204" pitchFamily="34" charset="0"/>
                <a:ea typeface="Lucida Sans Unicode" panose="020B0602030504020204" pitchFamily="34" charset="0"/>
                <a:cs typeface="Times New Roman" panose="02020603050405020304" pitchFamily="18" charset="0"/>
              </a:rPr>
              <a:t>Peut-on vraiment écrire à la vitesse de la pensée, échapper à l’auto-censure ?</a:t>
            </a:r>
            <a:r>
              <a:rPr lang="cs-CZ" sz="1800" dirty="0">
                <a:solidFill>
                  <a:schemeClr val="bg1"/>
                </a:solidFill>
                <a:effectLst/>
                <a:latin typeface="Verdana" panose="020B0604030504040204" pitchFamily="34" charset="0"/>
                <a:ea typeface="Lucida Sans Unicode" panose="020B0602030504020204" pitchFamily="34" charset="0"/>
                <a:cs typeface="Times New Roman" panose="02020603050405020304" pitchFamily="18" charset="0"/>
              </a:rPr>
              <a:t> </a:t>
            </a:r>
            <a:endParaRPr lang="cs-CZ" dirty="0">
              <a:solidFill>
                <a:schemeClr val="bg1"/>
              </a:solidFill>
            </a:endParaRPr>
          </a:p>
        </p:txBody>
      </p:sp>
    </p:spTree>
    <p:extLst>
      <p:ext uri="{BB962C8B-B14F-4D97-AF65-F5344CB8AC3E}">
        <p14:creationId xmlns:p14="http://schemas.microsoft.com/office/powerpoint/2010/main" val="3536525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274C947-72E4-488B-B242-28EADA92CBDC}"/>
              </a:ext>
            </a:extLst>
          </p:cNvPr>
          <p:cNvSpPr txBox="1"/>
          <p:nvPr/>
        </p:nvSpPr>
        <p:spPr>
          <a:xfrm>
            <a:off x="3267075" y="3360688"/>
            <a:ext cx="8648700" cy="2893100"/>
          </a:xfrm>
          <a:prstGeom prst="rect">
            <a:avLst/>
          </a:prstGeom>
          <a:noFill/>
        </p:spPr>
        <p:txBody>
          <a:bodyPr wrap="square">
            <a:spAutoFit/>
          </a:bodyPr>
          <a:lstStyle/>
          <a:p>
            <a:pPr marL="19050" algn="just">
              <a:spcAft>
                <a:spcPts val="600"/>
              </a:spcAft>
            </a:pPr>
            <a:r>
              <a:rPr lang="cs-CZ" sz="1800" b="1" dirty="0" err="1">
                <a:effectLst/>
                <a:latin typeface="Verdana" panose="020B0604030504040204" pitchFamily="34" charset="0"/>
                <a:ea typeface="Lucida Sans Unicode" panose="020B0602030504020204" pitchFamily="34" charset="0"/>
              </a:rPr>
              <a:t>Définition</a:t>
            </a:r>
            <a:r>
              <a:rPr lang="cs-CZ" sz="1800" b="1" dirty="0">
                <a:effectLst/>
                <a:latin typeface="Verdana" panose="020B0604030504040204" pitchFamily="34" charset="0"/>
                <a:ea typeface="Lucida Sans Unicode" panose="020B0602030504020204" pitchFamily="34" charset="0"/>
              </a:rPr>
              <a:t> </a:t>
            </a:r>
            <a:r>
              <a:rPr lang="fr-FR" sz="1800" b="1" dirty="0">
                <a:effectLst/>
                <a:latin typeface="Verdana" panose="020B0604030504040204" pitchFamily="34" charset="0"/>
                <a:ea typeface="Lucida Sans Unicode" panose="020B0602030504020204" pitchFamily="34" charset="0"/>
              </a:rPr>
              <a:t>du </a:t>
            </a:r>
            <a:r>
              <a:rPr lang="cs-CZ" sz="1800" b="1" dirty="0">
                <a:effectLst/>
                <a:latin typeface="Verdana" panose="020B0604030504040204" pitchFamily="34" charset="0"/>
                <a:ea typeface="Lucida Sans Unicode" panose="020B0602030504020204" pitchFamily="34" charset="0"/>
              </a:rPr>
              <a:t>SURRÉALISME : </a:t>
            </a:r>
            <a:endParaRPr lang="fr-FR" sz="1800" b="1" dirty="0">
              <a:effectLst/>
              <a:latin typeface="Verdana" panose="020B0604030504040204" pitchFamily="34" charset="0"/>
              <a:ea typeface="Lucida Sans Unicode" panose="020B0602030504020204" pitchFamily="34" charset="0"/>
            </a:endParaRPr>
          </a:p>
          <a:p>
            <a:pPr marL="19050" algn="just">
              <a:spcAft>
                <a:spcPts val="600"/>
              </a:spcAft>
            </a:pPr>
            <a:endParaRPr lang="fr-FR" b="1" i="1" dirty="0">
              <a:latin typeface="Verdana" panose="020B0604030504040204" pitchFamily="34" charset="0"/>
              <a:ea typeface="Lucida Sans Unicode" panose="020B0602030504020204" pitchFamily="34" charset="0"/>
            </a:endParaRPr>
          </a:p>
          <a:p>
            <a:pPr marL="19050" algn="just">
              <a:spcAft>
                <a:spcPts val="600"/>
              </a:spcAft>
            </a:pPr>
            <a:r>
              <a:rPr lang="cs-CZ" sz="1800" b="1" i="1" dirty="0">
                <a:effectLst/>
                <a:latin typeface="Verdana" panose="020B0604030504040204" pitchFamily="34" charset="0"/>
                <a:ea typeface="Lucida Sans Unicode" panose="020B0602030504020204" pitchFamily="34" charset="0"/>
              </a:rPr>
              <a:t>« Automatisme </a:t>
            </a:r>
            <a:r>
              <a:rPr lang="cs-CZ" sz="1800" b="1" i="1" dirty="0" err="1">
                <a:effectLst/>
                <a:latin typeface="Verdana" panose="020B0604030504040204" pitchFamily="34" charset="0"/>
                <a:ea typeface="Lucida Sans Unicode" panose="020B0602030504020204" pitchFamily="34" charset="0"/>
              </a:rPr>
              <a:t>psychique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pur</a:t>
            </a:r>
            <a:r>
              <a:rPr lang="cs-CZ" sz="1800" b="1" i="1" dirty="0">
                <a:effectLst/>
                <a:latin typeface="Verdana" panose="020B0604030504040204" pitchFamily="34" charset="0"/>
                <a:ea typeface="Lucida Sans Unicode" panose="020B0602030504020204" pitchFamily="34" charset="0"/>
              </a:rPr>
              <a:t> par </a:t>
            </a:r>
            <a:r>
              <a:rPr lang="cs-CZ" sz="1800" b="1" i="1" dirty="0" err="1">
                <a:effectLst/>
                <a:latin typeface="Verdana" panose="020B0604030504040204" pitchFamily="34" charset="0"/>
                <a:ea typeface="Lucida Sans Unicode" panose="020B0602030504020204" pitchFamily="34" charset="0"/>
              </a:rPr>
              <a:t>lequel</a:t>
            </a:r>
            <a:r>
              <a:rPr lang="cs-CZ" sz="1800" b="1" i="1" dirty="0">
                <a:effectLst/>
                <a:latin typeface="Verdana" panose="020B0604030504040204" pitchFamily="34" charset="0"/>
                <a:ea typeface="Lucida Sans Unicode" panose="020B0602030504020204" pitchFamily="34" charset="0"/>
              </a:rPr>
              <a:t> on se </a:t>
            </a:r>
            <a:r>
              <a:rPr lang="cs-CZ" sz="1800" b="1" i="1" dirty="0" err="1">
                <a:effectLst/>
                <a:latin typeface="Verdana" panose="020B0604030504040204" pitchFamily="34" charset="0"/>
                <a:ea typeface="Lucida Sans Unicode" panose="020B0602030504020204" pitchFamily="34" charset="0"/>
              </a:rPr>
              <a:t>propose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d’exprimer</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soit</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verbalement</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soit</a:t>
            </a:r>
            <a:r>
              <a:rPr lang="cs-CZ" sz="1800" b="1" i="1" dirty="0">
                <a:effectLst/>
                <a:latin typeface="Verdana" panose="020B0604030504040204" pitchFamily="34" charset="0"/>
                <a:ea typeface="Lucida Sans Unicode" panose="020B0602030504020204" pitchFamily="34" charset="0"/>
              </a:rPr>
              <a:t> par </a:t>
            </a:r>
            <a:r>
              <a:rPr lang="cs-CZ" sz="1800" b="1" i="1" dirty="0" err="1">
                <a:effectLst/>
                <a:latin typeface="Verdana" panose="020B0604030504040204" pitchFamily="34" charset="0"/>
                <a:ea typeface="Lucida Sans Unicode" panose="020B0602030504020204" pitchFamily="34" charset="0"/>
              </a:rPr>
              <a:t>écrit</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soit</a:t>
            </a:r>
            <a:r>
              <a:rPr lang="cs-CZ" sz="1800" b="1" i="1" dirty="0">
                <a:effectLst/>
                <a:latin typeface="Verdana" panose="020B0604030504040204" pitchFamily="34" charset="0"/>
                <a:ea typeface="Lucida Sans Unicode" panose="020B0602030504020204" pitchFamily="34" charset="0"/>
              </a:rPr>
              <a:t> de </a:t>
            </a:r>
            <a:r>
              <a:rPr lang="cs-CZ" sz="1800" b="1" i="1" dirty="0" err="1">
                <a:effectLst/>
                <a:latin typeface="Verdana" panose="020B0604030504040204" pitchFamily="34" charset="0"/>
                <a:ea typeface="Lucida Sans Unicode" panose="020B0602030504020204" pitchFamily="34" charset="0"/>
              </a:rPr>
              <a:t>toute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autre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manière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le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fonctionnement</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réel</a:t>
            </a:r>
            <a:r>
              <a:rPr lang="cs-CZ" sz="1800" b="1" i="1" dirty="0">
                <a:effectLst/>
                <a:latin typeface="Verdana" panose="020B0604030504040204" pitchFamily="34" charset="0"/>
                <a:ea typeface="Lucida Sans Unicode" panose="020B0602030504020204" pitchFamily="34" charset="0"/>
              </a:rPr>
              <a:t> de la </a:t>
            </a:r>
            <a:r>
              <a:rPr lang="cs-CZ" sz="1800" b="1" i="1" dirty="0" err="1">
                <a:effectLst/>
                <a:latin typeface="Verdana" panose="020B0604030504040204" pitchFamily="34" charset="0"/>
                <a:ea typeface="Lucida Sans Unicode" panose="020B0602030504020204" pitchFamily="34" charset="0"/>
              </a:rPr>
              <a:t>pensée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Dictée</a:t>
            </a:r>
            <a:r>
              <a:rPr lang="cs-CZ" sz="1800" b="1" i="1" dirty="0">
                <a:effectLst/>
                <a:latin typeface="Verdana" panose="020B0604030504040204" pitchFamily="34" charset="0"/>
                <a:ea typeface="Lucida Sans Unicode" panose="020B0602030504020204" pitchFamily="34" charset="0"/>
              </a:rPr>
              <a:t> de la </a:t>
            </a:r>
            <a:r>
              <a:rPr lang="cs-CZ" sz="1800" b="1" i="1" dirty="0" err="1">
                <a:effectLst/>
                <a:latin typeface="Verdana" panose="020B0604030504040204" pitchFamily="34" charset="0"/>
                <a:ea typeface="Lucida Sans Unicode" panose="020B0602030504020204" pitchFamily="34" charset="0"/>
              </a:rPr>
              <a:t>pensée</a:t>
            </a:r>
            <a:r>
              <a:rPr lang="cs-CZ" sz="1800" b="1" i="1" dirty="0">
                <a:effectLst/>
                <a:latin typeface="Verdana" panose="020B0604030504040204" pitchFamily="34" charset="0"/>
                <a:ea typeface="Lucida Sans Unicode" panose="020B0602030504020204" pitchFamily="34" charset="0"/>
              </a:rPr>
              <a:t>, en </a:t>
            </a:r>
            <a:r>
              <a:rPr lang="cs-CZ" sz="1800" b="1" i="1" dirty="0" err="1">
                <a:effectLst/>
                <a:latin typeface="Verdana" panose="020B0604030504040204" pitchFamily="34" charset="0"/>
                <a:ea typeface="Lucida Sans Unicode" panose="020B0602030504020204" pitchFamily="34" charset="0"/>
              </a:rPr>
              <a:t>l’absence</a:t>
            </a:r>
            <a:r>
              <a:rPr lang="cs-CZ" sz="1800" b="1" i="1" dirty="0">
                <a:effectLst/>
                <a:latin typeface="Verdana" panose="020B0604030504040204" pitchFamily="34" charset="0"/>
                <a:ea typeface="Lucida Sans Unicode" panose="020B0602030504020204" pitchFamily="34" charset="0"/>
              </a:rPr>
              <a:t> de </a:t>
            </a:r>
            <a:r>
              <a:rPr lang="cs-CZ" sz="1800" b="1" i="1" dirty="0" err="1">
                <a:effectLst/>
                <a:latin typeface="Verdana" panose="020B0604030504040204" pitchFamily="34" charset="0"/>
                <a:ea typeface="Lucida Sans Unicode" panose="020B0602030504020204" pitchFamily="34" charset="0"/>
              </a:rPr>
              <a:t>tout</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contrôle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exercé</a:t>
            </a:r>
            <a:r>
              <a:rPr lang="cs-CZ" sz="1800" b="1" i="1" dirty="0">
                <a:effectLst/>
                <a:latin typeface="Verdana" panose="020B0604030504040204" pitchFamily="34" charset="0"/>
                <a:ea typeface="Lucida Sans Unicode" panose="020B0602030504020204" pitchFamily="34" charset="0"/>
              </a:rPr>
              <a:t> par la </a:t>
            </a:r>
            <a:r>
              <a:rPr lang="cs-CZ" sz="1800" b="1" i="1" dirty="0" err="1">
                <a:effectLst/>
                <a:latin typeface="Verdana" panose="020B0604030504040204" pitchFamily="34" charset="0"/>
                <a:ea typeface="Lucida Sans Unicode" panose="020B0602030504020204" pitchFamily="34" charset="0"/>
              </a:rPr>
              <a:t>raison</a:t>
            </a:r>
            <a:r>
              <a:rPr lang="cs-CZ" sz="1800" b="1" i="1" dirty="0">
                <a:effectLst/>
                <a:latin typeface="Verdana" panose="020B0604030504040204" pitchFamily="34" charset="0"/>
                <a:ea typeface="Lucida Sans Unicode" panose="020B0602030504020204" pitchFamily="34" charset="0"/>
              </a:rPr>
              <a:t>, en </a:t>
            </a:r>
            <a:r>
              <a:rPr lang="cs-CZ" sz="1800" b="1" i="1" dirty="0" err="1">
                <a:effectLst/>
                <a:latin typeface="Verdana" panose="020B0604030504040204" pitchFamily="34" charset="0"/>
                <a:ea typeface="Lucida Sans Unicode" panose="020B0602030504020204" pitchFamily="34" charset="0"/>
              </a:rPr>
              <a:t>dehors</a:t>
            </a:r>
            <a:r>
              <a:rPr lang="cs-CZ" sz="1800" b="1" i="1" dirty="0">
                <a:effectLst/>
                <a:latin typeface="Verdana" panose="020B0604030504040204" pitchFamily="34" charset="0"/>
                <a:ea typeface="Lucida Sans Unicode" panose="020B0602030504020204" pitchFamily="34" charset="0"/>
              </a:rPr>
              <a:t> de </a:t>
            </a:r>
            <a:r>
              <a:rPr lang="cs-CZ" sz="1800" b="1" i="1" dirty="0" err="1">
                <a:effectLst/>
                <a:latin typeface="Verdana" panose="020B0604030504040204" pitchFamily="34" charset="0"/>
                <a:ea typeface="Lucida Sans Unicode" panose="020B0602030504020204" pitchFamily="34" charset="0"/>
              </a:rPr>
              <a:t>toute</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préoccupation</a:t>
            </a:r>
            <a:r>
              <a:rPr lang="cs-CZ" sz="1800" b="1" i="1" dirty="0">
                <a:effectLst/>
                <a:latin typeface="Verdana" panose="020B0604030504040204" pitchFamily="34" charset="0"/>
                <a:ea typeface="Lucida Sans Unicode" panose="020B0602030504020204" pitchFamily="34" charset="0"/>
              </a:rPr>
              <a:t> </a:t>
            </a:r>
            <a:r>
              <a:rPr lang="cs-CZ" sz="1800" b="1" i="1" dirty="0" err="1">
                <a:effectLst/>
                <a:latin typeface="Verdana" panose="020B0604030504040204" pitchFamily="34" charset="0"/>
                <a:ea typeface="Lucida Sans Unicode" panose="020B0602030504020204" pitchFamily="34" charset="0"/>
              </a:rPr>
              <a:t>esthétique</a:t>
            </a:r>
            <a:r>
              <a:rPr lang="cs-CZ" sz="1800" b="1" i="1" dirty="0">
                <a:effectLst/>
                <a:latin typeface="Verdana" panose="020B0604030504040204" pitchFamily="34" charset="0"/>
                <a:ea typeface="Lucida Sans Unicode" panose="020B0602030504020204" pitchFamily="34" charset="0"/>
              </a:rPr>
              <a:t> ou </a:t>
            </a:r>
            <a:r>
              <a:rPr lang="cs-CZ" sz="1800" b="1" i="1" dirty="0" err="1">
                <a:effectLst/>
                <a:latin typeface="Verdana" panose="020B0604030504040204" pitchFamily="34" charset="0"/>
                <a:ea typeface="Lucida Sans Unicode" panose="020B0602030504020204" pitchFamily="34" charset="0"/>
              </a:rPr>
              <a:t>morale</a:t>
            </a:r>
            <a:r>
              <a:rPr lang="cs-CZ" sz="1800" b="1" i="1" dirty="0">
                <a:effectLst/>
                <a:latin typeface="Verdana" panose="020B0604030504040204" pitchFamily="34" charset="0"/>
                <a:ea typeface="Lucida Sans Unicode" panose="020B0602030504020204" pitchFamily="34" charset="0"/>
              </a:rPr>
              <a:t>. »</a:t>
            </a:r>
            <a:endParaRPr lang="fr-FR" sz="1800" b="1" i="1" dirty="0">
              <a:effectLst/>
              <a:latin typeface="Verdana" panose="020B0604030504040204" pitchFamily="34" charset="0"/>
              <a:ea typeface="Lucida Sans Unicode" panose="020B0602030504020204" pitchFamily="34" charset="0"/>
            </a:endParaRPr>
          </a:p>
          <a:p>
            <a:pPr marL="19050" algn="just">
              <a:spcAft>
                <a:spcPts val="600"/>
              </a:spcAft>
            </a:pPr>
            <a:endParaRPr lang="fr-FR" b="1" i="1" dirty="0">
              <a:latin typeface="Verdana" panose="020B0604030504040204" pitchFamily="34" charset="0"/>
              <a:ea typeface="Lucida Sans Unicode" panose="020B0602030504020204" pitchFamily="34" charset="0"/>
            </a:endParaRPr>
          </a:p>
          <a:p>
            <a:pPr marL="19050" algn="just">
              <a:spcAft>
                <a:spcPts val="600"/>
              </a:spcAft>
            </a:pPr>
            <a:r>
              <a:rPr lang="fr-FR" sz="1800" dirty="0">
                <a:effectLst/>
                <a:latin typeface="Verdana" panose="020B0604030504040204" pitchFamily="34" charset="0"/>
                <a:ea typeface="Lucida Sans Unicode" panose="020B0602030504020204" pitchFamily="34" charset="0"/>
                <a:cs typeface="Times New Roman" panose="02020603050405020304" pitchFamily="18" charset="0"/>
              </a:rPr>
              <a:t>Volonté </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de </a:t>
            </a:r>
            <a:r>
              <a:rPr lang="cs-CZ" sz="1800" dirty="0" err="1">
                <a:effectLst/>
                <a:latin typeface="Verdana" panose="020B0604030504040204" pitchFamily="34" charset="0"/>
                <a:ea typeface="Lucida Sans Unicode" panose="020B0602030504020204" pitchFamily="34" charset="0"/>
                <a:cs typeface="Times New Roman" panose="02020603050405020304" pitchFamily="18" charset="0"/>
              </a:rPr>
              <a:t>dévoiler</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 la </a:t>
            </a:r>
            <a:r>
              <a:rPr lang="cs-CZ" sz="1800" dirty="0" err="1">
                <a:effectLst/>
                <a:latin typeface="Verdana" panose="020B0604030504040204" pitchFamily="34" charset="0"/>
                <a:ea typeface="Lucida Sans Unicode" panose="020B0602030504020204" pitchFamily="34" charset="0"/>
                <a:cs typeface="Times New Roman" panose="02020603050405020304" pitchFamily="18" charset="0"/>
              </a:rPr>
              <a:t>nature</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 des </a:t>
            </a:r>
            <a:r>
              <a:rPr lang="cs-CZ" sz="1800" dirty="0" err="1">
                <a:effectLst/>
                <a:latin typeface="Verdana" panose="020B0604030504040204" pitchFamily="34" charset="0"/>
                <a:ea typeface="Lucida Sans Unicode" panose="020B0602030504020204" pitchFamily="34" charset="0"/>
                <a:cs typeface="Times New Roman" panose="02020603050405020304" pitchFamily="18" charset="0"/>
              </a:rPr>
              <a:t>choses</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 et </a:t>
            </a:r>
            <a:r>
              <a:rPr lang="cs-CZ" sz="1800" dirty="0" err="1">
                <a:effectLst/>
                <a:latin typeface="Verdana" panose="020B0604030504040204" pitchFamily="34" charset="0"/>
                <a:ea typeface="Lucida Sans Unicode" panose="020B0602030504020204" pitchFamily="34" charset="0"/>
                <a:cs typeface="Times New Roman" panose="02020603050405020304" pitchFamily="18" charset="0"/>
              </a:rPr>
              <a:t>celle</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 de </a:t>
            </a:r>
            <a:r>
              <a:rPr lang="cs-CZ" sz="1800" dirty="0" err="1">
                <a:effectLst/>
                <a:latin typeface="Verdana" panose="020B0604030504040204" pitchFamily="34" charset="0"/>
                <a:ea typeface="Lucida Sans Unicode" panose="020B0602030504020204" pitchFamily="34" charset="0"/>
                <a:cs typeface="Times New Roman" panose="02020603050405020304" pitchFamily="18" charset="0"/>
              </a:rPr>
              <a:t>l’homme</a:t>
            </a:r>
            <a:r>
              <a:rPr lang="cs-CZ" sz="1800" dirty="0">
                <a:effectLst/>
                <a:latin typeface="Verdana" panose="020B0604030504040204" pitchFamily="34" charset="0"/>
                <a:ea typeface="Lucida Sans Unicode" panose="020B0602030504020204" pitchFamily="34" charset="0"/>
                <a:cs typeface="Times New Roman" panose="02020603050405020304" pitchFamily="18" charset="0"/>
              </a:rPr>
              <a:t>.</a:t>
            </a:r>
            <a:endParaRPr lang="fr-FR" sz="2800" dirty="0">
              <a:effectLst/>
              <a:latin typeface="Times New Roman" panose="02020603050405020304" pitchFamily="18" charset="0"/>
              <a:ea typeface="Lucida Sans Unicode" panose="020B0602030504020204" pitchFamily="34" charset="0"/>
            </a:endParaRPr>
          </a:p>
        </p:txBody>
      </p:sp>
      <p:pic>
        <p:nvPicPr>
          <p:cNvPr id="5" name="Obrázek 4">
            <a:extLst>
              <a:ext uri="{FF2B5EF4-FFF2-40B4-BE49-F238E27FC236}">
                <a16:creationId xmlns:a16="http://schemas.microsoft.com/office/drawing/2014/main" id="{71BBBFE4-C636-44C5-BECD-51183B8D63C6}"/>
              </a:ext>
              <a:ext uri="{C183D7F6-B498-43B3-948B-1728B52AA6E4}">
                <adec:decorative xmlns:adec="http://schemas.microsoft.com/office/drawing/2017/decorative" xmlns="" val="1"/>
              </a:ext>
            </a:extLst>
          </p:cNvPr>
          <p:cNvPicPr>
            <a:picLocks noChangeAspect="1"/>
          </p:cNvPicPr>
          <p:nvPr/>
        </p:nvPicPr>
        <p:blipFill rotWithShape="1">
          <a:blip r:embed="rId2"/>
          <a:srcRect l="5640" r="11927"/>
          <a:stretch/>
        </p:blipFill>
        <p:spPr>
          <a:xfrm>
            <a:off x="-17044" y="0"/>
            <a:ext cx="3084094" cy="6896100"/>
          </a:xfrm>
          <a:prstGeom prst="rect">
            <a:avLst/>
          </a:prstGeom>
        </p:spPr>
      </p:pic>
      <p:pic>
        <p:nvPicPr>
          <p:cNvPr id="7" name="Obrázek 6">
            <a:extLst>
              <a:ext uri="{FF2B5EF4-FFF2-40B4-BE49-F238E27FC236}">
                <a16:creationId xmlns:a16="http://schemas.microsoft.com/office/drawing/2014/main" id="{B37063CD-1B3B-4EE1-A359-C6521D0536A1}"/>
              </a:ext>
            </a:extLst>
          </p:cNvPr>
          <p:cNvPicPr>
            <a:picLocks noChangeAspect="1"/>
          </p:cNvPicPr>
          <p:nvPr/>
        </p:nvPicPr>
        <p:blipFill rotWithShape="1">
          <a:blip r:embed="rId3"/>
          <a:srcRect r="19582" b="1353"/>
          <a:stretch/>
        </p:blipFill>
        <p:spPr>
          <a:xfrm>
            <a:off x="7244194" y="292030"/>
            <a:ext cx="4671581" cy="3470346"/>
          </a:xfrm>
          <a:prstGeom prst="rect">
            <a:avLst/>
          </a:prstGeom>
        </p:spPr>
      </p:pic>
    </p:spTree>
    <p:extLst>
      <p:ext uri="{BB962C8B-B14F-4D97-AF65-F5344CB8AC3E}">
        <p14:creationId xmlns:p14="http://schemas.microsoft.com/office/powerpoint/2010/main" val="1968660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0628922-999B-4745-9EF4-E68BB44C8F30}"/>
              </a:ext>
            </a:extLst>
          </p:cNvPr>
          <p:cNvSpPr txBox="1"/>
          <p:nvPr/>
        </p:nvSpPr>
        <p:spPr>
          <a:xfrm>
            <a:off x="238125" y="267861"/>
            <a:ext cx="11372850" cy="6278642"/>
          </a:xfrm>
          <a:prstGeom prst="rect">
            <a:avLst/>
          </a:prstGeom>
          <a:noFill/>
        </p:spPr>
        <p:txBody>
          <a:bodyPr wrap="square">
            <a:spAutoFit/>
          </a:bodyPr>
          <a:lstStyle/>
          <a:p>
            <a:pPr lvl="0">
              <a:spcAft>
                <a:spcPts val="0"/>
              </a:spcAft>
              <a:tabLst>
                <a:tab pos="933450" algn="l"/>
                <a:tab pos="3337560" algn="l"/>
              </a:tabLst>
            </a:pPr>
            <a:r>
              <a:rPr lang="fr-FR" sz="2400" b="1" dirty="0">
                <a:solidFill>
                  <a:srgbClr val="FF0000"/>
                </a:solidFill>
                <a:effectLst/>
                <a:latin typeface="Verdana" panose="020B0604030504040204" pitchFamily="34" charset="0"/>
                <a:ea typeface="Verdana" panose="020B0604030504040204" pitchFamily="34" charset="0"/>
              </a:rPr>
              <a:t>2) SOMMEIL</a:t>
            </a:r>
            <a:endParaRPr lang="fr-FR" sz="2400" dirty="0">
              <a:solidFill>
                <a:srgbClr val="FF0000"/>
              </a:solidFill>
              <a:effectLst/>
              <a:latin typeface="Verdana" panose="020B0604030504040204" pitchFamily="34" charset="0"/>
              <a:ea typeface="Verdana" panose="020B0604030504040204" pitchFamily="34" charset="0"/>
            </a:endParaRPr>
          </a:p>
          <a:p>
            <a:pPr marL="19050">
              <a:spcAft>
                <a:spcPts val="0"/>
              </a:spcAft>
            </a:pPr>
            <a:r>
              <a:rPr lang="fr-FR" dirty="0">
                <a:effectLst/>
                <a:latin typeface="Verdana" panose="020B0604030504040204" pitchFamily="34" charset="0"/>
                <a:ea typeface="Verdana" panose="020B0604030504040204" pitchFamily="34" charset="0"/>
              </a:rPr>
              <a:t> </a:t>
            </a:r>
          </a:p>
          <a:p>
            <a:pPr marL="19050">
              <a:spcAft>
                <a:spcPts val="0"/>
              </a:spcAft>
            </a:pPr>
            <a:r>
              <a:rPr lang="fr-FR" i="1" dirty="0">
                <a:effectLst/>
                <a:latin typeface="Verdana" panose="020B0604030504040204" pitchFamily="34" charset="0"/>
                <a:ea typeface="Verdana" panose="020B0604030504040204" pitchFamily="34" charset="0"/>
              </a:rPr>
              <a:t>Littérature </a:t>
            </a:r>
            <a:r>
              <a:rPr lang="fr-FR" dirty="0">
                <a:effectLst/>
                <a:latin typeface="Verdana" panose="020B0604030504040204" pitchFamily="34" charset="0"/>
                <a:ea typeface="Verdana" panose="020B0604030504040204" pitchFamily="34" charset="0"/>
              </a:rPr>
              <a:t>(</a:t>
            </a:r>
            <a:r>
              <a:rPr lang="fr-FR" i="1" dirty="0">
                <a:effectLst/>
                <a:latin typeface="Verdana" panose="020B0604030504040204" pitchFamily="34" charset="0"/>
                <a:ea typeface="Verdana" panose="020B0604030504040204" pitchFamily="34" charset="0"/>
              </a:rPr>
              <a:t>nouvelle série</a:t>
            </a:r>
            <a:r>
              <a:rPr lang="fr-FR" dirty="0">
                <a:effectLst/>
                <a:latin typeface="Verdana" panose="020B0604030504040204" pitchFamily="34" charset="0"/>
                <a:ea typeface="Verdana" panose="020B0604030504040204" pitchFamily="34" charset="0"/>
              </a:rPr>
              <a:t>) fait une place importante aux récits de rêves et découvre les sommeils hypnotiques (un regain du spiritisme dans les années 1922-1923).</a:t>
            </a:r>
          </a:p>
          <a:p>
            <a:pPr marL="19050">
              <a:spcAft>
                <a:spcPts val="0"/>
              </a:spcAft>
            </a:pPr>
            <a:r>
              <a:rPr lang="fr-FR" dirty="0">
                <a:effectLst/>
                <a:latin typeface="Verdana" panose="020B0604030504040204" pitchFamily="34" charset="0"/>
                <a:ea typeface="Verdana" panose="020B0604030504040204" pitchFamily="34" charset="0"/>
              </a:rPr>
              <a:t>Breton parle de l’« époque intuitive du surréalisme » (1922-1924), Aragon la décrit dans </a:t>
            </a:r>
            <a:r>
              <a:rPr lang="fr-FR" i="1" dirty="0">
                <a:effectLst/>
                <a:latin typeface="Verdana" panose="020B0604030504040204" pitchFamily="34" charset="0"/>
                <a:ea typeface="Verdana" panose="020B0604030504040204" pitchFamily="34" charset="0"/>
              </a:rPr>
              <a:t>Une vague de rêves</a:t>
            </a:r>
            <a:r>
              <a:rPr lang="fr-FR" dirty="0">
                <a:effectLst/>
                <a:latin typeface="Verdana" panose="020B0604030504040204" pitchFamily="34" charset="0"/>
                <a:ea typeface="Verdana" panose="020B0604030504040204" pitchFamily="34" charset="0"/>
              </a:rPr>
              <a:t> (1924) : un bilan de 2 ans des activités du groupe</a:t>
            </a:r>
          </a:p>
          <a:p>
            <a:pPr marL="19050">
              <a:spcAft>
                <a:spcPts val="0"/>
              </a:spcAft>
            </a:pPr>
            <a:endParaRPr lang="fr-FR" dirty="0">
              <a:effectLst/>
              <a:latin typeface="Verdana" panose="020B0604030504040204" pitchFamily="34" charset="0"/>
              <a:ea typeface="Verdana" panose="020B0604030504040204" pitchFamily="34" charset="0"/>
            </a:endParaRPr>
          </a:p>
          <a:p>
            <a:pPr marL="19050">
              <a:spcAft>
                <a:spcPts val="0"/>
              </a:spcAft>
            </a:pPr>
            <a:r>
              <a:rPr lang="fr-FR" dirty="0">
                <a:effectLst/>
                <a:latin typeface="Verdana" panose="020B0604030504040204" pitchFamily="34" charset="0"/>
                <a:ea typeface="Verdana" panose="020B0604030504040204" pitchFamily="34" charset="0"/>
              </a:rPr>
              <a:t>René Crevel inaugure en 1922 des séances collectives où Robert Desnos, Benjamin Péret et Vitrac parlent, écrivent et dessinent en hypnose.</a:t>
            </a:r>
          </a:p>
          <a:p>
            <a:pPr marL="19050">
              <a:spcAft>
                <a:spcPts val="0"/>
              </a:spcAft>
            </a:pPr>
            <a:r>
              <a:rPr lang="fr-FR" dirty="0">
                <a:effectLst/>
                <a:latin typeface="Verdana" panose="020B0604030504040204" pitchFamily="34" charset="0"/>
                <a:ea typeface="Verdana" panose="020B0604030504040204" pitchFamily="34" charset="0"/>
              </a:rPr>
              <a:t> </a:t>
            </a:r>
          </a:p>
          <a:p>
            <a:pPr marL="19050">
              <a:spcAft>
                <a:spcPts val="0"/>
              </a:spcAft>
            </a:pPr>
            <a:r>
              <a:rPr lang="fr-FR" dirty="0">
                <a:effectLst/>
                <a:latin typeface="Verdana" panose="020B0604030504040204" pitchFamily="34" charset="0"/>
                <a:ea typeface="Verdana" panose="020B0604030504040204" pitchFamily="34" charset="0"/>
              </a:rPr>
              <a:t>Réponses de Desnos endormi (n. 6, 1</a:t>
            </a:r>
            <a:r>
              <a:rPr lang="fr-FR" baseline="30000" dirty="0">
                <a:effectLst/>
                <a:latin typeface="Verdana" panose="020B0604030504040204" pitchFamily="34" charset="0"/>
                <a:ea typeface="Verdana" panose="020B0604030504040204" pitchFamily="34" charset="0"/>
              </a:rPr>
              <a:t>er</a:t>
            </a:r>
            <a:r>
              <a:rPr lang="fr-FR" dirty="0">
                <a:effectLst/>
                <a:latin typeface="Verdana" panose="020B0604030504040204" pitchFamily="34" charset="0"/>
                <a:ea typeface="Verdana" panose="020B0604030504040204" pitchFamily="34" charset="0"/>
              </a:rPr>
              <a:t> novembre 1922) :</a:t>
            </a:r>
          </a:p>
          <a:p>
            <a:pPr marL="19050">
              <a:spcAft>
                <a:spcPts val="0"/>
              </a:spcAft>
            </a:pP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 Que sais-tu de Péret ?</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Il mourra dans un wagon plein de gens.</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Est-ce qu’il sera assassiné ?</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Oui.</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Par qui ?</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latin typeface="Verdana" panose="020B0604030504040204" pitchFamily="34" charset="0"/>
                <a:ea typeface="Verdana" panose="020B0604030504040204" pitchFamily="34" charset="0"/>
              </a:rPr>
              <a:t>[</a:t>
            </a:r>
            <a:r>
              <a:rPr lang="fr-FR" i="1" dirty="0">
                <a:effectLst/>
                <a:latin typeface="Verdana" panose="020B0604030504040204" pitchFamily="34" charset="0"/>
                <a:ea typeface="Verdana" panose="020B0604030504040204" pitchFamily="34" charset="0"/>
              </a:rPr>
              <a:t>Il dessine un train, un homme qui tombe par la portière</a:t>
            </a:r>
            <a:r>
              <a:rPr lang="fr-FR" i="1" dirty="0" smtClean="0">
                <a:effectLst/>
                <a:latin typeface="Verdana" panose="020B0604030504040204" pitchFamily="34" charset="0"/>
                <a:ea typeface="Verdana" panose="020B0604030504040204" pitchFamily="34" charset="0"/>
              </a:rPr>
              <a:t>.] </a:t>
            </a:r>
            <a:r>
              <a:rPr lang="fr-FR" i="1" dirty="0">
                <a:effectLst/>
                <a:latin typeface="Verdana" panose="020B0604030504040204" pitchFamily="34" charset="0"/>
                <a:ea typeface="Verdana" panose="020B0604030504040204" pitchFamily="34" charset="0"/>
              </a:rPr>
              <a:t>Par un animal.</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Par quel animal ?</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effectLst/>
                <a:latin typeface="Verdana" panose="020B0604030504040204" pitchFamily="34" charset="0"/>
                <a:ea typeface="Verdana" panose="020B0604030504040204" pitchFamily="34" charset="0"/>
              </a:rPr>
              <a:t>Un ruban bleu ma douce vagabonde.</a:t>
            </a:r>
            <a:endParaRPr lang="fr-FR" dirty="0">
              <a:effectLst/>
              <a:latin typeface="Verdana" panose="020B0604030504040204" pitchFamily="34" charset="0"/>
              <a:ea typeface="Verdana" panose="020B0604030504040204" pitchFamily="34" charset="0"/>
            </a:endParaRPr>
          </a:p>
          <a:p>
            <a:pPr marL="19050">
              <a:spcAft>
                <a:spcPts val="0"/>
              </a:spcAft>
            </a:pPr>
            <a:r>
              <a:rPr lang="fr-FR" i="1" dirty="0">
                <a:latin typeface="Verdana" panose="020B0604030504040204" pitchFamily="34" charset="0"/>
                <a:ea typeface="Verdana" panose="020B0604030504040204" pitchFamily="34" charset="0"/>
              </a:rPr>
              <a:t>[</a:t>
            </a:r>
            <a:r>
              <a:rPr lang="fr-FR" i="1" dirty="0">
                <a:effectLst/>
                <a:latin typeface="Verdana" panose="020B0604030504040204" pitchFamily="34" charset="0"/>
                <a:ea typeface="Verdana" panose="020B0604030504040204" pitchFamily="34" charset="0"/>
              </a:rPr>
              <a:t>Long </a:t>
            </a:r>
            <a:r>
              <a:rPr lang="fr-FR" i="1" dirty="0" smtClean="0">
                <a:effectLst/>
                <a:latin typeface="Verdana" panose="020B0604030504040204" pitchFamily="34" charset="0"/>
                <a:ea typeface="Verdana" panose="020B0604030504040204" pitchFamily="34" charset="0"/>
              </a:rPr>
              <a:t>silence, </a:t>
            </a:r>
            <a:r>
              <a:rPr lang="fr-FR" i="1" dirty="0">
                <a:effectLst/>
                <a:latin typeface="Verdana" panose="020B0604030504040204" pitchFamily="34" charset="0"/>
                <a:ea typeface="Verdana" panose="020B0604030504040204" pitchFamily="34" charset="0"/>
              </a:rPr>
              <a:t>puis] : Ne parlez plus d’elle, elle va naître dans quelques minutes. »</a:t>
            </a:r>
            <a:endParaRPr lang="fr-FR" dirty="0">
              <a:effectLst/>
              <a:latin typeface="Verdana" panose="020B0604030504040204" pitchFamily="34" charset="0"/>
              <a:ea typeface="Verdana" panose="020B0604030504040204" pitchFamily="34" charset="0"/>
            </a:endParaRPr>
          </a:p>
          <a:p>
            <a:pPr marL="19050" algn="just">
              <a:spcAft>
                <a:spcPts val="0"/>
              </a:spcAft>
            </a:pPr>
            <a:r>
              <a:rPr lang="fr-FR" dirty="0">
                <a:effectLst/>
                <a:latin typeface="Verdana" panose="020B0604030504040204" pitchFamily="34" charset="0"/>
                <a:ea typeface="Verdana" panose="020B0604030504040204" pitchFamily="34" charset="0"/>
              </a:rPr>
              <a:t> </a:t>
            </a:r>
          </a:p>
        </p:txBody>
      </p:sp>
      <p:pic>
        <p:nvPicPr>
          <p:cNvPr id="5" name="Obrázek 4">
            <a:extLst>
              <a:ext uri="{FF2B5EF4-FFF2-40B4-BE49-F238E27FC236}">
                <a16:creationId xmlns:a16="http://schemas.microsoft.com/office/drawing/2014/main" id="{E45EAB4D-605B-4534-9B3C-975CC10CFCAC}"/>
              </a:ext>
            </a:extLst>
          </p:cNvPr>
          <p:cNvPicPr>
            <a:picLocks noChangeAspect="1"/>
          </p:cNvPicPr>
          <p:nvPr/>
        </p:nvPicPr>
        <p:blipFill rotWithShape="1">
          <a:blip r:embed="rId2"/>
          <a:srcRect t="11437"/>
          <a:stretch/>
        </p:blipFill>
        <p:spPr>
          <a:xfrm>
            <a:off x="7579852" y="2809875"/>
            <a:ext cx="4240673" cy="2209800"/>
          </a:xfrm>
          <a:prstGeom prst="rect">
            <a:avLst/>
          </a:prstGeom>
        </p:spPr>
      </p:pic>
    </p:spTree>
    <p:extLst>
      <p:ext uri="{BB962C8B-B14F-4D97-AF65-F5344CB8AC3E}">
        <p14:creationId xmlns:p14="http://schemas.microsoft.com/office/powerpoint/2010/main" val="33902644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řidlice">
  <a:themeElements>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1967256_TF55991576" id="{5FE3B89B-F093-421F-A39D-591A3231CB5D}" vid="{4FF74741-4C97-497D-9705-9817266614E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BE4635-D1B4-4307-892D-6B7970BB7308}">
  <ds:schemaRefs>
    <ds:schemaRef ds:uri="http://schemas.microsoft.com/sharepoint/v3/contenttype/forms"/>
  </ds:schemaRefs>
</ds:datastoreItem>
</file>

<file path=customXml/itemProps2.xml><?xml version="1.0" encoding="utf-8"?>
<ds:datastoreItem xmlns:ds="http://schemas.openxmlformats.org/officeDocument/2006/customXml" ds:itemID="{121C015E-2B6B-4186-AA19-D3C2878D41E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3214C86-EE31-4BD9-A8DA-4E7809549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Návrh Břidlice</Template>
  <TotalTime>501</TotalTime>
  <Words>725</Words>
  <Application>Microsoft Office PowerPoint</Application>
  <PresentationFormat>Širokoúhlá obrazovka</PresentationFormat>
  <Paragraphs>284</Paragraphs>
  <Slides>32</Slides>
  <Notes>4</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32</vt:i4>
      </vt:variant>
    </vt:vector>
  </HeadingPairs>
  <TitlesOfParts>
    <vt:vector size="44" baseType="lpstr">
      <vt:lpstr>Arial</vt:lpstr>
      <vt:lpstr>Calibri</vt:lpstr>
      <vt:lpstr>Calisto MT</vt:lpstr>
      <vt:lpstr>Helvetica</vt:lpstr>
      <vt:lpstr>Lucida Sans Unicode</vt:lpstr>
      <vt:lpstr>Symbol</vt:lpstr>
      <vt:lpstr>Times New Roman</vt:lpstr>
      <vt:lpstr>Trebuchet MS</vt:lpstr>
      <vt:lpstr>Verdana</vt:lpstr>
      <vt:lpstr>Wingdings</vt:lpstr>
      <vt:lpstr>Wingdings 2</vt:lpstr>
      <vt:lpstr>Břidlice</vt:lpstr>
      <vt:lpstr>Théorie et pratiques surréalistes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NADJA</vt:lpstr>
      <vt:lpstr>Prezentace aplikace PowerPoint</vt:lpstr>
      <vt:lpstr>Prezentace aplikace PowerPoint</vt:lpstr>
      <vt:lpstr>Prezentace aplikace PowerPoint</vt:lpstr>
      <vt:lpstr>Prezentace aplikace PowerPoint</vt:lpstr>
      <vt:lpstr>Phase engagée du surréalisme (1925-1929)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Théorie et pratiques surréalistes</dc:title>
  <dc:creator>Eva Voldřichová Beránková</dc:creator>
  <cp:lastModifiedBy>Eva Voldřichová Beránková</cp:lastModifiedBy>
  <cp:revision>119</cp:revision>
  <dcterms:created xsi:type="dcterms:W3CDTF">2020-11-11T09:50:33Z</dcterms:created>
  <dcterms:modified xsi:type="dcterms:W3CDTF">2020-11-11T18:15:24Z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