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2" r:id="rId6"/>
    <p:sldId id="266" r:id="rId7"/>
    <p:sldId id="257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25A4C-82E1-997E-096F-DF341A5F0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B0FAB7-4815-A031-8792-E0E31842F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8DBF6C-ED59-FD8C-ABE9-0F502ED0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A170-E088-4B76-A5AA-BE141AD08298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8FBBA7-7406-CA7B-F4D2-4120864E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47D233-BDA0-A5AF-9436-BF3DF855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7875-57BC-4246-ADAA-7497AB970A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31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5B4C8-B435-B259-6EF5-A116713D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5D9742-AF1F-3FF6-237A-2CD6C3E8C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8D05E2-0EDE-3293-1D9B-12729E9F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A170-E088-4B76-A5AA-BE141AD08298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665CB6-68E1-E8F3-25E7-391971D8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ADC62E-14EE-F6B7-8570-3F89A6273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7875-57BC-4246-ADAA-7497AB970A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79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386B640-DD07-B9D7-C3D1-3FCDC5E5F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A7B8C7-1C32-35AA-8B55-DD40B831A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F83A56-687F-5EF6-6268-CB7A02D1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A170-E088-4B76-A5AA-BE141AD08298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6CE1D1-98F7-F8B1-4BA7-DFFA8CF8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7F2C2A-AC5B-743C-6714-C49809F93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7875-57BC-4246-ADAA-7497AB970A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22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D9283-1249-5DAC-364A-FB1BC189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89C2A-2028-7EA8-5BDF-F22268EB7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D9DC91-971E-A744-8D8D-8F25C709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A170-E088-4B76-A5AA-BE141AD08298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FDA9A9-53D8-45B3-FB0C-180CB7F8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FD2242-33D7-67C2-F411-332ADC95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7875-57BC-4246-ADAA-7497AB970A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66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4FB012-F6C9-E24C-7F6B-7C44F7E9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05F682-BE52-23E0-0F36-D76D8A9F3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9FF96E-A6B9-4D2C-0427-4655DB31A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A170-E088-4B76-A5AA-BE141AD08298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980438-8B13-08D2-5E3B-C339A278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8FAD50-5E99-E51E-5C6B-EAD3C6FBD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7875-57BC-4246-ADAA-7497AB970A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71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8AE18-671F-DD27-1D9A-FC324FEC9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DD0E58-D08E-169A-B293-35B67B54C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489F49D-7B46-4F2A-A47D-9A74F6948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094A42-F3E1-9873-EAF4-39774700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A170-E088-4B76-A5AA-BE141AD08298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8E0631-8B78-97DD-2BEF-223AA1074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852802-EF83-33C4-67A1-0A2570B4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7875-57BC-4246-ADAA-7497AB970A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88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76F51-2FFA-907B-D2D0-3466139C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AEDD80-FA2A-8720-D5EC-616F66E4F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8C2D11-0B9B-218D-ECD1-9CEDF6EF8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9C852A-426E-2FAE-BC90-CED43200E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8F39565-1713-D0F7-CC4B-0397FA047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AD7A50A-DFBE-11F1-B66D-08C8AA242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A170-E088-4B76-A5AA-BE141AD08298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881C78D-BFE5-9517-0109-22A46E7E4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E2AC183-FE24-A44E-BC69-162E0609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7875-57BC-4246-ADAA-7497AB970A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46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C8F568-0B34-84ED-9BF6-10AAD60C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102ED84-3854-5C13-1C90-4FC834A9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A170-E088-4B76-A5AA-BE141AD08298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A3CF88-3C35-3748-B690-EEBDB076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5C0D33-3BFB-7729-2DE3-2A93EA74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7875-57BC-4246-ADAA-7497AB970A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25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B785896-844D-8D57-1B2C-A4D4EC3C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A170-E088-4B76-A5AA-BE141AD08298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06FA5FA-4F16-5EC8-80F5-1C2C8532E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C15F08-171B-3908-1F22-B04F09A4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7875-57BC-4246-ADAA-7497AB970A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53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9A4C4-1E33-C078-E583-C1A0C69A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D308AA-913C-A23B-48A3-658587EAD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7AA47B-DCD5-AA2F-740D-C32F18222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CCC354-D972-27F5-A47A-CA6A3F43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A170-E088-4B76-A5AA-BE141AD08298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8A6160-8931-41F3-EB4F-869DF6B07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D21D3E-AF96-EFA0-66DE-FBACF1EE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7875-57BC-4246-ADAA-7497AB970A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98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02DD1-EAA6-D577-58EE-BF525641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0824DCA-9B4F-116A-05E9-F3D500A62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8DAF26-84BA-0D0A-879F-D6D63B297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1D158C-4F74-80DD-EE68-CE9A6AB9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A170-E088-4B76-A5AA-BE141AD08298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20A0C4-33FC-2B7F-2FEA-06D08A9C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BB4338-9144-28AB-1BE8-6784367B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7875-57BC-4246-ADAA-7497AB970A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16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B91DC79-51FE-AD22-B2A1-7FA1B31B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69A51A-CAEC-057E-FBBA-171440BED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F1B15E-377A-7581-4826-A6D3749E0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1A170-E088-4B76-A5AA-BE141AD08298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6790EF-E295-2CEC-CB31-9FD25A5FE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F2A664-CA26-BE19-A0A2-BA6BDF1CF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37875-57BC-4246-ADAA-7497AB970A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11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vinky.cz/clanek/kultura-nejvyssi-soud-zamitl-dovolani-ve-sporu-o-preklad-hry-jak-je-dulezite-mit-filipa-40356481" TargetMode="External"/><Relationship Id="rId2" Type="http://schemas.openxmlformats.org/officeDocument/2006/relationships/hyperlink" Target="https://www.idnes.cz/kultura/literatura/prekladatel-zmenil-nazev-dila-thomase-manna.A160225_163934_literatura_o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40DB38-A705-9145-C34C-1BCC29986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1" r="13099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 useBgFill="1">
        <p:nvSpPr>
          <p:cNvPr id="52" name="Rectangle 39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E41B61-EACD-C161-F00E-3F4B5B69F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575" y="771099"/>
            <a:ext cx="4658109" cy="3630304"/>
          </a:xfrm>
        </p:spPr>
        <p:txBody>
          <a:bodyPr anchor="t">
            <a:normAutofit/>
          </a:bodyPr>
          <a:lstStyle/>
          <a:p>
            <a:pPr algn="l"/>
            <a:r>
              <a:rPr lang="cs-CZ" sz="4800"/>
              <a:t>PŘEKLADY NÁZVŮ LITERÁRNÍCH DĚL</a:t>
            </a:r>
          </a:p>
        </p:txBody>
      </p:sp>
      <p:sp useBgFill="1">
        <p:nvSpPr>
          <p:cNvPr id="53" name="Rectangle 4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143500"/>
            <a:ext cx="6096000" cy="1714500"/>
          </a:xfrm>
          <a:prstGeom prst="rect">
            <a:avLst/>
          </a:prstGeom>
          <a:ln>
            <a:noFill/>
          </a:ln>
          <a:effectLst>
            <a:outerShdw blurRad="342900" dist="127000" dir="2400000" sx="90000" sy="9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A20DE4-D7D2-6859-7CE2-7DB46F68B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575" y="5410485"/>
            <a:ext cx="4658109" cy="1180531"/>
          </a:xfrm>
        </p:spPr>
        <p:txBody>
          <a:bodyPr anchor="ctr">
            <a:normAutofit/>
          </a:bodyPr>
          <a:lstStyle/>
          <a:p>
            <a:pPr algn="l"/>
            <a:r>
              <a:rPr lang="cs-CZ"/>
              <a:t>Překladatelský seminář – ZS 2023</a:t>
            </a:r>
          </a:p>
        </p:txBody>
      </p:sp>
    </p:spTree>
    <p:extLst>
      <p:ext uri="{BB962C8B-B14F-4D97-AF65-F5344CB8AC3E}">
        <p14:creationId xmlns:p14="http://schemas.microsoft.com/office/powerpoint/2010/main" val="348136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0BC77-C27A-3F84-8F6C-5CC2E1B4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12332" cy="1676739"/>
          </a:xfrm>
        </p:spPr>
        <p:txBody>
          <a:bodyPr/>
          <a:lstStyle/>
          <a:p>
            <a:r>
              <a:rPr lang="cs-CZ" dirty="0"/>
              <a:t>Rosa LIKSOM: </a:t>
            </a:r>
            <a:r>
              <a:rPr lang="cs-CZ" i="1" dirty="0"/>
              <a:t>VÄLIAIKAINEN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ACE2EA-C729-CB16-3CA9-3C3CA6D4D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80" y="2272683"/>
            <a:ext cx="10515600" cy="43507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Matti </a:t>
            </a:r>
            <a:r>
              <a:rPr lang="cs-CZ" dirty="0" err="1"/>
              <a:t>Jurva</a:t>
            </a:r>
            <a:r>
              <a:rPr lang="cs-CZ" dirty="0"/>
              <a:t>: </a:t>
            </a:r>
            <a:r>
              <a:rPr lang="cs-CZ" i="1" dirty="0" err="1"/>
              <a:t>Väliaikainen</a:t>
            </a:r>
            <a:r>
              <a:rPr lang="cs-CZ" dirty="0"/>
              <a:t> (1939) – </a:t>
            </a:r>
            <a:r>
              <a:rPr lang="cs-CZ" dirty="0" err="1"/>
              <a:t>laulaja</a:t>
            </a:r>
            <a:r>
              <a:rPr lang="cs-CZ" dirty="0"/>
              <a:t> </a:t>
            </a:r>
            <a:r>
              <a:rPr lang="cs-CZ" dirty="0" err="1"/>
              <a:t>ja</a:t>
            </a:r>
            <a:r>
              <a:rPr lang="cs-CZ" dirty="0"/>
              <a:t> </a:t>
            </a:r>
            <a:r>
              <a:rPr lang="cs-CZ" dirty="0" err="1"/>
              <a:t>muusikko</a:t>
            </a:r>
            <a:endParaRPr lang="cs-CZ" dirty="0"/>
          </a:p>
          <a:p>
            <a:pPr marL="0" indent="0" algn="l">
              <a:buNone/>
            </a:pPr>
            <a:r>
              <a:rPr lang="fi-FI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Elo ihmisen huolineen, murheineen</a:t>
            </a:r>
            <a:br>
              <a:rPr lang="fi-FI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fi-FI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 on vain väliaikainen</a:t>
            </a:r>
            <a:br>
              <a:rPr lang="fi-FI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fi-FI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Elon hetki myös helkkyvin, riemuinen</a:t>
            </a:r>
            <a:br>
              <a:rPr lang="fi-FI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fi-FI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 on vain väliaikainen</a:t>
            </a:r>
          </a:p>
          <a:p>
            <a:pPr marL="0" indent="0" algn="l">
              <a:buNone/>
            </a:pPr>
            <a:r>
              <a:rPr lang="fi-FI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Tämä elomme riemu ja rikkaus</a:t>
            </a:r>
            <a:br>
              <a:rPr lang="fi-FI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fi-FI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Sekä rinnassa riehuva rakkaus</a:t>
            </a:r>
            <a:br>
              <a:rPr lang="fi-FI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fi-FI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Ja pettymys tuo, totta tosiaan</a:t>
            </a:r>
            <a:br>
              <a:rPr lang="fi-FI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fi-FI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Väliaikaista kaikki on vaan</a:t>
            </a:r>
            <a:r>
              <a:rPr lang="cs-CZ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…</a:t>
            </a:r>
            <a:endParaRPr lang="fi-FI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Život je jen náhoda </a:t>
            </a:r>
            <a:r>
              <a:rPr lang="cs-CZ" dirty="0"/>
              <a:t>(1932) – Jiří Voskovec, Jan Werich a Jaroslav Ježek</a:t>
            </a:r>
          </a:p>
          <a:p>
            <a:pPr marL="0" indent="0">
              <a:buNone/>
            </a:pPr>
            <a:r>
              <a:rPr lang="cs-CZ" dirty="0"/>
              <a:t>(poprvé ve filmu </a:t>
            </a:r>
            <a:r>
              <a:rPr lang="cs-CZ" i="1" dirty="0"/>
              <a:t>Peníze nebo život – </a:t>
            </a:r>
            <a:r>
              <a:rPr lang="cs-CZ" dirty="0"/>
              <a:t>zpívaly Hana Vítová a Ljuba Hermanová)</a:t>
            </a:r>
          </a:p>
          <a:p>
            <a:pPr marL="0" indent="0">
              <a:buNone/>
            </a:pPr>
            <a:r>
              <a:rPr lang="cs-CZ" dirty="0"/>
              <a:t>přel. Vladimír Piskoř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2F5D5A-5385-335A-5201-38BB5AB14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133" y="234582"/>
            <a:ext cx="1748547" cy="224308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7A5218C-50AA-A370-EF21-EB9121A37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134" y="2502764"/>
            <a:ext cx="1748546" cy="26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DF33C-347F-3AFE-869B-EE6847D1B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0627" cy="1325563"/>
          </a:xfrm>
        </p:spPr>
        <p:txBody>
          <a:bodyPr/>
          <a:lstStyle/>
          <a:p>
            <a:r>
              <a:rPr lang="cs-CZ" dirty="0" err="1"/>
              <a:t>Arto</a:t>
            </a:r>
            <a:r>
              <a:rPr lang="cs-CZ" dirty="0"/>
              <a:t> PAASILINNA: </a:t>
            </a:r>
            <a:r>
              <a:rPr lang="cs-CZ" i="1" dirty="0"/>
              <a:t>SULOINEN MYRKYNKEITTÄJÄ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525738-193F-6762-C597-CB312D862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712" y="1660077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cs-CZ" i="1" dirty="0" err="1"/>
              <a:t>suloinen</a:t>
            </a:r>
            <a:r>
              <a:rPr lang="cs-CZ" dirty="0"/>
              <a:t> – pozitivní konotace</a:t>
            </a:r>
          </a:p>
          <a:p>
            <a:pPr marL="0" indent="0">
              <a:buNone/>
            </a:pPr>
            <a:r>
              <a:rPr lang="cs-CZ" i="1" dirty="0" err="1"/>
              <a:t>myrkky</a:t>
            </a:r>
            <a:r>
              <a:rPr lang="cs-CZ" dirty="0"/>
              <a:t> – negativní konotace</a:t>
            </a:r>
          </a:p>
          <a:p>
            <a:pPr marL="0" indent="0">
              <a:buNone/>
            </a:pPr>
            <a:r>
              <a:rPr lang="cs-CZ" i="1" dirty="0" err="1"/>
              <a:t>keittäjä</a:t>
            </a:r>
            <a:r>
              <a:rPr lang="cs-CZ" dirty="0"/>
              <a:t> – nevyjadřuje rod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Stará dáma vaří jed </a:t>
            </a:r>
            <a:r>
              <a:rPr lang="cs-CZ" dirty="0"/>
              <a:t>– slovesné vs. jmenné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Přel. Markéta Hejkalová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27E4AF-31ED-63C4-40C0-63F2FFB3F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258" y="1690688"/>
            <a:ext cx="2113625" cy="34346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886B2E9-DE5F-2768-4FE1-33648C9CD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945" y="1742850"/>
            <a:ext cx="2113624" cy="337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1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10F3043-9A3B-A9F2-2BCC-14859E7C1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NÁZVY LITERÁRNÍCH DĚL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96EEBA-314C-D620-3C84-8BCA535A8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275" y="577061"/>
            <a:ext cx="6010275" cy="58427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tx2"/>
                </a:solidFill>
              </a:rPr>
              <a:t>Jiří Levý </a:t>
            </a:r>
            <a:r>
              <a:rPr lang="cs-CZ" sz="2400" dirty="0">
                <a:solidFill>
                  <a:schemeClr val="tx2"/>
                </a:solidFill>
              </a:rPr>
              <a:t>– 2 typy: 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popisný, sdělovací </a:t>
            </a:r>
            <a:r>
              <a:rPr lang="cs-CZ" dirty="0">
                <a:solidFill>
                  <a:schemeClr val="tx2"/>
                </a:solidFill>
              </a:rPr>
              <a:t>(</a:t>
            </a:r>
            <a:r>
              <a:rPr lang="cs-CZ" i="1" dirty="0">
                <a:solidFill>
                  <a:schemeClr val="tx2"/>
                </a:solidFill>
              </a:rPr>
              <a:t>Poema </a:t>
            </a:r>
            <a:r>
              <a:rPr lang="cs-CZ" i="1" dirty="0" err="1">
                <a:solidFill>
                  <a:schemeClr val="tx2"/>
                </a:solidFill>
              </a:rPr>
              <a:t>del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i="1" dirty="0" err="1">
                <a:solidFill>
                  <a:schemeClr val="tx2"/>
                </a:solidFill>
              </a:rPr>
              <a:t>Cid</a:t>
            </a:r>
            <a:r>
              <a:rPr lang="cs-CZ" dirty="0">
                <a:solidFill>
                  <a:schemeClr val="tx2"/>
                </a:solidFill>
              </a:rPr>
              <a:t>, </a:t>
            </a:r>
            <a:r>
              <a:rPr lang="cs-CZ" i="1" dirty="0" err="1">
                <a:solidFill>
                  <a:schemeClr val="tx2"/>
                </a:solidFill>
              </a:rPr>
              <a:t>The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i="1" dirty="0" err="1">
                <a:solidFill>
                  <a:schemeClr val="tx2"/>
                </a:solidFill>
              </a:rPr>
              <a:t>Tragical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i="1" dirty="0" err="1">
                <a:solidFill>
                  <a:schemeClr val="tx2"/>
                </a:solidFill>
              </a:rPr>
              <a:t>History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i="1" dirty="0" err="1">
                <a:solidFill>
                  <a:schemeClr val="tx2"/>
                </a:solidFill>
              </a:rPr>
              <a:t>of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i="1" dirty="0" err="1">
                <a:solidFill>
                  <a:schemeClr val="tx2"/>
                </a:solidFill>
              </a:rPr>
              <a:t>Doctor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i="1" dirty="0" err="1">
                <a:solidFill>
                  <a:schemeClr val="tx2"/>
                </a:solidFill>
              </a:rPr>
              <a:t>Faustus</a:t>
            </a:r>
            <a:r>
              <a:rPr lang="cs-CZ" dirty="0">
                <a:solidFill>
                  <a:schemeClr val="tx2"/>
                </a:solidFill>
              </a:rPr>
              <a:t>) 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symbolizující, zkratkový </a:t>
            </a:r>
            <a:r>
              <a:rPr lang="cs-CZ" dirty="0">
                <a:solidFill>
                  <a:schemeClr val="tx2"/>
                </a:solidFill>
              </a:rPr>
              <a:t>(literatura jako zboží, souvisí s reklamou)</a:t>
            </a:r>
          </a:p>
          <a:p>
            <a:pPr marL="457200" lvl="1" indent="0">
              <a:buNone/>
            </a:pPr>
            <a:r>
              <a:rPr lang="cs-CZ" dirty="0" err="1">
                <a:solidFill>
                  <a:schemeClr val="tx2"/>
                </a:solidFill>
              </a:rPr>
              <a:t>Lessing</a:t>
            </a:r>
            <a:r>
              <a:rPr lang="cs-CZ" dirty="0">
                <a:solidFill>
                  <a:schemeClr val="tx2"/>
                </a:solidFill>
              </a:rPr>
              <a:t>: „Název musí být jako jídelní lístek: čím méně prozrazuje o obsahu, tím je lepší“.</a:t>
            </a:r>
          </a:p>
          <a:p>
            <a:pPr marL="45720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cs-CZ" dirty="0">
                <a:solidFill>
                  <a:schemeClr val="tx2"/>
                </a:solidFill>
              </a:rPr>
              <a:t>moderní název: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většinou </a:t>
            </a:r>
            <a:r>
              <a:rPr lang="cs-CZ" dirty="0">
                <a:solidFill>
                  <a:schemeClr val="accent1"/>
                </a:solidFill>
              </a:rPr>
              <a:t>krátký</a:t>
            </a:r>
            <a:r>
              <a:rPr lang="cs-CZ" dirty="0">
                <a:solidFill>
                  <a:schemeClr val="tx2"/>
                </a:solidFill>
              </a:rPr>
              <a:t>, souměrná výstavba – kontrast (</a:t>
            </a:r>
            <a:r>
              <a:rPr lang="cs-CZ" i="1" dirty="0">
                <a:solidFill>
                  <a:schemeClr val="tx2"/>
                </a:solidFill>
              </a:rPr>
              <a:t>Zločin a trest</a:t>
            </a:r>
            <a:r>
              <a:rPr lang="cs-CZ" dirty="0">
                <a:solidFill>
                  <a:schemeClr val="tx2"/>
                </a:solidFill>
              </a:rPr>
              <a:t>, </a:t>
            </a:r>
            <a:r>
              <a:rPr lang="cs-CZ" i="1" dirty="0">
                <a:solidFill>
                  <a:schemeClr val="tx2"/>
                </a:solidFill>
              </a:rPr>
              <a:t>Vojna a mír</a:t>
            </a:r>
            <a:r>
              <a:rPr lang="cs-CZ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cs-CZ" dirty="0">
                <a:solidFill>
                  <a:schemeClr val="accent1"/>
                </a:solidFill>
              </a:rPr>
              <a:t>výrazný</a:t>
            </a:r>
            <a:r>
              <a:rPr lang="cs-CZ" dirty="0">
                <a:solidFill>
                  <a:schemeClr val="tx2"/>
                </a:solidFill>
              </a:rPr>
              <a:t> (zejména u bestsellerů, detektivních příběhů, thrillerů)</a:t>
            </a:r>
          </a:p>
          <a:p>
            <a:endParaRPr lang="cs-CZ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3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FB0B66-A324-CF7F-200C-98CDC373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942976"/>
            <a:ext cx="9833548" cy="762000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</a:rPr>
              <a:t>NÁZVY LITERÁRNÍCH DĚL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65F769-ED81-F8CD-4F1B-F0A484AF4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109" y="2067311"/>
            <a:ext cx="10277475" cy="4343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chemeClr val="tx2"/>
                </a:solidFill>
              </a:rPr>
              <a:t>Josef Hrabák</a:t>
            </a:r>
            <a:r>
              <a:rPr lang="cs-CZ" sz="1800" dirty="0">
                <a:solidFill>
                  <a:schemeClr val="tx2"/>
                </a:solidFill>
              </a:rPr>
              <a:t>: </a:t>
            </a:r>
            <a:r>
              <a:rPr lang="cs-CZ" sz="1800" i="1" dirty="0">
                <a:solidFill>
                  <a:schemeClr val="tx2"/>
                </a:solidFill>
              </a:rPr>
              <a:t>Poetika</a:t>
            </a:r>
            <a:r>
              <a:rPr lang="cs-CZ" sz="1800" dirty="0">
                <a:solidFill>
                  <a:schemeClr val="tx2"/>
                </a:solidFill>
              </a:rPr>
              <a:t> (1973) – 2 typy názvů: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1800" dirty="0">
                <a:solidFill>
                  <a:schemeClr val="accent1"/>
                </a:solidFill>
              </a:rPr>
              <a:t>jmenné</a:t>
            </a:r>
            <a:r>
              <a:rPr lang="cs-CZ" sz="1800" dirty="0">
                <a:solidFill>
                  <a:schemeClr val="tx2"/>
                </a:solidFill>
              </a:rPr>
              <a:t> (</a:t>
            </a:r>
            <a:r>
              <a:rPr lang="cs-CZ" sz="1800" i="1" dirty="0">
                <a:solidFill>
                  <a:schemeClr val="tx2"/>
                </a:solidFill>
              </a:rPr>
              <a:t>Babička, Temno, Naši</a:t>
            </a:r>
            <a:r>
              <a:rPr lang="cs-CZ" sz="1800" dirty="0">
                <a:solidFill>
                  <a:schemeClr val="tx2"/>
                </a:solidFill>
              </a:rPr>
              <a:t>)</a:t>
            </a:r>
          </a:p>
          <a:p>
            <a:pPr marL="914400" lvl="2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a) s přívlastkem (</a:t>
            </a:r>
            <a:r>
              <a:rPr lang="cs-CZ" sz="1800" i="1" dirty="0">
                <a:solidFill>
                  <a:schemeClr val="tx2"/>
                </a:solidFill>
              </a:rPr>
              <a:t>Divá Bára, Malostranské povídky</a:t>
            </a:r>
            <a:r>
              <a:rPr lang="cs-CZ" sz="1800" dirty="0">
                <a:solidFill>
                  <a:schemeClr val="tx2"/>
                </a:solidFill>
              </a:rPr>
              <a:t>)</a:t>
            </a:r>
          </a:p>
          <a:p>
            <a:pPr marL="914400" lvl="2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b) bez přívlastku</a:t>
            </a:r>
          </a:p>
          <a:p>
            <a:pPr marL="914400" lvl="2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c) spojené spojkou (</a:t>
            </a:r>
            <a:r>
              <a:rPr lang="cs-CZ" sz="1800" i="1" dirty="0">
                <a:solidFill>
                  <a:schemeClr val="tx2"/>
                </a:solidFill>
              </a:rPr>
              <a:t>Eklogy a písně</a:t>
            </a:r>
            <a:r>
              <a:rPr lang="cs-CZ" sz="1800" dirty="0">
                <a:solidFill>
                  <a:schemeClr val="tx2"/>
                </a:solidFill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1800" dirty="0">
                <a:solidFill>
                  <a:schemeClr val="accent1"/>
                </a:solidFill>
              </a:rPr>
              <a:t>větné</a:t>
            </a:r>
            <a:r>
              <a:rPr lang="cs-CZ" sz="1800" dirty="0">
                <a:solidFill>
                  <a:schemeClr val="tx2"/>
                </a:solidFill>
              </a:rPr>
              <a:t> (</a:t>
            </a:r>
            <a:r>
              <a:rPr lang="cs-CZ" sz="1800" i="1" dirty="0">
                <a:solidFill>
                  <a:schemeClr val="tx2"/>
                </a:solidFill>
              </a:rPr>
              <a:t>Ještě jednou se vrátíme; Městečko, kde se zastavil čas</a:t>
            </a:r>
            <a:r>
              <a:rPr lang="cs-CZ" sz="1800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cs-CZ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„titulová slova“ – přímo se tlačí do názvů (např. obrozenecká poezie byla plná botanických názvů – chudobky, prvosenky…)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Pozn. u starší literatury velmi dlouhé tituly, z nichž se dnes uvádějí jen zkrácené verze: </a:t>
            </a:r>
            <a:r>
              <a:rPr lang="cs-CZ" sz="1800" i="1" dirty="0">
                <a:solidFill>
                  <a:schemeClr val="tx2"/>
                </a:solidFill>
              </a:rPr>
              <a:t>Labyrint světa a ráj srdce: to jest Světlé vymalování, kterak v tom světě a věcech jeho </a:t>
            </a:r>
            <a:r>
              <a:rPr lang="cs-CZ" sz="1800" i="1" dirty="0" err="1">
                <a:solidFill>
                  <a:schemeClr val="tx2"/>
                </a:solidFill>
              </a:rPr>
              <a:t>všechněch</a:t>
            </a:r>
            <a:r>
              <a:rPr lang="cs-CZ" sz="1800" i="1" dirty="0">
                <a:solidFill>
                  <a:schemeClr val="tx2"/>
                </a:solidFill>
              </a:rPr>
              <a:t> nic není než matení a motání, kolotání a </a:t>
            </a:r>
            <a:r>
              <a:rPr lang="cs-CZ" sz="1800" i="1" dirty="0" err="1">
                <a:solidFill>
                  <a:schemeClr val="tx2"/>
                </a:solidFill>
              </a:rPr>
              <a:t>lopotování</a:t>
            </a:r>
            <a:r>
              <a:rPr lang="cs-CZ" sz="1800" i="1" dirty="0">
                <a:solidFill>
                  <a:schemeClr val="tx2"/>
                </a:solidFill>
              </a:rPr>
              <a:t>, mámení a šalba, bída a tesknost, a naposledy omrzení všeho a zoufání; ale kdož doma v srdci svém sedě, s jediným Pánem Bohem se uzavírá, ten sám k pravému a plnému mysli uspokojení a radosti že přichází</a:t>
            </a:r>
            <a:endParaRPr lang="cs-CZ" sz="1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36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C4D340-76FA-3390-37A5-4A9F9B439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6" y="371476"/>
            <a:ext cx="6134100" cy="789422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</a:rPr>
              <a:t>NOVÝ PŘEKLAD – NOVÝ NÁZEV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56BC68-6C2F-AD41-54C1-6FE0118FF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1176966"/>
            <a:ext cx="11268075" cy="551910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případ Thomas Mann</a:t>
            </a:r>
          </a:p>
          <a:p>
            <a:r>
              <a:rPr lang="cs-CZ" sz="1800" i="1" dirty="0">
                <a:solidFill>
                  <a:schemeClr val="tx2"/>
                </a:solidFill>
              </a:rPr>
              <a:t>Kouzelný vrch</a:t>
            </a:r>
            <a:r>
              <a:rPr lang="cs-CZ" sz="1800" dirty="0">
                <a:solidFill>
                  <a:schemeClr val="tx2"/>
                </a:solidFill>
              </a:rPr>
              <a:t>, </a:t>
            </a:r>
            <a:r>
              <a:rPr lang="cs-CZ" sz="1800" dirty="0" err="1">
                <a:solidFill>
                  <a:schemeClr val="tx2"/>
                </a:solidFill>
              </a:rPr>
              <a:t>Melantrich</a:t>
            </a:r>
            <a:r>
              <a:rPr lang="cs-CZ" sz="1800" dirty="0">
                <a:solidFill>
                  <a:schemeClr val="tx2"/>
                </a:solidFill>
              </a:rPr>
              <a:t>, Praha 1930, přeložila Jitka Fučíková, Pavel Levit a Jan Zahradníček, znovu 1935–1936</a:t>
            </a:r>
          </a:p>
          <a:p>
            <a:r>
              <a:rPr lang="cs-CZ" sz="1800" i="1" dirty="0">
                <a:solidFill>
                  <a:schemeClr val="tx2"/>
                </a:solidFill>
              </a:rPr>
              <a:t>Kouzelný vrch</a:t>
            </a:r>
            <a:r>
              <a:rPr lang="cs-CZ" sz="1800" dirty="0">
                <a:solidFill>
                  <a:schemeClr val="tx2"/>
                </a:solidFill>
              </a:rPr>
              <a:t>, SNKLHU, Praha 1958, přeložila Jitka Fučíková, Pavel Levit a Jan Zahradníček, znovu Odeon 1975</a:t>
            </a:r>
          </a:p>
          <a:p>
            <a:r>
              <a:rPr lang="cs-CZ" sz="1800" i="1" dirty="0">
                <a:solidFill>
                  <a:schemeClr val="tx2"/>
                </a:solidFill>
              </a:rPr>
              <a:t>Čarovná hora</a:t>
            </a:r>
            <a:r>
              <a:rPr lang="cs-CZ" sz="1800" dirty="0">
                <a:solidFill>
                  <a:schemeClr val="tx2"/>
                </a:solidFill>
              </a:rPr>
              <a:t>, Mladá fronta, Praha 2016, přeložil Vratislav Jiljí Slezák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„Změna názvu už mě napadala dřív, ještě než jsem zakázku obdržel, protože původní titul </a:t>
            </a:r>
            <a:r>
              <a:rPr lang="cs-CZ" sz="1800" i="1" dirty="0">
                <a:solidFill>
                  <a:schemeClr val="tx2"/>
                </a:solidFill>
              </a:rPr>
              <a:t>Kouzelný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i="1" dirty="0">
                <a:solidFill>
                  <a:schemeClr val="tx2"/>
                </a:solidFill>
              </a:rPr>
              <a:t>vrch</a:t>
            </a:r>
            <a:r>
              <a:rPr lang="cs-CZ" sz="1800" dirty="0">
                <a:solidFill>
                  <a:schemeClr val="tx2"/>
                </a:solidFill>
              </a:rPr>
              <a:t> vyvolává jiné asociace. Kolem Davosu ve švýcarském </a:t>
            </a:r>
            <a:r>
              <a:rPr lang="cs-CZ" sz="1800" dirty="0" err="1">
                <a:solidFill>
                  <a:schemeClr val="tx2"/>
                </a:solidFill>
              </a:rPr>
              <a:t>Engadinu</a:t>
            </a:r>
            <a:r>
              <a:rPr lang="cs-CZ" sz="1800" dirty="0">
                <a:solidFill>
                  <a:schemeClr val="tx2"/>
                </a:solidFill>
              </a:rPr>
              <a:t>, kde se vše podstatné odehrává, nejsou vrchy, ale hory a velehory. A atribut „kouzelný“ může svádět k představě líbeznosti a pohody. Ale panoptikum těžce chorých pacientů v nóbl tuberkulózním sanatoriu před první světovou válkou takové opravdu není. Navíc, a to je to důležité, se tam opravdu provozují všelijaké čáry: medicinální, spiritistické, herní, milostné. Ve skvostné podkapitole </a:t>
            </a:r>
            <a:r>
              <a:rPr lang="cs-CZ" sz="1800" dirty="0" err="1">
                <a:solidFill>
                  <a:schemeClr val="tx2"/>
                </a:solidFill>
              </a:rPr>
              <a:t>Valpuržina</a:t>
            </a:r>
            <a:r>
              <a:rPr lang="cs-CZ" sz="1800" dirty="0">
                <a:solidFill>
                  <a:schemeClr val="tx2"/>
                </a:solidFill>
              </a:rPr>
              <a:t> noc se na čarování přímo upozorňuje citacemi z Goethova Fausta. Měl jsem pro nový název víc návrhů, například i Čarodějná hora nebo Hora kouzel, ale nakladatelství se rozhodlo pro titul </a:t>
            </a:r>
            <a:r>
              <a:rPr lang="cs-CZ" sz="1800" i="1" dirty="0">
                <a:solidFill>
                  <a:schemeClr val="tx2"/>
                </a:solidFill>
              </a:rPr>
              <a:t>Čarovná hora</a:t>
            </a:r>
            <a:r>
              <a:rPr lang="cs-CZ" sz="1800" dirty="0">
                <a:solidFill>
                  <a:schemeClr val="tx2"/>
                </a:solidFill>
              </a:rPr>
              <a:t>.“ </a:t>
            </a:r>
            <a:r>
              <a:rPr lang="cs-CZ" sz="1800" dirty="0">
                <a:solidFill>
                  <a:schemeClr val="tx2"/>
                </a:solidFill>
                <a:hlinkClick r:id="rId2"/>
              </a:rPr>
              <a:t>https://www.idnes.cz/kultura/literatura/prekladatel-zmenil-nazev-dila-thomase-manna.A160225_163934_literatura_ob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</a:p>
          <a:p>
            <a:endParaRPr lang="cs-CZ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Případ Oscar Wilde</a:t>
            </a:r>
          </a:p>
          <a:p>
            <a:r>
              <a:rPr lang="cs-CZ" sz="1800" i="1" dirty="0">
                <a:solidFill>
                  <a:schemeClr val="tx2"/>
                </a:solidFill>
              </a:rPr>
              <a:t>Jak je důležité míti Filipa (</a:t>
            </a:r>
            <a:r>
              <a:rPr lang="cs-CZ" sz="1800" i="1" dirty="0" err="1">
                <a:solidFill>
                  <a:schemeClr val="tx2"/>
                </a:solidFill>
              </a:rPr>
              <a:t>The</a:t>
            </a:r>
            <a:r>
              <a:rPr lang="cs-CZ" sz="1800" i="1" dirty="0">
                <a:solidFill>
                  <a:schemeClr val="tx2"/>
                </a:solidFill>
              </a:rPr>
              <a:t> </a:t>
            </a:r>
            <a:r>
              <a:rPr lang="cs-CZ" sz="1800" i="1" dirty="0" err="1">
                <a:solidFill>
                  <a:schemeClr val="tx2"/>
                </a:solidFill>
              </a:rPr>
              <a:t>Importance</a:t>
            </a:r>
            <a:r>
              <a:rPr lang="cs-CZ" sz="1800" i="1" dirty="0">
                <a:solidFill>
                  <a:schemeClr val="tx2"/>
                </a:solidFill>
              </a:rPr>
              <a:t> </a:t>
            </a:r>
            <a:r>
              <a:rPr lang="cs-CZ" sz="1800" i="1" dirty="0" err="1">
                <a:solidFill>
                  <a:schemeClr val="tx2"/>
                </a:solidFill>
              </a:rPr>
              <a:t>of</a:t>
            </a:r>
            <a:r>
              <a:rPr lang="cs-CZ" sz="1800" i="1" dirty="0">
                <a:solidFill>
                  <a:schemeClr val="tx2"/>
                </a:solidFill>
              </a:rPr>
              <a:t> </a:t>
            </a:r>
            <a:r>
              <a:rPr lang="cs-CZ" sz="1800" i="1" dirty="0" err="1">
                <a:solidFill>
                  <a:schemeClr val="tx2"/>
                </a:solidFill>
              </a:rPr>
              <a:t>being</a:t>
            </a:r>
            <a:r>
              <a:rPr lang="cs-CZ" sz="1800" i="1" dirty="0">
                <a:solidFill>
                  <a:schemeClr val="tx2"/>
                </a:solidFill>
              </a:rPr>
              <a:t> </a:t>
            </a:r>
            <a:r>
              <a:rPr lang="cs-CZ" sz="1800" i="1" dirty="0" err="1">
                <a:solidFill>
                  <a:schemeClr val="tx2"/>
                </a:solidFill>
              </a:rPr>
              <a:t>Earnest</a:t>
            </a:r>
            <a:r>
              <a:rPr lang="cs-CZ" sz="1800" i="1" dirty="0">
                <a:solidFill>
                  <a:schemeClr val="tx2"/>
                </a:solidFill>
              </a:rPr>
              <a:t>) </a:t>
            </a:r>
            <a:r>
              <a:rPr lang="cs-CZ" sz="1800" dirty="0">
                <a:solidFill>
                  <a:schemeClr val="tx2"/>
                </a:solidFill>
              </a:rPr>
              <a:t>– přel. Jiří Zdeněk Novák (1949)</a:t>
            </a:r>
          </a:p>
          <a:p>
            <a:r>
              <a:rPr lang="cs-CZ" sz="1800" dirty="0">
                <a:solidFill>
                  <a:schemeClr val="tx2"/>
                </a:solidFill>
              </a:rPr>
              <a:t>nový překlad Pavel Dominik (2012) – soudní spor dědiců – </a:t>
            </a:r>
            <a:r>
              <a:rPr lang="cs-CZ" sz="1800" dirty="0">
                <a:solidFill>
                  <a:schemeClr val="tx2"/>
                </a:solidFill>
                <a:hlinkClick r:id="rId3"/>
              </a:rPr>
              <a:t>Nový překlad slavné </a:t>
            </a:r>
            <a:r>
              <a:rPr lang="cs-CZ" sz="1800" dirty="0" err="1">
                <a:solidFill>
                  <a:schemeClr val="tx2"/>
                </a:solidFill>
                <a:hlinkClick r:id="rId3"/>
              </a:rPr>
              <a:t>Wildeovy</a:t>
            </a:r>
            <a:r>
              <a:rPr lang="cs-CZ" sz="1800" dirty="0">
                <a:solidFill>
                  <a:schemeClr val="tx2"/>
                </a:solidFill>
                <a:hlinkClick r:id="rId3"/>
              </a:rPr>
              <a:t> hry se může jmenovat Jak je důležité mít Filipa, rozhodl soud - Novinky</a:t>
            </a:r>
            <a:endParaRPr lang="cs-CZ" sz="1800" i="1" dirty="0">
              <a:solidFill>
                <a:schemeClr val="tx2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149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758A0E-EDF3-4C8A-9AAF-B84F8014E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FE9855-A391-40A9-A6FA-BAC94FB54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9E5AC9-3055-66E6-B634-119A1B28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27" y="414218"/>
            <a:ext cx="9833548" cy="1439129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STRATEGIE PŘEKLADU NÁZVŮ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6EA03B-380F-E1FC-300B-29DC805D3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28" y="1650973"/>
            <a:ext cx="8139248" cy="3749701"/>
          </a:xfrm>
        </p:spPr>
        <p:txBody>
          <a:bodyPr anchor="ctr">
            <a:normAutofit/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různé strategie, které zohledňují jazykové, kulturní a literární rozdíly</a:t>
            </a:r>
          </a:p>
          <a:p>
            <a:r>
              <a:rPr lang="cs-CZ" sz="1800" dirty="0">
                <a:solidFill>
                  <a:schemeClr val="tx2"/>
                </a:solidFill>
              </a:rPr>
              <a:t>kontext originálu</a:t>
            </a:r>
          </a:p>
          <a:p>
            <a:r>
              <a:rPr lang="cs-CZ" sz="1800" dirty="0">
                <a:solidFill>
                  <a:schemeClr val="tx2"/>
                </a:solidFill>
              </a:rPr>
              <a:t>kontext překladu</a:t>
            </a:r>
          </a:p>
          <a:p>
            <a:r>
              <a:rPr lang="cs-CZ" sz="1800" dirty="0">
                <a:solidFill>
                  <a:schemeClr val="tx2"/>
                </a:solidFill>
              </a:rPr>
              <a:t>jazykové faktory: délka slov, rytmus, ekvivalence </a:t>
            </a:r>
          </a:p>
          <a:p>
            <a:r>
              <a:rPr lang="cs-CZ" sz="1800" dirty="0">
                <a:solidFill>
                  <a:schemeClr val="tx2"/>
                </a:solidFill>
              </a:rPr>
              <a:t>další faktory: </a:t>
            </a:r>
            <a:r>
              <a:rPr lang="cs-CZ" sz="1800" b="1" dirty="0">
                <a:solidFill>
                  <a:schemeClr val="tx2"/>
                </a:solidFill>
              </a:rPr>
              <a:t>nakladatel</a:t>
            </a:r>
            <a:r>
              <a:rPr lang="cs-CZ" sz="1800" dirty="0">
                <a:solidFill>
                  <a:schemeClr val="tx2"/>
                </a:solidFill>
              </a:rPr>
              <a:t>, již existující názvy, upoutání pozornosti…</a:t>
            </a:r>
          </a:p>
          <a:p>
            <a:endParaRPr lang="cs-CZ" sz="18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621FAC-5123-4838-A7BE-271A4095B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84F7DB-2C1C-470A-A963-600DAEF0A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1B6B121-76D5-4D26-92B4-697EBDEE3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4B9A53-60A5-4916-BC15-DB03763D9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7CB5DB3-B68B-4EDB-8EB4-F70741361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325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6926B-C2CD-E5DB-ED1E-8BDE76E2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41BE37-0405-614C-65C7-B3482AD0A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45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0425" y="-299178"/>
            <a:ext cx="6858000" cy="7456356"/>
          </a:xfrm>
          <a:prstGeom prst="rect">
            <a:avLst/>
          </a:prstGeom>
          <a:ln>
            <a:noFill/>
          </a:ln>
          <a:effectLst>
            <a:outerShdw blurRad="381000" dist="203200" sx="95000" sy="95000" algn="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8FD156-6279-125C-FD9F-F7CB08D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36" y="4451230"/>
            <a:ext cx="6173824" cy="1690778"/>
          </a:xfrm>
        </p:spPr>
        <p:txBody>
          <a:bodyPr anchor="b">
            <a:normAutofit/>
          </a:bodyPr>
          <a:lstStyle/>
          <a:p>
            <a:r>
              <a:rPr lang="cs-CZ" sz="4000" dirty="0" err="1"/>
              <a:t>Tommi</a:t>
            </a:r>
            <a:r>
              <a:rPr lang="cs-CZ" sz="4000" dirty="0"/>
              <a:t> KINNUNEN: </a:t>
            </a:r>
            <a:r>
              <a:rPr lang="cs-CZ" sz="4000" i="1" dirty="0"/>
              <a:t>LOPOTTI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BE056C-6FCD-05BE-FBB5-9D32C09CB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66" y="712458"/>
            <a:ext cx="2338936" cy="316301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EAD0F54-D02C-4050-E57F-058BDD00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674" y="712458"/>
            <a:ext cx="2402912" cy="316301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F12E86-1AA1-3660-DAB6-8066E1884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946" y="743803"/>
            <a:ext cx="3464190" cy="5474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/>
              <a:t>1. román: </a:t>
            </a:r>
            <a:r>
              <a:rPr lang="cs-CZ" sz="2000" i="1" dirty="0"/>
              <a:t>NELJÄNTIENRISTEYS</a:t>
            </a:r>
          </a:p>
          <a:p>
            <a:pPr marL="0" indent="0">
              <a:buNone/>
            </a:pPr>
            <a:r>
              <a:rPr lang="cs-CZ" sz="2000" i="1" dirty="0" err="1"/>
              <a:t>Čtyřcestí</a:t>
            </a:r>
            <a:endParaRPr lang="cs-CZ" sz="2000" i="1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LOPOTTI on</a:t>
            </a:r>
            <a:r>
              <a:rPr lang="fi-FI" sz="2000" dirty="0"/>
              <a:t> murretta ja tarkoittaa kylää. Sana juontuu venäjän kielestä, jossa </a:t>
            </a:r>
            <a:r>
              <a:rPr lang="fi-FI" sz="2000" i="1" dirty="0"/>
              <a:t>sloboda</a:t>
            </a:r>
            <a:r>
              <a:rPr lang="fi-FI" sz="2000" dirty="0"/>
              <a:t> merkitsee kylää, kaupunkia tai aluetta. Se taasen on ilmeisesti äännemuunnos sanasta </a:t>
            </a:r>
            <a:r>
              <a:rPr lang="fi-FI" sz="2000" i="1" dirty="0"/>
              <a:t>svoboda</a:t>
            </a:r>
            <a:r>
              <a:rPr lang="fi-FI" sz="2000" dirty="0"/>
              <a:t>, vapaus.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2. román:</a:t>
            </a:r>
            <a:r>
              <a:rPr lang="cs-CZ" sz="2000" i="1" dirty="0"/>
              <a:t> Vystrkov</a:t>
            </a:r>
          </a:p>
        </p:txBody>
      </p:sp>
    </p:spTree>
    <p:extLst>
      <p:ext uri="{BB962C8B-B14F-4D97-AF65-F5344CB8AC3E}">
        <p14:creationId xmlns:p14="http://schemas.microsoft.com/office/powerpoint/2010/main" val="232967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1B4D9-F7ED-58EE-3FE7-5E6D6A55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5736454" cy="1708246"/>
          </a:xfrm>
        </p:spPr>
        <p:txBody>
          <a:bodyPr anchor="ctr">
            <a:normAutofit/>
          </a:bodyPr>
          <a:lstStyle/>
          <a:p>
            <a:r>
              <a:rPr lang="cs-CZ" sz="4000" dirty="0"/>
              <a:t>Rosa LIKSOM: </a:t>
            </a:r>
            <a:r>
              <a:rPr lang="cs-CZ" sz="4000" i="1" dirty="0"/>
              <a:t>EVERSTINNA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107A57-9D09-FC1A-97E3-C622588AA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4" y="2470245"/>
            <a:ext cx="7037434" cy="3938862"/>
          </a:xfrm>
        </p:spPr>
        <p:txBody>
          <a:bodyPr anchor="ctr">
            <a:normAutofit/>
          </a:bodyPr>
          <a:lstStyle/>
          <a:p>
            <a:r>
              <a:rPr lang="cs-CZ" sz="2000" dirty="0" err="1"/>
              <a:t>eversti</a:t>
            </a:r>
            <a:endParaRPr lang="cs-CZ" sz="2000" dirty="0"/>
          </a:p>
          <a:p>
            <a:r>
              <a:rPr lang="cs-CZ" sz="2000" dirty="0" err="1"/>
              <a:t>everstinna</a:t>
            </a: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 err="1"/>
              <a:t>Bengt</a:t>
            </a:r>
            <a:r>
              <a:rPr lang="cs-CZ" sz="2000" dirty="0"/>
              <a:t> </a:t>
            </a:r>
            <a:r>
              <a:rPr lang="cs-CZ" sz="2000" dirty="0" err="1"/>
              <a:t>Ahlfors</a:t>
            </a:r>
            <a:r>
              <a:rPr lang="cs-CZ" sz="2000" dirty="0"/>
              <a:t>: </a:t>
            </a:r>
            <a:r>
              <a:rPr lang="cs-CZ" sz="2000" i="1" dirty="0"/>
              <a:t>Popel a pálenka</a:t>
            </a:r>
            <a:r>
              <a:rPr lang="cs-CZ" sz="2000" dirty="0"/>
              <a:t>/</a:t>
            </a:r>
          </a:p>
          <a:p>
            <a:pPr marL="0" indent="0">
              <a:buNone/>
            </a:pPr>
            <a:r>
              <a:rPr lang="cs-CZ" sz="2000" i="1" dirty="0"/>
              <a:t>Paní </a:t>
            </a:r>
            <a:r>
              <a:rPr lang="cs-CZ" sz="2000" i="1" dirty="0" err="1"/>
              <a:t>plukovníková</a:t>
            </a:r>
            <a:r>
              <a:rPr lang="cs-CZ" sz="2000" i="1" dirty="0"/>
              <a:t> </a:t>
            </a:r>
            <a:r>
              <a:rPr lang="cs-CZ" sz="2000" dirty="0"/>
              <a:t>(Divadlo Na Jezerce)</a:t>
            </a:r>
          </a:p>
          <a:p>
            <a:endParaRPr lang="cs-CZ" sz="2000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97209E0-AA22-5FA7-32F8-2E4E96C93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209" y="1200150"/>
            <a:ext cx="3317702" cy="48958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FD856EC-5E1A-FB3F-A7ED-5C3C44BDD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3126246"/>
            <a:ext cx="2111032" cy="296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1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C757A-F82D-6974-C7DA-042FA208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Katja KETTU: </a:t>
            </a:r>
            <a:r>
              <a:rPr lang="cs-CZ" i="1" dirty="0"/>
              <a:t>YÖPERHONEN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24E5B2-94C1-F19A-02D3-1F799B27E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merkitys</a:t>
            </a:r>
            <a:r>
              <a:rPr lang="cs-CZ" dirty="0"/>
              <a:t>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C3C7AF9-FAD5-49D0-273F-C836FE60D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108" y="1825625"/>
            <a:ext cx="2143125" cy="21431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561C0CE-7B55-0AFB-06CA-6DEDCAE7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680" y="2958709"/>
            <a:ext cx="2240661" cy="353416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3A3FB97-A679-4DDD-C62E-C513DC4B4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142" y="2958709"/>
            <a:ext cx="2577212" cy="36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6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777</Words>
  <Application>Microsoft Office PowerPoint</Application>
  <PresentationFormat>Širokoúhlá obrazovka</PresentationFormat>
  <Paragraphs>69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Motiv Office</vt:lpstr>
      <vt:lpstr>PŘEKLADY NÁZVŮ LITERÁRNÍCH DĚL</vt:lpstr>
      <vt:lpstr>NÁZVY LITERÁRNÍCH DĚL</vt:lpstr>
      <vt:lpstr>NÁZVY LITERÁRNÍCH DĚL</vt:lpstr>
      <vt:lpstr>NOVÝ PŘEKLAD – NOVÝ NÁZEV</vt:lpstr>
      <vt:lpstr>STRATEGIE PŘEKLADU NÁZVŮ </vt:lpstr>
      <vt:lpstr>Prezentace aplikace PowerPoint</vt:lpstr>
      <vt:lpstr>Tommi KINNUNEN: LOPOTTI</vt:lpstr>
      <vt:lpstr>Rosa LIKSOM: EVERSTINNA</vt:lpstr>
      <vt:lpstr>Katja KETTU: YÖPERHONEN</vt:lpstr>
      <vt:lpstr>Rosa LIKSOM: VÄLIAIKAINEN</vt:lpstr>
      <vt:lpstr>Arto PAASILINNA: SULOINEN MYRKYNKEITTÄJÄ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PŘEKLADY NÁZVŮ LITERÁRNÍCH DĚL</dc:title>
  <dc:creator>Farova, Lenka</dc:creator>
  <cp:lastModifiedBy>Farova, Lenka</cp:lastModifiedBy>
  <cp:revision>9</cp:revision>
  <dcterms:created xsi:type="dcterms:W3CDTF">2023-11-26T17:38:19Z</dcterms:created>
  <dcterms:modified xsi:type="dcterms:W3CDTF">2023-12-07T12:56:46Z</dcterms:modified>
</cp:coreProperties>
</file>