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66" r:id="rId13"/>
    <p:sldId id="267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4116-11D3-426D-B141-8FE7438FC167}" type="datetimeFigureOut">
              <a:rPr lang="cs-CZ" smtClean="0"/>
              <a:pPr/>
              <a:t>14.2.2020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33DC-6633-4EA8-B88A-3BCAC43C90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Přizpůsobení člověka jazyku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Hrtan, zuby, rty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Vzpřímená postava, volná ústa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Dýchání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Vývoj mozku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Zrcadlové neurony (svou aktivitou zrcadlí činnost, na niž se subjekt dívá).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 descr="tabulka konsonan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693268"/>
            <a:ext cx="6911368" cy="589130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HLÁSKY </a:t>
            </a:r>
            <a:r>
              <a:rPr lang="cs-CZ" u="sng" dirty="0" smtClean="0"/>
              <a:t>PRAVOPISNĚ</a:t>
            </a:r>
            <a:r>
              <a:rPr lang="cs-CZ" dirty="0" smtClean="0"/>
              <a:t> TVRDÉ (</a:t>
            </a:r>
            <a:r>
              <a:rPr lang="cs-CZ" sz="2800" dirty="0" smtClean="0"/>
              <a:t>h, ch, k, r, d, t, n</a:t>
            </a:r>
            <a:r>
              <a:rPr lang="cs-CZ" dirty="0" smtClean="0"/>
              <a:t>)</a:t>
            </a:r>
          </a:p>
          <a:p>
            <a:r>
              <a:rPr lang="cs-CZ" dirty="0" smtClean="0"/>
              <a:t>HLÁSKY </a:t>
            </a:r>
            <a:r>
              <a:rPr lang="cs-CZ" u="sng" dirty="0" smtClean="0"/>
              <a:t>PRAVOPISNĚ</a:t>
            </a:r>
            <a:r>
              <a:rPr lang="cs-CZ" dirty="0" smtClean="0"/>
              <a:t> MĚKKÉ (</a:t>
            </a:r>
            <a:r>
              <a:rPr lang="cs-CZ" sz="2800" dirty="0" smtClean="0"/>
              <a:t>ž, š, č, ř, c, j, ď, ť, ň</a:t>
            </a:r>
            <a:r>
              <a:rPr lang="cs-CZ" dirty="0" smtClean="0"/>
              <a:t>)</a:t>
            </a:r>
          </a:p>
          <a:p>
            <a:r>
              <a:rPr lang="cs-CZ" dirty="0" smtClean="0"/>
              <a:t>HLÁSKY </a:t>
            </a:r>
            <a:r>
              <a:rPr lang="cs-CZ" u="sng" dirty="0" smtClean="0"/>
              <a:t>PRAVOPISNĚ</a:t>
            </a:r>
            <a:r>
              <a:rPr lang="cs-CZ" dirty="0" smtClean="0"/>
              <a:t> OBOJETNÉ (</a:t>
            </a:r>
            <a:r>
              <a:rPr lang="cs-CZ" sz="2800" dirty="0" smtClean="0"/>
              <a:t>b, f, l, m, p, s, v, z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Slabika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Nejmenší jednotka souvislé řeči </a:t>
            </a:r>
          </a:p>
          <a:p>
            <a:r>
              <a:rPr lang="cs-CZ" dirty="0" smtClean="0"/>
              <a:t>Vrcholem slabiky vokál, diftong (dvojhláska </a:t>
            </a:r>
            <a:r>
              <a:rPr lang="cs-CZ" dirty="0" err="1" smtClean="0"/>
              <a:t>ou</a:t>
            </a:r>
            <a:r>
              <a:rPr lang="cs-CZ" dirty="0" smtClean="0"/>
              <a:t>, </a:t>
            </a:r>
            <a:r>
              <a:rPr lang="cs-CZ" dirty="0" err="1" smtClean="0"/>
              <a:t>eu</a:t>
            </a:r>
            <a:r>
              <a:rPr lang="cs-CZ" dirty="0" smtClean="0"/>
              <a:t>, au) nebo sonora</a:t>
            </a:r>
          </a:p>
          <a:p>
            <a:r>
              <a:rPr lang="cs-CZ" dirty="0" smtClean="0"/>
              <a:t>Otevřená – zakončená samohláskou nebo slabikotvornou souhláskou</a:t>
            </a:r>
          </a:p>
          <a:p>
            <a:r>
              <a:rPr lang="cs-CZ" dirty="0" smtClean="0"/>
              <a:t>Zavřená – zakončená souhláskou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Ortoepie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Nauka o spisovné výslovnosti</a:t>
            </a:r>
          </a:p>
          <a:p>
            <a:r>
              <a:rPr lang="cs-CZ" dirty="0" smtClean="0"/>
              <a:t>Ortofonie – nauka o správné artikulaci</a:t>
            </a:r>
          </a:p>
          <a:p>
            <a:endParaRPr lang="cs-CZ" dirty="0"/>
          </a:p>
          <a:p>
            <a:r>
              <a:rPr lang="cs-CZ" dirty="0" smtClean="0"/>
              <a:t>Výslovnost spisovné češtiny I (1967)</a:t>
            </a:r>
          </a:p>
          <a:p>
            <a:r>
              <a:rPr lang="cs-CZ" dirty="0" smtClean="0"/>
              <a:t>Fonetika a fonologie češtiny (1997, Z. </a:t>
            </a:r>
            <a:r>
              <a:rPr lang="cs-CZ" dirty="0" err="1" smtClean="0"/>
              <a:t>Palková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Česká výslovnostní norma (1995, J. </a:t>
            </a:r>
            <a:r>
              <a:rPr lang="cs-CZ" dirty="0" err="1" smtClean="0"/>
              <a:t>Hůrková</a:t>
            </a:r>
            <a:r>
              <a:rPr lang="cs-CZ" dirty="0" smtClean="0"/>
              <a:t>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Vady výslovnosti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Rotacismus: r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Rotacismus </a:t>
            </a:r>
            <a:r>
              <a:rPr lang="cs-CZ" dirty="0" err="1" smtClean="0"/>
              <a:t>bohemicus</a:t>
            </a:r>
            <a:r>
              <a:rPr lang="cs-CZ" dirty="0" smtClean="0"/>
              <a:t>: ř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Sigmatismus: sykavky</a:t>
            </a:r>
          </a:p>
          <a:p>
            <a:pPr>
              <a:lnSpc>
                <a:spcPct val="150000"/>
              </a:lnSpc>
            </a:pPr>
            <a:r>
              <a:rPr lang="cs-CZ" dirty="0" err="1" smtClean="0"/>
              <a:t>Lambdacismus</a:t>
            </a:r>
            <a:r>
              <a:rPr lang="cs-CZ" dirty="0" smtClean="0"/>
              <a:t>: l</a:t>
            </a:r>
          </a:p>
          <a:p>
            <a:pPr>
              <a:lnSpc>
                <a:spcPct val="150000"/>
              </a:lnSpc>
            </a:pPr>
            <a:r>
              <a:rPr lang="cs-CZ" dirty="0" err="1" smtClean="0"/>
              <a:t>Kappacismus</a:t>
            </a:r>
            <a:r>
              <a:rPr lang="cs-CZ" dirty="0" smtClean="0"/>
              <a:t>: k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RVP ZŠ – očekávané výstupy, 1.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spojuje písmena a slabiky 	</a:t>
            </a:r>
          </a:p>
          <a:p>
            <a:r>
              <a:rPr lang="cs-CZ" i="1" dirty="0" smtClean="0"/>
              <a:t>převádí slova z mluvené do psané podoby 	</a:t>
            </a:r>
          </a:p>
          <a:p>
            <a:r>
              <a:rPr lang="cs-CZ" i="1" dirty="0" smtClean="0"/>
              <a:t>rozlišuje zvukovou a grafickou podobu slova, člení slova na hlásky, odlišuje dlouhé a krátké samohlásky 	</a:t>
            </a:r>
          </a:p>
          <a:p>
            <a:r>
              <a:rPr lang="cs-CZ" i="1" dirty="0" smtClean="0"/>
              <a:t>odůvodňuje a píše správně: i/y po tvrdých a měkkých souhláskách i po obojetných souhláskách ve vyjmenovaných slovech; </a:t>
            </a:r>
            <a:r>
              <a:rPr lang="cs-CZ" i="1" dirty="0" err="1" smtClean="0"/>
              <a:t>dě</a:t>
            </a:r>
            <a:r>
              <a:rPr lang="cs-CZ" i="1" dirty="0" smtClean="0"/>
              <a:t>, tě, ně, ú/ů, </a:t>
            </a:r>
            <a:r>
              <a:rPr lang="cs-CZ" i="1" dirty="0" err="1" smtClean="0"/>
              <a:t>bě</a:t>
            </a:r>
            <a:r>
              <a:rPr lang="cs-CZ" i="1" dirty="0" smtClean="0"/>
              <a:t>, </a:t>
            </a:r>
            <a:r>
              <a:rPr lang="cs-CZ" i="1" dirty="0" err="1" smtClean="0"/>
              <a:t>pě</a:t>
            </a:r>
            <a:r>
              <a:rPr lang="cs-CZ" i="1" dirty="0" smtClean="0"/>
              <a:t>, </a:t>
            </a:r>
            <a:r>
              <a:rPr lang="cs-CZ" i="1" dirty="0" err="1" smtClean="0"/>
              <a:t>vě</a:t>
            </a:r>
            <a:r>
              <a:rPr lang="cs-CZ" i="1" dirty="0" smtClean="0"/>
              <a:t>, mě – mimo morfologický šev</a:t>
            </a:r>
            <a:r>
              <a:rPr lang="cs-CZ" b="1" i="1" dirty="0" smtClean="0"/>
              <a:t> 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Učivo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zvuková stránka jazyka – sluchové rozlišení hlásek, výslovnost samohlásek, souhlásek a souhláskových skupin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Fonetika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Věda, která pojednává o zvukové stránce jazyka.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Artikulační</a:t>
            </a:r>
          </a:p>
          <a:p>
            <a:r>
              <a:rPr lang="cs-CZ" dirty="0" smtClean="0"/>
              <a:t>Akustická</a:t>
            </a:r>
          </a:p>
          <a:p>
            <a:r>
              <a:rPr lang="cs-CZ" dirty="0" err="1" smtClean="0"/>
              <a:t>Auditorní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Hláska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Hlásky jsou základní stavební prvky řeči</a:t>
            </a:r>
          </a:p>
          <a:p>
            <a:r>
              <a:rPr lang="cs-CZ" dirty="0" smtClean="0"/>
              <a:t>Fonologie – nauka o fonémech</a:t>
            </a:r>
          </a:p>
          <a:p>
            <a:r>
              <a:rPr lang="cs-CZ" dirty="0" smtClean="0"/>
              <a:t>Foném – na abstraktní úrovni – minimální zvukový prvek schopný rozlišovat samostatné jednotky významové</a:t>
            </a:r>
          </a:p>
          <a:p>
            <a:r>
              <a:rPr lang="cs-CZ" dirty="0" smtClean="0"/>
              <a:t>Alofon – poziční varianta fonému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Orgány podílející se na mluvení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Ústrojí respirační / dýchací: plíce, průdušnice, průdušky</a:t>
            </a:r>
          </a:p>
          <a:p>
            <a:r>
              <a:rPr lang="cs-CZ" dirty="0" smtClean="0"/>
              <a:t>Ústrojí fonační / hlasové: hlasivky, uložené v chrupavčitém hrtanu</a:t>
            </a:r>
          </a:p>
          <a:p>
            <a:r>
              <a:rPr lang="cs-CZ" dirty="0" smtClean="0"/>
              <a:t>Ústrojí artikulační: </a:t>
            </a:r>
          </a:p>
          <a:p>
            <a:r>
              <a:rPr lang="cs-CZ" dirty="0" smtClean="0"/>
              <a:t>1. rezonanční dutiny (ústní, hrdelní, nosní)</a:t>
            </a:r>
          </a:p>
          <a:p>
            <a:r>
              <a:rPr lang="cs-CZ" dirty="0" smtClean="0"/>
              <a:t>2. vlastní mluvidla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Mluvidla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Rty (labia)</a:t>
            </a:r>
          </a:p>
          <a:p>
            <a:r>
              <a:rPr lang="cs-CZ" dirty="0" smtClean="0"/>
              <a:t>Zuby (</a:t>
            </a:r>
            <a:r>
              <a:rPr lang="cs-CZ" dirty="0" err="1" smtClean="0"/>
              <a:t>dentes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Dásňový (alveolární) výstupek</a:t>
            </a:r>
          </a:p>
          <a:p>
            <a:r>
              <a:rPr lang="cs-CZ" dirty="0" smtClean="0"/>
              <a:t>Tvrdé, přední patro (palatum)</a:t>
            </a:r>
          </a:p>
          <a:p>
            <a:r>
              <a:rPr lang="cs-CZ" dirty="0" smtClean="0"/>
              <a:t>Měkké, zadní patro (velum)</a:t>
            </a:r>
          </a:p>
          <a:p>
            <a:r>
              <a:rPr lang="cs-CZ" dirty="0" smtClean="0"/>
              <a:t>Jazyk (</a:t>
            </a:r>
            <a:r>
              <a:rPr lang="cs-CZ" dirty="0" err="1" smtClean="0"/>
              <a:t>lingua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Čípek (uvula)</a:t>
            </a:r>
          </a:p>
          <a:p>
            <a:r>
              <a:rPr lang="cs-CZ" dirty="0" smtClean="0"/>
              <a:t>Dolní čelist (mandibula)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Sluchové ústrojí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Zevní ucho – boltec, zvukovod, bubínek</a:t>
            </a:r>
          </a:p>
          <a:p>
            <a:r>
              <a:rPr lang="cs-CZ" dirty="0" smtClean="0"/>
              <a:t>Střední ucho – kůstky (kladívko, kovadlinka, třmínek)</a:t>
            </a:r>
          </a:p>
          <a:p>
            <a:r>
              <a:rPr lang="cs-CZ" dirty="0" smtClean="0"/>
              <a:t>Vnitřní ucho – labyrint složený z předsíně, hlemýždě</a:t>
            </a:r>
            <a:r>
              <a:rPr lang="cs-CZ" dirty="0"/>
              <a:t> </a:t>
            </a:r>
            <a:r>
              <a:rPr lang="cs-CZ" dirty="0" smtClean="0"/>
              <a:t>(uložen </a:t>
            </a:r>
            <a:r>
              <a:rPr lang="cs-CZ" dirty="0" err="1" smtClean="0"/>
              <a:t>Cortiho</a:t>
            </a:r>
            <a:r>
              <a:rPr lang="cs-CZ" dirty="0" smtClean="0"/>
              <a:t> orgán) a tří polokruhových chodbiček. Nachází se ve skalní kosti.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Hlásky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Samohláska – vokál – tón</a:t>
            </a:r>
          </a:p>
          <a:p>
            <a:endParaRPr lang="cs-CZ" dirty="0" smtClean="0"/>
          </a:p>
          <a:p>
            <a:r>
              <a:rPr lang="cs-CZ" dirty="0" smtClean="0"/>
              <a:t>Souhláska – konsonant – šum </a:t>
            </a:r>
          </a:p>
          <a:p>
            <a:endParaRPr lang="cs-CZ" dirty="0" smtClean="0"/>
          </a:p>
          <a:p>
            <a:r>
              <a:rPr lang="cs-CZ" dirty="0" smtClean="0"/>
              <a:t>Sonora – jedinečné / znělé / nepárové ( j r l m n ň) – nepatrná artikulační překážka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Vokály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přední 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střední</a:t>
                      </a:r>
                      <a:r>
                        <a:rPr lang="cs-CZ" sz="2000" b="1" baseline="0" dirty="0" smtClean="0"/>
                        <a:t> 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zadní 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vysoké 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i, í 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           u, ú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středové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       e, é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o, ó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nízké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             a, á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Konsonanty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způsobu tvoření (závěrové, úžinové, polozávěrové)</a:t>
            </a:r>
          </a:p>
          <a:p>
            <a:r>
              <a:rPr lang="cs-CZ" dirty="0" smtClean="0"/>
              <a:t>Podle místa tvoření (retné, zubodásňové, </a:t>
            </a:r>
            <a:r>
              <a:rPr lang="cs-CZ" dirty="0" err="1" smtClean="0"/>
              <a:t>předopatrové</a:t>
            </a:r>
            <a:r>
              <a:rPr lang="cs-CZ" dirty="0" smtClean="0"/>
              <a:t>, zadopatrové, hrtanové)</a:t>
            </a:r>
          </a:p>
          <a:p>
            <a:r>
              <a:rPr lang="cs-CZ" dirty="0" smtClean="0"/>
              <a:t>Podle znělosti (znělé párové, neznělé párové, znělé jedinečné)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476</Words>
  <Application>Microsoft Office PowerPoint</Application>
  <PresentationFormat>Předvádění na obrazovce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Přizpůsobení člověka jazyku</vt:lpstr>
      <vt:lpstr>Fonetika</vt:lpstr>
      <vt:lpstr>Hláska </vt:lpstr>
      <vt:lpstr>Orgány podílející se na mluvení </vt:lpstr>
      <vt:lpstr>Mluvidla </vt:lpstr>
      <vt:lpstr>Sluchové ústrojí </vt:lpstr>
      <vt:lpstr>Hlásky </vt:lpstr>
      <vt:lpstr>Vokály </vt:lpstr>
      <vt:lpstr>Konsonanty </vt:lpstr>
      <vt:lpstr>Snímek 10</vt:lpstr>
      <vt:lpstr>!!!</vt:lpstr>
      <vt:lpstr>Slabika </vt:lpstr>
      <vt:lpstr>Ortoepie </vt:lpstr>
      <vt:lpstr>Vady výslovnosti </vt:lpstr>
      <vt:lpstr>RVP ZŠ – očekávané výstupy, 1. období</vt:lpstr>
      <vt:lpstr>Učivo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Přizpůsobení člověka jazyku</dc:title>
  <dc:creator>Pavla</dc:creator>
  <cp:lastModifiedBy>Radka</cp:lastModifiedBy>
  <cp:revision>9</cp:revision>
  <dcterms:created xsi:type="dcterms:W3CDTF">2013-02-21T12:14:30Z</dcterms:created>
  <dcterms:modified xsi:type="dcterms:W3CDTF">2020-02-14T09:09:27Z</dcterms:modified>
</cp:coreProperties>
</file>