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581" r:id="rId4"/>
    <p:sldId id="556" r:id="rId5"/>
    <p:sldId id="582" r:id="rId6"/>
    <p:sldId id="571" r:id="rId7"/>
    <p:sldId id="546" r:id="rId8"/>
    <p:sldId id="572" r:id="rId9"/>
    <p:sldId id="566" r:id="rId10"/>
    <p:sldId id="567" r:id="rId11"/>
    <p:sldId id="568" r:id="rId12"/>
    <p:sldId id="569" r:id="rId13"/>
    <p:sldId id="590" r:id="rId14"/>
    <p:sldId id="580" r:id="rId15"/>
    <p:sldId id="588" r:id="rId16"/>
    <p:sldId id="583" r:id="rId17"/>
    <p:sldId id="584" r:id="rId18"/>
    <p:sldId id="585" r:id="rId19"/>
    <p:sldId id="586" r:id="rId20"/>
    <p:sldId id="587" r:id="rId21"/>
    <p:sldId id="594" r:id="rId22"/>
    <p:sldId id="595" r:id="rId23"/>
    <p:sldId id="596" r:id="rId24"/>
    <p:sldId id="592" r:id="rId25"/>
    <p:sldId id="589" r:id="rId26"/>
    <p:sldId id="591" r:id="rId27"/>
    <p:sldId id="593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Čermák Michal" initials="ČM" lastIdx="1" clrIdx="0">
    <p:extLst>
      <p:ext uri="{19B8F6BF-5375-455C-9EA6-DF929625EA0E}">
        <p15:presenceInfo xmlns:p15="http://schemas.microsoft.com/office/powerpoint/2012/main" userId="S::cermak@pef.czu.cz::f4fd2bc4-2b1d-4325-80c5-3176c4651a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2T13:09:49.766" idx="1">
    <p:pos x="777" y="118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182DD-9ADF-45C6-8FE1-4AD08F00D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A77ACF-5BA3-47FC-B406-42B5572AD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DC4B4A-2B47-4589-A1C7-A1F4CF41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13C51D-C4CB-4851-8254-EF78E33C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CCF005-718C-4379-8AEF-06AB6BCF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64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93814-481D-44EB-A6A8-804C3E673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E825325-F3B2-4CF0-81A2-BC733F56C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17E1DD-AB5B-43D3-9769-35B9EF42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C6CCE9-2028-41AC-812F-D57D61C8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188AE3-D174-408F-87F4-3A3F9B57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82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FAB4C37-3476-4094-94EB-921D1ACBCF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109BF6-453D-4DB6-B4CA-F4853CC40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4D5C39A-78D7-4941-A4D0-A784C34F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40635-B281-4C2C-AE22-44EF49BE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9A1D22-F9A8-4A88-8E6D-C5034D30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328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E693FC-A35E-4ADA-A3C4-A5849BEF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99B44-99FD-46CE-A0CE-98FD448AC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1B181F-6307-46C4-B8C4-C6A9A94A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50A7308-1A41-4485-BEAA-B5C5DE4E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F6E64D-BFB7-4094-8F96-EE99E4023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30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ACA257-4E50-4925-90BA-274451581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0BCD808-EC9A-4A31-AC62-FDD89FADF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4C4484-9C77-4AE6-9325-A3CA609A5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96EB27-F440-4282-B6F9-0A91BDA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12EC6-168E-4A87-8511-69CABA7C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97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54E100-DB58-4B24-BCC5-9A9BD5FA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B37C3-DC4D-4BCA-801D-3FA628514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5D1638-F5CD-4064-8DD8-01D793AA55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8221D5-F1F1-4559-BB9C-8D233AF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1E483BE-589D-4872-8106-526664CEE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1F61D1-0538-4646-8547-9955864E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227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2023C6-688F-457F-BCEE-F6ADDC2E7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91BFC2-637C-4C35-B6D3-054D1E2F2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C8C039-E805-4196-8459-DC649504E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D6A613-8F09-453C-B488-5C4BFADC6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030AB82-5619-4E3C-83E6-866800B76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C410365-FBD2-438C-9BE7-76B97832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3B24471-303A-4D65-96C3-E42EE326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C88D6EE-05C9-41F9-9642-2D6D9F9C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49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430EB9-B7F6-4BD3-9C9D-DED441F0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52A1F9-9C20-47EE-96D4-83E5CD82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2D2868C-CB4C-4310-B07C-E744085D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A39C78-C2C2-42A5-BDE4-0E2C6DB6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1F6C144-D07E-47B3-B9C6-8C5C5060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341A49-0268-4709-AA89-76A104D1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6B50DE1-F5F8-4536-9326-F2C246CD7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6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C18880-A43F-4F6A-8773-1AEB8F5BD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6B8A7E-2CA1-49FD-9434-DB46EF0E1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9FBA55-F67B-4A5B-8D73-25D2FF57B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52DFE38-CB69-4049-9D6A-F702AFAD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881E9C-8FD1-42B6-8FBF-E51765BA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C048560-0E2D-43B9-8C24-859D504A0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483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0E3810-7634-4149-8BC9-40C352698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3C5CEE8-0FBF-42CD-B506-2975BC5D5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45E1DF-E121-4591-ADC8-842D6660E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0F570A-5BC4-453C-8FA4-F74771575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0C6E42F-CEF4-47DC-8E59-775AB4884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E94172-DEBC-4ADE-A43E-6F65DA3AB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44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68A2D05-E8ED-4BAE-965C-C1498182E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55440B-E869-4027-9B55-745AF6C69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2E4272D-1D72-4F4A-9DF7-DDED52025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4736E-E52C-4E37-96DA-D580077249B7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BF86A5-3DF4-4409-819E-AE0446C23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00CF29-4EFA-4E99-8833-143F64298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3076-ADC3-4C51-ADA8-5BD9EBFFC5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9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6FDC2B-A08D-4322-A146-1626D31A2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Veřejné finance</a:t>
            </a:r>
            <a:br>
              <a:rPr lang="cs-CZ" dirty="0"/>
            </a:br>
            <a:r>
              <a:rPr lang="cs-CZ" sz="4000" dirty="0"/>
              <a:t>3. seminář</a:t>
            </a:r>
            <a:br>
              <a:rPr lang="cs-CZ" dirty="0"/>
            </a:br>
            <a:r>
              <a:rPr lang="cs-CZ" sz="3200" dirty="0"/>
              <a:t>FTVS UK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80907D-8941-4C78-AEBA-6F9A57F46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0427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Ing. Michal Čermák</a:t>
            </a:r>
          </a:p>
          <a:p>
            <a:r>
              <a:rPr lang="cs-CZ" i="1" dirty="0"/>
              <a:t>cermak@pef.czu.cz</a:t>
            </a:r>
          </a:p>
        </p:txBody>
      </p:sp>
      <p:pic>
        <p:nvPicPr>
          <p:cNvPr id="6" name="Obrázek 5" descr="Obsah obrázku text, interiér&#10;&#10;Popis byl vytvořen automaticky">
            <a:extLst>
              <a:ext uri="{FF2B5EF4-FFF2-40B4-BE49-F238E27FC236}">
                <a16:creationId xmlns:a16="http://schemas.microsoft.com/office/drawing/2014/main" id="{0AF6693B-6E2E-4BD0-B4B0-05748EBFD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83" y="2890151"/>
            <a:ext cx="4356406" cy="290427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FD1830-E97B-49B3-8A09-A6DF75DBBD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1" y="2890151"/>
            <a:ext cx="4011797" cy="25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8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Model autonomie rozpočtu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916114"/>
            <a:ext cx="8280400" cy="4465637"/>
          </a:xfrm>
          <a:noFill/>
        </p:spPr>
      </p:pic>
      <p:sp>
        <p:nvSpPr>
          <p:cNvPr id="12292" name="TextovéPole 4"/>
          <p:cNvSpPr txBox="1">
            <a:spLocks noChangeArrowheads="1"/>
          </p:cNvSpPr>
          <p:nvPr/>
        </p:nvSpPr>
        <p:spPr bwMode="auto">
          <a:xfrm>
            <a:off x="2208214" y="6524625"/>
            <a:ext cx="7775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/>
              <a:t>Zdroj: JÍLEK, M. </a:t>
            </a:r>
            <a:r>
              <a:rPr lang="cs-CZ" altLang="cs-CZ" sz="1000" i="1"/>
              <a:t>Veřejné finance</a:t>
            </a:r>
            <a:r>
              <a:rPr lang="cs-CZ" altLang="cs-CZ" sz="1000"/>
              <a:t>. 1. vyd. České Budějovice: Jihočeská univerzita, 1999. 230 s. ISBN 80-704-036-16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Model relativní samostatnosti rozpočtu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8" y="1844676"/>
            <a:ext cx="8424862" cy="4537075"/>
          </a:xfrm>
          <a:noFill/>
        </p:spPr>
      </p:pic>
      <p:sp>
        <p:nvSpPr>
          <p:cNvPr id="13316" name="TextovéPole 4"/>
          <p:cNvSpPr txBox="1">
            <a:spLocks noChangeArrowheads="1"/>
          </p:cNvSpPr>
          <p:nvPr/>
        </p:nvSpPr>
        <p:spPr bwMode="auto">
          <a:xfrm>
            <a:off x="1992314" y="6524625"/>
            <a:ext cx="8351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/>
              <a:t>Zdroj: PEKOVÁ, J. </a:t>
            </a:r>
            <a:r>
              <a:rPr lang="cs-CZ" altLang="cs-CZ" sz="1000" i="1"/>
              <a:t>Hospodaření a finance územní samosprávy</a:t>
            </a:r>
            <a:r>
              <a:rPr lang="cs-CZ" altLang="cs-CZ" sz="1000"/>
              <a:t>. 1.vyd. Praha: Management Press, 2004. 375 s. ISBN 80-726-108-64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/>
              <a:t>Model relativní samostatnosti rozpočtu v ČR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862432"/>
            <a:ext cx="8351837" cy="4608513"/>
          </a:xfrm>
          <a:noFill/>
        </p:spPr>
      </p:pic>
      <p:sp>
        <p:nvSpPr>
          <p:cNvPr id="14340" name="TextovéPole 4"/>
          <p:cNvSpPr txBox="1">
            <a:spLocks noChangeArrowheads="1"/>
          </p:cNvSpPr>
          <p:nvPr/>
        </p:nvSpPr>
        <p:spPr bwMode="auto">
          <a:xfrm>
            <a:off x="1992314" y="6524625"/>
            <a:ext cx="8351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/>
              <a:t>Zdroj: PEKOVÁ, J. </a:t>
            </a:r>
            <a:r>
              <a:rPr lang="cs-CZ" altLang="cs-CZ" sz="1000" i="1"/>
              <a:t>Hospodaření a finance územní samosprávy</a:t>
            </a:r>
            <a:r>
              <a:rPr lang="cs-CZ" altLang="cs-CZ" sz="1000"/>
              <a:t>. 1.vyd. Praha: Management Press, 2004. 375 s. ISBN 80-726-108-64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A8035-219C-4CF3-9734-CD648E373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Rozpočtové určení daní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34F6B3-0270-4DD0-920E-6FF19E865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EC7F6C-783E-4DCE-8A07-1C479A0E0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829"/>
            <a:ext cx="10153650" cy="643604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BC657BD-C071-42A2-A222-BEDB4323EFFA}"/>
              </a:ext>
            </a:extLst>
          </p:cNvPr>
          <p:cNvSpPr txBox="1"/>
          <p:nvPr/>
        </p:nvSpPr>
        <p:spPr>
          <a:xfrm>
            <a:off x="10391775" y="6355318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/>
              <a:t>Zdroj: MF ČR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B7F0293-F7EA-4726-90D5-1DE17F2750E8}"/>
              </a:ext>
            </a:extLst>
          </p:cNvPr>
          <p:cNvSpPr txBox="1"/>
          <p:nvPr/>
        </p:nvSpPr>
        <p:spPr>
          <a:xfrm>
            <a:off x="701337" y="6327310"/>
            <a:ext cx="4838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Zákon č. 243/2000 Sb.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917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7508" y="86049"/>
            <a:ext cx="8856984" cy="778098"/>
          </a:xfrm>
        </p:spPr>
        <p:txBody>
          <a:bodyPr/>
          <a:lstStyle/>
          <a:p>
            <a:r>
              <a:rPr lang="cs-CZ" dirty="0"/>
              <a:t>Jak probíhá rozhodovací proces v ČR? 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979836" y="1131147"/>
            <a:ext cx="4040188" cy="639762"/>
          </a:xfrm>
        </p:spPr>
        <p:txBody>
          <a:bodyPr/>
          <a:lstStyle/>
          <a:p>
            <a:r>
              <a:rPr lang="cs-CZ" dirty="0"/>
              <a:t>Centrální úroveň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981200" y="1844825"/>
            <a:ext cx="4040188" cy="4281339"/>
          </a:xfrm>
        </p:spPr>
        <p:txBody>
          <a:bodyPr/>
          <a:lstStyle/>
          <a:p>
            <a:r>
              <a:rPr lang="cs-CZ" dirty="0"/>
              <a:t>Mládež a sport </a:t>
            </a:r>
          </a:p>
          <a:p>
            <a:pPr lvl="1"/>
            <a:r>
              <a:rPr lang="cs-CZ" dirty="0"/>
              <a:t>Poskytuje příspěvek na mládež, sport, a tělovýchovu</a:t>
            </a:r>
          </a:p>
          <a:p>
            <a:r>
              <a:rPr lang="cs-CZ" dirty="0"/>
              <a:t>Doprava </a:t>
            </a:r>
          </a:p>
          <a:p>
            <a:pPr lvl="1"/>
            <a:r>
              <a:rPr lang="cs-CZ" dirty="0"/>
              <a:t>MD je odpovědné za legislativu 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13513" y="1094634"/>
            <a:ext cx="4041775" cy="639762"/>
          </a:xfrm>
        </p:spPr>
        <p:txBody>
          <a:bodyPr/>
          <a:lstStyle/>
          <a:p>
            <a:r>
              <a:rPr lang="cs-CZ" dirty="0"/>
              <a:t>Místní úroveň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69026" y="1770909"/>
            <a:ext cx="3959423" cy="4355254"/>
          </a:xfrm>
        </p:spPr>
        <p:txBody>
          <a:bodyPr/>
          <a:lstStyle/>
          <a:p>
            <a:r>
              <a:rPr lang="cs-CZ" dirty="0"/>
              <a:t>Mládež a sport </a:t>
            </a:r>
          </a:p>
          <a:p>
            <a:pPr lvl="1"/>
            <a:r>
              <a:rPr lang="cs-CZ" dirty="0"/>
              <a:t>Místní úrovně jsou odpovědné za implementaci pravidel </a:t>
            </a:r>
          </a:p>
          <a:p>
            <a:r>
              <a:rPr lang="cs-CZ" dirty="0"/>
              <a:t>Doprava</a:t>
            </a:r>
          </a:p>
          <a:p>
            <a:pPr lvl="1"/>
            <a:r>
              <a:rPr lang="cs-CZ" dirty="0"/>
              <a:t>Veřejná doprava</a:t>
            </a:r>
          </a:p>
          <a:p>
            <a:pPr lvl="1"/>
            <a:r>
              <a:rPr lang="cs-CZ" dirty="0"/>
              <a:t>Správa místních komunikací</a:t>
            </a:r>
          </a:p>
          <a:p>
            <a:pPr lvl="1"/>
            <a:r>
              <a:rPr lang="cs-CZ" dirty="0"/>
              <a:t>Zajištění místní dopravy </a:t>
            </a:r>
          </a:p>
        </p:txBody>
      </p:sp>
      <p:sp>
        <p:nvSpPr>
          <p:cNvPr id="8" name="Obdélník 7"/>
          <p:cNvSpPr/>
          <p:nvPr/>
        </p:nvSpPr>
        <p:spPr>
          <a:xfrm>
            <a:off x="1595754" y="6581002"/>
            <a:ext cx="9000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https://portal.cor.europa.eu/divisionpowers/countries/MembersNLP/CR/Policy-Areas-Obligatory/Pages/Transport.aspx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52863" y="5012520"/>
            <a:ext cx="46433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Krajské samosprávy</a:t>
            </a:r>
            <a:r>
              <a:rPr lang="cs-CZ" sz="2000" dirty="0"/>
              <a:t> – správa silnic, zajištění regionální </a:t>
            </a:r>
          </a:p>
          <a:p>
            <a:r>
              <a:rPr lang="cs-CZ" sz="2000" dirty="0"/>
              <a:t>veřejné dopravy, </a:t>
            </a:r>
          </a:p>
          <a:p>
            <a:r>
              <a:rPr lang="cs-CZ" sz="2000" dirty="0"/>
              <a:t>stanovení základní dopravní obslužnosti </a:t>
            </a:r>
          </a:p>
        </p:txBody>
      </p:sp>
    </p:spTree>
    <p:extLst>
      <p:ext uri="{BB962C8B-B14F-4D97-AF65-F5344CB8AC3E}">
        <p14:creationId xmlns:p14="http://schemas.microsoft.com/office/powerpoint/2010/main" val="93569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3361" y="0"/>
            <a:ext cx="8856984" cy="1484638"/>
          </a:xfrm>
        </p:spPr>
        <p:txBody>
          <a:bodyPr/>
          <a:lstStyle/>
          <a:p>
            <a:r>
              <a:rPr lang="cs-CZ" sz="4000" dirty="0"/>
              <a:t>Jak probíhá rozhodovací proces v ČR – vzdělávání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784819" y="1390554"/>
            <a:ext cx="4040188" cy="639762"/>
          </a:xfrm>
        </p:spPr>
        <p:txBody>
          <a:bodyPr/>
          <a:lstStyle/>
          <a:p>
            <a:r>
              <a:rPr lang="cs-CZ" dirty="0"/>
              <a:t>Centrální úroveň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1627973" y="2145980"/>
            <a:ext cx="4353880" cy="1085747"/>
          </a:xfrm>
        </p:spPr>
        <p:txBody>
          <a:bodyPr/>
          <a:lstStyle/>
          <a:p>
            <a:pPr marL="266700" lvl="1" indent="-266700"/>
            <a:r>
              <a:rPr lang="cs-CZ" dirty="0"/>
              <a:t>Koncepce, příprava veškeré legislativy a jejího dodržování , strategie vzdělávání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>
          <a:xfrm>
            <a:off x="6143131" y="1347281"/>
            <a:ext cx="4041775" cy="639762"/>
          </a:xfrm>
        </p:spPr>
        <p:txBody>
          <a:bodyPr/>
          <a:lstStyle/>
          <a:p>
            <a:r>
              <a:rPr lang="cs-CZ" dirty="0"/>
              <a:t>Místní úroveň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>
          <a:xfrm>
            <a:off x="6110673" y="2030316"/>
            <a:ext cx="4355467" cy="2237876"/>
          </a:xfrm>
        </p:spPr>
        <p:txBody>
          <a:bodyPr/>
          <a:lstStyle/>
          <a:p>
            <a:pPr marL="542925" lvl="1" indent="-357188"/>
            <a:r>
              <a:rPr lang="cs-CZ" dirty="0"/>
              <a:t>Základní školy</a:t>
            </a:r>
          </a:p>
          <a:p>
            <a:pPr marL="542925" lvl="1" indent="-357188"/>
            <a:r>
              <a:rPr lang="cs-CZ" dirty="0"/>
              <a:t>Školky, jesle</a:t>
            </a:r>
          </a:p>
          <a:p>
            <a:pPr marL="542925" lvl="1" indent="-357188"/>
            <a:r>
              <a:rPr lang="cs-CZ" dirty="0"/>
              <a:t>Základní umělecké školy</a:t>
            </a:r>
          </a:p>
          <a:p>
            <a:pPr marL="542925" lvl="1" indent="-357188"/>
            <a:r>
              <a:rPr lang="cs-CZ" dirty="0"/>
              <a:t>Školní doprava</a:t>
            </a:r>
          </a:p>
          <a:p>
            <a:pPr marL="471487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449388" y="65781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https://portal.cor.europa.eu/divisionpowers/countries/MembersNLP/CR/Policy-Areas-Obligatory/Pages/Transport.aspx</a:t>
            </a:r>
          </a:p>
        </p:txBody>
      </p:sp>
      <p:sp>
        <p:nvSpPr>
          <p:cNvPr id="9" name="Zástupný symbol pro obsah 4"/>
          <p:cNvSpPr txBox="1">
            <a:spLocks/>
          </p:cNvSpPr>
          <p:nvPr/>
        </p:nvSpPr>
        <p:spPr bwMode="auto">
          <a:xfrm>
            <a:off x="1787804" y="3478341"/>
            <a:ext cx="6480039" cy="290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377950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1800">
                <a:solidFill>
                  <a:schemeClr val="tx1"/>
                </a:solidFill>
                <a:latin typeface="+mn-lt"/>
              </a:defRPr>
            </a:lvl3pPr>
            <a:lvl4pPr marL="1827213" indent="-4381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297113" indent="-468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o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b="1" dirty="0"/>
              <a:t>Krajská úroveň </a:t>
            </a:r>
            <a:r>
              <a:rPr lang="cs-CZ" kern="0" dirty="0"/>
              <a:t> </a:t>
            </a:r>
          </a:p>
          <a:p>
            <a:pPr marL="180975" lvl="1" indent="-180975"/>
            <a:r>
              <a:rPr lang="cs-CZ" kern="0" dirty="0"/>
              <a:t>Střední školy</a:t>
            </a:r>
          </a:p>
          <a:p>
            <a:pPr marL="180975" lvl="1" indent="-180975"/>
            <a:r>
              <a:rPr lang="cs-CZ" kern="0" dirty="0"/>
              <a:t>Vyšší odborné školy</a:t>
            </a:r>
          </a:p>
          <a:p>
            <a:pPr marL="180975" lvl="1" indent="-180975"/>
            <a:r>
              <a:rPr lang="cs-CZ" kern="0" dirty="0"/>
              <a:t>Speciální školy a zařízení pro postižené </a:t>
            </a:r>
          </a:p>
          <a:p>
            <a:pPr marL="180975" lvl="1" indent="-180975"/>
            <a:r>
              <a:rPr lang="cs-CZ" kern="0" dirty="0"/>
              <a:t>Školy spojené se zdravotním zařízením</a:t>
            </a:r>
          </a:p>
          <a:p>
            <a:pPr marL="180975" lvl="1" indent="-180975"/>
            <a:r>
              <a:rPr lang="cs-CZ" kern="0" dirty="0"/>
              <a:t>Střední školy s jiným jazykem výuky než ČJ</a:t>
            </a:r>
          </a:p>
          <a:p>
            <a:pPr marL="180975" lvl="1" indent="-180975"/>
            <a:r>
              <a:rPr lang="cs-CZ" kern="0" dirty="0"/>
              <a:t>Jazykové a umělecké školy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2113C7-A63F-49B8-8BEE-7810896F07A6}"/>
              </a:ext>
            </a:extLst>
          </p:cNvPr>
          <p:cNvSpPr txBox="1"/>
          <p:nvPr/>
        </p:nvSpPr>
        <p:spPr>
          <a:xfrm>
            <a:off x="7763544" y="4646419"/>
            <a:ext cx="409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Co například Vysoké školy a univerzity?</a:t>
            </a:r>
          </a:p>
        </p:txBody>
      </p:sp>
    </p:spTree>
    <p:extLst>
      <p:ext uri="{BB962C8B-B14F-4D97-AF65-F5344CB8AC3E}">
        <p14:creationId xmlns:p14="http://schemas.microsoft.com/office/powerpoint/2010/main" val="3151546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A98AB-817C-4EBA-81AA-CCB00513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financování sportu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9C30E-CCBB-45D8-9840-EDC90FD01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/>
              <a:t>Vícezdrojové financování</a:t>
            </a:r>
          </a:p>
          <a:p>
            <a:r>
              <a:rPr lang="cs-CZ" sz="2000" dirty="0"/>
              <a:t>Nízká podpora z veřejných zdrojů, malý podíl přímého financování, vyšší podíl financování z „domácích“ zdrojů a dobrovolnické práce</a:t>
            </a:r>
          </a:p>
          <a:p>
            <a:r>
              <a:rPr lang="cs-CZ" sz="2000" dirty="0"/>
              <a:t>Klasický koncept financování:</a:t>
            </a:r>
          </a:p>
          <a:p>
            <a:pPr marL="0" indent="0">
              <a:buNone/>
            </a:pPr>
            <a:r>
              <a:rPr lang="cs-CZ" sz="2000" dirty="0"/>
              <a:t>      </a:t>
            </a:r>
            <a:r>
              <a:rPr lang="cs-CZ" sz="1800" i="1" dirty="0"/>
              <a:t>- soukromé zdroje</a:t>
            </a:r>
          </a:p>
          <a:p>
            <a:pPr marL="0" indent="0">
              <a:buNone/>
            </a:pPr>
            <a:r>
              <a:rPr lang="cs-CZ" sz="1800" i="1" dirty="0"/>
              <a:t>      - veřejné zdroje</a:t>
            </a:r>
          </a:p>
          <a:p>
            <a:r>
              <a:rPr lang="cs-CZ" sz="1800" dirty="0"/>
              <a:t>V ČR převažuje smíšený, vícezdrojový</a:t>
            </a:r>
          </a:p>
          <a:p>
            <a:r>
              <a:rPr lang="cs-CZ" sz="1800" dirty="0"/>
              <a:t>Významný podíl financování sportu mají:</a:t>
            </a:r>
          </a:p>
          <a:p>
            <a:pPr marL="0" indent="0">
              <a:buNone/>
            </a:pPr>
            <a:r>
              <a:rPr lang="cs-CZ" sz="1800" dirty="0"/>
              <a:t>     - rozpočty domácností</a:t>
            </a:r>
          </a:p>
          <a:p>
            <a:pPr marL="0" indent="0">
              <a:buNone/>
            </a:pPr>
            <a:r>
              <a:rPr lang="cs-CZ" sz="1800" dirty="0"/>
              <a:t>    - veřejné rozpočty – centrálně pomocí rozpočtu, rozpočty krajů a obcí</a:t>
            </a:r>
          </a:p>
          <a:p>
            <a:pPr marL="0" indent="0">
              <a:buNone/>
            </a:pPr>
            <a:r>
              <a:rPr lang="cs-CZ" sz="1800" dirty="0"/>
              <a:t>    - odvody z daní loterijních společností</a:t>
            </a:r>
          </a:p>
          <a:p>
            <a:pPr marL="0" indent="0">
              <a:buNone/>
            </a:pPr>
            <a:r>
              <a:rPr lang="cs-CZ" sz="1800" dirty="0"/>
              <a:t>    - zdroje soukromých společností</a:t>
            </a:r>
          </a:p>
          <a:p>
            <a:pPr marL="0" indent="0">
              <a:buNone/>
            </a:pPr>
            <a:r>
              <a:rPr lang="cs-CZ" sz="1800" dirty="0"/>
              <a:t>    - vlastní činnost TJ, klubů, svazů, atd.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6B835C9-B51C-4513-BFA0-19DCAC905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3429000"/>
            <a:ext cx="3829049" cy="29611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BE04D51-C597-4725-B221-1C6CF3326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490" y="365125"/>
            <a:ext cx="2675310" cy="17716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084B215-0EC3-40B5-821B-54D0D1A89750}"/>
              </a:ext>
            </a:extLst>
          </p:cNvPr>
          <p:cNvSpPr txBox="1"/>
          <p:nvPr/>
        </p:nvSpPr>
        <p:spPr>
          <a:xfrm flipH="1">
            <a:off x="5573476" y="2636667"/>
            <a:ext cx="5470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Základním legislativním dokumentem v oblasti sportu je zákon č. 115/2001 Sb., o podpoře sportu, ve znění pozdějších předpisů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52442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90C57-FA9F-4FD9-A424-E1C93465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financování sportu v ČR – vícezdrojové financování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ED4B50-8B4D-4285-801A-CD86B8174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5D2673-1E30-4E56-A578-E82D8FBA7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2" y="1867507"/>
            <a:ext cx="8258176" cy="426757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0680E4B-1D89-4298-A044-7AA6175502CC}"/>
              </a:ext>
            </a:extLst>
          </p:cNvPr>
          <p:cNvSpPr txBox="1"/>
          <p:nvPr/>
        </p:nvSpPr>
        <p:spPr>
          <a:xfrm>
            <a:off x="7524750" y="6176963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Zdroj: Hobza, </a:t>
            </a:r>
            <a:r>
              <a:rPr lang="cs-CZ" i="1" dirty="0" err="1"/>
              <a:t>Rektořík</a:t>
            </a:r>
            <a:r>
              <a:rPr lang="cs-CZ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2742285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955E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4EC3EAE-2A1A-4B8F-87C7-A4B75CDE2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Struktura financování sportu do 2019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930C22-DC79-49ED-A5C0-8178285D7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7933" y="1179305"/>
            <a:ext cx="7347537" cy="450036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5F4087D8-D787-4E65-8815-91198725E3F5}"/>
              </a:ext>
            </a:extLst>
          </p:cNvPr>
          <p:cNvSpPr txBox="1"/>
          <p:nvPr/>
        </p:nvSpPr>
        <p:spPr>
          <a:xfrm>
            <a:off x="7592291" y="6057900"/>
            <a:ext cx="4513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/>
              <a:t>Zdroj: Adam Pelta, Financování sportu v České republice, bakalářská práce</a:t>
            </a:r>
          </a:p>
        </p:txBody>
      </p:sp>
    </p:spTree>
    <p:extLst>
      <p:ext uri="{BB962C8B-B14F-4D97-AF65-F5344CB8AC3E}">
        <p14:creationId xmlns:p14="http://schemas.microsoft.com/office/powerpoint/2010/main" val="1183584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E77B53-DC98-479F-B8EB-30FB28AB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financování sportu v ČR</a:t>
            </a:r>
            <a:r>
              <a:rPr lang="cs-CZ" dirty="0"/>
              <a:t> – veřejné rozpočty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55365F-7312-42E8-A46F-235234602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/>
              <a:t>Státní rozpočet –</a:t>
            </a:r>
            <a:r>
              <a:rPr lang="cs-CZ" dirty="0"/>
              <a:t> </a:t>
            </a:r>
            <a:r>
              <a:rPr lang="cs-CZ" sz="2400" dirty="0"/>
              <a:t>do 2021 z kapitoly 33 MŠMT (Podpora činnosti v oblasti sportu), Vysokoškolská sportovní centra, atd. </a:t>
            </a:r>
          </a:p>
          <a:p>
            <a:pPr marL="0" indent="0">
              <a:buNone/>
            </a:pPr>
            <a:r>
              <a:rPr lang="cs-CZ" sz="2400" dirty="0"/>
              <a:t>Oblasti: 1) </a:t>
            </a:r>
            <a:r>
              <a:rPr lang="cs-CZ" sz="2400" i="1" u="sng" dirty="0"/>
              <a:t>Sportovní reprezentace </a:t>
            </a:r>
            <a:r>
              <a:rPr lang="cs-CZ" sz="2400" dirty="0"/>
              <a:t>– neinvestiční dotace, vysokoškolské sportovní centra</a:t>
            </a:r>
          </a:p>
          <a:p>
            <a:pPr marL="0" indent="0">
              <a:buNone/>
            </a:pPr>
            <a:r>
              <a:rPr lang="cs-CZ" sz="2400" dirty="0"/>
              <a:t>               2</a:t>
            </a:r>
            <a:r>
              <a:rPr lang="cs-CZ" sz="2400" i="1" u="sng" dirty="0"/>
              <a:t>) Všeobecná sportovní činnost </a:t>
            </a:r>
            <a:r>
              <a:rPr lang="cs-CZ" sz="2400" dirty="0"/>
              <a:t>– přímá činnost ve TJ/SK</a:t>
            </a:r>
          </a:p>
          <a:p>
            <a:pPr marL="0" indent="0">
              <a:buNone/>
            </a:pPr>
            <a:r>
              <a:rPr lang="cs-CZ" sz="2400" dirty="0"/>
              <a:t>               3) </a:t>
            </a:r>
            <a:r>
              <a:rPr lang="cs-CZ" sz="2400" i="1" u="sng" dirty="0"/>
              <a:t>Programové financování </a:t>
            </a:r>
            <a:r>
              <a:rPr lang="cs-CZ" sz="2400" dirty="0"/>
              <a:t>– „Rozvoj sportovní infrastruktury v ČR v letech 2017-2024“, „Podpora materiálně technické základy“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cs-CZ" b="1" i="1" dirty="0"/>
              <a:t>Rozpočty samosprávných celků a obcí, městských částí</a:t>
            </a:r>
            <a:r>
              <a:rPr lang="cs-CZ" dirty="0"/>
              <a:t> – nejasné metody financování, diferenciace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782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1F067-6D76-4674-AB91-E45D7FD84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Fiskální </a:t>
            </a:r>
            <a:r>
              <a:rPr lang="cs-CZ" sz="4800" dirty="0"/>
              <a:t>federalismus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6506AFC-460C-4999-9AD0-1CB42A4F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56" y="2463006"/>
            <a:ext cx="5634893" cy="286146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3DCBCF3-C613-48B8-ADA6-967C56683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3267075"/>
            <a:ext cx="451485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0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7306E-A262-4914-BBB8-B130027E6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365125"/>
            <a:ext cx="10515600" cy="1325563"/>
          </a:xfrm>
        </p:spPr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financování sportu v ČR </a:t>
            </a:r>
            <a:r>
              <a:rPr lang="cs-CZ" dirty="0"/>
              <a:t>– soukromé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9E0718-22B1-4879-983C-FDABB5F43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Vydání domácností</a:t>
            </a:r>
          </a:p>
          <a:p>
            <a:r>
              <a:rPr lang="cs-CZ" b="1" dirty="0"/>
              <a:t>Výnosy s vlastních činností TJ, klubů, svazů</a:t>
            </a:r>
          </a:p>
          <a:p>
            <a:r>
              <a:rPr lang="cs-CZ" b="1" dirty="0"/>
              <a:t>Sponzoring akcí, klubů či jednotlivců</a:t>
            </a:r>
          </a:p>
          <a:p>
            <a:r>
              <a:rPr lang="cs-CZ" b="1" dirty="0"/>
              <a:t>Příjmy z reklamních akcí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508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4BA7A-DEB9-4547-B142-24DE9BFD7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Analýza financování sportu v ČR </a:t>
            </a:r>
            <a:r>
              <a:rPr lang="cs-CZ" dirty="0"/>
              <a:t>– loterijní společnosti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C52539D6-67A3-4182-B4D1-7E97585BC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Loterijní společnosti přispívají na základě daňových</a:t>
            </a:r>
          </a:p>
          <a:p>
            <a:pPr marL="0" indent="0">
              <a:buNone/>
            </a:pPr>
            <a:r>
              <a:rPr lang="cs-CZ" dirty="0"/>
              <a:t>odvodů do státního rozpočtu (35%) a rozpočtu obcí (65%) – výnos daně z technických hazardních her, do rozpočtu obce – rozdělení kultura/sport</a:t>
            </a:r>
          </a:p>
          <a:p>
            <a:r>
              <a:rPr lang="cs-CZ" dirty="0"/>
              <a:t>Do roku 2012 přímé platby loterijních společností</a:t>
            </a:r>
          </a:p>
          <a:p>
            <a:pPr marL="0" indent="0">
              <a:buNone/>
            </a:pPr>
            <a:r>
              <a:rPr lang="cs-CZ" dirty="0"/>
              <a:t>V roce 2017 dosáhly odvody z hazardu 12 mld. Kč, v roce 2018 nastal pokles o 20 % z důvodu zákazu hazardu v obcích. </a:t>
            </a:r>
          </a:p>
          <a:p>
            <a:r>
              <a:rPr lang="cs-CZ" dirty="0"/>
              <a:t>Nejvýznamnější společnost v ČR: Sazka, a.s. </a:t>
            </a:r>
          </a:p>
          <a:p>
            <a:r>
              <a:rPr lang="cs-CZ" dirty="0"/>
              <a:t>Jednotlivé společnosti přispívají přes ČOV</a:t>
            </a:r>
          </a:p>
          <a:p>
            <a:r>
              <a:rPr lang="cs-CZ" dirty="0"/>
              <a:t>Změna loterijního zákona v roce 2017 – 63% obcím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3716985-2852-4276-83A2-C0D62A59B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93" y="4667250"/>
            <a:ext cx="3341012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84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077BB-0B28-4E20-82A7-EB335688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Loterijní společnosti v EU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866A0C-2773-48D3-99DA-31B90DAC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B2568D9-FCD1-494C-9617-B11505548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951" y="1418501"/>
            <a:ext cx="5524449" cy="507437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C920A80-7603-4F41-8622-F7BAEFEBC838}"/>
              </a:ext>
            </a:extLst>
          </p:cNvPr>
          <p:cNvSpPr txBox="1"/>
          <p:nvPr/>
        </p:nvSpPr>
        <p:spPr>
          <a:xfrm>
            <a:off x="8788400" y="6311900"/>
            <a:ext cx="300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KMPG, 2011</a:t>
            </a:r>
          </a:p>
        </p:txBody>
      </p:sp>
    </p:spTree>
    <p:extLst>
      <p:ext uri="{BB962C8B-B14F-4D97-AF65-F5344CB8AC3E}">
        <p14:creationId xmlns:p14="http://schemas.microsoft.com/office/powerpoint/2010/main" val="1373791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44D32C-BF2B-4C5B-AC68-B2E4024B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sportu v ČR – Státní rozpočet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F5FAEE9-FF0D-46C6-9137-6016F3DE1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829" y="1562386"/>
            <a:ext cx="8194745" cy="5125188"/>
          </a:xfrm>
        </p:spPr>
      </p:pic>
    </p:spTree>
    <p:extLst>
      <p:ext uri="{BB962C8B-B14F-4D97-AF65-F5344CB8AC3E}">
        <p14:creationId xmlns:p14="http://schemas.microsoft.com/office/powerpoint/2010/main" val="3559963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FF2E54-A29A-4363-AEE9-8287AE29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Financování sportu v ČR </a:t>
            </a:r>
            <a:r>
              <a:rPr lang="cs-CZ" dirty="0"/>
              <a:t>– financování z obcí a měst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189489-395B-4F72-A948-21C6506CC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Finanční podpora sportu ze strany obcí není definována žádným zákonem, záleží na místních zvyklostech, finančních možnostech a rozhodnutí místního zastupitelstva</a:t>
            </a:r>
          </a:p>
          <a:p>
            <a:r>
              <a:rPr lang="cs-CZ" dirty="0"/>
              <a:t>Mnohé obce nemají koncept rozvoje sportu a volnočasových aktivit</a:t>
            </a:r>
          </a:p>
          <a:p>
            <a:r>
              <a:rPr lang="cs-CZ" b="1" i="1" dirty="0"/>
              <a:t>Přímé financování z rozpočtu obcí </a:t>
            </a:r>
            <a:r>
              <a:rPr lang="cs-CZ" dirty="0"/>
              <a:t>– dotace na provoz sportovních zařízení, investice do sportovišť, příspěvky občanským sdružením.</a:t>
            </a:r>
          </a:p>
          <a:p>
            <a:r>
              <a:rPr lang="cs-CZ" b="1" i="1" dirty="0"/>
              <a:t>Nepřímé financování z rozpočtu obce </a:t>
            </a:r>
            <a:r>
              <a:rPr lang="cs-CZ" dirty="0"/>
              <a:t>– různé podpory školám, organizacím, pořádání sportovních akcí, atd.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0055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D4A8F-A56B-45B3-882A-A30E99E5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Financování sportu v ČR </a:t>
            </a:r>
            <a:r>
              <a:rPr lang="cs-CZ" dirty="0"/>
              <a:t>– </a:t>
            </a:r>
            <a:r>
              <a:rPr lang="cs-CZ" sz="3600" dirty="0"/>
              <a:t>struktura zdrojů sportovních klubů – veřejný sektor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5AD928-AE2E-42BC-98C4-091E46B92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5" y="0"/>
            <a:ext cx="10515600" cy="435133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729A088-3870-41B3-9B8B-68EF3368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241" y="1975775"/>
            <a:ext cx="5169994" cy="40510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AEB7C49-319A-46D1-8935-1ABF69480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992" y="2736350"/>
            <a:ext cx="4698018" cy="351506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0A686BD-FDCD-4434-AD6D-286E51DEE30D}"/>
              </a:ext>
            </a:extLst>
          </p:cNvPr>
          <p:cNvSpPr txBox="1"/>
          <p:nvPr/>
        </p:nvSpPr>
        <p:spPr>
          <a:xfrm>
            <a:off x="6233016" y="5581649"/>
            <a:ext cx="277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2012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57132B3-9495-4105-A77C-43E4EDA1EAEF}"/>
              </a:ext>
            </a:extLst>
          </p:cNvPr>
          <p:cNvSpPr txBox="1"/>
          <p:nvPr/>
        </p:nvSpPr>
        <p:spPr>
          <a:xfrm>
            <a:off x="410119" y="5950981"/>
            <a:ext cx="4573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rgbClr val="FF0000"/>
                </a:solidFill>
              </a:rPr>
              <a:t>Loterijní společnosti – přímé platby již  minulostí*</a:t>
            </a:r>
          </a:p>
        </p:txBody>
      </p:sp>
    </p:spTree>
    <p:extLst>
      <p:ext uri="{BB962C8B-B14F-4D97-AF65-F5344CB8AC3E}">
        <p14:creationId xmlns:p14="http://schemas.microsoft.com/office/powerpoint/2010/main" val="34149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4A91B-361A-49E6-8D28-9801A9875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Financování sportu v ČR </a:t>
            </a:r>
            <a:r>
              <a:rPr lang="cs-CZ" dirty="0"/>
              <a:t>– výdaje na sport obce versus kraje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C6C0A-294A-4957-9576-24CFE8CBE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1FF4E52-1BFB-4CE7-A93C-F5BEBD21A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54" y="2162175"/>
            <a:ext cx="5192686" cy="30869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76F7F54-7CB2-4643-A9AA-2F8D4DD21315}"/>
              </a:ext>
            </a:extLst>
          </p:cNvPr>
          <p:cNvSpPr txBox="1"/>
          <p:nvPr/>
        </p:nvSpPr>
        <p:spPr>
          <a:xfrm>
            <a:off x="409575" y="5249147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Zpracováno A. </a:t>
            </a:r>
            <a:r>
              <a:rPr lang="cs-CZ" dirty="0" err="1"/>
              <a:t>Petla</a:t>
            </a:r>
            <a:r>
              <a:rPr lang="cs-CZ" dirty="0"/>
              <a:t>, BP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4F7B88E-2D8D-4D0C-9642-8E892A1B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11" y="2162175"/>
            <a:ext cx="5987628" cy="317182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3A6B4BA3-6AD1-4DE5-82DC-46C66368686B}"/>
              </a:ext>
            </a:extLst>
          </p:cNvPr>
          <p:cNvSpPr txBox="1"/>
          <p:nvPr/>
        </p:nvSpPr>
        <p:spPr>
          <a:xfrm>
            <a:off x="6429375" y="5206046"/>
            <a:ext cx="401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Zpracováno A. </a:t>
            </a:r>
            <a:r>
              <a:rPr lang="cs-CZ" dirty="0" err="1"/>
              <a:t>Petla</a:t>
            </a:r>
            <a:r>
              <a:rPr lang="cs-CZ" dirty="0"/>
              <a:t>, BP</a:t>
            </a:r>
          </a:p>
        </p:txBody>
      </p:sp>
    </p:spTree>
    <p:extLst>
      <p:ext uri="{BB962C8B-B14F-4D97-AF65-F5344CB8AC3E}">
        <p14:creationId xmlns:p14="http://schemas.microsoft.com/office/powerpoint/2010/main" val="2209661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358A7-10AC-46CC-8485-340804DD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800" b="1" dirty="0">
                <a:solidFill>
                  <a:srgbClr val="FF0000"/>
                </a:solidFill>
              </a:rPr>
              <a:t>Specifické problémy při financování sportu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C10BB1-E395-4B53-8C29-959ACD773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Klesající trend objemu financování do sportovních odvětví</a:t>
            </a:r>
          </a:p>
          <a:p>
            <a:r>
              <a:rPr lang="cs-CZ" dirty="0"/>
              <a:t>Loterijní společnosti v ČR jsou vlastněny pouze soukromým sektorem</a:t>
            </a:r>
          </a:p>
          <a:p>
            <a:r>
              <a:rPr lang="cs-CZ" dirty="0"/>
              <a:t>Růst tlaku financování ze strany domácností/firem – sociální nerovnost v přístupu ke sportu</a:t>
            </a:r>
          </a:p>
          <a:p>
            <a:r>
              <a:rPr lang="cs-CZ" dirty="0"/>
              <a:t>Absence komplexního registru na komplexní a regionální úrovni</a:t>
            </a:r>
          </a:p>
          <a:p>
            <a:r>
              <a:rPr lang="cs-CZ" dirty="0"/>
              <a:t>Úpravy loterijního zákona – daňové odvody nejsou určené primárně pro sport</a:t>
            </a:r>
          </a:p>
          <a:p>
            <a:r>
              <a:rPr lang="cs-CZ" dirty="0"/>
              <a:t>Podpora sportu bez vazby do jiných odvětví, např. turistiky, cestovní ruch.</a:t>
            </a:r>
          </a:p>
        </p:txBody>
      </p:sp>
    </p:spTree>
    <p:extLst>
      <p:ext uri="{BB962C8B-B14F-4D97-AF65-F5344CB8AC3E}">
        <p14:creationId xmlns:p14="http://schemas.microsoft.com/office/powerpoint/2010/main" val="429337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5719" y="260648"/>
            <a:ext cx="8229600" cy="1143000"/>
          </a:xfrm>
        </p:spPr>
        <p:txBody>
          <a:bodyPr/>
          <a:lstStyle/>
          <a:p>
            <a:pPr algn="ctr"/>
            <a:r>
              <a:rPr lang="cs-CZ" dirty="0"/>
              <a:t>Fiskální decentralizace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550" y="1590675"/>
            <a:ext cx="9620250" cy="5267325"/>
          </a:xfrm>
        </p:spPr>
        <p:txBody>
          <a:bodyPr/>
          <a:lstStyle/>
          <a:p>
            <a:r>
              <a:rPr lang="cs-CZ" dirty="0"/>
              <a:t>Fiskální decentralizace představuje pouze jeden aspekt </a:t>
            </a:r>
          </a:p>
          <a:p>
            <a:pPr marL="471487" lvl="1" indent="0">
              <a:buNone/>
            </a:pPr>
            <a:r>
              <a:rPr lang="cs-CZ" dirty="0"/>
              <a:t>……..decentralizace </a:t>
            </a:r>
          </a:p>
          <a:p>
            <a:pPr marL="471487" lvl="1" indent="0">
              <a:buNone/>
            </a:pPr>
            <a:endParaRPr lang="cs-CZ" dirty="0"/>
          </a:p>
          <a:p>
            <a:pPr marL="471487" lvl="1" indent="0" algn="ctr">
              <a:buNone/>
            </a:pPr>
            <a:r>
              <a:rPr lang="cs-CZ" b="1" dirty="0"/>
              <a:t>ROZSAH DECENTRALIZACE</a:t>
            </a:r>
          </a:p>
          <a:p>
            <a:pPr marL="471487" lvl="1" indent="0" algn="ctr">
              <a:buNone/>
            </a:pPr>
            <a:r>
              <a:rPr lang="cs-CZ" dirty="0"/>
              <a:t>Politická</a:t>
            </a:r>
          </a:p>
          <a:p>
            <a:pPr marL="471487" lvl="1" indent="0" algn="ctr">
              <a:buNone/>
            </a:pPr>
            <a:r>
              <a:rPr lang="cs-CZ" dirty="0"/>
              <a:t>Administrativní</a:t>
            </a:r>
          </a:p>
          <a:p>
            <a:pPr marL="471487" lvl="1" indent="0" algn="ctr">
              <a:buNone/>
            </a:pPr>
            <a:r>
              <a:rPr lang="cs-CZ" dirty="0"/>
              <a:t>Fiskální </a:t>
            </a:r>
          </a:p>
          <a:p>
            <a:pPr marL="471487" lvl="1" indent="0" algn="ctr">
              <a:buNone/>
            </a:pPr>
            <a:endParaRPr lang="cs-CZ" dirty="0"/>
          </a:p>
          <a:p>
            <a:pPr marL="471487" lvl="1" indent="0" algn="ctr">
              <a:buNone/>
            </a:pPr>
            <a:r>
              <a:rPr lang="cs-CZ" i="1" dirty="0">
                <a:solidFill>
                  <a:srgbClr val="FF0000"/>
                </a:solidFill>
              </a:rPr>
              <a:t>V rámci úrovní vlády</a:t>
            </a:r>
          </a:p>
        </p:txBody>
      </p:sp>
    </p:spTree>
    <p:extLst>
      <p:ext uri="{BB962C8B-B14F-4D97-AF65-F5344CB8AC3E}">
        <p14:creationId xmlns:p14="http://schemas.microsoft.com/office/powerpoint/2010/main" val="276865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Současné decentralizační tendence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20932" y="1580225"/>
            <a:ext cx="9467556" cy="5277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Příčiny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Demokratizace společnosti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Globalizace vytváří tržní prostory, které již nejsou identické s národními teritorii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Decentralizace může být považována za luxusní statek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Se zvyšujícími se důchody obyvatel často dochází i ke zvyšování meziregionálních rozdílů v rámci země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Špatná dostupnost služeb na místní úrovni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Předejít rozdělení/občanské válce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Argumenty (de)centralizace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cs-CZ" dirty="0"/>
              <a:t>Pro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Zvyšování efektivnosti </a:t>
            </a:r>
          </a:p>
          <a:p>
            <a:r>
              <a:rPr lang="cs-CZ" dirty="0"/>
              <a:t>Lepší redistribuce (např. školství, zdravotní péče)</a:t>
            </a:r>
          </a:p>
          <a:p>
            <a:r>
              <a:rPr lang="cs-CZ" dirty="0"/>
              <a:t>Lepší možnost oslovení voličů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cs-CZ" dirty="0"/>
              <a:t>Proti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834851" y="2505075"/>
            <a:ext cx="4084683" cy="417093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Neefektivita – může dojít ke zpomalení růstu v důsledku neefektivní konkurence (např. vliv místních daní)</a:t>
            </a:r>
          </a:p>
          <a:p>
            <a:r>
              <a:rPr lang="cs-CZ" dirty="0"/>
              <a:t>Redistribuce nebude efektivní v důsledku mobility</a:t>
            </a:r>
          </a:p>
          <a:p>
            <a:r>
              <a:rPr lang="cs-CZ" dirty="0"/>
              <a:t>Zhoršení politické odpovědnosti vlivem lokálních elit (kmotři) </a:t>
            </a:r>
          </a:p>
        </p:txBody>
      </p:sp>
    </p:spTree>
    <p:extLst>
      <p:ext uri="{BB962C8B-B14F-4D97-AF65-F5344CB8AC3E}">
        <p14:creationId xmlns:p14="http://schemas.microsoft.com/office/powerpoint/2010/main" val="3053003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Pojem fiskální federalismus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000" dirty="0"/>
              <a:t>Federalismus = spíše politická souvislost – více než jedna úroveň.</a:t>
            </a:r>
          </a:p>
          <a:p>
            <a:r>
              <a:rPr lang="cs-CZ" altLang="cs-CZ" sz="3000" dirty="0"/>
              <a:t>FF souvisí s tvorbou, rozdělením a využitím finančních prostředků na lokální úrovni.</a:t>
            </a:r>
          </a:p>
          <a:p>
            <a:r>
              <a:rPr lang="cs-CZ" altLang="cs-CZ" sz="3000" dirty="0"/>
              <a:t>FF = zabývá se finančními vazbami v úzké souvislosti s decentralizačními a dekoncentračními vazbami.</a:t>
            </a:r>
          </a:p>
          <a:p>
            <a:r>
              <a:rPr lang="cs-CZ" altLang="cs-CZ" sz="3000" dirty="0"/>
              <a:t>Vláda se chová jako benevolentní plánovač s cílem maximalizace společenského blahobytu občanů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Teorie fiskálního federalismu (fiskální decentralizace)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Decentralizace – transfer pravomoci a odpovědnosti za provádění veřejných funkcí z úrovně centrální vlády na nižší vládní úroveň či soukromý sektor.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 tvorby, rozdělení a užití jednotlivých veřejných rozpočtů a účelových fondů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 optimálního přiřazení veřejných příjmů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Finanční vztahy v rozpočtové soustavě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Způsob využití funkcí veřejných financí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Fiskální federalismus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 rámci fiskálního federalismu rozlišujeme dva základní modely:</a:t>
            </a:r>
          </a:p>
          <a:p>
            <a:pPr lvl="1"/>
            <a:r>
              <a:rPr lang="cs-CZ" altLang="cs-CZ" b="1" i="1" dirty="0"/>
              <a:t>Vertikální model </a:t>
            </a:r>
            <a:r>
              <a:rPr lang="cs-CZ" altLang="cs-CZ" dirty="0"/>
              <a:t>– vychází z fiskální autonomie jednotlivých vládních úrovní, model „vrstveného dortu“</a:t>
            </a:r>
          </a:p>
          <a:p>
            <a:pPr lvl="1"/>
            <a:endParaRPr lang="cs-CZ" altLang="cs-CZ" dirty="0"/>
          </a:p>
          <a:p>
            <a:pPr lvl="1">
              <a:defRPr/>
            </a:pPr>
            <a:r>
              <a:rPr lang="cs-CZ" altLang="cs-CZ" b="1" i="1" dirty="0"/>
              <a:t>Horizontální model </a:t>
            </a:r>
            <a:r>
              <a:rPr lang="cs-CZ" altLang="cs-CZ" dirty="0"/>
              <a:t>– dochází k vyrovnávání prostorových rozdílů finančními vztahy mezi rozpočty po horizontální a vertikální linii, </a:t>
            </a:r>
            <a:r>
              <a:rPr lang="cs-CZ" sz="2400" dirty="0">
                <a:ea typeface="+mn-ea"/>
                <a:cs typeface="+mn-cs"/>
              </a:rPr>
              <a:t>Spolupráce na horizontální úrovni, Princip solidarity mezi bohatšími a chudšími zeměmi/kraji/městy, Podíl vlastních příjmů, včetně daňových, na celkových příjmech</a:t>
            </a:r>
          </a:p>
          <a:p>
            <a:pPr lvl="1" eaLnBrk="1" hangingPunct="1">
              <a:defRPr/>
            </a:pPr>
            <a:endParaRPr lang="cs-CZ" alt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D7FAC68-2D25-45DF-A875-A2072C76E7BF}"/>
              </a:ext>
            </a:extLst>
          </p:cNvPr>
          <p:cNvSpPr txBox="1"/>
          <p:nvPr/>
        </p:nvSpPr>
        <p:spPr>
          <a:xfrm>
            <a:off x="363984" y="5657671"/>
            <a:ext cx="66760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Nutnost řešení daňového určení!!!!! Předmět daně a daňová pravomoc. Druhy daní v decentralizovaném systému: 1) daň z příjmu FO, 2) Daň z příjmu PO, 3) Majetkové daně – nejvýhodnější 4) Spotřební daně – sdílení daně</a:t>
            </a:r>
          </a:p>
        </p:txBody>
      </p:sp>
      <p:sp>
        <p:nvSpPr>
          <p:cNvPr id="3" name="Šipka: doprava 2">
            <a:extLst>
              <a:ext uri="{FF2B5EF4-FFF2-40B4-BE49-F238E27FC236}">
                <a16:creationId xmlns:a16="http://schemas.microsoft.com/office/drawing/2014/main" id="{0EE96D1B-5BA4-46C8-BBA2-0B6260DBFAEF}"/>
              </a:ext>
            </a:extLst>
          </p:cNvPr>
          <p:cNvSpPr/>
          <p:nvPr/>
        </p:nvSpPr>
        <p:spPr>
          <a:xfrm>
            <a:off x="7043691" y="5955022"/>
            <a:ext cx="941033" cy="399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61CF365-AAA2-4070-8CF5-944AF6B08F3D}"/>
              </a:ext>
            </a:extLst>
          </p:cNvPr>
          <p:cNvSpPr txBox="1"/>
          <p:nvPr/>
        </p:nvSpPr>
        <p:spPr>
          <a:xfrm>
            <a:off x="7984724" y="5216358"/>
            <a:ext cx="4021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Možné návrhy řešení: 1) Místní daně, </a:t>
            </a:r>
          </a:p>
          <a:p>
            <a:r>
              <a:rPr lang="cs-CZ" b="1" dirty="0">
                <a:solidFill>
                  <a:srgbClr val="00B0F0"/>
                </a:solidFill>
              </a:rPr>
              <a:t>2) Daňové přirážky, 3) Daňové sdílení: místní samospráva získává podíl na celostátním rozpočtu nebo procento výnosu, které vznikly na jeho území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Jediný rozpočet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0" y="1811045"/>
            <a:ext cx="8135938" cy="4552950"/>
          </a:xfrm>
          <a:noFill/>
        </p:spPr>
      </p:pic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2063750" y="6524625"/>
            <a:ext cx="813593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o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o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/>
              <a:t>Zdroj: JÍLEK, M. </a:t>
            </a:r>
            <a:r>
              <a:rPr lang="cs-CZ" altLang="cs-CZ" sz="1000" i="1"/>
              <a:t>Veřejné finance</a:t>
            </a:r>
            <a:r>
              <a:rPr lang="cs-CZ" altLang="cs-CZ" sz="1000"/>
              <a:t>. 1. vyd. České Budějovice: Jihočeská univerzita, 1999. 230 s. ISBN 80-704-036-16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26842</TotalTime>
  <Words>1318</Words>
  <Application>Microsoft Office PowerPoint</Application>
  <PresentationFormat>Širokoúhlá obrazovka</PresentationFormat>
  <Paragraphs>159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Motiv Office</vt:lpstr>
      <vt:lpstr>Veřejné finance 3. seminář FTVS UK</vt:lpstr>
      <vt:lpstr>Fiskální federalismus</vt:lpstr>
      <vt:lpstr>Fiskální decentralizace </vt:lpstr>
      <vt:lpstr>Současné decentralizační tendence </vt:lpstr>
      <vt:lpstr>Argumenty (de)centralizace </vt:lpstr>
      <vt:lpstr>Pojem fiskální federalismus</vt:lpstr>
      <vt:lpstr>Teorie fiskálního federalismu (fiskální decentralizace)</vt:lpstr>
      <vt:lpstr>Fiskální federalismus</vt:lpstr>
      <vt:lpstr>Jediný rozpočet</vt:lpstr>
      <vt:lpstr>Model autonomie rozpočtu</vt:lpstr>
      <vt:lpstr>Model relativní samostatnosti rozpočtu</vt:lpstr>
      <vt:lpstr>Model relativní samostatnosti rozpočtu v ČR</vt:lpstr>
      <vt:lpstr>Rozpočtové určení daní</vt:lpstr>
      <vt:lpstr>Jak probíhá rozhodovací proces v ČR? </vt:lpstr>
      <vt:lpstr>Jak probíhá rozhodovací proces v ČR – vzdělávání</vt:lpstr>
      <vt:lpstr>Analýza financování sportu v ČR</vt:lpstr>
      <vt:lpstr>Analýza financování sportu v ČR – vícezdrojové financování</vt:lpstr>
      <vt:lpstr>Struktura financování sportu do 2019</vt:lpstr>
      <vt:lpstr>Analýza financování sportu v ČR – veřejné rozpočty</vt:lpstr>
      <vt:lpstr>Analýza financování sportu v ČR – soukromé zdroje</vt:lpstr>
      <vt:lpstr>Analýza financování sportu v ČR – loterijní společnosti</vt:lpstr>
      <vt:lpstr>Loterijní společnosti v EU</vt:lpstr>
      <vt:lpstr>Financování sportu v ČR – Státní rozpočet</vt:lpstr>
      <vt:lpstr>Financování sportu v ČR – financování z obcí a měst</vt:lpstr>
      <vt:lpstr>Financování sportu v ČR – struktura zdrojů sportovních klubů – veřejný sektor</vt:lpstr>
      <vt:lpstr>Financování sportu v ČR – výdaje na sport obce versus kraje</vt:lpstr>
      <vt:lpstr>Specifické problémy při financování sportu v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finance 3. seminář FTVS UK</dc:title>
  <dc:creator>Čermák Michal</dc:creator>
  <cp:lastModifiedBy>Jan Šíma</cp:lastModifiedBy>
  <cp:revision>41</cp:revision>
  <dcterms:created xsi:type="dcterms:W3CDTF">2021-03-15T10:02:21Z</dcterms:created>
  <dcterms:modified xsi:type="dcterms:W3CDTF">2024-05-03T12:33:23Z</dcterms:modified>
</cp:coreProperties>
</file>