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7" r:id="rId6"/>
    <p:sldId id="280" r:id="rId7"/>
    <p:sldId id="261" r:id="rId8"/>
    <p:sldId id="281" r:id="rId9"/>
    <p:sldId id="278" r:id="rId10"/>
    <p:sldId id="263" r:id="rId11"/>
    <p:sldId id="264" r:id="rId12"/>
    <p:sldId id="271" r:id="rId13"/>
    <p:sldId id="265" r:id="rId14"/>
    <p:sldId id="273" r:id="rId15"/>
    <p:sldId id="266" r:id="rId16"/>
    <p:sldId id="274" r:id="rId17"/>
    <p:sldId id="268" r:id="rId18"/>
    <p:sldId id="269" r:id="rId19"/>
    <p:sldId id="275" r:id="rId20"/>
    <p:sldId id="25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E6839-65DA-D009-D116-369948F73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BC0FD3-06F1-5DD4-CDEB-F13889E11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5F6F6-61C2-F905-15B0-C5D0B19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7523ED-89AE-6F8F-43A5-E59DBBB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478403-62ED-D324-3D43-6C3E06E7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FF3F6-52E8-834B-8536-3AA416FD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FD04FB-BCB1-BA07-5AA7-E5373924F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60C1AE-1A8A-A754-CEBC-11A887F3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B789E7-9965-73A6-2FFE-027D6F67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4C5CF3-E79D-B0B4-F49C-F79BE79F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4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1B408C-D191-BA77-681E-7676A985E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3C62D6-769C-BA99-1BBB-2698B608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BE186E-9D40-95A6-F321-4D1141F4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9EBF7-64D5-4C13-B975-A3C403F2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7B9B3-3703-07FA-6B4F-836F27DF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88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A8CD7-EC29-0389-E7A5-5A449F55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08750-FF19-3BA7-CFC5-C7B55B04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7D9B77-5871-D3A5-FF23-7151819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04564-E23E-07E8-3C78-E3AD478E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A83CC-AAAD-716D-7A5C-2A710495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76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FD1FF-C91A-E186-70F7-E6E29264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4EDB4D-4639-0D7D-0B89-6A3DAC621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7C571C-32D0-34C9-B739-9DF3A5DC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24D243-247F-7A89-1D06-81AEA318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AF377F-2D9D-5EBB-362D-07132D18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1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16F2B-CF9C-521A-FE2E-3B359EEC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22268-4B8F-31EA-E1A5-22808DF11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069FB8-D0A6-4EFB-847E-4ADA8FED2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1441AC-952D-1A00-4A46-41CD44A1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449A95-735F-E2E7-330A-84CF89E7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58F4D5-FDBB-BA00-4567-F6766556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CB69C-CAC9-BB22-98B4-02F7431D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06820-E463-9F7A-D833-7F890FF5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BE2AC9-3FF3-33FB-0083-85EC99F67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734FC-C2CF-4EA3-83FD-2D7863DFC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1E286B-3FD5-B597-92FB-6E8B6D8A4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833AEC-E820-D2EA-1365-5153BEE5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2C05AD-AA57-0422-CE34-8A514CE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1B9D51-18AB-5B20-3E1E-A948F110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8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F0F21-AD83-944E-447A-32E13960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FF6A47-BB4A-E0ED-A8EA-65C2DCCB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90DBAE-4289-9B1A-D99D-A29D6125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F0A729-D8C4-DE2E-554C-8F48573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146E4E-4E9F-7D10-82FB-5EE99F02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F4274D-F402-1AF4-D84D-DF02AD44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48E79-7EFA-181C-9947-9A167872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9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89182-DB85-8B53-16CD-8B031701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31E05-4F2A-3AD7-ED42-150F27F0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2B67E5-419B-A9F0-AB80-11FF70ADA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EE855-0133-50D3-31D8-CA891D4E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3C746-39C5-282A-4F56-E583D386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C58BB0-7644-33A6-6ED6-14FE23EF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9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6015F-7540-E051-34EF-0A482815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A9406C-E2D8-A607-2A92-6D9E268A8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7ACC49-F80E-DFCB-1E28-1915CF35A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4A6C47-D5E0-1473-387A-DEC5F704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320F09-A0E4-A9BE-CDA9-CB2A8142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9251F-1CBA-23F2-A619-E69029DD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1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94327E-62D9-F31A-0C04-C3626F2B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4AD5D4-345D-2441-CF45-34183B03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271723-53AD-CAE1-BBB7-38F3C8CC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1536-DCE4-4156-B7B3-1E4BF8D18DA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9DA1C-BC5C-AB78-404F-78F4E0593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0DE52F-360C-A500-79ED-F9D947093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2877-A9EA-4F5F-B7A9-659CCEA8E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4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nah.com/abudawud:45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nnah.com/bukhari:386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nnah.com/bukhari:26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nnah.com/bukhari:526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e.org/details/JAMESApocryphalNewTestament1924/page/n1/mode/2up" TargetMode="External"/><Relationship Id="rId3" Type="http://schemas.openxmlformats.org/officeDocument/2006/relationships/hyperlink" Target="https://commons.wikimedia.org/wiki/File:(Venice)_La_distruzione_del_tempio_di_Gerusalemme_-Francesco_Hayez_-_gallerie_Accademia_Venice.jpg" TargetMode="External"/><Relationship Id="rId7" Type="http://schemas.openxmlformats.org/officeDocument/2006/relationships/hyperlink" Target="https://archive.org/details/GuillaumeATheLifeOfMuhammad/page/n33/mode/2up" TargetMode="External"/><Relationship Id="rId2" Type="http://schemas.openxmlformats.org/officeDocument/2006/relationships/hyperlink" Target="https://www.academia.edu/29476272/William_Montgomery_Watt_Muhammad_Prophet_and_Statesman.%20Sta&#382;eno%2030.10.%2020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nuscriptorium.com/apps/index.php?direct=record&amp;pid=AIPDIG-NMP___25_C_4A_____1Z9KCNB-cs" TargetMode="External"/><Relationship Id="rId5" Type="http://schemas.openxmlformats.org/officeDocument/2006/relationships/hyperlink" Target="https://commons.wikimedia.org/wiki/File:Old_City_of_Jerusalem_map_by_Survey_of_Palestine_map_1-2,500.jpg" TargetMode="External"/><Relationship Id="rId10" Type="http://schemas.openxmlformats.org/officeDocument/2006/relationships/hyperlink" Target="https://sunnah.com/bukhari" TargetMode="External"/><Relationship Id="rId4" Type="http://schemas.openxmlformats.org/officeDocument/2006/relationships/hyperlink" Target="https://commons.wikimedia.org/wiki/File:Church_of_the_Holy_Sepulchre_(reconstruction)_ca._345_CE_Jeruaslem.JPG" TargetMode="External"/><Relationship Id="rId9" Type="http://schemas.openxmlformats.org/officeDocument/2006/relationships/hyperlink" Target="https://sunnah.com/abudawud:45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8A0C12E-8715-4370-D6E4-81E02B9C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8648" r="68750" b="15923"/>
          <a:stretch/>
        </p:blipFill>
        <p:spPr>
          <a:xfrm>
            <a:off x="7446190" y="0"/>
            <a:ext cx="474581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AFD68C-E1AE-3406-A171-69303C480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55" y="673053"/>
            <a:ext cx="7109956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Svaté země a život Mohamedův v kronice </a:t>
            </a:r>
            <a:r>
              <a:rPr lang="cs-CZ" dirty="0" err="1"/>
              <a:t>Martimiani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D334B9-24B5-731F-7B9C-F1622F8D0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275" y="3429000"/>
            <a:ext cx="5652116" cy="1655762"/>
          </a:xfrm>
        </p:spPr>
        <p:txBody>
          <a:bodyPr/>
          <a:lstStyle/>
          <a:p>
            <a:r>
              <a:rPr lang="cs-CZ" dirty="0"/>
              <a:t>Sabina Millerová – Michal Štaffl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967CF56-975B-4BFD-0BCC-6BC07C2FE6F5}"/>
              </a:ext>
            </a:extLst>
          </p:cNvPr>
          <p:cNvCxnSpPr>
            <a:cxnSpLocks/>
          </p:cNvCxnSpPr>
          <p:nvPr/>
        </p:nvCxnSpPr>
        <p:spPr>
          <a:xfrm>
            <a:off x="902275" y="3158307"/>
            <a:ext cx="5969042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3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" y="-162790"/>
            <a:ext cx="11693525" cy="1325563"/>
          </a:xfrm>
        </p:spPr>
        <p:txBody>
          <a:bodyPr/>
          <a:lstStyle/>
          <a:p>
            <a:r>
              <a:rPr lang="cs-CZ" dirty="0"/>
              <a:t>Život Mohameda v </a:t>
            </a:r>
            <a:r>
              <a:rPr lang="cs-CZ" dirty="0" err="1"/>
              <a:t>Martimiani</a:t>
            </a:r>
            <a:r>
              <a:rPr lang="cs-CZ" dirty="0"/>
              <a:t> – původ, </a:t>
            </a:r>
            <a:r>
              <a:rPr lang="cs-CZ" dirty="0" err="1"/>
              <a:t>Chadídža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960385"/>
            <a:ext cx="7762437" cy="53976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Mohamed (571-632)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Machomet – </a:t>
            </a:r>
            <a:r>
              <a:rPr lang="cs-CZ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Bafomet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druhý Antikristus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94v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405)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Machomet vzešel od Agar (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Hagar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konkubíny Abrahamovy, Saracéni od Sáry – měli by být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Agarenové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 Mohameda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Abdimeneph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Adimnef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cs-CZ" sz="1800" dirty="0" err="1"/>
              <a:t>Abd</a:t>
            </a:r>
            <a:r>
              <a:rPr lang="cs-CZ" sz="1800" dirty="0"/>
              <a:t> Alláh </a:t>
            </a:r>
            <a:r>
              <a:rPr lang="cs-CZ" sz="1800" dirty="0" err="1"/>
              <a:t>ibn</a:t>
            </a:r>
            <a:r>
              <a:rPr lang="cs-CZ" sz="1800" dirty="0"/>
              <a:t> </a:t>
            </a:r>
            <a:r>
              <a:rPr lang="cs-CZ" sz="1800" dirty="0" err="1"/>
              <a:t>Abd</a:t>
            </a:r>
            <a:r>
              <a:rPr lang="cs-CZ" sz="1800" dirty="0"/>
              <a:t> al-</a:t>
            </a:r>
            <a:r>
              <a:rPr lang="cs-CZ" sz="1800" dirty="0" err="1"/>
              <a:t>Muttalib</a:t>
            </a:r>
            <a:r>
              <a:rPr lang="cs-CZ" sz="1800" dirty="0"/>
              <a:t>)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Machomet osiřel – převzat pohanem ve městě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Sasigna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 Arábii – nejprve děd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Abd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Muttalib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poté strýc </a:t>
            </a:r>
            <a:r>
              <a:rPr lang="cs-CZ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Abu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Talib (v Mekce)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Machomet vdovou posílán s osly a velbloudy – kupectví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ejprve s vdovou tajné hříchy páchal pak si jej vzala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Machomet předtím chudý nyní bohatý – pyšný chtěl nyní vládnout nad ostatními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„…i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sebral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najprvé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lidi chudé, otroky,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lúpežníky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zloděje,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mordéře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vypověděnce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 rozličné zlé lidi, aby jich pomocí mohl sobě dobyti jména velikého a 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zbožie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aby se jeho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všickni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báli…“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95v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407)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Kázal jim, p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osílal drancovat obchodní karavany, Machomet se prohlásil za proroka – drancování (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razzia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džihád) po r. 623, prohlášení za proroka dříve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2A1F88-E476-9A54-2313-7A41F6C3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8648" r="68750" b="15923"/>
          <a:stretch/>
        </p:blipFill>
        <p:spPr>
          <a:xfrm>
            <a:off x="8239322" y="896644"/>
            <a:ext cx="3779323" cy="54613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78ACF3-C514-FB08-21FF-205C4844ABB2}"/>
              </a:ext>
            </a:extLst>
          </p:cNvPr>
          <p:cNvSpPr txBox="1"/>
          <p:nvPr/>
        </p:nvSpPr>
        <p:spPr>
          <a:xfrm>
            <a:off x="6498455" y="6386237"/>
            <a:ext cx="5693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u="none" strike="noStrike" dirty="0">
                <a:solidFill>
                  <a:schemeClr val="tx1"/>
                </a:solidFill>
                <a:effectLst/>
              </a:rPr>
              <a:t>(Národní knihovna České republiky – </a:t>
            </a:r>
            <a:r>
              <a:rPr lang="cs-CZ" sz="1500" i="1" u="none" strike="noStrike" dirty="0" err="1">
                <a:solidFill>
                  <a:schemeClr val="tx1"/>
                </a:solidFill>
                <a:effectLst/>
              </a:rPr>
              <a:t>AiP</a:t>
            </a:r>
            <a:r>
              <a:rPr lang="cs-CZ" sz="1500" i="1" u="none" strike="noStrike" dirty="0">
                <a:solidFill>
                  <a:schemeClr val="tx1"/>
                </a:solidFill>
                <a:effectLst/>
              </a:rPr>
              <a:t> Beroun 2015, </a:t>
            </a:r>
            <a:r>
              <a:rPr lang="cs-CZ" sz="1500" u="none" strike="noStrike" dirty="0" err="1">
                <a:solidFill>
                  <a:schemeClr val="tx1"/>
                </a:solidFill>
                <a:effectLst/>
              </a:rPr>
              <a:t>Martimiani</a:t>
            </a:r>
            <a:r>
              <a:rPr lang="cs-CZ" sz="150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cs-CZ" sz="1500" dirty="0"/>
              <a:t>94v)</a:t>
            </a:r>
          </a:p>
        </p:txBody>
      </p:sp>
    </p:spTree>
    <p:extLst>
      <p:ext uri="{BB962C8B-B14F-4D97-AF65-F5344CB8AC3E}">
        <p14:creationId xmlns:p14="http://schemas.microsoft.com/office/powerpoint/2010/main" val="173582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" y="-124288"/>
            <a:ext cx="10515600" cy="1325563"/>
          </a:xfrm>
        </p:spPr>
        <p:txBody>
          <a:bodyPr/>
          <a:lstStyle/>
          <a:p>
            <a:r>
              <a:rPr lang="cs-CZ" dirty="0"/>
              <a:t>Život Mohameda v </a:t>
            </a:r>
            <a:r>
              <a:rPr lang="cs-CZ" dirty="0" err="1"/>
              <a:t>Martimiani</a:t>
            </a:r>
            <a:r>
              <a:rPr lang="cs-CZ" dirty="0"/>
              <a:t> – Hidžra 622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" y="934305"/>
            <a:ext cx="11601450" cy="498938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yhnání z Mekky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„…přišel k tomu městu Meta i vydával jest sám o sobě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svědectvie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pravě se býti prorokem poslaným od Boha pro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spasenie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lidské. Měšťané toho města nechtěli jemu v tom věřiti, ale jeho v tom jakožto falešníka a lotra a zloděje vyhnali.“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Mediny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(min. 3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židovské klany)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„…i prošel do jiného města i s svými, v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němžto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odpolu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Židé a pohané…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eretik a Žid rady s Mohamedem – možná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Waraqa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(bratranec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Chadídžy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předtím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„Mezi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jeden člověk,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kacieř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apostata, totiž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poběhlec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svého zákona jménem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Sergius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Sosius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jsa v Římě přemožen i shledán v 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kacieřství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 konečně potupen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odsúzen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kacieře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svazky kletby zavázán od sboru obecného, ten utekl jest do krajin arabských, žádaje se mstíti nad křesťany, kterým by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obyčejem mohl a uměl. A když jest nalezl Machometa, jenž již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mějíše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některaké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povýšenie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lidu a lidé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mějiechu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 za proroka velikého,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nádržel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jest ten jistý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Sergius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Jmějieše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také Machomet Žida jednoho, kterýžto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přídržal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Machometa.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těma dvěma, s Sergiem a s Židem, často se Machomet radil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97r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410)</a:t>
            </a:r>
          </a:p>
        </p:txBody>
      </p:sp>
    </p:spTree>
    <p:extLst>
      <p:ext uri="{BB962C8B-B14F-4D97-AF65-F5344CB8AC3E}">
        <p14:creationId xmlns:p14="http://schemas.microsoft.com/office/powerpoint/2010/main" val="217490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97" y="-29423"/>
            <a:ext cx="10515600" cy="1325563"/>
          </a:xfrm>
        </p:spPr>
        <p:txBody>
          <a:bodyPr/>
          <a:lstStyle/>
          <a:p>
            <a:r>
              <a:rPr lang="cs-CZ" dirty="0"/>
              <a:t>Smrt Machometa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8" y="1180731"/>
            <a:ext cx="6030712" cy="56079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smrti Machometově a otráveném beranu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také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tvrdie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že když mu jednu chvíli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jed dán v 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beraniem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 k němu promluvil a řka: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Mámť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sobě jed, viz, aby mne nejedl a v krmi mne nepožíval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tovařiš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jeho, kterýž s ním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stoléše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jedl jest to maso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beranie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 umřel jest od jedu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Tak Saracénové lží o něm. Potom pak po osmnácti letech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súdem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božím spravedlivým Machomet jest poražen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padúcí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nemocí, a tak častokrát, těžce padaje na zemi, usnul jest a pěny z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běžaly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47C3E3-9640-1847-3122-C744E9A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4" t="28220" r="48573" b="13528"/>
          <a:stretch/>
        </p:blipFill>
        <p:spPr>
          <a:xfrm>
            <a:off x="6317109" y="936536"/>
            <a:ext cx="5098472" cy="498492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4E95CD-1952-5A56-7993-4FBC18FDA03F}"/>
              </a:ext>
            </a:extLst>
          </p:cNvPr>
          <p:cNvSpPr txBox="1"/>
          <p:nvPr/>
        </p:nvSpPr>
        <p:spPr>
          <a:xfrm>
            <a:off x="5690587" y="6000353"/>
            <a:ext cx="6676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Sunnah.com 2011a</a:t>
            </a:r>
            <a:r>
              <a:rPr lang="cs-CZ" dirty="0"/>
              <a:t>: </a:t>
            </a:r>
            <a:r>
              <a:rPr lang="cs-CZ" dirty="0" err="1"/>
              <a:t>Sunan</a:t>
            </a:r>
            <a:r>
              <a:rPr lang="cs-CZ" dirty="0"/>
              <a:t> </a:t>
            </a:r>
            <a:r>
              <a:rPr lang="cs-CZ" dirty="0" err="1"/>
              <a:t>Abi</a:t>
            </a:r>
            <a:r>
              <a:rPr lang="cs-CZ" dirty="0"/>
              <a:t> </a:t>
            </a:r>
            <a:r>
              <a:rPr lang="cs-CZ" dirty="0" err="1"/>
              <a:t>Dawud</a:t>
            </a:r>
            <a:r>
              <a:rPr lang="cs-CZ" dirty="0"/>
              <a:t>, 4512. Dostupné online: </a:t>
            </a:r>
            <a:r>
              <a:rPr lang="cs-CZ" dirty="0">
                <a:hlinkClick r:id="rId3"/>
              </a:rPr>
              <a:t>https://sunnah.com/abudawud:4512</a:t>
            </a:r>
            <a:r>
              <a:rPr lang="cs-CZ" dirty="0"/>
              <a:t>. Citováno 30. 10. 2023</a:t>
            </a:r>
          </a:p>
        </p:txBody>
      </p:sp>
    </p:spTree>
    <p:extLst>
      <p:ext uri="{BB962C8B-B14F-4D97-AF65-F5344CB8AC3E}">
        <p14:creationId xmlns:p14="http://schemas.microsoft.com/office/powerpoint/2010/main" val="191946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5" y="-115000"/>
            <a:ext cx="10515600" cy="1325563"/>
          </a:xfrm>
        </p:spPr>
        <p:txBody>
          <a:bodyPr/>
          <a:lstStyle/>
          <a:p>
            <a:r>
              <a:rPr lang="cs-CZ" dirty="0"/>
              <a:t>Polemika – zázraky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7" y="1175003"/>
            <a:ext cx="5403850" cy="53088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„Proto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vymlúváše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tiem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že </a:t>
            </a:r>
            <a:r>
              <a:rPr lang="cs-CZ" sz="1800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nenie</a:t>
            </a:r>
            <a:r>
              <a:rPr lang="cs-CZ" sz="18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poslán od Boha, aby divy činil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ale proto poslán jest, aby zákony dané skrze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Mojžieše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Krista vykládal</a:t>
            </a:r>
            <a:r>
              <a:rPr lang="cs-CZ" sz="18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95v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„Také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Saracénové, že jest </a:t>
            </a:r>
            <a:r>
              <a:rPr lang="cs-CZ" sz="1800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měsiec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 Machometovi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dolóv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 nebe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sstúpil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že by jej v 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lóně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svém choval a </a:t>
            </a:r>
            <a:r>
              <a:rPr lang="cs-CZ" sz="18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mnoho stránek rozdělil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7672C8-D24D-67DF-0E59-51555378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t="41037" r="1750" b="24444"/>
          <a:stretch/>
        </p:blipFill>
        <p:spPr>
          <a:xfrm>
            <a:off x="382871" y="4079240"/>
            <a:ext cx="10142887" cy="20216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27DD1E4-9C4F-D0B1-F0A9-C27A742416CA}"/>
              </a:ext>
            </a:extLst>
          </p:cNvPr>
          <p:cNvSpPr txBox="1"/>
          <p:nvPr/>
        </p:nvSpPr>
        <p:spPr>
          <a:xfrm>
            <a:off x="6143781" y="1175003"/>
            <a:ext cx="41148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i="1" dirty="0"/>
              <a:t>„Ti, kdož nevěří, říkají: Pročpak mu nebylo sesláno znamení nějaké od Pána jeho? Avšak </a:t>
            </a:r>
            <a:r>
              <a:rPr lang="cs-CZ" sz="1800" i="1" dirty="0" err="1"/>
              <a:t>tys</a:t>
            </a:r>
            <a:r>
              <a:rPr lang="cs-CZ" sz="1800" i="1" dirty="0"/>
              <a:t> toliko varovatelem a každý lid má vůdce svého.“ </a:t>
            </a:r>
            <a:r>
              <a:rPr lang="cs-CZ" sz="1800" dirty="0"/>
              <a:t>(Korán 13:7 – </a:t>
            </a:r>
            <a:r>
              <a:rPr lang="cs-CZ" sz="1800" i="1" dirty="0"/>
              <a:t>Hrbek, 1972</a:t>
            </a:r>
            <a:r>
              <a:rPr lang="cs-CZ" sz="1800" dirty="0"/>
              <a:t>, 82)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465BF2-F70D-C47F-37C8-05EA24E63D9B}"/>
              </a:ext>
            </a:extLst>
          </p:cNvPr>
          <p:cNvSpPr txBox="1"/>
          <p:nvPr/>
        </p:nvSpPr>
        <p:spPr>
          <a:xfrm>
            <a:off x="286397" y="6223631"/>
            <a:ext cx="1129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Sunnah.com 2011b</a:t>
            </a:r>
            <a:r>
              <a:rPr lang="cs-CZ" dirty="0"/>
              <a:t>: </a:t>
            </a:r>
            <a:r>
              <a:rPr lang="cs-CZ" dirty="0" err="1"/>
              <a:t>Sahih</a:t>
            </a:r>
            <a:r>
              <a:rPr lang="cs-CZ" dirty="0"/>
              <a:t> al-</a:t>
            </a:r>
            <a:r>
              <a:rPr lang="cs-CZ" dirty="0" err="1"/>
              <a:t>Bukhari</a:t>
            </a:r>
            <a:r>
              <a:rPr lang="cs-CZ" dirty="0"/>
              <a:t>, 3868. Dostupné online: </a:t>
            </a:r>
            <a:r>
              <a:rPr lang="cs-CZ" dirty="0">
                <a:hlinkClick r:id="rId3"/>
              </a:rPr>
              <a:t>https://sunnah.com/bukhari:3868</a:t>
            </a:r>
            <a:r>
              <a:rPr lang="cs-CZ" dirty="0"/>
              <a:t>. Citováno 29. 10. 2023</a:t>
            </a:r>
          </a:p>
        </p:txBody>
      </p:sp>
    </p:spTree>
    <p:extLst>
      <p:ext uri="{BB962C8B-B14F-4D97-AF65-F5344CB8AC3E}">
        <p14:creationId xmlns:p14="http://schemas.microsoft.com/office/powerpoint/2010/main" val="237395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66045"/>
            <a:ext cx="10515600" cy="1325563"/>
          </a:xfrm>
        </p:spPr>
        <p:txBody>
          <a:bodyPr/>
          <a:lstStyle/>
          <a:p>
            <a:r>
              <a:rPr lang="cs-CZ" dirty="0"/>
              <a:t>Polemika – smilství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40" y="987666"/>
            <a:ext cx="1144016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Smilství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„Byl jest zajisté Machomet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přieliš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smilný nade všecky lidi na východ slunce a v tom se velmi chlubil, pravě, že z daru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božieho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moc k plození má nad jiných osmdesát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mužóv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408-409)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4D27EFD-9387-1AED-9E5F-C9940B6E4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0" t="32741" r="3503" b="15217"/>
          <a:stretch/>
        </p:blipFill>
        <p:spPr>
          <a:xfrm>
            <a:off x="269240" y="2578894"/>
            <a:ext cx="10744200" cy="329144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60F2B14-4DFC-F186-226C-7C91B46BFA50}"/>
              </a:ext>
            </a:extLst>
          </p:cNvPr>
          <p:cNvSpPr txBox="1"/>
          <p:nvPr/>
        </p:nvSpPr>
        <p:spPr>
          <a:xfrm>
            <a:off x="269240" y="6120864"/>
            <a:ext cx="1123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Sunnah.com 2011b</a:t>
            </a:r>
            <a:r>
              <a:rPr lang="cs-CZ" dirty="0"/>
              <a:t>: </a:t>
            </a:r>
            <a:r>
              <a:rPr lang="cs-CZ" dirty="0" err="1"/>
              <a:t>Sahih</a:t>
            </a:r>
            <a:r>
              <a:rPr lang="cs-CZ" dirty="0"/>
              <a:t> al-</a:t>
            </a:r>
            <a:r>
              <a:rPr lang="cs-CZ" dirty="0" err="1"/>
              <a:t>Bukhari</a:t>
            </a:r>
            <a:r>
              <a:rPr lang="cs-CZ" dirty="0"/>
              <a:t>, 268. Dostupné online: </a:t>
            </a:r>
            <a:r>
              <a:rPr lang="cs-CZ" dirty="0">
                <a:hlinkClick r:id="rId3"/>
              </a:rPr>
              <a:t>https://sunnah.com/bukhari:268</a:t>
            </a:r>
            <a:r>
              <a:rPr lang="cs-CZ" dirty="0"/>
              <a:t>. Citováno 29. 10. 2023</a:t>
            </a:r>
          </a:p>
        </p:txBody>
      </p:sp>
    </p:spTree>
    <p:extLst>
      <p:ext uri="{BB962C8B-B14F-4D97-AF65-F5344CB8AC3E}">
        <p14:creationId xmlns:p14="http://schemas.microsoft.com/office/powerpoint/2010/main" val="166382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" y="-97654"/>
            <a:ext cx="10515600" cy="1325563"/>
          </a:xfrm>
        </p:spPr>
        <p:txBody>
          <a:bodyPr/>
          <a:lstStyle/>
          <a:p>
            <a:r>
              <a:rPr lang="cs-CZ" dirty="0"/>
              <a:t>Polemika – cizoložství a muslimské nebe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A08C3B-149F-8D5A-9ADF-A8D17727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7" t="52563" r="49240" b="15437"/>
          <a:stretch/>
        </p:blipFill>
        <p:spPr>
          <a:xfrm>
            <a:off x="6573633" y="1058441"/>
            <a:ext cx="5099050" cy="249428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B6AD26B-E978-9A22-B417-13AD4B729D0F}"/>
              </a:ext>
            </a:extLst>
          </p:cNvPr>
          <p:cNvSpPr txBox="1"/>
          <p:nvPr/>
        </p:nvSpPr>
        <p:spPr>
          <a:xfrm>
            <a:off x="630555" y="6349244"/>
            <a:ext cx="11561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Sunnah.com 2011b</a:t>
            </a:r>
            <a:r>
              <a:rPr lang="cs-CZ" dirty="0"/>
              <a:t>: </a:t>
            </a:r>
            <a:r>
              <a:rPr lang="cs-CZ" dirty="0" err="1"/>
              <a:t>Sahih</a:t>
            </a:r>
            <a:r>
              <a:rPr lang="cs-CZ" dirty="0"/>
              <a:t> al-</a:t>
            </a:r>
            <a:r>
              <a:rPr lang="cs-CZ" dirty="0" err="1"/>
              <a:t>Bukhari</a:t>
            </a:r>
            <a:r>
              <a:rPr lang="cs-CZ" dirty="0"/>
              <a:t>, 5261. Dostupné online: </a:t>
            </a:r>
            <a:r>
              <a:rPr lang="cs-CZ" dirty="0">
                <a:hlinkClick r:id="rId3"/>
              </a:rPr>
              <a:t>https://sunnah.com/bukhari:5261</a:t>
            </a:r>
            <a:r>
              <a:rPr lang="cs-CZ" dirty="0"/>
              <a:t>. Citováno 29. 10. 2023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032723-AA3F-A79C-945E-A575BDD7AE82}"/>
              </a:ext>
            </a:extLst>
          </p:cNvPr>
          <p:cNvSpPr txBox="1"/>
          <p:nvPr/>
        </p:nvSpPr>
        <p:spPr>
          <a:xfrm>
            <a:off x="92710" y="1296138"/>
            <a:ext cx="6172200" cy="2188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„Ten mezi Saracény podnes zákon zachovávají, pakli by žena od svého muže nemohla shledána býti cizoložnicí a ve zlém domnění a muž pro nečistotu její aneb pro </a:t>
            </a:r>
            <a:r>
              <a:rPr lang="cs-CZ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některú</a:t>
            </a: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jinú</a:t>
            </a: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příčinu </a:t>
            </a:r>
            <a:r>
              <a:rPr lang="cs-CZ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zahnal by ji a pustil by ji od sebe, potom, jsa želením hnut, zase by ji k loži povolal, taková žena jinak k muži svému nemá se navrátiti, jediné leč by prvé </a:t>
            </a:r>
            <a:r>
              <a:rPr lang="cs-CZ" sz="16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takovúto</a:t>
            </a:r>
            <a:r>
              <a:rPr lang="cs-CZ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hanbú</a:t>
            </a:r>
            <a:r>
              <a:rPr lang="cs-CZ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pohaněna byla, aby před očima muže svého s cizím mužem </a:t>
            </a:r>
            <a:r>
              <a:rPr lang="cs-CZ" sz="16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hřiechu</a:t>
            </a:r>
            <a:r>
              <a:rPr lang="cs-CZ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dopustila</a:t>
            </a: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96v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409) 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F31FC326-E15A-4BCC-1828-654B7744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172" y="4173575"/>
            <a:ext cx="5181600" cy="2175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„…Machomet kázal jim a  pravil, že ti 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všickni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ktož jemu 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budú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věřiti, po 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vzkřiešení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těl 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budú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ráji a v rozkoši a 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budú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mieti</a:t>
            </a:r>
            <a:r>
              <a:rPr lang="cs-CZ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velmi </a:t>
            </a:r>
            <a:r>
              <a:rPr lang="cs-CZ" sz="17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krásné panny a ženy a nevěsty s </a:t>
            </a:r>
            <a:r>
              <a:rPr lang="cs-CZ" sz="17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velikýma a krásnýma očima</a:t>
            </a:r>
            <a:r>
              <a:rPr lang="cs-CZ" sz="17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 </a:t>
            </a:r>
            <a:r>
              <a:rPr lang="cs-CZ" sz="17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nichžto</a:t>
            </a:r>
            <a:r>
              <a:rPr lang="cs-CZ" sz="17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ploditi </a:t>
            </a:r>
            <a:r>
              <a:rPr lang="cs-CZ" sz="17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budú</a:t>
            </a:r>
            <a:r>
              <a:rPr lang="cs-CZ" sz="17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cožkoli</a:t>
            </a:r>
            <a:r>
              <a:rPr lang="cs-CZ" sz="17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požádá </a:t>
            </a:r>
            <a:r>
              <a:rPr lang="cs-CZ" sz="17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kterakžkoli</a:t>
            </a:r>
            <a:r>
              <a:rPr lang="cs-CZ" sz="17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prvotisk, 99r-99v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415)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A8E83B3A-108F-70EE-DBE5-7B690070614A}"/>
              </a:ext>
            </a:extLst>
          </p:cNvPr>
          <p:cNvSpPr txBox="1">
            <a:spLocks/>
          </p:cNvSpPr>
          <p:nvPr/>
        </p:nvSpPr>
        <p:spPr>
          <a:xfrm>
            <a:off x="6096000" y="4173575"/>
            <a:ext cx="5181600" cy="18070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i="1"/>
              <a:t>„Tam </a:t>
            </a:r>
            <a:r>
              <a:rPr lang="cs-CZ" sz="1700" b="1" i="1"/>
              <a:t>dívky budou rozkošné a překrásné </a:t>
            </a:r>
            <a:r>
              <a:rPr lang="cs-CZ" sz="1700" i="1"/>
              <a:t>- které z dobrodiní Pána svého můžete popírat? </a:t>
            </a:r>
            <a:r>
              <a:rPr lang="cs-CZ" sz="1700" b="1" i="1"/>
              <a:t>Velkých černých očí</a:t>
            </a:r>
            <a:r>
              <a:rPr lang="cs-CZ" sz="1700" i="1"/>
              <a:t>, ve stanech střežené - které z dobrodiní Pána svého můžete popírat? Jichž předtím </a:t>
            </a:r>
            <a:r>
              <a:rPr lang="cs-CZ" sz="1700" b="1" i="1"/>
              <a:t>se nedotkla ruka člověka ni džina žádného</a:t>
            </a:r>
            <a:r>
              <a:rPr lang="cs-CZ" sz="1700" i="1"/>
              <a:t>.“</a:t>
            </a:r>
            <a:r>
              <a:rPr lang="cs-CZ" sz="1700"/>
              <a:t>  (Korán 55: 70-74 – </a:t>
            </a:r>
            <a:r>
              <a:rPr lang="cs-CZ" sz="1700" i="1"/>
              <a:t>Hrbek 1972</a:t>
            </a:r>
            <a:r>
              <a:rPr lang="cs-CZ" sz="1700"/>
              <a:t>, 178)</a:t>
            </a:r>
            <a:endParaRPr lang="cs-CZ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" y="0"/>
            <a:ext cx="10515600" cy="1325563"/>
          </a:xfrm>
        </p:spPr>
        <p:txBody>
          <a:bodyPr/>
          <a:lstStyle/>
          <a:p>
            <a:r>
              <a:rPr lang="cs-CZ" dirty="0"/>
              <a:t>Polemika – hřích sodomský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56" y="1227436"/>
            <a:ext cx="4925060" cy="29280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„…nebo on v svých knihách, kteréž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Alkoranus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položil jest a napsal takto: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Ktož máte ženy a děvky, je k své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vuoli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k obyčeji, jakémuž chcete, připravujte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kterúžto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řeč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ohavnú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nestydatú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hned za živa byl měl upálen býti, neb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slovem skrytě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mienil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uvésti a uvedl jest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hřiech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sodomský proti přirození…“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96v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408-409-410)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1E7E98-4C0B-ED76-573F-1D13890B450C}"/>
              </a:ext>
            </a:extLst>
          </p:cNvPr>
          <p:cNvSpPr txBox="1"/>
          <p:nvPr/>
        </p:nvSpPr>
        <p:spPr>
          <a:xfrm>
            <a:off x="5603240" y="1227436"/>
            <a:ext cx="6106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„</a:t>
            </a:r>
            <a:r>
              <a:rPr lang="cs-CZ" b="1" i="1" dirty="0"/>
              <a:t>Ženy vaše jsou pro vás polem; vcházejte tedy na pole své, odkud chcete</a:t>
            </a:r>
            <a:r>
              <a:rPr lang="cs-CZ" i="1" dirty="0"/>
              <a:t>, však učiňte předtím něco pro duše své a bojte se Boha a vězte, že se s Ním setkáte! Oznam tuto zvěst radostnou věřícím!“ </a:t>
            </a:r>
            <a:r>
              <a:rPr lang="cs-CZ" dirty="0"/>
              <a:t>(Korán 2:223 </a:t>
            </a:r>
            <a:r>
              <a:rPr lang="cs-CZ" sz="1800" dirty="0"/>
              <a:t>– </a:t>
            </a:r>
            <a:r>
              <a:rPr lang="cs-CZ" sz="1800" i="1" dirty="0"/>
              <a:t>Hrbek, 1972</a:t>
            </a:r>
            <a:r>
              <a:rPr lang="cs-CZ" sz="1800" dirty="0"/>
              <a:t>, 44)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61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0"/>
            <a:ext cx="10515600" cy="1325563"/>
          </a:xfrm>
        </p:spPr>
        <p:txBody>
          <a:bodyPr/>
          <a:lstStyle/>
          <a:p>
            <a:r>
              <a:rPr lang="cs-CZ" dirty="0"/>
              <a:t>Polemika – apokryfní příběhy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40" y="140906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apokryfní příběhy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Tomášovo evangelium dětství – 12 vrabců (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1983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 aby snáze mohl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přitáhnúti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křesťany, některé divy Pána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Jezukrista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svých knihách, jenž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Alkoranus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položil jest. A zvláště kteréž jest Pán Kristus v svém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dětinstvě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činil, jichž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cierkev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svatá nepřijela ani ve čtení sú položeny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že Kristus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dietětem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jsa byl stvořil z hlíny tři ptáčky a pustil je, aby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preč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letěli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 jiné jeho divy tu pokládá. A o těch, kteříž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jsú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čtení psáni, mlčí a nižádné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zmienky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 všem nečiní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98v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413-414)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7A0515-8AB7-F24C-DE5D-C5BA1B012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7720" y="1409065"/>
            <a:ext cx="5181600" cy="4351338"/>
          </a:xfrm>
        </p:spPr>
        <p:txBody>
          <a:bodyPr>
            <a:normAutofit/>
          </a:bodyPr>
          <a:lstStyle/>
          <a:p>
            <a:r>
              <a:rPr lang="cs-CZ" sz="1800" i="1" dirty="0"/>
              <a:t>„A hle, řekne Bůh: Ježíši, synu Mariin, pomni milosti Mé, kterou jsem prokázal tobě i matce tvé (…) </a:t>
            </a:r>
            <a:r>
              <a:rPr lang="cs-CZ" sz="1800" b="1" i="1" dirty="0"/>
              <a:t>když vytvořils z hlíny podoby ptáků z dovolení Mého a dýchls na ně a staly se ptáky skutečnými</a:t>
            </a:r>
            <a:r>
              <a:rPr lang="cs-CZ" sz="1800" i="1" dirty="0"/>
              <a:t> z dovolení Mého…“ </a:t>
            </a:r>
            <a:r>
              <a:rPr lang="cs-CZ" sz="1800" dirty="0"/>
              <a:t>(Korán 5:110 – </a:t>
            </a:r>
            <a:r>
              <a:rPr lang="cs-CZ" sz="1800" i="1" dirty="0"/>
              <a:t>Hrbek, 1972</a:t>
            </a:r>
            <a:r>
              <a:rPr lang="cs-CZ" sz="1800" dirty="0"/>
              <a:t>, 44)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0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53" y="0"/>
            <a:ext cx="10515600" cy="1325563"/>
          </a:xfrm>
        </p:spPr>
        <p:txBody>
          <a:bodyPr/>
          <a:lstStyle/>
          <a:p>
            <a:r>
              <a:rPr lang="cs-CZ" dirty="0"/>
              <a:t>Zákony Mohameda a zvyky Saracénů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07363"/>
            <a:ext cx="10515600" cy="52644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Ramadán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 jest ustavil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puost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jednú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rok celý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měsiec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kterýž my nazýváme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puost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pohanský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celý den, nic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nejedúc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 pijíc, než v noci kolikrát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tolikrát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pijí, od nižádných se rozkoší nezdržujíc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 přes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celú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noc jako hovada rozličnými krměmi břicho své naplňují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až do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zachutněnie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vyvrácenie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99r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Jeruzalém a Mekka </a:t>
            </a:r>
            <a:r>
              <a:rPr lang="cs-CZ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poutě – hrob Mohameda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Mekce a hrob Ježíše </a:t>
            </a:r>
            <a:r>
              <a:rPr lang="cs-CZ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Skalním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 protož Saracénové častokrát ne jedno do toho města,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jenž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slóve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kdež Machometovo tělo leží, na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pút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také i do Jeruzaléma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 v ty časy, když sú křesťané Jeruzalém drželi. A z dalekých vlastí pohanských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putují, a to k hrobu Pána našeho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Jezukrista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kterýž oni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skálú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nebo jeskyní nazývají a chrámem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Šalomúnovým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 tu aby oběti své a modlitby obětovali.“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99r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Pojednání o expanzi a sunitsko-šíitské roztržce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5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B338C01D-57AD-51F3-D888-9D7556B00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B4BFAF1-7778-3578-F5DE-E2202A09EB1C}"/>
              </a:ext>
            </a:extLst>
          </p:cNvPr>
          <p:cNvSpPr txBox="1"/>
          <p:nvPr/>
        </p:nvSpPr>
        <p:spPr>
          <a:xfrm>
            <a:off x="6096000" y="6314244"/>
            <a:ext cx="5291663" cy="335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Wikimedia Commons 2022</a:t>
            </a:r>
            <a:r>
              <a:rPr lang="cs-CZ"/>
              <a:t>c</a:t>
            </a:r>
            <a:r>
              <a:rPr lang="en-US"/>
              <a:t>; </a:t>
            </a:r>
            <a:r>
              <a:rPr lang="en-US" dirty="0" err="1"/>
              <a:t>upravil</a:t>
            </a:r>
            <a:r>
              <a:rPr lang="en-US" dirty="0"/>
              <a:t> </a:t>
            </a:r>
            <a:r>
              <a:rPr lang="cs-CZ" dirty="0"/>
              <a:t>M. Štaffl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4A244-B980-054E-77D2-4A642FBB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" y="103505"/>
            <a:ext cx="10515600" cy="1325563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02665-955F-D6FF-7650-CB9DE10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69" y="1307147"/>
            <a:ext cx="8688095" cy="498938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pojednání o Mohamedovi a Svaté zemi – pouze prvotisk v závěru – apendixy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znik nejpozději roku 1488 (roku 1488 vytištěno tiskařem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Pražské bible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 i překladatel neznámý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zachovaných exemplářů (Národní knihovna, Knihovna Národního muzea, Strahovský klášter, knihovna kláštera františkánů u Panny Marie Sněžné, Západočeské muzeum v Plzni, biskupská knihovna v Litoměřicích, městské muzeum v Blatné)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 píšící po pádu Konstantinopole, turecká hrozba – snaha informovat o islámu, polemika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Pavel Soukup – zjištění předlohy –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Orientalis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Jakuba z 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Svaté země (93r-94v)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pojednání o Mohamedovi (94v-100v) – život Mohameda, polemika, zákony a zvyky muslimů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ECE432-ABC7-F525-7CA8-A4BC22CC641A}"/>
              </a:ext>
            </a:extLst>
          </p:cNvPr>
          <p:cNvSpPr txBox="1"/>
          <p:nvPr/>
        </p:nvSpPr>
        <p:spPr>
          <a:xfrm>
            <a:off x="7341833" y="6108164"/>
            <a:ext cx="5007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1. slidu </a:t>
            </a:r>
            <a:r>
              <a:rPr lang="cs-CZ" sz="1800" i="1" u="none" strike="noStrike" dirty="0">
                <a:solidFill>
                  <a:schemeClr val="tx1"/>
                </a:solidFill>
                <a:effectLst/>
              </a:rPr>
              <a:t>(Národní knihovna České republiky – </a:t>
            </a:r>
            <a:r>
              <a:rPr lang="cs-CZ" sz="1800" i="1" dirty="0" err="1"/>
              <a:t>Manuscriptorium</a:t>
            </a:r>
            <a:r>
              <a:rPr lang="cs-CZ" sz="1800" i="1" u="none" strike="noStrike" dirty="0">
                <a:solidFill>
                  <a:schemeClr val="tx1"/>
                </a:solidFill>
                <a:effectLst/>
              </a:rPr>
              <a:t> 20152015,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</a:rPr>
              <a:t>Martimiani</a:t>
            </a:r>
            <a:r>
              <a:rPr lang="cs-CZ" sz="180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dirty="0"/>
              <a:t>94v)</a:t>
            </a:r>
          </a:p>
        </p:txBody>
      </p:sp>
    </p:spTree>
    <p:extLst>
      <p:ext uri="{BB962C8B-B14F-4D97-AF65-F5344CB8AC3E}">
        <p14:creationId xmlns:p14="http://schemas.microsoft.com/office/powerpoint/2010/main" val="75441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77ADA-D699-6BC0-930B-311D4E03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0" y="0"/>
            <a:ext cx="10515600" cy="824627"/>
          </a:xfrm>
        </p:spPr>
        <p:txBody>
          <a:bodyPr/>
          <a:lstStyle/>
          <a:p>
            <a:r>
              <a:rPr lang="cs-CZ" dirty="0"/>
              <a:t>Děkujeme vám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C9510C-72F7-FBD0-0DC6-43CE2DACC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38" y="2871273"/>
            <a:ext cx="11805082" cy="37869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4800" b="1" dirty="0"/>
              <a:t>Literatura a obrázkové přílohy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dirty="0"/>
              <a:t>ŠIMEK, Štěpán 2019a</a:t>
            </a:r>
            <a:r>
              <a:rPr lang="cs-CZ" sz="4800" dirty="0"/>
              <a:t>: Synopse. In. Štěpán ŠIMEK (ed.), Staročeská kronika </a:t>
            </a:r>
            <a:r>
              <a:rPr lang="cs-CZ" sz="4800" dirty="0" err="1"/>
              <a:t>Martimiani</a:t>
            </a:r>
            <a:r>
              <a:rPr lang="cs-CZ" sz="4800" dirty="0"/>
              <a:t>, Praha.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dirty="0"/>
              <a:t>ŠIMEK, Štěpán 2019b</a:t>
            </a:r>
            <a:r>
              <a:rPr lang="cs-CZ" sz="4800" dirty="0"/>
              <a:t>: Poznámka k prvotisku. In. Štěpán ŠIMEK (ed.), Staročeská kronika </a:t>
            </a:r>
            <a:r>
              <a:rPr lang="cs-CZ" sz="4800" dirty="0" err="1"/>
              <a:t>Martimiani</a:t>
            </a:r>
            <a:r>
              <a:rPr lang="cs-CZ" sz="4800" dirty="0"/>
              <a:t>, Praha.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dirty="0"/>
              <a:t>WATT, William Montgomery 1984</a:t>
            </a:r>
            <a:r>
              <a:rPr lang="cs-CZ" sz="4800" dirty="0"/>
              <a:t>: Muhammad. </a:t>
            </a:r>
            <a:r>
              <a:rPr lang="cs-CZ" sz="4800" dirty="0" err="1"/>
              <a:t>Prophet</a:t>
            </a:r>
            <a:r>
              <a:rPr lang="cs-CZ" sz="4800" dirty="0"/>
              <a:t> and </a:t>
            </a:r>
            <a:r>
              <a:rPr lang="cs-CZ" sz="4800" dirty="0" err="1"/>
              <a:t>statesman</a:t>
            </a:r>
            <a:r>
              <a:rPr lang="cs-CZ" sz="4800" dirty="0"/>
              <a:t>. Kansas City. Dostupné online: </a:t>
            </a:r>
            <a:r>
              <a:rPr lang="cs-CZ" sz="4800" dirty="0">
                <a:hlinkClick r:id="rId2"/>
              </a:rPr>
              <a:t>https://www.academia.edu/29476272/</a:t>
            </a:r>
            <a:r>
              <a:rPr lang="cs-CZ" sz="4800" dirty="0" err="1">
                <a:hlinkClick r:id="rId2"/>
              </a:rPr>
              <a:t>William_Montgomery_Watt_Muhammad_Prophet_and_Statesman</a:t>
            </a:r>
            <a:r>
              <a:rPr lang="cs-CZ" sz="4800" dirty="0">
                <a:hlinkClick r:id="rId2"/>
              </a:rPr>
              <a:t>. Staženo 30.10. 2023</a:t>
            </a:r>
            <a:r>
              <a:rPr lang="cs-CZ" sz="48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dirty="0" err="1"/>
              <a:t>Wikimedia</a:t>
            </a:r>
            <a:r>
              <a:rPr lang="cs-CZ" sz="4800" i="1" dirty="0"/>
              <a:t> </a:t>
            </a:r>
            <a:r>
              <a:rPr lang="cs-CZ" sz="4800" i="1" dirty="0" err="1"/>
              <a:t>Commons</a:t>
            </a:r>
            <a:r>
              <a:rPr lang="cs-CZ" sz="4800" i="1" dirty="0"/>
              <a:t> 2022a</a:t>
            </a:r>
            <a:r>
              <a:rPr lang="cs-CZ" sz="4800" dirty="0"/>
              <a:t>: </a:t>
            </a:r>
            <a:r>
              <a:rPr lang="it-IT" sz="4800" b="0" i="0" dirty="0">
                <a:solidFill>
                  <a:srgbClr val="000000"/>
                </a:solidFill>
                <a:effectLst/>
              </a:rPr>
              <a:t>File:(Venice) La distruzione del tempio di Gerusalemme -Francesco Hayez - gallerie Accademia Venice.jpg</a:t>
            </a:r>
            <a:r>
              <a:rPr lang="cs-CZ" sz="48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4800" dirty="0"/>
              <a:t>Dostupné online: </a:t>
            </a:r>
            <a:r>
              <a:rPr lang="cs-CZ" sz="4800" dirty="0">
                <a:hlinkClick r:id="rId3"/>
              </a:rPr>
              <a:t>https://commons.wikimedia.org/wiki/</a:t>
            </a:r>
            <a:r>
              <a:rPr lang="cs-CZ" sz="4800" dirty="0" err="1">
                <a:hlinkClick r:id="rId3"/>
              </a:rPr>
              <a:t>File</a:t>
            </a:r>
            <a:r>
              <a:rPr lang="cs-CZ" sz="4800" dirty="0">
                <a:hlinkClick r:id="rId3"/>
              </a:rPr>
              <a:t>:(</a:t>
            </a:r>
            <a:r>
              <a:rPr lang="cs-CZ" sz="4800" dirty="0" err="1">
                <a:hlinkClick r:id="rId3"/>
              </a:rPr>
              <a:t>Venice</a:t>
            </a:r>
            <a:r>
              <a:rPr lang="cs-CZ" sz="4800" dirty="0">
                <a:hlinkClick r:id="rId3"/>
              </a:rPr>
              <a:t>)_La_distruzione_del_tempio_di_Gerusalemme_-Francesco_Hayez_-_gallerie_Accademia_Venice.jpg</a:t>
            </a:r>
            <a:r>
              <a:rPr lang="cs-CZ" sz="4800" dirty="0"/>
              <a:t>. Staženo 30.10. 2023.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0" lang="cs-CZ" altLang="cs-CZ" sz="4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kumimoji="0" lang="cs-CZ" altLang="cs-CZ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kumimoji="0" lang="cs-CZ" altLang="cs-CZ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2022b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File:Church of the </a:t>
            </a:r>
            <a:r>
              <a:rPr kumimoji="0" lang="cs-CZ" altLang="cs-CZ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Sepulchre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cs-CZ" altLang="cs-CZ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reconstruction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ca. 345 CE Jeruasalem.JPG. Dostupné online: 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https://commons.wikimedia.org/wiki/</a:t>
            </a:r>
            <a:r>
              <a:rPr kumimoji="0" lang="cs-CZ" altLang="cs-CZ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File:Church_of_the_Holy_Sepulchre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_(</a:t>
            </a:r>
            <a:r>
              <a:rPr kumimoji="0" lang="cs-CZ" altLang="cs-CZ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reconstruction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)_ca._345_CE_Jeruaslem.JPG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Staženo 30.10. 2023</a:t>
            </a:r>
            <a:endParaRPr lang="cs-CZ" sz="48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dirty="0" err="1"/>
              <a:t>Wikimedia</a:t>
            </a:r>
            <a:r>
              <a:rPr lang="cs-CZ" sz="4800" i="1" dirty="0"/>
              <a:t> </a:t>
            </a:r>
            <a:r>
              <a:rPr lang="cs-CZ" sz="4800" i="1" dirty="0" err="1"/>
              <a:t>Commons</a:t>
            </a:r>
            <a:r>
              <a:rPr lang="cs-CZ" sz="4800" i="1" dirty="0"/>
              <a:t> 2022c</a:t>
            </a:r>
            <a:r>
              <a:rPr lang="cs-CZ" sz="4800" dirty="0"/>
              <a:t>: </a:t>
            </a:r>
            <a:r>
              <a:rPr lang="en-US" sz="4800" b="0" i="0" dirty="0">
                <a:solidFill>
                  <a:srgbClr val="000000"/>
                </a:solidFill>
                <a:effectLst/>
              </a:rPr>
              <a:t>File:Old City of Jerusalem map by Survey of Palestine map 1-2,500.jpg</a:t>
            </a:r>
            <a:r>
              <a:rPr lang="cs-CZ" sz="4800" dirty="0">
                <a:solidFill>
                  <a:srgbClr val="000000"/>
                </a:solidFill>
              </a:rPr>
              <a:t>. </a:t>
            </a:r>
            <a:r>
              <a:rPr lang="cs-CZ" sz="4800" dirty="0"/>
              <a:t>Dostupné online: </a:t>
            </a:r>
            <a:r>
              <a:rPr lang="cs-CZ" sz="4800" dirty="0">
                <a:hlinkClick r:id="rId5"/>
              </a:rPr>
              <a:t>https://commons.wikimedia.org/wiki/File:Old_City_of_Jerusalem_map_by_Survey_of_Palestine_map_1-2,500.jpg</a:t>
            </a:r>
            <a:r>
              <a:rPr lang="cs-CZ" sz="4800" dirty="0"/>
              <a:t>. Staženo 30.10. 2023.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i="1" u="none" strike="noStrike" dirty="0">
                <a:solidFill>
                  <a:schemeClr val="tx1"/>
                </a:solidFill>
                <a:effectLst/>
              </a:rPr>
              <a:t>Národní knihovna České republiky – </a:t>
            </a:r>
            <a:r>
              <a:rPr lang="cs-CZ" sz="4800" i="1" dirty="0" err="1"/>
              <a:t>Manuscriptorium</a:t>
            </a:r>
            <a:r>
              <a:rPr lang="cs-CZ" sz="4800" i="1" u="none" strike="noStrike" dirty="0">
                <a:solidFill>
                  <a:schemeClr val="tx1"/>
                </a:solidFill>
                <a:effectLst/>
              </a:rPr>
              <a:t> 2015</a:t>
            </a:r>
            <a:r>
              <a:rPr lang="cs-CZ" sz="4800" u="none" strike="noStrike" dirty="0">
                <a:solidFill>
                  <a:schemeClr val="tx1"/>
                </a:solidFill>
                <a:effectLst/>
              </a:rPr>
              <a:t>: </a:t>
            </a:r>
            <a:r>
              <a:rPr lang="cs-CZ" sz="4800" u="none" strike="noStrike" dirty="0" err="1">
                <a:solidFill>
                  <a:schemeClr val="tx1"/>
                </a:solidFill>
                <a:effectLst/>
              </a:rPr>
              <a:t>Manuscriptorium</a:t>
            </a:r>
            <a:r>
              <a:rPr lang="cs-CZ" sz="4800" u="none" strike="noStrike" dirty="0">
                <a:solidFill>
                  <a:schemeClr val="tx1"/>
                </a:solidFill>
                <a:effectLst/>
              </a:rPr>
              <a:t>. </a:t>
            </a:r>
            <a:r>
              <a:rPr lang="cs-CZ" sz="4800" u="none" strike="noStrike" dirty="0" err="1">
                <a:solidFill>
                  <a:schemeClr val="tx1"/>
                </a:solidFill>
                <a:effectLst/>
              </a:rPr>
              <a:t>Martimiani</a:t>
            </a:r>
            <a:r>
              <a:rPr lang="cs-CZ" sz="4800" u="none" strike="noStrike" dirty="0">
                <a:solidFill>
                  <a:schemeClr val="tx1"/>
                </a:solidFill>
                <a:effectLst/>
              </a:rPr>
              <a:t>. Dostupné online: </a:t>
            </a:r>
            <a:r>
              <a:rPr lang="cs-CZ" sz="4800" u="none" strike="noStrike" dirty="0">
                <a:solidFill>
                  <a:srgbClr val="C1392B"/>
                </a:solidFill>
                <a:effectLst/>
                <a:hlinkClick r:id="rId6"/>
              </a:rPr>
              <a:t>https://www.manuscriptorium.com/</a:t>
            </a:r>
            <a:r>
              <a:rPr lang="cs-CZ" sz="4800" u="none" strike="noStrike" dirty="0" err="1">
                <a:solidFill>
                  <a:srgbClr val="C1392B"/>
                </a:solidFill>
                <a:effectLst/>
                <a:hlinkClick r:id="rId6"/>
              </a:rPr>
              <a:t>apps</a:t>
            </a:r>
            <a:r>
              <a:rPr lang="cs-CZ" sz="4800" u="none" strike="noStrike" dirty="0">
                <a:solidFill>
                  <a:srgbClr val="C1392B"/>
                </a:solidFill>
                <a:effectLst/>
                <a:hlinkClick r:id="rId6"/>
              </a:rPr>
              <a:t>/</a:t>
            </a:r>
            <a:r>
              <a:rPr lang="cs-CZ" sz="4800" u="none" strike="noStrike" dirty="0" err="1">
                <a:solidFill>
                  <a:srgbClr val="C1392B"/>
                </a:solidFill>
                <a:effectLst/>
                <a:hlinkClick r:id="rId6"/>
              </a:rPr>
              <a:t>index.php?direct</a:t>
            </a:r>
            <a:r>
              <a:rPr lang="cs-CZ" sz="4800" u="none" strike="noStrike" dirty="0">
                <a:solidFill>
                  <a:srgbClr val="C1392B"/>
                </a:solidFill>
                <a:effectLst/>
                <a:hlinkClick r:id="rId6"/>
              </a:rPr>
              <a:t>=</a:t>
            </a:r>
            <a:r>
              <a:rPr lang="cs-CZ" sz="4800" u="none" strike="noStrike" dirty="0" err="1">
                <a:solidFill>
                  <a:srgbClr val="C1392B"/>
                </a:solidFill>
                <a:effectLst/>
                <a:hlinkClick r:id="rId6"/>
              </a:rPr>
              <a:t>record&amp;pid</a:t>
            </a:r>
            <a:r>
              <a:rPr lang="cs-CZ" sz="4800" u="none" strike="noStrike" dirty="0">
                <a:solidFill>
                  <a:srgbClr val="C1392B"/>
                </a:solidFill>
                <a:effectLst/>
                <a:hlinkClick r:id="rId6"/>
              </a:rPr>
              <a:t>=AIPDIG-NMP___25_C_4A_____1Z9KCNB-cs</a:t>
            </a:r>
            <a:r>
              <a:rPr lang="cs-CZ" sz="4800" u="none" strike="noStrike" dirty="0">
                <a:solidFill>
                  <a:schemeClr val="tx1"/>
                </a:solidFill>
                <a:effectLst/>
              </a:rPr>
              <a:t>. Citováno 30.10. 2023.</a:t>
            </a:r>
            <a:endParaRPr lang="cs-CZ" sz="4800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A566DF-B0BF-FAEC-6F9E-10D339C117A6}"/>
              </a:ext>
            </a:extLst>
          </p:cNvPr>
          <p:cNvSpPr txBox="1"/>
          <p:nvPr/>
        </p:nvSpPr>
        <p:spPr>
          <a:xfrm>
            <a:off x="233038" y="722878"/>
            <a:ext cx="11698550" cy="207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200" b="1" dirty="0"/>
              <a:t>Edice pramenů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GUILLAUME, Alfred 1998</a:t>
            </a:r>
            <a:r>
              <a:rPr lang="cs-CZ" sz="1200" dirty="0"/>
              <a:t>: </a:t>
            </a:r>
            <a:r>
              <a:rPr lang="cs-CZ" sz="1200" dirty="0" err="1"/>
              <a:t>Life</a:t>
            </a:r>
            <a:r>
              <a:rPr lang="cs-CZ" sz="1200" dirty="0"/>
              <a:t> of Muhammad. </a:t>
            </a:r>
            <a:r>
              <a:rPr lang="cs-CZ" sz="1200" dirty="0" err="1"/>
              <a:t>Translation</a:t>
            </a:r>
            <a:r>
              <a:rPr lang="cs-CZ" sz="1200" dirty="0"/>
              <a:t> of </a:t>
            </a:r>
            <a:r>
              <a:rPr lang="cs-CZ" sz="1200" dirty="0" err="1"/>
              <a:t>Ishaq‘s</a:t>
            </a:r>
            <a:r>
              <a:rPr lang="cs-CZ" sz="1200" dirty="0"/>
              <a:t> </a:t>
            </a:r>
            <a:r>
              <a:rPr lang="cs-CZ" sz="1200" dirty="0" err="1"/>
              <a:t>Sirat</a:t>
            </a:r>
            <a:r>
              <a:rPr lang="cs-CZ" sz="1200" dirty="0"/>
              <a:t> </a:t>
            </a:r>
            <a:r>
              <a:rPr lang="cs-CZ" sz="1200" dirty="0" err="1"/>
              <a:t>Rasul</a:t>
            </a:r>
            <a:r>
              <a:rPr lang="cs-CZ" sz="1200" dirty="0"/>
              <a:t> </a:t>
            </a:r>
            <a:r>
              <a:rPr lang="cs-CZ" sz="1200" dirty="0" err="1"/>
              <a:t>Allah</a:t>
            </a:r>
            <a:r>
              <a:rPr lang="cs-CZ" sz="1200" dirty="0"/>
              <a:t>. </a:t>
            </a:r>
            <a:r>
              <a:rPr lang="cs-CZ" sz="1200" dirty="0" err="1"/>
              <a:t>Karachi</a:t>
            </a:r>
            <a:r>
              <a:rPr lang="cs-CZ" sz="1200" dirty="0"/>
              <a:t>. Dostupné online: </a:t>
            </a:r>
            <a:r>
              <a:rPr lang="cs-CZ" sz="1200" dirty="0">
                <a:hlinkClick r:id="rId7"/>
              </a:rPr>
              <a:t>https://archive.org/</a:t>
            </a:r>
            <a:r>
              <a:rPr lang="cs-CZ" sz="1200" dirty="0" err="1">
                <a:hlinkClick r:id="rId7"/>
              </a:rPr>
              <a:t>details</a:t>
            </a:r>
            <a:r>
              <a:rPr lang="cs-CZ" sz="1200" dirty="0">
                <a:hlinkClick r:id="rId7"/>
              </a:rPr>
              <a:t>/</a:t>
            </a:r>
            <a:r>
              <a:rPr lang="cs-CZ" sz="1200" dirty="0" err="1">
                <a:hlinkClick r:id="rId7"/>
              </a:rPr>
              <a:t>GuillaumeATheLifeOfMuhammad</a:t>
            </a:r>
            <a:r>
              <a:rPr lang="cs-CZ" sz="1200" dirty="0">
                <a:hlinkClick r:id="rId7"/>
              </a:rPr>
              <a:t>/</a:t>
            </a:r>
            <a:r>
              <a:rPr lang="cs-CZ" sz="1200" dirty="0" err="1">
                <a:hlinkClick r:id="rId7"/>
              </a:rPr>
              <a:t>page</a:t>
            </a:r>
            <a:r>
              <a:rPr lang="cs-CZ" sz="1200" dirty="0">
                <a:hlinkClick r:id="rId7"/>
              </a:rPr>
              <a:t>/n33/mode/2up</a:t>
            </a:r>
            <a:r>
              <a:rPr lang="cs-CZ" sz="1200" dirty="0"/>
              <a:t>. Citováno 29.10. 2023.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HRBEK, Ivan 1972</a:t>
            </a:r>
            <a:r>
              <a:rPr lang="cs-CZ" sz="1200" dirty="0"/>
              <a:t>: Vznešený Korán. Praha.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JAMES, </a:t>
            </a:r>
            <a:r>
              <a:rPr lang="cs-CZ" sz="1200" i="1" dirty="0" err="1"/>
              <a:t>Montague</a:t>
            </a:r>
            <a:r>
              <a:rPr lang="cs-CZ" sz="1200" i="1" dirty="0"/>
              <a:t> </a:t>
            </a:r>
            <a:r>
              <a:rPr lang="cs-CZ" sz="1200" i="1" dirty="0" err="1"/>
              <a:t>Rhodes</a:t>
            </a:r>
            <a:r>
              <a:rPr lang="cs-CZ" sz="1200" i="1" dirty="0"/>
              <a:t> 1983</a:t>
            </a:r>
            <a:r>
              <a:rPr lang="cs-CZ" sz="1200" dirty="0"/>
              <a:t>: The </a:t>
            </a:r>
            <a:r>
              <a:rPr lang="cs-CZ" sz="1200" dirty="0" err="1"/>
              <a:t>Apocryphal</a:t>
            </a:r>
            <a:r>
              <a:rPr lang="cs-CZ" sz="1200" dirty="0"/>
              <a:t> New Testament. </a:t>
            </a:r>
            <a:r>
              <a:rPr lang="cs-CZ" sz="1200" dirty="0" err="1"/>
              <a:t>Being</a:t>
            </a:r>
            <a:r>
              <a:rPr lang="cs-CZ" sz="1200" dirty="0"/>
              <a:t> the </a:t>
            </a:r>
            <a:r>
              <a:rPr lang="cs-CZ" sz="1200" dirty="0" err="1"/>
              <a:t>Apocryphal</a:t>
            </a:r>
            <a:r>
              <a:rPr lang="cs-CZ" sz="1200" dirty="0"/>
              <a:t> </a:t>
            </a:r>
            <a:r>
              <a:rPr lang="cs-CZ" sz="1200" dirty="0" err="1"/>
              <a:t>Gospels</a:t>
            </a:r>
            <a:r>
              <a:rPr lang="cs-CZ" sz="1200" dirty="0"/>
              <a:t>, </a:t>
            </a:r>
            <a:r>
              <a:rPr lang="cs-CZ" sz="1200" dirty="0" err="1"/>
              <a:t>Acts</a:t>
            </a:r>
            <a:r>
              <a:rPr lang="cs-CZ" sz="1200" dirty="0"/>
              <a:t> </a:t>
            </a:r>
            <a:r>
              <a:rPr lang="cs-CZ" sz="1200" dirty="0" err="1"/>
              <a:t>Epistles</a:t>
            </a:r>
            <a:r>
              <a:rPr lang="cs-CZ" sz="1200" dirty="0"/>
              <a:t>, and </a:t>
            </a:r>
            <a:r>
              <a:rPr lang="cs-CZ" sz="1200" dirty="0" err="1"/>
              <a:t>Apocalypses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other</a:t>
            </a:r>
            <a:r>
              <a:rPr lang="cs-CZ" sz="1200" dirty="0"/>
              <a:t> </a:t>
            </a:r>
            <a:r>
              <a:rPr lang="cs-CZ" sz="1200" dirty="0" err="1"/>
              <a:t>Narratives</a:t>
            </a:r>
            <a:r>
              <a:rPr lang="cs-CZ" sz="1200" dirty="0"/>
              <a:t> and </a:t>
            </a:r>
            <a:r>
              <a:rPr lang="cs-CZ" sz="1200" dirty="0" err="1"/>
              <a:t>Fragments</a:t>
            </a:r>
            <a:r>
              <a:rPr lang="cs-CZ" sz="1200" dirty="0"/>
              <a:t>. Oxford.</a:t>
            </a:r>
            <a:r>
              <a:rPr lang="en-US" sz="1200" dirty="0"/>
              <a:t> </a:t>
            </a:r>
            <a:r>
              <a:rPr lang="cs-CZ" sz="1200" dirty="0"/>
              <a:t>New York</a:t>
            </a:r>
            <a:r>
              <a:rPr lang="en-US" sz="1200" dirty="0"/>
              <a:t>.</a:t>
            </a:r>
            <a:r>
              <a:rPr lang="cs-CZ" sz="1200" dirty="0"/>
              <a:t> Dostupné online: </a:t>
            </a:r>
            <a:r>
              <a:rPr lang="cs-CZ" sz="1200" dirty="0">
                <a:hlinkClick r:id="rId8"/>
              </a:rPr>
              <a:t>https://archive.org/</a:t>
            </a:r>
            <a:r>
              <a:rPr lang="cs-CZ" sz="1200" dirty="0" err="1">
                <a:hlinkClick r:id="rId8"/>
              </a:rPr>
              <a:t>details</a:t>
            </a:r>
            <a:r>
              <a:rPr lang="cs-CZ" sz="1200" dirty="0">
                <a:hlinkClick r:id="rId8"/>
              </a:rPr>
              <a:t>/JAMESApocryphalNewTestament1924/</a:t>
            </a:r>
            <a:r>
              <a:rPr lang="cs-CZ" sz="1200" dirty="0" err="1">
                <a:hlinkClick r:id="rId8"/>
              </a:rPr>
              <a:t>page</a:t>
            </a:r>
            <a:r>
              <a:rPr lang="cs-CZ" sz="1200" dirty="0">
                <a:hlinkClick r:id="rId8"/>
              </a:rPr>
              <a:t>/n1/mode/2up</a:t>
            </a:r>
            <a:r>
              <a:rPr lang="cs-CZ" sz="1200" dirty="0"/>
              <a:t>. Staženo 28.10. 2023.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Sunnah.com 2011a</a:t>
            </a:r>
            <a:r>
              <a:rPr lang="cs-CZ" sz="1200" dirty="0"/>
              <a:t>: </a:t>
            </a:r>
            <a:r>
              <a:rPr lang="cs-CZ" sz="1200" dirty="0" err="1"/>
              <a:t>Sunan</a:t>
            </a:r>
            <a:r>
              <a:rPr lang="cs-CZ" sz="1200" dirty="0"/>
              <a:t> </a:t>
            </a:r>
            <a:r>
              <a:rPr lang="cs-CZ" sz="1200" dirty="0" err="1"/>
              <a:t>Abi</a:t>
            </a:r>
            <a:r>
              <a:rPr lang="cs-CZ" sz="1200" dirty="0"/>
              <a:t> </a:t>
            </a:r>
            <a:r>
              <a:rPr lang="cs-CZ" sz="1200" dirty="0" err="1"/>
              <a:t>Dawud</a:t>
            </a:r>
            <a:r>
              <a:rPr lang="cs-CZ" sz="1200" dirty="0"/>
              <a:t>, 4512. Dostupné online: </a:t>
            </a:r>
            <a:r>
              <a:rPr lang="cs-CZ" sz="1200" dirty="0">
                <a:hlinkClick r:id="rId9"/>
              </a:rPr>
              <a:t>https://sunnah.com/abudawud:4512</a:t>
            </a:r>
            <a:r>
              <a:rPr lang="cs-CZ" sz="1200" dirty="0"/>
              <a:t>. Citováno 30. 10. 2023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Sunnah.com 2011b</a:t>
            </a:r>
            <a:r>
              <a:rPr lang="cs-CZ" sz="1200" dirty="0"/>
              <a:t>: </a:t>
            </a:r>
            <a:r>
              <a:rPr lang="cs-CZ" sz="1200" dirty="0" err="1"/>
              <a:t>Sahih</a:t>
            </a:r>
            <a:r>
              <a:rPr lang="cs-CZ" sz="1200" dirty="0"/>
              <a:t> al-</a:t>
            </a:r>
            <a:r>
              <a:rPr lang="cs-CZ" sz="1200" dirty="0" err="1"/>
              <a:t>Bukhari</a:t>
            </a:r>
            <a:r>
              <a:rPr lang="cs-CZ" sz="1200" dirty="0"/>
              <a:t>. Dostupné online:  </a:t>
            </a:r>
            <a:r>
              <a:rPr lang="cs-CZ" sz="1200" dirty="0">
                <a:hlinkClick r:id="rId10"/>
              </a:rPr>
              <a:t>https://sunnah.com/</a:t>
            </a:r>
            <a:r>
              <a:rPr lang="cs-CZ" sz="1200" dirty="0" err="1">
                <a:hlinkClick r:id="rId10"/>
              </a:rPr>
              <a:t>bukhari</a:t>
            </a:r>
            <a:r>
              <a:rPr lang="cs-CZ" sz="1200" dirty="0"/>
              <a:t>. Citováno 29. 10. 2023</a:t>
            </a:r>
          </a:p>
          <a:p>
            <a:pPr>
              <a:lnSpc>
                <a:spcPct val="120000"/>
              </a:lnSpc>
            </a:pPr>
            <a:r>
              <a:rPr lang="cs-CZ" sz="1200" i="1" dirty="0"/>
              <a:t>ŠIMEK, Štěpán 2019</a:t>
            </a:r>
            <a:r>
              <a:rPr lang="cs-CZ" sz="1200" dirty="0"/>
              <a:t>: Staročeská kronika </a:t>
            </a:r>
            <a:r>
              <a:rPr lang="cs-CZ" sz="1200" dirty="0" err="1"/>
              <a:t>Martimiani</a:t>
            </a:r>
            <a:r>
              <a:rPr lang="cs-CZ" sz="1200" dirty="0"/>
              <a:t> – Edice. In. Štěpán ŠIMEK (ed.), Staročeská kronika </a:t>
            </a:r>
            <a:r>
              <a:rPr lang="cs-CZ" sz="1200" dirty="0" err="1"/>
              <a:t>Martimiani</a:t>
            </a:r>
            <a:r>
              <a:rPr lang="cs-CZ" sz="1200" dirty="0"/>
              <a:t>, Praha.</a:t>
            </a:r>
          </a:p>
        </p:txBody>
      </p:sp>
    </p:spTree>
    <p:extLst>
      <p:ext uri="{BB962C8B-B14F-4D97-AF65-F5344CB8AC3E}">
        <p14:creationId xmlns:p14="http://schemas.microsoft.com/office/powerpoint/2010/main" val="108958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017BC-03D2-444B-07E8-EEF82653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0"/>
            <a:ext cx="10515600" cy="1325563"/>
          </a:xfrm>
        </p:spPr>
        <p:txBody>
          <a:bodyPr/>
          <a:lstStyle/>
          <a:p>
            <a:r>
              <a:rPr lang="cs-CZ" dirty="0"/>
              <a:t>Svatá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03CC6-07F3-3A64-4FE6-71897746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4" y="1325563"/>
            <a:ext cx="632608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asáže plné biblických citací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istorie od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Melchisedecha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Herakleia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Umara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islámskou expanzi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noho utrpení ve Svaté zemi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„Ta země, čím jest větším milováním od Pána Boha milována a dary většími obdarována,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větším bičováním pro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hřiechy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lidí v té zemi obývajících jest bičována a kárána a velikým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pádóm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nebezpečenstvím jest poddána nad mnohé jiné země.“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93r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402-403)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vodem autor zmiňuje nešťastné dění ve Svaté zemi po staletí</a:t>
            </a:r>
          </a:p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EF79BC96-8C3D-5105-275B-DA0249B02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/>
          <a:stretch/>
        </p:blipFill>
        <p:spPr bwMode="auto">
          <a:xfrm>
            <a:off x="7102853" y="204186"/>
            <a:ext cx="4872384" cy="60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B531AB-084A-26B1-ED7D-F7DDE5025202}"/>
              </a:ext>
            </a:extLst>
          </p:cNvPr>
          <p:cNvSpPr txBox="1"/>
          <p:nvPr/>
        </p:nvSpPr>
        <p:spPr>
          <a:xfrm>
            <a:off x="3080552" y="6390158"/>
            <a:ext cx="387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Wadi</a:t>
            </a:r>
            <a:r>
              <a:rPr lang="cs-CZ" dirty="0"/>
              <a:t> </a:t>
            </a:r>
            <a:r>
              <a:rPr lang="cs-CZ" dirty="0" err="1"/>
              <a:t>Qelt</a:t>
            </a:r>
            <a:r>
              <a:rPr lang="cs-CZ" dirty="0"/>
              <a:t>, (foto S. Millerová 5.7. 2023)</a:t>
            </a:r>
          </a:p>
        </p:txBody>
      </p:sp>
    </p:spTree>
    <p:extLst>
      <p:ext uri="{BB962C8B-B14F-4D97-AF65-F5344CB8AC3E}">
        <p14:creationId xmlns:p14="http://schemas.microsoft.com/office/powerpoint/2010/main" val="22483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EA320-6684-B89D-A905-B904FC2C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9" y="47301"/>
            <a:ext cx="10515600" cy="1325563"/>
          </a:xfrm>
        </p:spPr>
        <p:txBody>
          <a:bodyPr/>
          <a:lstStyle/>
          <a:p>
            <a:r>
              <a:rPr lang="cs-CZ" dirty="0"/>
              <a:t>Svatá země – chrámová hora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0C5AF-1ACE-409F-B671-39CFB45A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8" y="1372864"/>
            <a:ext cx="6681186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Jeruzalém – historie – všechna biblická místa situuje na Chrámovou horu – i hrob Ježíše Nazaretského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biblické postavy jako Melchisedech, David atd.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emě dána Izraelitům, pak se rozmnožil hřích a zemi ovládli Babyloňané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</a:rPr>
              <a:t>Abrahám na hoře Vidění (svaté hoře </a:t>
            </a:r>
            <a:r>
              <a:rPr lang="cs-CZ" sz="1800" dirty="0" err="1">
                <a:effectLst/>
              </a:rPr>
              <a:t>Moria</a:t>
            </a:r>
            <a:r>
              <a:rPr lang="cs-CZ" sz="1800" dirty="0">
                <a:effectLst/>
              </a:rPr>
              <a:t>, kde bylo město Jeruzalém, zvané </a:t>
            </a:r>
            <a:r>
              <a:rPr lang="cs-CZ" sz="1800" dirty="0" err="1">
                <a:effectLst/>
              </a:rPr>
              <a:t>Betelusa</a:t>
            </a:r>
            <a:r>
              <a:rPr lang="cs-CZ" sz="1800" dirty="0">
                <a:effectLst/>
              </a:rPr>
              <a:t> – </a:t>
            </a:r>
            <a:r>
              <a:rPr lang="cs-CZ" sz="1800" dirty="0" err="1">
                <a:effectLst/>
              </a:rPr>
              <a:t>Bethel</a:t>
            </a:r>
            <a:r>
              <a:rPr lang="cs-CZ" sz="1800" dirty="0">
                <a:effectLst/>
              </a:rPr>
              <a:t> et </a:t>
            </a:r>
            <a:r>
              <a:rPr lang="cs-CZ" sz="1800" dirty="0" err="1">
                <a:effectLst/>
              </a:rPr>
              <a:t>Lusa</a:t>
            </a:r>
            <a:r>
              <a:rPr lang="cs-CZ" sz="1800" dirty="0">
                <a:effectLst/>
              </a:rPr>
              <a:t>) měl obětovat svého syna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Místo, kde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Jákób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usnul a objevil se žebřík z nebe (Genesis 28:10-22) – dům boží a brána nebeská - tam postavil Šalamoun chrám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Hebron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Ebron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Kariatarbe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místo pohřbu Abrahama, Izáka, Jákoba, Adama a Evy (město jižně od Jeruzaléma)</a:t>
            </a:r>
            <a:endParaRPr lang="cs-CZ" sz="12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7529B1D0-67ED-D6F5-6330-3801D7F5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1" y="0"/>
            <a:ext cx="4904509" cy="65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B53250-4627-70FC-F242-8E47074FDD75}"/>
              </a:ext>
            </a:extLst>
          </p:cNvPr>
          <p:cNvSpPr txBox="1"/>
          <p:nvPr/>
        </p:nvSpPr>
        <p:spPr>
          <a:xfrm>
            <a:off x="2882687" y="6354679"/>
            <a:ext cx="440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Chrámová hora (foto S. Millerová 9.7. 2023)</a:t>
            </a:r>
          </a:p>
        </p:txBody>
      </p:sp>
    </p:spTree>
    <p:extLst>
      <p:ext uri="{BB962C8B-B14F-4D97-AF65-F5344CB8AC3E}">
        <p14:creationId xmlns:p14="http://schemas.microsoft.com/office/powerpoint/2010/main" val="43707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A2E8C-F298-FEE2-C31C-A5F606FA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178694"/>
            <a:ext cx="10515600" cy="1325563"/>
          </a:xfrm>
        </p:spPr>
        <p:txBody>
          <a:bodyPr/>
          <a:lstStyle/>
          <a:p>
            <a:r>
              <a:rPr lang="cs-CZ" dirty="0"/>
              <a:t>Svatá země – utrpení Jeruzaléma a vysvětlení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6F78A7-F111-914C-2CC6-38DCF3C9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" y="1674705"/>
            <a:ext cx="7524565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Izraelité se asimilovali do pohanského prostředí – (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Samařané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zbyl jen Juda a Benjamín – severní židovské království zničeno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Antiochus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(helénský král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seleucidské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říše – porazil makabejské povstání) postavil „ohavnost“ modlu v chrámu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Pompeius (římský vojevůdce) stavěl koně, kde byli boží kněží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miňuje Heroda a vládu Říma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následně ukřižování Ježíše Nazaretského – autor píše, že jim dal 42 let na pokání ale židé nelitovali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7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1D125-6C3D-85B7-F39D-CF1FA7D1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4" y="0"/>
            <a:ext cx="10515600" cy="1325563"/>
          </a:xfrm>
        </p:spPr>
        <p:txBody>
          <a:bodyPr/>
          <a:lstStyle/>
          <a:p>
            <a:r>
              <a:rPr lang="cs-CZ" dirty="0"/>
              <a:t>Pád Jeruzaléma 70 po Kr., židovská diaspora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0792C-B25F-DCAF-21CC-58CDBFB1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54" y="1325563"/>
            <a:ext cx="5616574" cy="49555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„Když sú pak Židé Pána našeho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Jezukrista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ukřižovali, 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Pán 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Buoh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všemohúcí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očekával jich dvě a 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čtyřidceti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let, aby pokání činili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Ale oni,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jsúce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oslepeni, nechtěli sú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požehnánie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vzdálilo se od nich. Římané, 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jich město držíce pod Titem a 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Vespeziánem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zapálivše město, až do 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kruntu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zkazili sú je tak, že kámen na kameni neostal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2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94r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404)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„Jeden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Židóv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hladem jest zemřel v obležení,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mečem a  jinak zbito a  třetí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rozprodali sú je po všem světě a jako prach větrem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takéž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rozptýleni sú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…“ (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2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94r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404)</a:t>
            </a:r>
          </a:p>
          <a:p>
            <a:pPr>
              <a:lnSpc>
                <a:spcPct val="120000"/>
              </a:lnSpc>
            </a:pPr>
            <a:r>
              <a:rPr lang="cs-CZ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Vysvětlení – nečinili pokání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2D74FB-D3BD-E407-33CD-EA8AC8B8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542901"/>
            <a:ext cx="5248275" cy="37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D04E54-D56B-1218-EB6F-5DB14781A7CF}"/>
              </a:ext>
            </a:extLst>
          </p:cNvPr>
          <p:cNvSpPr txBox="1"/>
          <p:nvPr/>
        </p:nvSpPr>
        <p:spPr>
          <a:xfrm>
            <a:off x="6418740" y="543933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82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33847-7E6D-99F9-0E78-984203C9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8" y="-72232"/>
            <a:ext cx="10515600" cy="1325563"/>
          </a:xfrm>
        </p:spPr>
        <p:txBody>
          <a:bodyPr/>
          <a:lstStyle/>
          <a:p>
            <a:r>
              <a:rPr lang="cs-CZ" dirty="0"/>
              <a:t>Židovská diaspora, Římané vs. </a:t>
            </a:r>
            <a:r>
              <a:rPr lang="cs-CZ" dirty="0" err="1"/>
              <a:t>Sasánovci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8DB20-A2A2-1B7E-30D4-225C9E9B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408" y="1111288"/>
            <a:ext cx="666639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sú křesťané v Jeruzalémě obývali a jim vládli, když jest mnohých láska ustydla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najviece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Řekóv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Surianóv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kteříž sú za času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Eraklia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ciesaře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Jeruzalémě přebývali, když již Kristova krev předrahá byla vylita a v srdcích křesťanských byla se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roznietila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potom téměř po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všem světě počala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stydnúti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Kozdras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král perský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 mnohými zástupy nevěřících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pohanóv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Země svaté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jest, 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města zkazil, kostely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zvracoval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veškeren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 rozličným trýzněním pohubil, jiné mečem zbil, ale jiné do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vězenie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Persie pobral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Městu také neodpustil, ale zdi prolámal,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miesta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svatá, kdežto nohy Pána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Jezukrista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stávaly, pes nečistý, jich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poškvrnil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chrám rozbořil,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 to dřevo, na němž 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obět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pravá Pán Kristus obětována byla, vzal jest s </a:t>
            </a:r>
            <a:r>
              <a:rPr lang="cs-CZ" sz="1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sebú</a:t>
            </a:r>
            <a:r>
              <a:rPr lang="cs-CZ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Persie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(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94r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405)</a:t>
            </a:r>
            <a:endParaRPr lang="cs-CZ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59FAE7-B742-A616-860C-4B7055FA215F}"/>
              </a:ext>
            </a:extLst>
          </p:cNvPr>
          <p:cNvSpPr txBox="1"/>
          <p:nvPr/>
        </p:nvSpPr>
        <p:spPr>
          <a:xfrm>
            <a:off x="414415" y="1156727"/>
            <a:ext cx="4776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byzantskému císaři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Herakleiovi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útok krále Persie </a:t>
            </a:r>
            <a:r>
              <a:rPr lang="cs-CZ" dirty="0" err="1"/>
              <a:t>Kosdrase</a:t>
            </a:r>
            <a:r>
              <a:rPr lang="cs-CZ" dirty="0"/>
              <a:t> (</a:t>
            </a:r>
            <a:r>
              <a:rPr lang="cs-CZ" dirty="0" err="1"/>
              <a:t>Hursrav</a:t>
            </a:r>
            <a:r>
              <a:rPr lang="cs-CZ" dirty="0"/>
              <a:t> II.)– válka mezi Římany a </a:t>
            </a:r>
            <a:r>
              <a:rPr lang="cs-CZ" dirty="0" err="1"/>
              <a:t>Sasánovci</a:t>
            </a:r>
            <a:r>
              <a:rPr lang="cs-CZ" dirty="0"/>
              <a:t> 602-628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zničení Chrámu Božího hrobu (zničení chrámu Konstantina Velikého) 614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odnesl relikvii Pravého kříže, mnoho lidí zahynulo, či bylo zotročeno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Vysvětlení – láska křesťanů ustydla</a:t>
            </a:r>
          </a:p>
          <a:p>
            <a:endParaRPr lang="cs-CZ" dirty="0"/>
          </a:p>
        </p:txBody>
      </p:sp>
      <p:pic>
        <p:nvPicPr>
          <p:cNvPr id="5" name="Obrázek 1" descr="Obsah obrázku skica, kresba, umění, ilustrace&#10;&#10;Popis byl vytvořen automaticky">
            <a:extLst>
              <a:ext uri="{FF2B5EF4-FFF2-40B4-BE49-F238E27FC236}">
                <a16:creationId xmlns:a16="http://schemas.microsoft.com/office/drawing/2014/main" id="{748A13C1-A9EB-AB7A-FFA1-BB54A933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4" y="3746375"/>
            <a:ext cx="5144154" cy="27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68E421F-5B5A-B456-710A-9EBA5FBF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66" y="5935346"/>
            <a:ext cx="3360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2022b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91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68E421F-5B5A-B456-710A-9EBA5FBF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180" y="5812578"/>
            <a:ext cx="3278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rotunda Chrámu Božího hrobu (foto S. Millerová 9.7. 2023)</a:t>
            </a:r>
            <a:endParaRPr kumimoji="0" lang="cs-CZ" alt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Obrázek 8" descr="Obsah obrázku hodiny, kov, kruh, velké&#10;&#10;Popis byl vytvořen automaticky">
            <a:extLst>
              <a:ext uri="{FF2B5EF4-FFF2-40B4-BE49-F238E27FC236}">
                <a16:creationId xmlns:a16="http://schemas.microsoft.com/office/drawing/2014/main" id="{88040CB2-E775-0060-40F1-2D8F5154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2655" y="960453"/>
            <a:ext cx="6582792" cy="49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CA76CA-5FD8-F6E3-F618-2E73AD6A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13" y="18255"/>
            <a:ext cx="10515600" cy="1325563"/>
          </a:xfrm>
        </p:spPr>
        <p:txBody>
          <a:bodyPr/>
          <a:lstStyle/>
          <a:p>
            <a:r>
              <a:rPr lang="cs-CZ" dirty="0"/>
              <a:t>Vítězství Římanů, arabská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6E9C5-5B5F-A175-E34E-DD04DDEBC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210" y="134381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Eraklius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ciesař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říský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zabil jest toho tyrana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Kosdru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pyšného,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svítěziv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 ním a nad jeho synem, a 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Svatý kříž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vzem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Bohu milý s 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chválú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velikú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s 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zpievaním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donesl jest do Jeruzaléma zase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 když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ciesař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Eraklius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své náklady kostely křesťanské počal zase opravovati a vzdělávati, kteréž jest onen nemilostivý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Kosdras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zbořil a spálil, 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hned brzo potom, když jest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ciesař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odjel,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knieže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arabské řečené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Homor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sebrav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množstvie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veliké lidu pohanského a 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kacieřského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Machometovými bludy zprzněného a zkaženého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upadl jest do Země svaté násilím a 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všicku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zemi i města i 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všecky křesťany, kteříž v Jeruzalémě </a:t>
            </a:r>
            <a:r>
              <a:rPr lang="cs-CZ" sz="19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obýváchu</a:t>
            </a:r>
            <a:r>
              <a:rPr lang="cs-CZ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zkazil jest a pohubil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Chronicon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Martimiani</a:t>
            </a:r>
            <a:r>
              <a:rPr lang="cs-CZ" sz="19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prvotisk, 94v</a:t>
            </a: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Šimek 2019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405)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B19132-4CCC-9A23-93A1-96155E5C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470" y="1343818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Herakleios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zabil 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Kosdrase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ve skutečnosti 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Husrav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zavražděn v Persii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zvítězil, </a:t>
            </a:r>
            <a:r>
              <a:rPr lang="cs-CZ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avrátil relikvii Svatého kříže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brzy potom vpadl do Svaté země 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Homor</a:t>
            </a:r>
            <a:r>
              <a:rPr lang="cs-CZ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Umar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ibn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al-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Chattáb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Rašidunský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chalifát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 smrti Mohameda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ronikář pokračuje pojednáním o Mohamedovi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89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3150</Words>
  <Application>Microsoft Office PowerPoint</Application>
  <PresentationFormat>Širokoúhlá obrazovka</PresentationFormat>
  <Paragraphs>123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Motiv Office</vt:lpstr>
      <vt:lpstr>Popis Svaté země a život Mohamedův v kronice Martimiani</vt:lpstr>
      <vt:lpstr>Úvod</vt:lpstr>
      <vt:lpstr>Svatá země</vt:lpstr>
      <vt:lpstr>Svatá země – chrámová hora</vt:lpstr>
      <vt:lpstr>Svatá země – utrpení Jeruzaléma a vysvětlení</vt:lpstr>
      <vt:lpstr>Pád Jeruzaléma 70 po Kr., židovská diaspora</vt:lpstr>
      <vt:lpstr>Židovská diaspora, Římané vs. Sasánovci</vt:lpstr>
      <vt:lpstr>Prezentace aplikace PowerPoint</vt:lpstr>
      <vt:lpstr>Vítězství Římanů, arabská expanze</vt:lpstr>
      <vt:lpstr>Život Mohameda v Martimiani – původ, Chadídža</vt:lpstr>
      <vt:lpstr>Život Mohameda v Martimiani – Hidžra 622</vt:lpstr>
      <vt:lpstr>Smrt Machometa</vt:lpstr>
      <vt:lpstr>Polemika – zázraky </vt:lpstr>
      <vt:lpstr>Polemika – smilství</vt:lpstr>
      <vt:lpstr>Polemika – cizoložství a muslimské nebe</vt:lpstr>
      <vt:lpstr>Polemika – hřích sodomský</vt:lpstr>
      <vt:lpstr>Polemika – apokryfní příběhy</vt:lpstr>
      <vt:lpstr>Zákony Mohameda a zvyky Saracénů </vt:lpstr>
      <vt:lpstr>Prezentace aplikace PowerPoint</vt:lpstr>
      <vt:lpstr>Děkujeme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Svaté země a život Mohamedův v kronice Martimiani</dc:title>
  <dc:creator>Gabriel the redstone</dc:creator>
  <cp:lastModifiedBy>Gabriel the redstone</cp:lastModifiedBy>
  <cp:revision>28</cp:revision>
  <dcterms:created xsi:type="dcterms:W3CDTF">2023-10-28T13:23:22Z</dcterms:created>
  <dcterms:modified xsi:type="dcterms:W3CDTF">2023-11-03T11:46:55Z</dcterms:modified>
</cp:coreProperties>
</file>