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092EBB-9052-4229-BB8A-11344140A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4753FA-D060-4F03-AAB1-EB8F32387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4D9551-0092-4E1B-AF08-8B7618EB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79EF-B3EF-4197-901B-1928B35480A0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F76B5A-DF48-469E-A83F-280D8AEF9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0C050E-1F36-4F2E-B674-6F3744163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D9B7-8C10-43A7-BE4D-C53F492A9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51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76666-6E3C-4935-847C-E18A7053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36AC111-9357-40A3-8F77-617A92DD0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75B232-6252-41B8-8554-D73C4425C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79EF-B3EF-4197-901B-1928B35480A0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E2D4A6-C34C-435C-9C04-5494E2888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799331-6CE3-4686-9EBB-87351345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D9B7-8C10-43A7-BE4D-C53F492A9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897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7A295B4-5AC6-4FFB-AFA2-967C66766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471EBEF-E056-4685-BE56-E67A32A83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BDF46C-EA2A-4B5E-9192-7D314B7A8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79EF-B3EF-4197-901B-1928B35480A0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2E1172-29D0-45D3-81AD-92168B9ED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76A47A-8075-46CE-9F8B-088EF957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D9B7-8C10-43A7-BE4D-C53F492A9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66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26763-66DD-4227-A62E-6E1DB429F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C52141-5F17-4F33-97C4-AF23B3D2F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6DB53C-7FB1-4D22-AC5B-661A2523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79EF-B3EF-4197-901B-1928B35480A0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BD998A-AD35-43CB-96FE-C5A0E174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BD05B3-0805-4192-8A0D-3F72B284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D9B7-8C10-43A7-BE4D-C53F492A9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390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AD58D-3235-45ED-988C-719E320D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7D52BF1-8716-4C49-A732-B751DDAAE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659CA1-DEC4-4F75-B271-5F2DD9A6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79EF-B3EF-4197-901B-1928B35480A0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F9B1F0-72AC-48F0-8BE9-5E170E32A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0C0CB5-738B-4243-B30E-339FF0A5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D9B7-8C10-43A7-BE4D-C53F492A9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117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06F87-D6B8-4C20-A819-569E2964C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503F04-DED9-4441-AF56-F6B2B7B5F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2D32821-4173-4D77-A1AC-83D1CE758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76DD24-D20B-4121-BDB2-97D423CA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79EF-B3EF-4197-901B-1928B35480A0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924DF7-D3BB-452D-BE8E-7C783CDBB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70152D0-A0CA-4A00-8F50-79AA8F8C4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D9B7-8C10-43A7-BE4D-C53F492A9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73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1BD51-11F2-46F8-B26C-439ACF88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3718DC9-578C-4EF8-A286-7F328733F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F6C3442-F1F6-4675-B671-CED52454E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BC229F5-6272-4809-B166-CA7DC47E4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2D36C37-5A35-45A1-B2EC-C54AE78B1B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9A67DD1-BEFD-43DA-B12A-B99C6C14C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79EF-B3EF-4197-901B-1928B35480A0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7C68104-1210-4744-976E-DF1AC7EC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768F71-9AE2-4B53-8FF5-F9409E6A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D9B7-8C10-43A7-BE4D-C53F492A9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347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596D7-66BC-430D-82A3-49E0ED51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CC55870-0D57-4AA9-AB97-091C49558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79EF-B3EF-4197-901B-1928B35480A0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681F7B-F66E-430C-B08E-5DBB1134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A6608D-CF46-4C4B-ACAD-61D3052A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D9B7-8C10-43A7-BE4D-C53F492A9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20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689DEAC-DCAB-4E27-9369-527660FEB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79EF-B3EF-4197-901B-1928B35480A0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36314F2-FA86-4B2C-A526-B368261D4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0734CB-C411-4E9D-9E48-11BF0209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D9B7-8C10-43A7-BE4D-C53F492A9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72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770C48-0E76-40DE-AF53-11E9A7A9E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413CD3-129A-4BFF-B82C-440FA81EC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BF82E15-890F-4BB8-A3A1-CA7E0C242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025317-7E76-49C3-8A33-ABED980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79EF-B3EF-4197-901B-1928B35480A0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C3676A9-8ADC-42AF-8589-756358092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81DFC7-2E7A-476B-ABC0-2013DB5D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D9B7-8C10-43A7-BE4D-C53F492A9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95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54C3B0-A726-40F8-86D2-19390F19D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F9B3BC-BB71-4751-BAAE-8E3CB0191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322AE26-9D08-41F6-BD97-5DD9BD864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8622723-D8A4-4324-89DD-E6BB4450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79EF-B3EF-4197-901B-1928B35480A0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2DD43F-4425-4881-BBEE-6888547EF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9F3A24-17DB-46E0-9100-C87EB1C9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6D9B7-8C10-43A7-BE4D-C53F492A9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611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426B750-8E76-4713-8C83-A8689B33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84CC17D-1F24-40EE-BAD6-EC2962096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BABF1A-D70E-4D84-82D0-7CD2C6563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079EF-B3EF-4197-901B-1928B35480A0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DD7E21-6F3E-4EFD-8FA0-3E717BB32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05DA32-46E1-48DF-92A3-3086EF1EC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6D9B7-8C10-43A7-BE4D-C53F492A9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01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8B633-14C2-4E01-99C4-2C222FA21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6. Externality, veřejné statky</a:t>
            </a:r>
            <a:br>
              <a:rPr lang="cs-CZ" dirty="0"/>
            </a:br>
            <a:r>
              <a:rPr lang="cs-CZ" dirty="0"/>
              <a:t>(Holman, kap. 16, 17)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0B279F2-7D24-4DB8-8054-2D6B481135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9231F3-65E6-4B1F-9D9F-9D0AA980A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0611" y="132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1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5C423-A0F2-48D7-95EF-BDFC1CB7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Tragédie </a:t>
            </a:r>
            <a:r>
              <a:rPr lang="cs-CZ" dirty="0"/>
              <a:t>společného </a:t>
            </a:r>
            <a:r>
              <a:rPr lang="cs-CZ" i="1" dirty="0"/>
              <a:t>vlastnictví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86BBE05-D559-42D3-A8A4-DBA9E10D9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88168"/>
            <a:ext cx="5157787" cy="4601495"/>
          </a:xfrm>
        </p:spPr>
        <p:txBody>
          <a:bodyPr>
            <a:normAutofit/>
          </a:bodyPr>
          <a:lstStyle/>
          <a:p>
            <a:r>
              <a:rPr lang="pl-PL" b="1" dirty="0"/>
              <a:t>je-Ji zdroj volný, vede to obvykle k jeho </a:t>
            </a:r>
            <a:r>
              <a:rPr lang="cs-CZ" i="1" dirty="0"/>
              <a:t>nedostatku.</a:t>
            </a:r>
            <a:endParaRPr lang="cs-CZ" dirty="0"/>
          </a:p>
          <a:p>
            <a:r>
              <a:rPr lang="cs-CZ" dirty="0"/>
              <a:t>Vzniká </a:t>
            </a:r>
            <a:r>
              <a:rPr lang="cs-CZ" b="1" dirty="0"/>
              <a:t>problém </a:t>
            </a:r>
            <a:r>
              <a:rPr lang="cs-CZ" dirty="0"/>
              <a:t>nadměrného </a:t>
            </a:r>
            <a:r>
              <a:rPr lang="cs-CZ" b="1" dirty="0"/>
              <a:t>využívání volných </a:t>
            </a:r>
            <a:r>
              <a:rPr lang="cs-CZ" dirty="0"/>
              <a:t>zdrojů, </a:t>
            </a:r>
            <a:r>
              <a:rPr lang="cs-CZ" b="1" dirty="0"/>
              <a:t>které </a:t>
            </a:r>
            <a:r>
              <a:rPr lang="cs-CZ" dirty="0"/>
              <a:t>může </a:t>
            </a:r>
            <a:r>
              <a:rPr lang="cs-CZ" b="1" dirty="0"/>
              <a:t>vést k jejich </a:t>
            </a:r>
            <a:r>
              <a:rPr lang="cs-CZ" dirty="0"/>
              <a:t>vyčerpávání, </a:t>
            </a:r>
            <a:r>
              <a:rPr lang="cs-CZ" b="1" dirty="0"/>
              <a:t>ke </a:t>
            </a:r>
            <a:r>
              <a:rPr lang="cs-CZ" dirty="0"/>
              <a:t>snižování jejich výnosnosti a někdy až k jejich devastaci a nevratnému zničení,</a:t>
            </a:r>
          </a:p>
          <a:p>
            <a:r>
              <a:rPr lang="cs-CZ" dirty="0"/>
              <a:t>Dochází k tomu, co ekonomové nazývají </a:t>
            </a:r>
            <a:r>
              <a:rPr lang="cs-CZ" i="1" dirty="0"/>
              <a:t>tragédií </a:t>
            </a:r>
            <a:r>
              <a:rPr lang="cs-CZ" dirty="0"/>
              <a:t>společného </a:t>
            </a:r>
            <a:r>
              <a:rPr lang="cs-CZ" i="1" dirty="0"/>
              <a:t>vlastnictví.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AE11F9E-2EED-4F83-BB47-187215378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32021"/>
            <a:ext cx="5183188" cy="973054"/>
          </a:xfrm>
        </p:spPr>
        <p:txBody>
          <a:bodyPr>
            <a:normAutofit fontScale="62500" lnSpcReduction="20000"/>
          </a:bodyPr>
          <a:lstStyle/>
          <a:p>
            <a:r>
              <a:rPr lang="cs-CZ" b="0" dirty="0"/>
              <a:t>Parkování na náměstí - Počet míst k parkování je </a:t>
            </a:r>
            <a:r>
              <a:rPr lang="cs-CZ" b="0" dirty="0" err="1"/>
              <a:t>Qs</a:t>
            </a:r>
            <a:r>
              <a:rPr lang="cs-CZ" b="0" dirty="0"/>
              <a:t>' Je-li parkování bezplatné, </a:t>
            </a:r>
            <a:r>
              <a:rPr lang="cs-CZ" b="0" dirty="0" err="1"/>
              <a:t>QdQs</a:t>
            </a:r>
            <a:r>
              <a:rPr lang="cs-CZ" b="0" dirty="0"/>
              <a:t> řidičů, kteří budou chtít zaparkovat, nenajdou místo. Zavedení parkovného 55 Kč přiměje některé řidiče, aby hledali parkování jinde a uvolnili místa těm, kteří je potřebují naléhavěji.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2E2DBBE-958D-4139-89CD-793BD87F111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702835"/>
            <a:ext cx="5183188" cy="3289067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1D89D3-BFEB-41D0-94A0-17EAC840E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7412" y="136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1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A8E24-E8DD-41D6-AA17-F2AD7F154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VOLNÉ STATKY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8B62CCF-5D14-45B3-BC9B-716D70617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88168"/>
            <a:ext cx="5157787" cy="4601495"/>
          </a:xfrm>
        </p:spPr>
        <p:txBody>
          <a:bodyPr>
            <a:normAutofit fontScale="92500"/>
          </a:bodyPr>
          <a:lstStyle/>
          <a:p>
            <a:r>
              <a:rPr lang="cs-CZ" dirty="0"/>
              <a:t>Statky, za které spotřebitelé neplatí, nazýváme </a:t>
            </a:r>
            <a:r>
              <a:rPr lang="cs-CZ" i="1" dirty="0"/>
              <a:t>volnými statky. </a:t>
            </a:r>
            <a:r>
              <a:rPr lang="cs-CZ" dirty="0"/>
              <a:t>Ale kdo hradí jejich náklady? Může to být stát nebo obec, které hradí jejich náklady </a:t>
            </a:r>
            <a:r>
              <a:rPr lang="cs-CZ" b="1" dirty="0"/>
              <a:t>ze státního nebo obecního rozpočtu </a:t>
            </a:r>
            <a:r>
              <a:rPr lang="cs-CZ" dirty="0"/>
              <a:t>(přesně řečeno z peněz daňových poplatníků).</a:t>
            </a:r>
          </a:p>
          <a:p>
            <a:r>
              <a:rPr lang="cs-CZ" dirty="0"/>
              <a:t>Lidé tedy za volné statky přece jen platí - jako daňoví poplatníci. Jenže rozdělování volných statků mezi spotřebitele se neřídí zákony poptávky. K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97AD4E8-E1AB-4C27-987B-50A36F842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347537"/>
            <a:ext cx="5183188" cy="4842126"/>
          </a:xfrm>
        </p:spPr>
        <p:txBody>
          <a:bodyPr>
            <a:normAutofit fontScale="92500"/>
          </a:bodyPr>
          <a:lstStyle/>
          <a:p>
            <a:r>
              <a:rPr lang="cs-CZ" dirty="0"/>
              <a:t>Jinými volnými statky jsou ty, jejichž náklady jsou hrazeny z </a:t>
            </a:r>
            <a:r>
              <a:rPr lang="cs-CZ" b="1" dirty="0"/>
              <a:t>pojištění.</a:t>
            </a:r>
            <a:r>
              <a:rPr lang="cs-CZ" dirty="0"/>
              <a:t> Lidé platí pojistné a pak mají nárok na tyto statky "zdarma". Příkladem takovéhoto volného statku je zdravotní péče hrazená zdravotním pojištěním.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4202E2-ACF9-4B79-89B1-968E98E84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7179" y="551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6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8D3D2-399F-42C1-A1FC-F0C5A5C24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Nedostatek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D235166-7FB2-403D-B2E8-5F40EC4CE7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vzniká </a:t>
            </a:r>
            <a:r>
              <a:rPr lang="cs-CZ" i="1" dirty="0"/>
              <a:t>nedostatek, </a:t>
            </a:r>
            <a:r>
              <a:rPr lang="cs-CZ" dirty="0"/>
              <a:t>který způsobuje, že se takový volný statek někdy nedostane na lidi, kteří jej naléhavě potřebují a byli by </a:t>
            </a:r>
            <a:r>
              <a:rPr lang="pl-PL" dirty="0"/>
              <a:t>i ochotni za něj zaplatit.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5A089E6-0C6D-4B2C-8226-327D742E6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0" dirty="0"/>
              <a:t>Je-li lékařská pohotovostní služba volným statkem, bude požadována v objemu QA. Pokud zdravotní pojišťovny budou financovat toto množství, budou mezní náklady </a:t>
            </a:r>
            <a:r>
              <a:rPr lang="cs-CZ" b="0" i="1" dirty="0" err="1"/>
              <a:t>MCa</a:t>
            </a:r>
            <a:r>
              <a:rPr lang="cs-CZ" b="0" i="1" dirty="0"/>
              <a:t> </a:t>
            </a:r>
            <a:r>
              <a:rPr lang="cs-CZ" b="0" dirty="0"/>
              <a:t>zatímco mezní užitek se bude blížit nule.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8FF9979-7F6A-4E23-B8EC-18B7AC4DF65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653769"/>
            <a:ext cx="5183188" cy="33872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B9C16E-156C-4BBA-BDEE-72E4D1B1B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0610" y="108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8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E0F5A1-65CF-438E-95D3-6E06C5264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VEŘEJNÉ </a:t>
            </a:r>
            <a:r>
              <a:rPr lang="cs-CZ" b="1" dirty="0"/>
              <a:t>STATKY</a:t>
            </a:r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102202D6-3727-43CC-96A7-1129A779F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Veřejné statky jsou také bezplatně užívány, ale ze zcela jiných důvodů. Na rozdíl od takových statků, jako je parkování na náměstí nebo obecní pastvina, veřejné </a:t>
            </a:r>
            <a:r>
              <a:rPr lang="cs-CZ" b="1" i="1" dirty="0"/>
              <a:t>statky </a:t>
            </a:r>
            <a:r>
              <a:rPr lang="cs-CZ" b="1" dirty="0"/>
              <a:t>nemohou být </a:t>
            </a:r>
            <a:r>
              <a:rPr lang="cs-CZ" dirty="0"/>
              <a:t>zpoplatněny </a:t>
            </a:r>
            <a:r>
              <a:rPr lang="cs-CZ" b="1" dirty="0"/>
              <a:t>a musí být poskytovány </a:t>
            </a:r>
            <a:r>
              <a:rPr lang="cs-CZ" dirty="0"/>
              <a:t>bezplatně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1D7B4B3-A6CF-40E7-9808-FCA1FEB8D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379" y="3522480"/>
            <a:ext cx="7331242" cy="2872776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C84596-D806-4E45-969E-B7AFB8396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3431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0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5824D-ABB6-4990-9F46-B97CF7266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společný znak veřejných statků – nevylučitelnost ze spotřeby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49EFB6-3A70-47D8-877C-07D769CB3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Co je společným znakem veřejných statků? Podle jakého kritéria je máme rozeznat a odlišit od soukromých statků? Podívejte se znovu na příklady pouličního osvětlení a armády. Proč nemohou být soukromými statky? </a:t>
            </a:r>
          </a:p>
          <a:p>
            <a:r>
              <a:rPr lang="cs-CZ" dirty="0"/>
              <a:t>Protože by soukromá firma nebyla schopna vybírat od uživatelů poplatky - není schopna ty, kdo nezaplatí, </a:t>
            </a:r>
            <a:r>
              <a:rPr lang="cs-CZ" b="1" dirty="0"/>
              <a:t>vyloučit ze spotřeby </a:t>
            </a:r>
            <a:r>
              <a:rPr lang="cs-CZ" dirty="0"/>
              <a:t>takového statku. </a:t>
            </a:r>
          </a:p>
          <a:p>
            <a:r>
              <a:rPr lang="cs-CZ" dirty="0"/>
              <a:t>Lidé by se chovali jako "černí pasažéři", které nelze "chytit„ a "vyloučit".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2591D5-76AA-459B-8ECC-90EF92ECB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6652" y="321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2F651-46C8-4138-9030-FB07BCD9A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Nevylučitelnost a </a:t>
            </a:r>
            <a:r>
              <a:rPr lang="cs-CZ" dirty="0" err="1"/>
              <a:t>nerivalita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37CBA6-FD87-4072-9A44-EAC1EB2A4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nevylučitelnost </a:t>
            </a:r>
            <a:r>
              <a:rPr lang="cs-CZ" i="1" dirty="0"/>
              <a:t>ze </a:t>
            </a:r>
            <a:r>
              <a:rPr lang="cs-CZ" dirty="0"/>
              <a:t>spotřeby nemožnost vyloučit kohokoli z užívání statku. Je to právě tato vlastnost, která nám poskytuje kritérium pro odlišení veřejných statků od statků soukromých. Takový statek, který je "nevylučitelný„ ze spotřeby, </a:t>
            </a:r>
            <a:r>
              <a:rPr lang="cs-CZ" i="1" dirty="0"/>
              <a:t>musí být </a:t>
            </a:r>
            <a:r>
              <a:rPr lang="cs-CZ" dirty="0"/>
              <a:t>financován prostřednictvím daní.</a:t>
            </a:r>
          </a:p>
          <a:p>
            <a:r>
              <a:rPr lang="cs-CZ" dirty="0"/>
              <a:t>Zajímavou vlastností většiny veřejných statků je </a:t>
            </a:r>
            <a:r>
              <a:rPr lang="cs-CZ" i="1" dirty="0" err="1"/>
              <a:t>nezmenšitelnost</a:t>
            </a:r>
            <a:r>
              <a:rPr lang="cs-CZ" i="1" dirty="0"/>
              <a:t> (</a:t>
            </a:r>
            <a:r>
              <a:rPr lang="cs-CZ" i="1" dirty="0" err="1"/>
              <a:t>nerivalita</a:t>
            </a:r>
            <a:r>
              <a:rPr lang="cs-CZ" i="1" dirty="0"/>
              <a:t>) ve </a:t>
            </a:r>
            <a:r>
              <a:rPr lang="cs-CZ" dirty="0"/>
              <a:t>spotřebě. Vezměme například pouliční osvětlení. Jde-li v noci po osvětlené ulici pan Růžička, "neubírá" nikterak panu Novákovi z jeho užívání veřejného osvětlení.</a:t>
            </a:r>
          </a:p>
          <a:p>
            <a:r>
              <a:rPr lang="cs-CZ" dirty="0"/>
              <a:t>Veřejný statek se od soukromého statku významně liší tím, že o jeho množství nemohou rozhodnout spotřebitelé projevením svých preferencí (poptávek) na trhu, nýbrž musí jej určit stát (obec). </a:t>
            </a:r>
          </a:p>
          <a:p>
            <a:r>
              <a:rPr lang="cs-CZ" dirty="0"/>
              <a:t>Úředníci a politikové se přitom nemohou opřít o poptávku, protože u veřejného statku žádná tržní poptávka neexistuje a nelze ji ani odhadnout.</a:t>
            </a:r>
          </a:p>
          <a:p>
            <a:r>
              <a:rPr lang="cs-CZ" dirty="0"/>
              <a:t>Množství veřejného statku (například rozsah pouličního osvětlení, velikost armády nebo hustotu okresních silnic) proto nelze určit jinak nežli politickým rozhodnutím.</a:t>
            </a:r>
          </a:p>
          <a:p>
            <a:r>
              <a:rPr lang="cs-CZ" dirty="0"/>
              <a:t>Veřejné statky nemusí být nutně </a:t>
            </a:r>
            <a:r>
              <a:rPr lang="cs-CZ" i="1" dirty="0"/>
              <a:t>poskytovány </a:t>
            </a:r>
            <a:r>
              <a:rPr lang="cs-CZ" dirty="0"/>
              <a:t>státními podniky nebo státními úřady a institucemi, ale musí být </a:t>
            </a:r>
            <a:r>
              <a:rPr lang="cs-CZ" i="1" dirty="0"/>
              <a:t>financovány </a:t>
            </a:r>
            <a:r>
              <a:rPr lang="cs-CZ" dirty="0"/>
              <a:t>z veřejných rozpočtů - tedy z daní.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43D196-F32D-4886-B894-6EAF759BE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25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9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623427-6488-49D0-B48C-0BECEC575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Externality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8BFF8C-35CF-40E9-BA0F-0B262D1A5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/>
              <a:t>Externality </a:t>
            </a:r>
            <a:r>
              <a:rPr lang="cs-CZ" dirty="0"/>
              <a:t>vznikají, když někdo nenese plně náklady své činnosti nebo když nedostane úplné výnosy své činnosti. Podle toho rozlišujeme externality negativní nebo pozitivní.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EA89B6-CFB1-428C-950E-E2CF1419A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4568" y="300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8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0DC89-98BD-45D2-8A39-15D64864F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NEGATIVNí</a:t>
            </a:r>
            <a:r>
              <a:rPr lang="cs-CZ" b="1" dirty="0"/>
              <a:t> EXTERNALITY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3DD79F4-EDDA-4FCE-ACE4-0E700B20A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28275"/>
            <a:ext cx="10702507" cy="1800726"/>
          </a:xfrm>
        </p:spPr>
        <p:txBody>
          <a:bodyPr/>
          <a:lstStyle/>
          <a:p>
            <a:r>
              <a:rPr lang="cs-CZ" dirty="0"/>
              <a:t>Negativní externalita vzniká, když člověk nenese plně všechny náklady své činnosti a část těchto nákladů přenáší na jiné.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6C43626-EF10-4B99-932B-3DD6D734556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1243263" y="3141364"/>
            <a:ext cx="10440910" cy="212357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5649D7-90DB-4E0F-B6B3-E32271ADB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9242" y="293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C45BD2-657C-4C61-ABC8-703D6BD3B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POZITlVNÍ</a:t>
            </a:r>
            <a:r>
              <a:rPr lang="cs-CZ" dirty="0"/>
              <a:t> EXTERNALITY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658A27E-D74C-407D-A54A-92AF69FB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1526507"/>
            <a:ext cx="10848723" cy="1325563"/>
          </a:xfrm>
        </p:spPr>
        <p:txBody>
          <a:bodyPr>
            <a:normAutofit/>
          </a:bodyPr>
          <a:lstStyle/>
          <a:p>
            <a:r>
              <a:rPr lang="cs-CZ" dirty="0"/>
              <a:t>Pozitivní externalita vzniká, když si člověk nemůže přisvojit veškeré výnosy ze své činnosti nebo ze svého majetku a když si část výnosů přisvojují jiní.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0B406EB-6C60-4E78-969F-E7E4792B022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1941094" y="3193780"/>
            <a:ext cx="7248609" cy="318168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08E671-ED14-4DE5-8F76-8B2016CB9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2612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D19641CA-BDED-4D30-899E-8EE6AEF8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EXTERNALITA - </a:t>
            </a:r>
            <a:r>
              <a:rPr lang="cs-CZ" dirty="0" err="1"/>
              <a:t>PORUŠENí</a:t>
            </a:r>
            <a:r>
              <a:rPr lang="cs-CZ" dirty="0"/>
              <a:t> PRÁVA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11FD3241-67A3-42A5-A7F9-FBD279EDF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příčinou externalit nejsou fyzikální, chemické nebo biologické procesy.</a:t>
            </a:r>
          </a:p>
          <a:p>
            <a:r>
              <a:rPr lang="cs-CZ" dirty="0"/>
              <a:t>Externality jsou porušením něčího </a:t>
            </a:r>
            <a:r>
              <a:rPr lang="cs-CZ" i="1" dirty="0"/>
              <a:t>práva. </a:t>
            </a:r>
            <a:r>
              <a:rPr lang="cs-CZ" dirty="0"/>
              <a:t>Vznikají jen tehdy, když na někoho přenesete nějaký náklad a on s tím nesouhlasí (negativní externalita) nebo když vám někdo brání v dosažení úplného výnosu vaší činnosti a vy s tím nesouhlasíte (pozitivní externalita).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1A0A53C-63DF-4692-B250-38D36F6D7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326" y="4124622"/>
            <a:ext cx="5847348" cy="2300122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5A00EC-FE2F-45A1-9F6B-5A6C99776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5410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2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93E79-5C2E-4D34-855A-65ACCC539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SOUKROMÁ </a:t>
            </a:r>
            <a:r>
              <a:rPr lang="cs-CZ" b="1" dirty="0" err="1"/>
              <a:t>VYJEDNÁVÁNí</a:t>
            </a:r>
            <a:br>
              <a:rPr lang="cs-CZ" b="1" dirty="0"/>
            </a:br>
            <a:r>
              <a:rPr lang="cs-CZ" b="1" dirty="0"/>
              <a:t>A COASEHO TEORÉM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275F7F2-0BA2-4333-A9A5-E09290CC7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sz="2800" b="0" dirty="0"/>
              <a:t>Zemědělec a majitel rybníka-problém efektivnosti</a:t>
            </a:r>
            <a:endParaRPr lang="cs-CZ" sz="2800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CCF5552-0182-45DA-873E-98CC9CA19F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08642" y="3113601"/>
            <a:ext cx="5646728" cy="997383"/>
          </a:xfrm>
          <a:prstGeom prst="rect">
            <a:avLst/>
          </a:prstGeo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BDB2E11-AFD5-4867-9A6C-FB58CB6151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0" dirty="0"/>
              <a:t>Šedé sloupky znázorňují peněžní produkt zemědělce, dosažený používáním dodatečných 10 kg hnojiva. Červené sloupky znázorňují škodu majitele rybníka způsobenou dodatečnými 10 kg hnojiva. Efektivní je používání 60 kg hnojiva.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516267FB-0A75-4454-95C9-ECD5A99F3A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172200" y="2894154"/>
            <a:ext cx="5183188" cy="2906429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49DD861-F951-4ABA-9C1C-4B48962BEDEE}"/>
              </a:ext>
            </a:extLst>
          </p:cNvPr>
          <p:cNvSpPr/>
          <p:nvPr/>
        </p:nvSpPr>
        <p:spPr>
          <a:xfrm>
            <a:off x="280737" y="4347368"/>
            <a:ext cx="51831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pokud spolu strany mohou vyjednávat a odškodňovat se, dojdou k efektivnímu řešení - k optimálnímu množství znečištění. A to dokonce bez ohledu na to, na čí straně je zákon a kdo bude koho odškodňovat.</a:t>
            </a:r>
          </a:p>
          <a:p>
            <a:r>
              <a:rPr lang="cs-CZ" dirty="0"/>
              <a:t>Efektivní řešení je v průsečíku obou funkcí - </a:t>
            </a:r>
            <a:r>
              <a:rPr lang="cs-CZ" i="1" dirty="0"/>
              <a:t>optimální množství </a:t>
            </a:r>
            <a:r>
              <a:rPr lang="cs-CZ" dirty="0"/>
              <a:t>znečištění je takové, při němž se </a:t>
            </a:r>
            <a:r>
              <a:rPr lang="cs-CZ" i="1" dirty="0"/>
              <a:t>mezní škoda ze </a:t>
            </a:r>
            <a:r>
              <a:rPr lang="cs-CZ" dirty="0"/>
              <a:t>znečištění rovná </a:t>
            </a:r>
            <a:r>
              <a:rPr lang="cs-CZ" i="1" dirty="0"/>
              <a:t>mezním </a:t>
            </a:r>
            <a:r>
              <a:rPr lang="cs-CZ" dirty="0"/>
              <a:t>nákladům </a:t>
            </a:r>
            <a:r>
              <a:rPr lang="cs-CZ" i="1" dirty="0"/>
              <a:t>na snižování zne</a:t>
            </a:r>
            <a:r>
              <a:rPr lang="cs-CZ" dirty="0"/>
              <a:t>čištění.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2CAE2A-CFA8-4340-9CDA-371142FD7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0738" y="257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16003-6434-4DA0-A538-2FB0493B9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Optimální množství znečištění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2BDA4BC-67F8-4FFF-BBCE-F2DACD701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43998" y="1681163"/>
            <a:ext cx="4791055" cy="3917532"/>
          </a:xfrm>
        </p:spPr>
        <p:txBody>
          <a:bodyPr>
            <a:normAutofit/>
          </a:bodyPr>
          <a:lstStyle/>
          <a:p>
            <a:r>
              <a:rPr lang="cs-CZ" b="0" dirty="0"/>
              <a:t>Optimální množství znečištění - Křivka MD vyjadřuje mezní škodu ze znečištění a křivka MC vyjadřuje mezní náklady na snižování znečištění. Optimální znečištění je v QE kde se mezní škoda ze znečištění rovná mezním nákladům na snižování znečištění.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8A8AEBB8-1948-4D12-BFE8-CB06278C38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735053" y="1467518"/>
            <a:ext cx="5858695" cy="4344821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E6AEEB-C035-44AA-B691-9AE725A39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4968" y="525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1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B168F-9289-4F02-81EF-7985B155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TRANSAKCNí</a:t>
            </a:r>
            <a:r>
              <a:rPr lang="cs-CZ" b="1" dirty="0"/>
              <a:t> </a:t>
            </a:r>
            <a:r>
              <a:rPr lang="cs-CZ" dirty="0"/>
              <a:t>NÁKLADY a </a:t>
            </a:r>
            <a:r>
              <a:rPr lang="cs-CZ" b="1" dirty="0"/>
              <a:t>VLASTNICKÁ PRÁVA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E0A729A-A792-4626-AB57-6F82720A8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32021"/>
            <a:ext cx="5157787" cy="465764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Pravděpodobnost, že dojde k efektivním vyjednáváním, je vyšší, je-li znečišťovaný objekt v soukromém vlastnictví a je-li soukromé vlastnictví v zemi chráněno.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A91E041-B23D-40CA-9CA8-0575C76CF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532021"/>
            <a:ext cx="5183188" cy="281119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vysoké transakční náklady jsou překážkou pro soukromá vyjednávání.</a:t>
            </a:r>
          </a:p>
          <a:p>
            <a:r>
              <a:rPr lang="cs-CZ" dirty="0"/>
              <a:t>V takových případech není jiné řešení, než aby zasáhl stát a pokusil se odstranit či alespoň zmírnit externality. Jedním z nástrojů je zdanění původce negativních externalit.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E8A112-5A5B-4354-8D5B-B967B81B0F8D}"/>
              </a:ext>
            </a:extLst>
          </p:cNvPr>
          <p:cNvSpPr/>
          <p:nvPr/>
        </p:nvSpPr>
        <p:spPr>
          <a:xfrm>
            <a:off x="657727" y="4818214"/>
            <a:ext cx="1051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Překážkou pro soukromá vyjednávání jsou jednak nevymezená (nebo nejasně vymezená) vlastnická práva a jednak vysoké transakční náklady. V těchto případech by měl stát potlačovat externality. Tam, kde lze vlastnická práva jasně vymezit a kde nejsou transakční náklady vysoké, by měl stát ponechat prostor pro soukromá vyjednávání.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4BB71D-64B0-4A7D-B0C7-4150685DF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7412" y="229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8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93420E-DF55-4F6B-A7BB-E34B24A51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Volné zdroje, volné statky a veřejné statky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E79610-73CF-4070-8B28-7F3DF8ECE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133012" cy="823912"/>
          </a:xfrm>
        </p:spPr>
        <p:txBody>
          <a:bodyPr/>
          <a:lstStyle/>
          <a:p>
            <a:r>
              <a:rPr lang="cs-CZ" b="0" dirty="0"/>
              <a:t>VOLNÉ ZDROJE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F15EF48-87BA-4717-A461-1B8873DAB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133012" cy="3684588"/>
          </a:xfrm>
        </p:spPr>
        <p:txBody>
          <a:bodyPr/>
          <a:lstStyle/>
          <a:p>
            <a:r>
              <a:rPr lang="cs-CZ" i="1" dirty="0"/>
              <a:t>Volný zdroj </a:t>
            </a:r>
            <a:r>
              <a:rPr lang="cs-CZ" dirty="0"/>
              <a:t>je takový zdroj, který je využíván bezplatně.</a:t>
            </a:r>
          </a:p>
          <a:p>
            <a:r>
              <a:rPr lang="pl-PL" dirty="0"/>
              <a:t>Pokud jsou </a:t>
            </a:r>
            <a:r>
              <a:rPr lang="pl-PL" i="1" dirty="0"/>
              <a:t>vzácné, </a:t>
            </a:r>
            <a:r>
              <a:rPr lang="pl-PL" dirty="0"/>
              <a:t>to znamená, </a:t>
            </a:r>
            <a:r>
              <a:rPr lang="cs-CZ" dirty="0"/>
              <a:t>že jejich rozsah je menší, než jaký je zájem o jejich využívání, pak si zájemci o ně mezi </a:t>
            </a:r>
            <a:r>
              <a:rPr lang="pl-PL" dirty="0"/>
              <a:t>sebou konkurují, a budou proto ochotni za ně platit.</a:t>
            </a:r>
          </a:p>
          <a:p>
            <a:r>
              <a:rPr lang="cs-CZ" dirty="0"/>
              <a:t>Soukromý vlastník vždy "vtělí" vzácnost zdroje do jeho ceny. Soukromý zdroj (je-li vzácný) nikdy není volným zdrojem.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029E7D-24D5-4F13-86F1-EE88FE442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6442" y="257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8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</TotalTime>
  <Words>1096</Words>
  <Application>Microsoft Office PowerPoint</Application>
  <PresentationFormat>Širokoúhlá obrazovka</PresentationFormat>
  <Paragraphs>52</Paragraphs>
  <Slides>15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6. Externality, veřejné statky (Holman, kap. 16, 17)</vt:lpstr>
      <vt:lpstr>Externality</vt:lpstr>
      <vt:lpstr>NEGATIVNí EXTERNALITY</vt:lpstr>
      <vt:lpstr>POZITlVNÍ EXTERNALITY</vt:lpstr>
      <vt:lpstr>EXTERNALITA - PORUŠENí PRÁVA</vt:lpstr>
      <vt:lpstr>SOUKROMÁ VYJEDNÁVÁNí A COASEHO TEORÉM</vt:lpstr>
      <vt:lpstr>Optimální množství znečištění</vt:lpstr>
      <vt:lpstr>TRANSAKCNí NÁKLADY a VLASTNICKÁ PRÁVA</vt:lpstr>
      <vt:lpstr>Volné zdroje, volné statky a veřejné statky</vt:lpstr>
      <vt:lpstr>Tragédie společného vlastnictví</vt:lpstr>
      <vt:lpstr>VOLNÉ STATKY</vt:lpstr>
      <vt:lpstr>Nedostatek</vt:lpstr>
      <vt:lpstr>VEŘEJNÉ STATKY</vt:lpstr>
      <vt:lpstr>společný znak veřejných statků – nevylučitelnost ze spotřeby</vt:lpstr>
      <vt:lpstr>Nevylučitelnost a nerivalita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Externality, veřejné statky (Holman, kap. 16, 17)</dc:title>
  <dc:creator>Čábelková Inna</dc:creator>
  <cp:lastModifiedBy>Čábelková Inna</cp:lastModifiedBy>
  <cp:revision>34</cp:revision>
  <dcterms:created xsi:type="dcterms:W3CDTF">2020-10-09T13:07:56Z</dcterms:created>
  <dcterms:modified xsi:type="dcterms:W3CDTF">2020-10-29T15:24:59Z</dcterms:modified>
</cp:coreProperties>
</file>