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6" r:id="rId9"/>
    <p:sldId id="268" r:id="rId10"/>
    <p:sldId id="273" r:id="rId11"/>
    <p:sldId id="269" r:id="rId12"/>
    <p:sldId id="272" r:id="rId13"/>
    <p:sldId id="270" r:id="rId14"/>
    <p:sldId id="271" r:id="rId15"/>
    <p:sldId id="275" r:id="rId16"/>
    <p:sldId id="274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Rosova" userId="330b0200d6fc9f1b" providerId="LiveId" clId="{2690287D-C1BA-46DE-B393-0F07E0909705}"/>
    <pc:docChg chg="modSld">
      <pc:chgData name="Anna Rosova" userId="330b0200d6fc9f1b" providerId="LiveId" clId="{2690287D-C1BA-46DE-B393-0F07E0909705}" dt="2022-03-03T18:43:22.289" v="13" actId="20577"/>
      <pc:docMkLst>
        <pc:docMk/>
      </pc:docMkLst>
      <pc:sldChg chg="modSp mod">
        <pc:chgData name="Anna Rosova" userId="330b0200d6fc9f1b" providerId="LiveId" clId="{2690287D-C1BA-46DE-B393-0F07E0909705}" dt="2022-03-03T18:43:22.289" v="13" actId="20577"/>
        <pc:sldMkLst>
          <pc:docMk/>
          <pc:sldMk cId="2264833703" sldId="256"/>
        </pc:sldMkLst>
        <pc:spChg chg="mod">
          <ac:chgData name="Anna Rosova" userId="330b0200d6fc9f1b" providerId="LiveId" clId="{2690287D-C1BA-46DE-B393-0F07E0909705}" dt="2022-03-03T18:43:22.289" v="13" actId="20577"/>
          <ac:spMkLst>
            <pc:docMk/>
            <pc:sldMk cId="2264833703" sldId="256"/>
            <ac:spMk id="3" creationId="{8465D4A5-BD32-4148-B8E5-073CCEAD96A9}"/>
          </ac:spMkLst>
        </pc:spChg>
      </pc:sldChg>
      <pc:sldChg chg="modSp mod">
        <pc:chgData name="Anna Rosova" userId="330b0200d6fc9f1b" providerId="LiveId" clId="{2690287D-C1BA-46DE-B393-0F07E0909705}" dt="2022-03-03T16:20:58.758" v="6" actId="20577"/>
        <pc:sldMkLst>
          <pc:docMk/>
          <pc:sldMk cId="2770608092" sldId="263"/>
        </pc:sldMkLst>
        <pc:spChg chg="mod">
          <ac:chgData name="Anna Rosova" userId="330b0200d6fc9f1b" providerId="LiveId" clId="{2690287D-C1BA-46DE-B393-0F07E0909705}" dt="2022-03-03T16:20:58.758" v="6" actId="20577"/>
          <ac:spMkLst>
            <pc:docMk/>
            <pc:sldMk cId="2770608092" sldId="263"/>
            <ac:spMk id="3" creationId="{6DE615ED-CE7E-4702-B4D8-8F69004C772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EC609-2DC5-4871-8A95-1C0CA514F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2865CB-22D4-44EB-8181-81FF66525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1B4AFB-398D-4DBC-8F18-C35A6E2A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BF87-E011-465E-9461-E993756C56EF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F3A899-0715-4080-A4B2-65DE4302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9A77E9-E240-4ACB-988E-28C9348D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E7C1-5A06-4789-B485-63CF23030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20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331195-4B27-420C-9BD0-59DD1758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F42ADE-05B4-4B0D-B13A-EACC0A0CA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93A318-59FC-486A-B090-2C3733A59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BF87-E011-465E-9461-E993756C56EF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06A5BE-C8E5-40E8-A82D-0A19EDD03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924F6B-CBDA-48A8-95F9-5D5AD2F5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E7C1-5A06-4789-B485-63CF23030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58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1417FB4-66DA-429D-8676-AD5933CCA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71E632-17C7-466D-BE3D-BBD5D9565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38C77E-81AD-44A6-943F-B02A6C1A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BF87-E011-465E-9461-E993756C56EF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AFC395-65DA-4725-90FA-5D67C7F1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3BBD76-8D59-44BF-8435-EBD61361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E7C1-5A06-4789-B485-63CF23030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51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E4C1B-D4B0-4B24-9096-32E12490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9E8BAA-0EB0-43B2-AA4D-F495001AD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FBC12F-A277-4B69-8ECD-796AA34D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BF87-E011-465E-9461-E993756C56EF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370206-F2E0-4BC8-AC2D-7E8202D1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6F5F4-21FC-4617-8ED9-E8A6CA8F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E7C1-5A06-4789-B485-63CF23030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51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37B99-7217-4AAD-B24F-4FB39B5E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847375-8675-40A2-89F4-AC0F1D5F6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C8DFE7-4E26-4EA8-9F44-581845C6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BF87-E011-465E-9461-E993756C56EF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309D51-2D92-4E45-904B-CD68073C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5D2025-F269-46C3-A88D-91D059BB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E7C1-5A06-4789-B485-63CF23030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55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72246-A026-40BC-B990-FA39F78F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F3E67-89DA-41DC-9968-F9CB0D140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56C9A7-1C11-4709-A9F3-34EFAC254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C2F004-8708-4AC0-90E4-616FCDCD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BF87-E011-465E-9461-E993756C56EF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738024-95C1-4176-870B-3F4BD091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1D3A85-C8C6-4C33-89AD-A20667B8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E7C1-5A06-4789-B485-63CF23030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69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10FD1-08A0-4797-9219-2B6112C6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5062D3-403F-4421-9882-C30E615BA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A64DF6-1AD9-4F66-BDD0-5734911F0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06D16C1-023B-4F04-8E70-F5B21FE42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B762DBF-0F61-48B3-8C99-B4F927558C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9DAC999-9506-4F8C-A762-9BC35F7BD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BF87-E011-465E-9461-E993756C56EF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89C601E-0B97-4C71-81D2-FEAE9445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21B8841-AF2C-4113-AFD1-EB0E72A9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E7C1-5A06-4789-B485-63CF23030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30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4F0AB-DAEA-41AC-A36E-92100FCB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61812B-23E7-4DF5-95A0-AA180719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BF87-E011-465E-9461-E993756C56EF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902D40-DAAC-4232-864F-8B0A78F1D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789BAA-0837-4EFF-921C-F0B79FF1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E7C1-5A06-4789-B485-63CF23030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3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C7159F3-20D4-4235-91F2-38C3D431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BF87-E011-465E-9461-E993756C56EF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D145FAF-5E6C-4B96-88E6-30A0C35C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C60183-D05F-45D2-AD55-B8435F0E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E7C1-5A06-4789-B485-63CF23030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52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3BAE20-FF27-427C-A00C-E1020552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23A8DB-1D73-43A5-AE4E-BB3632D08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694125-FCCA-4B72-8B47-7F4E0982B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3D4994-A6D4-43E1-90B2-62C9B7D2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BF87-E011-465E-9461-E993756C56EF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B155DF-A09A-460A-ADFF-8F6BDF6F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EF9C50-9D9F-4843-8E65-EFDC9729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E7C1-5A06-4789-B485-63CF23030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91B71-FF97-4DC8-A50B-1E670A4F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B0F006-F63F-45CD-9FFF-89D1F5036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53217E-56A0-477C-AAB1-643EBE004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C9CCA9-642E-43B4-A7CB-B2BE60BE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BF87-E011-465E-9461-E993756C56EF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F6A550-28AB-4277-9337-BF582FDC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E9B408-B247-44F6-9D3E-2ADE60DC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E7C1-5A06-4789-B485-63CF23030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83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9A71503-5F4F-47BE-9535-012F5F9B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BF5BA8-28DA-4DB6-8BE4-82E3D7DE7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0ACAA8-5E5E-45A8-B20B-BF603DCCB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BF87-E011-465E-9461-E993756C56EF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55AC34-25F5-47CD-AA48-50F4D8D0A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ACB251-E956-4460-B53D-5230B01A7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0E7C1-5A06-4789-B485-63CF23030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31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96F936-8388-4161-867C-21776EE9B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132" y="1295231"/>
            <a:ext cx="5895178" cy="3807446"/>
          </a:xfrm>
        </p:spPr>
        <p:txBody>
          <a:bodyPr anchor="b">
            <a:normAutofit/>
          </a:bodyPr>
          <a:lstStyle/>
          <a:p>
            <a:pPr algn="l"/>
            <a:r>
              <a:rPr lang="cs-CZ" sz="6600" b="1"/>
              <a:t>Metody translatologické analýzy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65D4A5-BD32-4148-B8E5-073CCEAD9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2" y="1122363"/>
            <a:ext cx="3223928" cy="3980314"/>
          </a:xfrm>
        </p:spPr>
        <p:txBody>
          <a:bodyPr anchor="b">
            <a:normAutofit/>
          </a:bodyPr>
          <a:lstStyle/>
          <a:p>
            <a:pPr algn="l"/>
            <a:r>
              <a:rPr lang="cs-CZ" dirty="0" err="1">
                <a:solidFill>
                  <a:srgbClr val="FFFFFF"/>
                </a:solidFill>
              </a:rPr>
              <a:t>Translatologická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>
                <a:solidFill>
                  <a:srgbClr val="FFFFFF"/>
                </a:solidFill>
              </a:rPr>
              <a:t>analýza 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onnsiteX0" fmla="*/ 0 w 5897880"/>
              <a:gd name="connsiteY0" fmla="*/ 0 h 18288"/>
              <a:gd name="connsiteX1" fmla="*/ 537362 w 5897880"/>
              <a:gd name="connsiteY1" fmla="*/ 0 h 18288"/>
              <a:gd name="connsiteX2" fmla="*/ 1133704 w 5897880"/>
              <a:gd name="connsiteY2" fmla="*/ 0 h 18288"/>
              <a:gd name="connsiteX3" fmla="*/ 1671066 w 5897880"/>
              <a:gd name="connsiteY3" fmla="*/ 0 h 18288"/>
              <a:gd name="connsiteX4" fmla="*/ 2385365 w 5897880"/>
              <a:gd name="connsiteY4" fmla="*/ 0 h 18288"/>
              <a:gd name="connsiteX5" fmla="*/ 3040685 w 5897880"/>
              <a:gd name="connsiteY5" fmla="*/ 0 h 18288"/>
              <a:gd name="connsiteX6" fmla="*/ 3696005 w 5897880"/>
              <a:gd name="connsiteY6" fmla="*/ 0 h 18288"/>
              <a:gd name="connsiteX7" fmla="*/ 4469282 w 5897880"/>
              <a:gd name="connsiteY7" fmla="*/ 0 h 18288"/>
              <a:gd name="connsiteX8" fmla="*/ 5183581 w 5897880"/>
              <a:gd name="connsiteY8" fmla="*/ 0 h 18288"/>
              <a:gd name="connsiteX9" fmla="*/ 5897880 w 5897880"/>
              <a:gd name="connsiteY9" fmla="*/ 0 h 18288"/>
              <a:gd name="connsiteX10" fmla="*/ 5897880 w 5897880"/>
              <a:gd name="connsiteY10" fmla="*/ 18288 h 18288"/>
              <a:gd name="connsiteX11" fmla="*/ 5419496 w 5897880"/>
              <a:gd name="connsiteY11" fmla="*/ 18288 h 18288"/>
              <a:gd name="connsiteX12" fmla="*/ 4882134 w 5897880"/>
              <a:gd name="connsiteY12" fmla="*/ 18288 h 18288"/>
              <a:gd name="connsiteX13" fmla="*/ 4167835 w 5897880"/>
              <a:gd name="connsiteY13" fmla="*/ 18288 h 18288"/>
              <a:gd name="connsiteX14" fmla="*/ 3394558 w 5897880"/>
              <a:gd name="connsiteY14" fmla="*/ 18288 h 18288"/>
              <a:gd name="connsiteX15" fmla="*/ 2798216 w 5897880"/>
              <a:gd name="connsiteY15" fmla="*/ 18288 h 18288"/>
              <a:gd name="connsiteX16" fmla="*/ 2024939 w 5897880"/>
              <a:gd name="connsiteY16" fmla="*/ 18288 h 18288"/>
              <a:gd name="connsiteX17" fmla="*/ 1487576 w 5897880"/>
              <a:gd name="connsiteY17" fmla="*/ 18288 h 18288"/>
              <a:gd name="connsiteX18" fmla="*/ 1009193 w 5897880"/>
              <a:gd name="connsiteY18" fmla="*/ 18288 h 18288"/>
              <a:gd name="connsiteX19" fmla="*/ 0 w 5897880"/>
              <a:gd name="connsiteY19" fmla="*/ 18288 h 18288"/>
              <a:gd name="connsiteX20" fmla="*/ 0 w 589788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3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D9D38-E4AD-4559-9527-8CA03564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28009"/>
          </a:xfrm>
        </p:spPr>
        <p:txBody>
          <a:bodyPr/>
          <a:lstStyle/>
          <a:p>
            <a:r>
              <a:rPr lang="cs-CZ" dirty="0"/>
              <a:t>Model textové analýzy Ch. </a:t>
            </a:r>
            <a:r>
              <a:rPr lang="cs-CZ" dirty="0" err="1"/>
              <a:t>Nordové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EB5D8A-8E39-47DD-AE32-AA6E9BB97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17899"/>
            <a:ext cx="5157787" cy="763929"/>
          </a:xfrm>
        </p:spPr>
        <p:txBody>
          <a:bodyPr/>
          <a:lstStyle/>
          <a:p>
            <a:r>
              <a:rPr lang="cs-CZ" dirty="0" err="1"/>
              <a:t>Vnětextové</a:t>
            </a:r>
            <a:r>
              <a:rPr lang="cs-CZ" dirty="0"/>
              <a:t> faktory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009578-46FE-46B0-BBC3-6479CD381C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Vysilatel</a:t>
            </a:r>
          </a:p>
          <a:p>
            <a:r>
              <a:rPr lang="cs-CZ" dirty="0"/>
              <a:t>Záměr vysilatele (záměr x účinek)</a:t>
            </a:r>
          </a:p>
          <a:p>
            <a:r>
              <a:rPr lang="cs-CZ" dirty="0"/>
              <a:t>Adresát</a:t>
            </a:r>
          </a:p>
          <a:p>
            <a:r>
              <a:rPr lang="cs-CZ" dirty="0"/>
              <a:t>Médium</a:t>
            </a:r>
          </a:p>
          <a:p>
            <a:r>
              <a:rPr lang="cs-CZ" dirty="0"/>
              <a:t>Místo</a:t>
            </a:r>
          </a:p>
          <a:p>
            <a:r>
              <a:rPr lang="cs-CZ" dirty="0"/>
              <a:t>Čas</a:t>
            </a:r>
          </a:p>
          <a:p>
            <a:r>
              <a:rPr lang="cs-CZ" dirty="0"/>
              <a:t>Motiv 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0601C38-021D-4AE2-88E2-3C8DE2452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00665"/>
          </a:xfrm>
        </p:spPr>
        <p:txBody>
          <a:bodyPr/>
          <a:lstStyle/>
          <a:p>
            <a:r>
              <a:rPr lang="cs-CZ" dirty="0" err="1"/>
              <a:t>Vnitrotextové</a:t>
            </a:r>
            <a:r>
              <a:rPr lang="cs-CZ" dirty="0"/>
              <a:t> faktory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22C005-B9FC-4DDF-B374-7475BAC5D31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Téma</a:t>
            </a:r>
          </a:p>
          <a:p>
            <a:r>
              <a:rPr lang="cs-CZ" dirty="0"/>
              <a:t>Obsah</a:t>
            </a:r>
          </a:p>
          <a:p>
            <a:r>
              <a:rPr lang="cs-CZ" dirty="0"/>
              <a:t>Presupozice</a:t>
            </a:r>
          </a:p>
          <a:p>
            <a:r>
              <a:rPr lang="cs-CZ" dirty="0"/>
              <a:t>Výstavba textu</a:t>
            </a:r>
          </a:p>
          <a:p>
            <a:r>
              <a:rPr lang="cs-CZ" dirty="0"/>
              <a:t>Nonverbální prvky</a:t>
            </a:r>
          </a:p>
          <a:p>
            <a:r>
              <a:rPr lang="cs-CZ" dirty="0"/>
              <a:t>Lexikum</a:t>
            </a:r>
          </a:p>
          <a:p>
            <a:r>
              <a:rPr lang="cs-CZ" dirty="0"/>
              <a:t>Syntax</a:t>
            </a:r>
          </a:p>
          <a:p>
            <a:r>
              <a:rPr lang="cs-CZ" dirty="0"/>
              <a:t>Suprasegmentální prvky</a:t>
            </a:r>
          </a:p>
        </p:txBody>
      </p:sp>
    </p:spTree>
    <p:extLst>
      <p:ext uri="{BB962C8B-B14F-4D97-AF65-F5344CB8AC3E}">
        <p14:creationId xmlns:p14="http://schemas.microsoft.com/office/powerpoint/2010/main" val="398158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A28827-4AB4-4BD0-B1D4-40C62F8B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Popovičovy výrazové posuny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8604D05-7388-4D51-AD99-E52AA6F30EA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6191" t="45767" r="29894" b="14168"/>
          <a:stretch/>
        </p:blipFill>
        <p:spPr bwMode="auto">
          <a:xfrm>
            <a:off x="4654296" y="1564064"/>
            <a:ext cx="7214616" cy="370244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399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DFB674A-38BA-4527-B7C2-4E128EC67763}"/>
              </a:ext>
            </a:extLst>
          </p:cNvPr>
          <p:cNvPicPr/>
          <p:nvPr/>
        </p:nvPicPr>
        <p:blipFill rotWithShape="1">
          <a:blip r:embed="rId2"/>
          <a:srcRect l="10787" t="22236" r="34682" b="14823"/>
          <a:stretch/>
        </p:blipFill>
        <p:spPr bwMode="auto">
          <a:xfrm>
            <a:off x="1805622" y="643466"/>
            <a:ext cx="8580755" cy="557106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0516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BE9A0C-DF2E-4E06-A6BD-2D3AD306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rgbClr val="FFFFFF"/>
                </a:solidFill>
              </a:rPr>
              <a:t>Newmarkův model kritiky překladu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C422BA-4CA7-4981-AAF8-84DE2B810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I. Analýza VT (zaměřená na </a:t>
            </a:r>
            <a:r>
              <a:rPr lang="cs-CZ" sz="2000" dirty="0"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ú</a:t>
            </a:r>
            <a:r>
              <a:rPr lang="cs-CZ" sz="20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čel a funkční aspekty textu)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II. Záměr překladatele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III. Srovnávací analýza VT a CT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IV. Hodnocení překladu, které zahrnuje: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– hodnocení z pohledu překladatele,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– hodnocení z pohledu kritika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V. Předpokládané postavení CT v cílovém kontextu (kultuře, oboru)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36211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D185A7-31C2-4BF2-90C9-F6E036C21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Kritéria pro hodnocení pragmatických textů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8EF37-F66B-4209-BF5D-CA654A8F7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I. Cílový jazyk (hodnocení jazykové formy překladu),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II. Přiměřenost příjemcům a </a:t>
            </a:r>
            <a:r>
              <a:rPr lang="cs-CZ" sz="2400" dirty="0"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ú</a:t>
            </a:r>
            <a:r>
              <a:rPr lang="cs-CZ" sz="24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čelu (hodnocení funkční adekvátnosti),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III. Všeobecný obsah (zjištění, zda si VT a CT odpovídají),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IV. Odborný obsah (hodnocení náležitostí, užití terminologie).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72669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55006A1-F81A-4D1F-A3AA-FFD8D6697D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64" t="20438" r="72170" b="23449"/>
          <a:stretch/>
        </p:blipFill>
        <p:spPr>
          <a:xfrm>
            <a:off x="972273" y="1111169"/>
            <a:ext cx="3434703" cy="4549475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42D8DA61-89AA-4E70-AC29-D5B10C65B0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3080" t="11256" r="32259" b="8622"/>
          <a:stretch/>
        </p:blipFill>
        <p:spPr>
          <a:xfrm>
            <a:off x="6609144" y="1154262"/>
            <a:ext cx="3536066" cy="4549475"/>
          </a:xfrm>
        </p:spPr>
      </p:pic>
    </p:spTree>
    <p:extLst>
      <p:ext uri="{BB962C8B-B14F-4D97-AF65-F5344CB8AC3E}">
        <p14:creationId xmlns:p14="http://schemas.microsoft.com/office/powerpoint/2010/main" val="38882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7D3E897-0E84-4BBC-9A44-E4AE89075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32" t="11983" r="26372" b="10213"/>
          <a:stretch/>
        </p:blipFill>
        <p:spPr>
          <a:xfrm>
            <a:off x="2494344" y="128756"/>
            <a:ext cx="7598780" cy="68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0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FB6B84-94F3-45AD-AD08-E43F60383B0A}"/>
              </a:ext>
            </a:extLst>
          </p:cNvPr>
          <p:cNvSpPr txBox="1"/>
          <p:nvPr/>
        </p:nvSpPr>
        <p:spPr>
          <a:xfrm>
            <a:off x="838200" y="1868805"/>
            <a:ext cx="10515600" cy="44176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ts val="600"/>
              </a:spcBef>
            </a:pPr>
            <a:r>
              <a:rPr lang="en-US" b="1" dirty="0" err="1"/>
              <a:t>Seznam</a:t>
            </a:r>
            <a:r>
              <a:rPr lang="en-US" b="1" dirty="0"/>
              <a:t> </a:t>
            </a:r>
            <a:r>
              <a:rPr lang="en-US" b="1" dirty="0" err="1"/>
              <a:t>pokynů</a:t>
            </a:r>
            <a:r>
              <a:rPr lang="en-US" b="1" dirty="0"/>
              <a:t> Theodora </a:t>
            </a:r>
            <a:r>
              <a:rPr lang="en-US" b="1" dirty="0" err="1"/>
              <a:t>Savoryho</a:t>
            </a:r>
            <a:r>
              <a:rPr lang="en-US" b="1" dirty="0"/>
              <a:t> (1957)</a:t>
            </a:r>
            <a:endParaRPr lang="en-US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Překlad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reprodukovat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 </a:t>
            </a:r>
            <a:r>
              <a:rPr lang="en-US" dirty="0" err="1"/>
              <a:t>originálu</a:t>
            </a:r>
            <a:r>
              <a:rPr lang="en-US" dirty="0"/>
              <a:t>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Překlad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reprodukovat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 </a:t>
            </a:r>
            <a:r>
              <a:rPr lang="en-US" dirty="0" err="1"/>
              <a:t>originálu</a:t>
            </a:r>
            <a:r>
              <a:rPr lang="en-US" dirty="0"/>
              <a:t>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Překlad</a:t>
            </a:r>
            <a:r>
              <a:rPr lang="en-US" dirty="0"/>
              <a:t> se </a:t>
            </a:r>
            <a:r>
              <a:rPr lang="en-US" dirty="0" err="1"/>
              <a:t>má</a:t>
            </a:r>
            <a:r>
              <a:rPr lang="en-US" dirty="0"/>
              <a:t> d</a:t>
            </a:r>
            <a:r>
              <a:rPr lang="cs-CZ" dirty="0"/>
              <a:t>á</a:t>
            </a:r>
            <a:r>
              <a:rPr lang="en-US" dirty="0"/>
              <a:t>t č</a:t>
            </a:r>
            <a:r>
              <a:rPr lang="cs-CZ" dirty="0"/>
              <a:t>í</a:t>
            </a:r>
            <a:r>
              <a:rPr lang="en-US" dirty="0" err="1"/>
              <a:t>st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originál</a:t>
            </a:r>
            <a:r>
              <a:rPr lang="en-US" dirty="0"/>
              <a:t>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Překlad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b</a:t>
            </a:r>
            <a:r>
              <a:rPr lang="cs-CZ" dirty="0"/>
              <a:t>ý</a:t>
            </a:r>
            <a:r>
              <a:rPr lang="en-US" dirty="0"/>
              <a:t>t </a:t>
            </a:r>
            <a:r>
              <a:rPr lang="en-US" dirty="0" err="1"/>
              <a:t>čten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překlad</a:t>
            </a:r>
            <a:r>
              <a:rPr lang="en-US" dirty="0"/>
              <a:t>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Překlad</a:t>
            </a:r>
            <a:r>
              <a:rPr lang="en-US" dirty="0"/>
              <a:t> by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odrážet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originálu</a:t>
            </a:r>
            <a:r>
              <a:rPr lang="en-US" dirty="0"/>
              <a:t>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Překlad</a:t>
            </a:r>
            <a:r>
              <a:rPr lang="en-US" dirty="0"/>
              <a:t> by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ukazovat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překladatelův</a:t>
            </a:r>
            <a:r>
              <a:rPr lang="en-US" dirty="0"/>
              <a:t>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Překlad</a:t>
            </a:r>
            <a:r>
              <a:rPr lang="en-US" dirty="0"/>
              <a:t> by </a:t>
            </a:r>
            <a:r>
              <a:rPr lang="en-US" dirty="0" err="1"/>
              <a:t>měl</a:t>
            </a:r>
            <a:r>
              <a:rPr lang="en-US" dirty="0"/>
              <a:t> b</a:t>
            </a:r>
            <a:r>
              <a:rPr lang="cs-CZ" dirty="0"/>
              <a:t>ý</a:t>
            </a:r>
            <a:r>
              <a:rPr lang="en-US" dirty="0"/>
              <a:t>t </a:t>
            </a:r>
            <a:r>
              <a:rPr lang="en-US" dirty="0" err="1"/>
              <a:t>čten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text </a:t>
            </a:r>
            <a:r>
              <a:rPr lang="en-US" dirty="0" err="1"/>
              <a:t>náležející</a:t>
            </a:r>
            <a:r>
              <a:rPr lang="en-US" dirty="0"/>
              <a:t> do </a:t>
            </a:r>
            <a:r>
              <a:rPr lang="en-US" dirty="0" err="1"/>
              <a:t>doby</a:t>
            </a:r>
            <a:r>
              <a:rPr lang="en-US" dirty="0"/>
              <a:t> </a:t>
            </a:r>
            <a:r>
              <a:rPr lang="en-US" dirty="0" err="1"/>
              <a:t>originálu</a:t>
            </a:r>
            <a:r>
              <a:rPr lang="en-US" dirty="0"/>
              <a:t>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Překlad</a:t>
            </a:r>
            <a:r>
              <a:rPr lang="en-US" dirty="0"/>
              <a:t> by </a:t>
            </a:r>
            <a:r>
              <a:rPr lang="en-US" dirty="0" err="1"/>
              <a:t>měl</a:t>
            </a:r>
            <a:r>
              <a:rPr lang="en-US" dirty="0"/>
              <a:t> b</a:t>
            </a:r>
            <a:r>
              <a:rPr lang="cs-CZ" dirty="0"/>
              <a:t>ý</a:t>
            </a:r>
            <a:r>
              <a:rPr lang="en-US" dirty="0"/>
              <a:t>t </a:t>
            </a:r>
            <a:r>
              <a:rPr lang="en-US" dirty="0" err="1"/>
              <a:t>čten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text </a:t>
            </a:r>
            <a:r>
              <a:rPr lang="en-US" dirty="0" err="1"/>
              <a:t>náležející</a:t>
            </a:r>
            <a:r>
              <a:rPr lang="en-US" dirty="0"/>
              <a:t> do </a:t>
            </a:r>
            <a:r>
              <a:rPr lang="en-US" dirty="0" err="1"/>
              <a:t>doby</a:t>
            </a:r>
            <a:r>
              <a:rPr lang="en-US" dirty="0"/>
              <a:t> </a:t>
            </a:r>
            <a:r>
              <a:rPr lang="en-US" dirty="0" err="1"/>
              <a:t>překladatelovy</a:t>
            </a:r>
            <a:r>
              <a:rPr lang="en-US" dirty="0"/>
              <a:t>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Překlad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k </a:t>
            </a:r>
            <a:r>
              <a:rPr lang="en-US" dirty="0" err="1"/>
              <a:t>originálu</a:t>
            </a:r>
            <a:r>
              <a:rPr lang="en-US" dirty="0"/>
              <a:t> 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dirty="0" err="1"/>
              <a:t>přidávat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z </a:t>
            </a:r>
            <a:r>
              <a:rPr lang="en-US" dirty="0" err="1"/>
              <a:t>něho</a:t>
            </a:r>
            <a:r>
              <a:rPr lang="en-US" dirty="0"/>
              <a:t> 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dirty="0" err="1"/>
              <a:t>vynechávat</a:t>
            </a:r>
            <a:r>
              <a:rPr lang="en-US" dirty="0"/>
              <a:t>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Překlad</a:t>
            </a:r>
            <a:r>
              <a:rPr lang="en-US" dirty="0"/>
              <a:t> by </a:t>
            </a:r>
            <a:r>
              <a:rPr lang="en-US" dirty="0" err="1"/>
              <a:t>neměl</a:t>
            </a:r>
            <a:r>
              <a:rPr lang="en-US" dirty="0"/>
              <a:t> </a:t>
            </a:r>
            <a:r>
              <a:rPr lang="en-US" dirty="0" err="1"/>
              <a:t>nikdy</a:t>
            </a:r>
            <a:r>
              <a:rPr lang="en-US" dirty="0"/>
              <a:t> k </a:t>
            </a:r>
            <a:r>
              <a:rPr lang="en-US" dirty="0" err="1"/>
              <a:t>originálu</a:t>
            </a:r>
            <a:r>
              <a:rPr lang="en-US" dirty="0"/>
              <a:t> </a:t>
            </a:r>
            <a:r>
              <a:rPr lang="en-US" dirty="0" err="1"/>
              <a:t>nic</a:t>
            </a:r>
            <a:r>
              <a:rPr lang="en-US" dirty="0"/>
              <a:t> </a:t>
            </a:r>
            <a:r>
              <a:rPr lang="en-US" dirty="0" err="1"/>
              <a:t>přidávat</a:t>
            </a:r>
            <a:r>
              <a:rPr lang="en-US" dirty="0"/>
              <a:t> a </a:t>
            </a:r>
            <a:r>
              <a:rPr lang="en-US" dirty="0" err="1"/>
              <a:t>nic</a:t>
            </a:r>
            <a:r>
              <a:rPr lang="en-US" dirty="0"/>
              <a:t> z </a:t>
            </a:r>
            <a:r>
              <a:rPr lang="en-US" dirty="0" err="1"/>
              <a:t>něho</a:t>
            </a:r>
            <a:r>
              <a:rPr lang="en-US" dirty="0"/>
              <a:t> </a:t>
            </a:r>
            <a:r>
              <a:rPr lang="en-US" dirty="0" err="1"/>
              <a:t>vynechávat</a:t>
            </a:r>
            <a:r>
              <a:rPr lang="en-US" dirty="0"/>
              <a:t>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Překlad</a:t>
            </a:r>
            <a:r>
              <a:rPr lang="en-US" dirty="0"/>
              <a:t> </a:t>
            </a:r>
            <a:r>
              <a:rPr lang="en-US" dirty="0" err="1"/>
              <a:t>veršů</a:t>
            </a:r>
            <a:r>
              <a:rPr lang="en-US" dirty="0"/>
              <a:t> by </a:t>
            </a:r>
            <a:r>
              <a:rPr lang="en-US" dirty="0" err="1"/>
              <a:t>měl</a:t>
            </a:r>
            <a:r>
              <a:rPr lang="en-US" dirty="0"/>
              <a:t> b</a:t>
            </a:r>
            <a:r>
              <a:rPr lang="cs-CZ" dirty="0"/>
              <a:t>ý</a:t>
            </a:r>
            <a:r>
              <a:rPr lang="en-US" dirty="0"/>
              <a:t>t </a:t>
            </a:r>
            <a:r>
              <a:rPr lang="en-US" dirty="0" err="1"/>
              <a:t>proveden</a:t>
            </a:r>
            <a:r>
              <a:rPr lang="en-US" dirty="0"/>
              <a:t> v </a:t>
            </a:r>
            <a:r>
              <a:rPr lang="en-US" dirty="0" err="1"/>
              <a:t>próze</a:t>
            </a:r>
            <a:r>
              <a:rPr lang="en-US" dirty="0"/>
              <a:t>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Verše</a:t>
            </a:r>
            <a:r>
              <a:rPr lang="en-US" dirty="0"/>
              <a:t> by </a:t>
            </a:r>
            <a:r>
              <a:rPr lang="en-US" dirty="0" err="1"/>
              <a:t>měly</a:t>
            </a:r>
            <a:r>
              <a:rPr lang="en-US" dirty="0"/>
              <a:t> b</a:t>
            </a:r>
            <a:r>
              <a:rPr lang="cs-CZ" dirty="0"/>
              <a:t>ý</a:t>
            </a:r>
            <a:r>
              <a:rPr lang="en-US" dirty="0"/>
              <a:t>t </a:t>
            </a:r>
            <a:r>
              <a:rPr lang="en-US" dirty="0" err="1"/>
              <a:t>překládány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verších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157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D419C5-9FED-481F-A58D-CCD35468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rgbClr val="FFFFFF"/>
                </a:solidFill>
              </a:rPr>
              <a:t>Jaký má být překlad?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94BEE8-FF6A-4C2B-90BA-195E995F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cs-CZ" sz="1900"/>
              <a:t>Dobrý x kvalitní</a:t>
            </a:r>
          </a:p>
          <a:p>
            <a:pPr marL="0" indent="0">
              <a:buNone/>
            </a:pPr>
            <a:endParaRPr lang="cs-CZ" sz="1900"/>
          </a:p>
          <a:p>
            <a:r>
              <a:rPr lang="cs-CZ" sz="1900"/>
              <a:t>Slovo za slovo x myšlenku za myšlenku</a:t>
            </a:r>
          </a:p>
          <a:p>
            <a:pPr marL="0" indent="0">
              <a:buNone/>
            </a:pPr>
            <a:endParaRPr lang="cs-CZ" sz="1900"/>
          </a:p>
          <a:p>
            <a:r>
              <a:rPr lang="cs-CZ" sz="1900"/>
              <a:t>Doslovný x věrný x volný</a:t>
            </a:r>
          </a:p>
          <a:p>
            <a:pPr marL="0" indent="0">
              <a:buNone/>
            </a:pPr>
            <a:endParaRPr lang="cs-CZ" sz="1900"/>
          </a:p>
          <a:p>
            <a:r>
              <a:rPr lang="cs-CZ" sz="1900"/>
              <a:t>Odcizující x naturalizující</a:t>
            </a:r>
          </a:p>
          <a:p>
            <a:pPr marL="0" indent="0">
              <a:buNone/>
            </a:pPr>
            <a:endParaRPr lang="cs-CZ" sz="1900"/>
          </a:p>
          <a:p>
            <a:r>
              <a:rPr lang="cs-CZ" sz="1900"/>
              <a:t>Významově ekvivalentní x plnící stejnou funkci x mající stejný účinek </a:t>
            </a:r>
          </a:p>
        </p:txBody>
      </p:sp>
    </p:spTree>
    <p:extLst>
      <p:ext uri="{BB962C8B-B14F-4D97-AF65-F5344CB8AC3E}">
        <p14:creationId xmlns:p14="http://schemas.microsoft.com/office/powerpoint/2010/main" val="220538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B42EC-A00B-4E7E-8AE9-9DC0C333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effectLst/>
                <a:latin typeface="Calibri" panose="020F0502020204030204" pitchFamily="34" charset="0"/>
                <a:ea typeface="MinionPro-Regular"/>
              </a:rPr>
              <a:t>Jean-Paul </a:t>
            </a:r>
            <a:r>
              <a:rPr lang="cs-CZ" sz="2800" b="1" dirty="0" err="1">
                <a:effectLst/>
                <a:latin typeface="Calibri" panose="020F0502020204030204" pitchFamily="34" charset="0"/>
                <a:ea typeface="MinionPro-Regular"/>
              </a:rPr>
              <a:t>Vinay</a:t>
            </a:r>
            <a:r>
              <a:rPr lang="cs-CZ" sz="2800" b="1" dirty="0">
                <a:latin typeface="Calibri" panose="020F0502020204030204" pitchFamily="34" charset="0"/>
                <a:ea typeface="MinionPro-Regular"/>
              </a:rPr>
              <a:t>,</a:t>
            </a:r>
            <a:r>
              <a:rPr lang="cs-CZ" sz="2800" b="1" dirty="0">
                <a:effectLst/>
                <a:latin typeface="Calibri" panose="020F0502020204030204" pitchFamily="34" charset="0"/>
                <a:ea typeface="MinionPro-Regular"/>
              </a:rPr>
              <a:t> Jean </a:t>
            </a:r>
            <a:r>
              <a:rPr lang="cs-CZ" sz="2800" b="1" dirty="0" err="1">
                <a:effectLst/>
                <a:latin typeface="Calibri" panose="020F0502020204030204" pitchFamily="34" charset="0"/>
                <a:ea typeface="MinionPro-Regular"/>
              </a:rPr>
              <a:t>Darbelnet</a:t>
            </a:r>
            <a:r>
              <a:rPr lang="cs-CZ" sz="2800" b="1" dirty="0">
                <a:effectLst/>
                <a:latin typeface="Calibri" panose="020F0502020204030204" pitchFamily="34" charset="0"/>
                <a:ea typeface="MinionPro-Regular"/>
              </a:rPr>
              <a:t>:</a:t>
            </a:r>
            <a:r>
              <a:rPr lang="cs-CZ" sz="2800" b="1" dirty="0">
                <a:latin typeface="Calibri" panose="020F0502020204030204" pitchFamily="34" charset="0"/>
                <a:ea typeface="MinionPro-Regular"/>
              </a:rPr>
              <a:t> </a:t>
            </a:r>
            <a:br>
              <a:rPr lang="cs-CZ" sz="2800" b="1" dirty="0">
                <a:latin typeface="Calibri" panose="020F0502020204030204" pitchFamily="34" charset="0"/>
                <a:ea typeface="MinionPro-Regular"/>
              </a:rPr>
            </a:br>
            <a:r>
              <a:rPr lang="cs-CZ" sz="2800" b="1" i="1" dirty="0" err="1">
                <a:effectLst/>
                <a:latin typeface="Calibri" panose="020F0502020204030204" pitchFamily="34" charset="0"/>
                <a:ea typeface="MinionPro-Regular"/>
              </a:rPr>
              <a:t>Comparative</a:t>
            </a:r>
            <a:r>
              <a:rPr lang="cs-CZ" sz="2800" b="1" i="1" dirty="0">
                <a:effectLst/>
                <a:latin typeface="Calibri" panose="020F0502020204030204" pitchFamily="34" charset="0"/>
                <a:ea typeface="MinionPro-Regular"/>
              </a:rPr>
              <a:t> </a:t>
            </a:r>
            <a:r>
              <a:rPr lang="cs-CZ" sz="2800" b="1" i="1" dirty="0" err="1">
                <a:effectLst/>
                <a:latin typeface="Calibri" panose="020F0502020204030204" pitchFamily="34" charset="0"/>
                <a:ea typeface="MinionPro-Regular"/>
              </a:rPr>
              <a:t>Stylistics</a:t>
            </a:r>
            <a:r>
              <a:rPr lang="cs-CZ" sz="2800" b="1" i="1" dirty="0">
                <a:effectLst/>
                <a:latin typeface="Calibri" panose="020F0502020204030204" pitchFamily="34" charset="0"/>
                <a:ea typeface="MinionPro-Regular"/>
              </a:rPr>
              <a:t> </a:t>
            </a:r>
            <a:r>
              <a:rPr lang="cs-CZ" sz="2800" b="1" i="1" dirty="0" err="1">
                <a:effectLst/>
                <a:latin typeface="Calibri" panose="020F0502020204030204" pitchFamily="34" charset="0"/>
                <a:ea typeface="MinionPro-Regular"/>
              </a:rPr>
              <a:t>of</a:t>
            </a:r>
            <a:r>
              <a:rPr lang="cs-CZ" sz="2800" b="1" i="1" dirty="0">
                <a:effectLst/>
                <a:latin typeface="Calibri" panose="020F0502020204030204" pitchFamily="34" charset="0"/>
                <a:ea typeface="MinionPro-Regular"/>
              </a:rPr>
              <a:t> </a:t>
            </a:r>
            <a:r>
              <a:rPr lang="cs-CZ" sz="2800" b="1" i="1" dirty="0" err="1">
                <a:effectLst/>
                <a:latin typeface="Calibri" panose="020F0502020204030204" pitchFamily="34" charset="0"/>
                <a:ea typeface="MinionPro-Regular"/>
              </a:rPr>
              <a:t>French</a:t>
            </a:r>
            <a:r>
              <a:rPr lang="cs-CZ" sz="2800" b="1" i="1" dirty="0">
                <a:effectLst/>
                <a:latin typeface="Calibri" panose="020F0502020204030204" pitchFamily="34" charset="0"/>
                <a:ea typeface="MinionPro-Regular"/>
              </a:rPr>
              <a:t> and </a:t>
            </a:r>
            <a:r>
              <a:rPr lang="cs-CZ" sz="2800" b="1" i="1" dirty="0" err="1">
                <a:effectLst/>
                <a:latin typeface="Calibri" panose="020F0502020204030204" pitchFamily="34" charset="0"/>
                <a:ea typeface="MinionPro-Regular"/>
              </a:rPr>
              <a:t>English</a:t>
            </a:r>
            <a:r>
              <a:rPr lang="cs-CZ" sz="2800" b="1" i="1" dirty="0">
                <a:effectLst/>
                <a:latin typeface="Calibri" panose="020F0502020204030204" pitchFamily="34" charset="0"/>
                <a:ea typeface="MinionPro-Regular"/>
              </a:rPr>
              <a:t>, 1958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B0C8F6-258E-4952-B475-BEC49FA5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41972"/>
          </a:xfrm>
        </p:spPr>
        <p:txBody>
          <a:bodyPr/>
          <a:lstStyle/>
          <a:p>
            <a:r>
              <a:rPr lang="cs-CZ" dirty="0"/>
              <a:t>Přímý překlad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E4AD9B-1962-4B14-8CEF-AB796DAD4F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i="1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výpůjčka</a:t>
            </a:r>
            <a:r>
              <a:rPr lang="cs-CZ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i="1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kalk </a:t>
            </a:r>
            <a:endParaRPr lang="cs-CZ" i="1" dirty="0">
              <a:latin typeface="Calibri" panose="020F0502020204030204" pitchFamily="34" charset="0"/>
              <a:ea typeface="MinionPro-Regular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i="1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doslovný překlad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PODŘÍZENOST X VOLBA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0EA09EF-F565-4B0F-B260-D9FDB94A5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41972"/>
          </a:xfrm>
        </p:spPr>
        <p:txBody>
          <a:bodyPr/>
          <a:lstStyle/>
          <a:p>
            <a:r>
              <a:rPr lang="cs-CZ" dirty="0"/>
              <a:t>Nepřímý překlad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6418AB-7E66-4023-97E1-643AA269BD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800" i="1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transpozice </a:t>
            </a:r>
            <a:r>
              <a:rPr lang="cs-CZ" sz="28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(obligatorní a volitelná)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 </a:t>
            </a:r>
            <a:r>
              <a:rPr lang="cs-CZ" sz="2800" i="1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modulace </a:t>
            </a:r>
            <a:r>
              <a:rPr lang="cs-CZ" sz="28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(obligatorní a volitelná)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 </a:t>
            </a:r>
            <a:r>
              <a:rPr lang="cs-CZ" sz="2800" i="1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ekvivalence </a:t>
            </a:r>
          </a:p>
          <a:p>
            <a:r>
              <a:rPr lang="cs-CZ" sz="2800" i="1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adaptace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65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EF96E7-CE11-4FF4-9D4D-27CF4580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Další vývoj…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709A0-E30C-4C22-ACD5-3AB419587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cs-CZ" sz="2200"/>
              <a:t>POSUN (Shift) – A. Popovič, J. Levý, F. Miko</a:t>
            </a:r>
          </a:p>
          <a:p>
            <a:r>
              <a:rPr lang="cs-CZ" sz="2200"/>
              <a:t>KONTEXT </a:t>
            </a:r>
          </a:p>
          <a:p>
            <a:pPr marL="0" indent="0">
              <a:buNone/>
            </a:pPr>
            <a:r>
              <a:rPr lang="cs-CZ" sz="2200"/>
              <a:t>	- kontextový zlom (1978, Beaugrande)</a:t>
            </a:r>
          </a:p>
          <a:p>
            <a:pPr marL="0" indent="0">
              <a:buNone/>
            </a:pPr>
            <a:r>
              <a:rPr lang="cs-CZ" sz="2200"/>
              <a:t>	- text, typ textu, účel textu</a:t>
            </a:r>
          </a:p>
          <a:p>
            <a:pPr marL="0" indent="0">
              <a:buNone/>
            </a:pPr>
            <a:r>
              <a:rPr lang="cs-CZ" sz="2200"/>
              <a:t>	- textová lingvistika, pragmalingvistika</a:t>
            </a:r>
          </a:p>
          <a:p>
            <a:r>
              <a:rPr lang="cs-CZ" sz="2200"/>
              <a:t>KULTURNÍ OBRAT</a:t>
            </a:r>
          </a:p>
          <a:p>
            <a:pPr marL="0" indent="0">
              <a:buNone/>
            </a:pPr>
            <a:r>
              <a:rPr lang="cs-CZ" sz="2200"/>
              <a:t>	- interakce mezi překladem a kulturou, do níž vstupuje</a:t>
            </a:r>
          </a:p>
          <a:p>
            <a:pPr marL="0" indent="0">
              <a:buNone/>
            </a:pPr>
            <a:r>
              <a:rPr lang="cs-CZ" sz="2200"/>
              <a:t>	</a:t>
            </a:r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24914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B244FE-E93A-40F1-86C8-D03B3C9E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Kritika překladu x hodnocení kvality překladu?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E615ED-CE7E-4702-B4D8-8F69004C7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904577"/>
          </a:xfrm>
        </p:spPr>
        <p:txBody>
          <a:bodyPr anchor="ctr">
            <a:normAutofit/>
          </a:bodyPr>
          <a:lstStyle/>
          <a:p>
            <a:r>
              <a:rPr lang="cs-CZ" sz="2400" dirty="0"/>
              <a:t>Jazyková analýza x společenské hodnocení</a:t>
            </a:r>
          </a:p>
          <a:p>
            <a:r>
              <a:rPr lang="cs-CZ" sz="2400" dirty="0"/>
              <a:t>Hodnotit jen CT, nebo v porovnání s VT?</a:t>
            </a:r>
          </a:p>
          <a:p>
            <a:r>
              <a:rPr lang="cs-CZ" sz="2400" dirty="0">
                <a:effectLst/>
                <a:ea typeface="MinionPro-Regular"/>
              </a:rPr>
              <a:t>Antoine </a:t>
            </a:r>
            <a:r>
              <a:rPr lang="cs-CZ" sz="2400" dirty="0" err="1">
                <a:effectLst/>
                <a:ea typeface="MinionPro-Regular"/>
              </a:rPr>
              <a:t>Berman</a:t>
            </a:r>
            <a:r>
              <a:rPr lang="cs-CZ" sz="2400" dirty="0">
                <a:effectLst/>
                <a:ea typeface="MinionPro-Regular"/>
              </a:rPr>
              <a:t>: pozitivní a negativní analýza překladu (12 deformačních tendencí): </a:t>
            </a:r>
          </a:p>
          <a:p>
            <a:pPr marL="0" indent="0">
              <a:buNone/>
            </a:pPr>
            <a:r>
              <a:rPr lang="cs-CZ" sz="2400" dirty="0">
                <a:effectLst/>
                <a:ea typeface="MinionPro-Regular"/>
              </a:rPr>
              <a:t>1) r</a:t>
            </a:r>
            <a:r>
              <a:rPr lang="cs-CZ" sz="2400" dirty="0">
                <a:effectLst/>
                <a:ea typeface="MinionPro-Regular"/>
                <a:cs typeface="Calibri" panose="020F0502020204030204" pitchFamily="34" charset="0"/>
              </a:rPr>
              <a:t>acionalizace</a:t>
            </a:r>
            <a:r>
              <a:rPr lang="cs-CZ" sz="2400" dirty="0">
                <a:ea typeface="MinionPro-Regular"/>
                <a:cs typeface="Calibri" panose="020F0502020204030204" pitchFamily="34" charset="0"/>
              </a:rPr>
              <a:t>, 2) </a:t>
            </a:r>
            <a:r>
              <a:rPr lang="cs-CZ" sz="2400" dirty="0">
                <a:effectLst/>
                <a:ea typeface="MinionPro-Regular"/>
                <a:cs typeface="Calibri" panose="020F0502020204030204" pitchFamily="34" charset="0"/>
              </a:rPr>
              <a:t>objasňovaní, 3) expanze, 4) vylepšování</a:t>
            </a:r>
            <a:r>
              <a:rPr lang="cs-CZ" sz="2400" dirty="0">
                <a:ea typeface="MinionPro-Regular"/>
                <a:cs typeface="Calibri" panose="020F0502020204030204" pitchFamily="34" charset="0"/>
              </a:rPr>
              <a:t>,</a:t>
            </a:r>
            <a:r>
              <a:rPr lang="cs-CZ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5) kvalitativní</a:t>
            </a:r>
            <a:r>
              <a:rPr lang="cs-CZ" sz="2400" dirty="0">
                <a:effectLst/>
                <a:ea typeface="MinionPro-Regular"/>
                <a:cs typeface="Calibri" panose="020F0502020204030204" pitchFamily="34" charset="0"/>
              </a:rPr>
              <a:t> ochuzování</a:t>
            </a:r>
            <a:r>
              <a:rPr lang="cs-CZ" sz="2400" dirty="0">
                <a:ea typeface="MinionPro-Regular"/>
                <a:cs typeface="Calibri" panose="020F0502020204030204" pitchFamily="34" charset="0"/>
              </a:rPr>
              <a:t>, 6) kvantitativní</a:t>
            </a:r>
            <a:r>
              <a:rPr lang="cs-CZ" sz="2400" dirty="0">
                <a:effectLst/>
                <a:ea typeface="MinionPro-Regular"/>
                <a:cs typeface="Calibri" panose="020F0502020204030204" pitchFamily="34" charset="0"/>
              </a:rPr>
              <a:t> ochuzování, 7) destrukce rytmu, 8) destrukce podtextových významových „sítí“, 9) destrukce jazykových struktur</a:t>
            </a:r>
            <a:r>
              <a:rPr lang="cs-CZ" sz="2400" dirty="0">
                <a:ea typeface="MinionPro-Regular"/>
                <a:cs typeface="Calibri" panose="020F0502020204030204" pitchFamily="34" charset="0"/>
              </a:rPr>
              <a:t>,</a:t>
            </a:r>
            <a:r>
              <a:rPr lang="cs-CZ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10) d</a:t>
            </a:r>
            <a:r>
              <a:rPr lang="cs-CZ" sz="2400" dirty="0">
                <a:effectLst/>
                <a:ea typeface="MinionPro-Regular"/>
                <a:cs typeface="Calibri" panose="020F0502020204030204" pitchFamily="34" charset="0"/>
              </a:rPr>
              <a:t>estrukce nebo </a:t>
            </a:r>
            <a:r>
              <a:rPr lang="cs-CZ" sz="2400" dirty="0" err="1">
                <a:effectLst/>
                <a:ea typeface="MinionPro-Regular"/>
                <a:cs typeface="Calibri" panose="020F0502020204030204" pitchFamily="34" charset="0"/>
              </a:rPr>
              <a:t>exotizace</a:t>
            </a:r>
            <a:r>
              <a:rPr lang="cs-CZ" sz="2400" dirty="0">
                <a:effectLst/>
                <a:ea typeface="MinionPro-Regular"/>
                <a:cs typeface="Calibri" panose="020F0502020204030204" pitchFamily="34" charset="0"/>
              </a:rPr>
              <a:t> dialektů</a:t>
            </a:r>
            <a:r>
              <a:rPr lang="cs-CZ" sz="2400" dirty="0">
                <a:ea typeface="MinionPro-Regular"/>
                <a:cs typeface="Calibri" panose="020F0502020204030204" pitchFamily="34" charset="0"/>
              </a:rPr>
              <a:t>,</a:t>
            </a:r>
            <a:r>
              <a:rPr lang="cs-CZ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11) d</a:t>
            </a:r>
            <a:r>
              <a:rPr lang="cs-CZ" sz="2400" dirty="0">
                <a:effectLst/>
                <a:ea typeface="MinionPro-Regular"/>
                <a:cs typeface="Calibri" panose="020F0502020204030204" pitchFamily="34" charset="0"/>
              </a:rPr>
              <a:t>estrukce výrazů a idiomů, 12) oslabení různorodosti jazyků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7060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009467-5787-4450-B7CE-69659ADC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Jak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poznat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dobrý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překlad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6033C-DCE1-4CC9-8A45-7404B6558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2646" y="2490436"/>
            <a:ext cx="9853974" cy="40550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/>
              <a:t>Nida: </a:t>
            </a:r>
            <a:r>
              <a:rPr lang="en-US" sz="1600" dirty="0" err="1"/>
              <a:t>dynamická</a:t>
            </a:r>
            <a:r>
              <a:rPr lang="en-US" sz="1600" dirty="0"/>
              <a:t> </a:t>
            </a:r>
            <a:r>
              <a:rPr lang="en-US" sz="1600" dirty="0" err="1"/>
              <a:t>ekvivalence</a:t>
            </a:r>
            <a:endParaRPr lang="en-US" sz="1600" dirty="0"/>
          </a:p>
          <a:p>
            <a:r>
              <a:rPr lang="en-US" sz="1600" dirty="0"/>
              <a:t>Newmark: </a:t>
            </a:r>
            <a:r>
              <a:rPr lang="en-US" sz="1600" dirty="0" err="1"/>
              <a:t>dobrý</a:t>
            </a:r>
            <a:r>
              <a:rPr lang="en-US" sz="1600" dirty="0"/>
              <a:t> </a:t>
            </a:r>
            <a:r>
              <a:rPr lang="en-US" sz="1600" dirty="0" err="1"/>
              <a:t>překlad</a:t>
            </a:r>
            <a:r>
              <a:rPr lang="en-US" sz="1600" dirty="0"/>
              <a:t> </a:t>
            </a:r>
            <a:r>
              <a:rPr lang="en-US" sz="1600" dirty="0" err="1"/>
              <a:t>plní</a:t>
            </a:r>
            <a:r>
              <a:rPr lang="en-US" sz="1600" dirty="0"/>
              <a:t> </a:t>
            </a:r>
            <a:r>
              <a:rPr lang="en-US" sz="1600" dirty="0" err="1"/>
              <a:t>svůj</a:t>
            </a:r>
            <a:r>
              <a:rPr lang="en-US" sz="1600" dirty="0"/>
              <a:t> </a:t>
            </a:r>
            <a:r>
              <a:rPr lang="en-US" sz="1600" dirty="0" err="1"/>
              <a:t>účel</a:t>
            </a:r>
            <a:endParaRPr lang="en-US" sz="1600" dirty="0"/>
          </a:p>
          <a:p>
            <a:r>
              <a:rPr lang="en-US" sz="1600" dirty="0"/>
              <a:t>Hatim (</a:t>
            </a:r>
            <a:r>
              <a:rPr lang="en-US" sz="1600" dirty="0" err="1"/>
              <a:t>kulturní</a:t>
            </a:r>
            <a:r>
              <a:rPr lang="en-US" sz="1600" dirty="0"/>
              <a:t> </a:t>
            </a:r>
            <a:r>
              <a:rPr lang="en-US" sz="1600" dirty="0" err="1"/>
              <a:t>obrat</a:t>
            </a:r>
            <a:r>
              <a:rPr lang="en-US" sz="1600" dirty="0"/>
              <a:t>): </a:t>
            </a:r>
            <a:r>
              <a:rPr lang="en-US" sz="1600" dirty="0" err="1"/>
              <a:t>nikoli</a:t>
            </a:r>
            <a:r>
              <a:rPr lang="en-US" sz="1600" dirty="0"/>
              <a:t> </a:t>
            </a:r>
            <a:r>
              <a:rPr lang="en-US" sz="1600" dirty="0" err="1"/>
              <a:t>přesnost</a:t>
            </a:r>
            <a:r>
              <a:rPr lang="en-US" sz="1600" dirty="0"/>
              <a:t>, ale </a:t>
            </a:r>
            <a:r>
              <a:rPr lang="en-US" sz="1600" dirty="0" err="1"/>
              <a:t>porovnání</a:t>
            </a:r>
            <a:r>
              <a:rPr lang="en-US" sz="1600" dirty="0"/>
              <a:t> </a:t>
            </a:r>
            <a:r>
              <a:rPr lang="en-US" sz="1600" dirty="0" err="1"/>
              <a:t>funkcí</a:t>
            </a:r>
            <a:r>
              <a:rPr lang="en-US" sz="1600" dirty="0"/>
              <a:t> </a:t>
            </a:r>
            <a:r>
              <a:rPr lang="en-US" sz="1600" dirty="0" err="1"/>
              <a:t>textu</a:t>
            </a:r>
            <a:r>
              <a:rPr lang="en-US" sz="1600" dirty="0"/>
              <a:t> v </a:t>
            </a:r>
            <a:r>
              <a:rPr lang="en-US" sz="1600" dirty="0" err="1"/>
              <a:t>různých</a:t>
            </a:r>
            <a:r>
              <a:rPr lang="en-US" sz="1600" dirty="0"/>
              <a:t> </a:t>
            </a:r>
            <a:r>
              <a:rPr lang="en-US" sz="1600" dirty="0" err="1"/>
              <a:t>kontextech</a:t>
            </a:r>
            <a:endParaRPr lang="en-US" sz="1600" dirty="0"/>
          </a:p>
          <a:p>
            <a:r>
              <a:rPr lang="en-US" sz="1600" dirty="0" err="1"/>
              <a:t>Proč</a:t>
            </a:r>
            <a:r>
              <a:rPr lang="en-US" sz="1600" dirty="0"/>
              <a:t> </a:t>
            </a:r>
            <a:r>
              <a:rPr lang="en-US" sz="1600" dirty="0" err="1"/>
              <a:t>vůbec</a:t>
            </a:r>
            <a:r>
              <a:rPr lang="en-US" sz="1600" dirty="0"/>
              <a:t> </a:t>
            </a:r>
            <a:r>
              <a:rPr lang="en-US" sz="1600" dirty="0" err="1"/>
              <a:t>zjišťovat</a:t>
            </a:r>
            <a:r>
              <a:rPr lang="en-US" sz="1600" dirty="0"/>
              <a:t> </a:t>
            </a:r>
            <a:r>
              <a:rPr lang="en-US" sz="1600" dirty="0" err="1"/>
              <a:t>kvalitu</a:t>
            </a:r>
            <a:r>
              <a:rPr lang="en-US" sz="1600" dirty="0"/>
              <a:t> </a:t>
            </a:r>
            <a:r>
              <a:rPr lang="en-US" sz="1600" dirty="0" err="1"/>
              <a:t>překladu</a:t>
            </a:r>
            <a:r>
              <a:rPr lang="en-US" sz="1600" dirty="0"/>
              <a:t> (Honig):</a:t>
            </a:r>
          </a:p>
          <a:p>
            <a:pPr marL="0" indent="0">
              <a:buNone/>
            </a:pPr>
            <a:r>
              <a:rPr lang="en-US" sz="1600" b="1" i="1" dirty="0" err="1">
                <a:effectLst/>
              </a:rPr>
              <a:t>Uživatelé</a:t>
            </a:r>
            <a:r>
              <a:rPr lang="en-US" sz="1600" i="1" dirty="0">
                <a:effectLst/>
              </a:rPr>
              <a:t> </a:t>
            </a:r>
            <a:r>
              <a:rPr lang="en-US" sz="1600" dirty="0">
                <a:effectLst/>
              </a:rPr>
              <a:t>ho </a:t>
            </a:r>
            <a:r>
              <a:rPr lang="en-US" sz="1600" dirty="0" err="1">
                <a:effectLst/>
              </a:rPr>
              <a:t>potřebu</a:t>
            </a:r>
            <a:r>
              <a:rPr lang="cs-CZ" sz="1600" dirty="0"/>
              <a:t>jí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protože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chtějí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vědět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zda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mohou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důvěřovat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překladatelům</a:t>
            </a:r>
            <a:r>
              <a:rPr lang="en-US" sz="1600" dirty="0">
                <a:effectLst/>
              </a:rPr>
              <a:t> a </a:t>
            </a:r>
            <a:r>
              <a:rPr lang="en-US" sz="1600" dirty="0" err="1">
                <a:effectLst/>
              </a:rPr>
              <a:t>spoléhat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kvalitu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jejich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produktu</a:t>
            </a:r>
            <a:r>
              <a:rPr lang="en-US" sz="1600" dirty="0">
                <a:effectLst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b="1" i="1" dirty="0" err="1">
                <a:effectLst/>
              </a:rPr>
              <a:t>Profesionální</a:t>
            </a:r>
            <a:r>
              <a:rPr lang="en-US" sz="1600" b="1" i="1" dirty="0">
                <a:effectLst/>
              </a:rPr>
              <a:t> </a:t>
            </a:r>
            <a:r>
              <a:rPr lang="en-US" sz="1600" b="1" i="1" dirty="0" err="1">
                <a:effectLst/>
              </a:rPr>
              <a:t>překladatelé</a:t>
            </a:r>
            <a:r>
              <a:rPr lang="en-US" sz="1600" b="1" i="1" dirty="0">
                <a:effectLst/>
              </a:rPr>
              <a:t> </a:t>
            </a:r>
            <a:r>
              <a:rPr lang="en-US" sz="1600" dirty="0">
                <a:effectLst/>
              </a:rPr>
              <a:t>ho </a:t>
            </a:r>
            <a:r>
              <a:rPr lang="en-US" sz="1600" dirty="0" err="1">
                <a:effectLst/>
              </a:rPr>
              <a:t>potřebuj</a:t>
            </a:r>
            <a:r>
              <a:rPr lang="cs-CZ" sz="1600" dirty="0">
                <a:effectLst/>
              </a:rPr>
              <a:t>í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protože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mnoho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amatérských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překladatelů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pracuje</a:t>
            </a:r>
            <a:r>
              <a:rPr lang="en-US" sz="1600" dirty="0">
                <a:effectLst/>
              </a:rPr>
              <a:t> za </a:t>
            </a:r>
            <a:r>
              <a:rPr lang="en-US" sz="1600" dirty="0" err="1">
                <a:effectLst/>
              </a:rPr>
              <a:t>minimální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odměnu</a:t>
            </a:r>
            <a:r>
              <a:rPr lang="en-US" sz="1600" dirty="0">
                <a:effectLst/>
              </a:rPr>
              <a:t> a </a:t>
            </a:r>
            <a:r>
              <a:rPr lang="en-US" sz="1600" dirty="0" err="1">
                <a:effectLst/>
              </a:rPr>
              <a:t>profesionální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překladatel</a:t>
            </a:r>
            <a:r>
              <a:rPr lang="cs-CZ" sz="1600" dirty="0">
                <a:effectLst/>
              </a:rPr>
              <a:t>é</a:t>
            </a:r>
            <a:r>
              <a:rPr lang="en-US" sz="1600" dirty="0">
                <a:effectLst/>
              </a:rPr>
              <a:t> se </a:t>
            </a:r>
            <a:r>
              <a:rPr lang="en-US" sz="1600" dirty="0" err="1">
                <a:effectLst/>
              </a:rPr>
              <a:t>uplatn</a:t>
            </a:r>
            <a:r>
              <a:rPr lang="cs-CZ" sz="1600" dirty="0">
                <a:effectLst/>
              </a:rPr>
              <a:t>í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jen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tehdy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pokud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budou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schopni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prokázat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že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jejich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práce</a:t>
            </a:r>
            <a:r>
              <a:rPr lang="en-US" sz="1600" dirty="0">
                <a:effectLst/>
              </a:rPr>
              <a:t> je </a:t>
            </a:r>
            <a:r>
              <a:rPr lang="en-US" sz="1600" dirty="0" err="1">
                <a:effectLst/>
              </a:rPr>
              <a:t>kvalitnější</a:t>
            </a:r>
            <a:r>
              <a:rPr lang="en-US" sz="1600" dirty="0">
                <a:effectLst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b="1" i="1" dirty="0" err="1">
                <a:effectLst/>
              </a:rPr>
              <a:t>Translatologický</a:t>
            </a:r>
            <a:r>
              <a:rPr lang="en-US" sz="1600" b="1" i="1" dirty="0">
                <a:effectLst/>
              </a:rPr>
              <a:t> </a:t>
            </a:r>
            <a:r>
              <a:rPr lang="en-US" sz="1600" b="1" i="1" dirty="0" err="1">
                <a:effectLst/>
              </a:rPr>
              <a:t>výzkum</a:t>
            </a:r>
            <a:r>
              <a:rPr lang="en-US" sz="1600" b="1" i="1" dirty="0">
                <a:effectLst/>
              </a:rPr>
              <a:t> </a:t>
            </a:r>
            <a:r>
              <a:rPr lang="en-US" sz="1600" dirty="0">
                <a:effectLst/>
              </a:rPr>
              <a:t>ho </a:t>
            </a:r>
            <a:r>
              <a:rPr lang="en-US" sz="1600" dirty="0" err="1">
                <a:effectLst/>
              </a:rPr>
              <a:t>potřebuje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protože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pokud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nechce</a:t>
            </a:r>
            <a:r>
              <a:rPr lang="en-US" sz="1600" dirty="0">
                <a:effectLst/>
              </a:rPr>
              <a:t> b</a:t>
            </a:r>
            <a:r>
              <a:rPr lang="cs-CZ" sz="1600" dirty="0">
                <a:effectLst/>
              </a:rPr>
              <a:t>ý</a:t>
            </a:r>
            <a:r>
              <a:rPr lang="en-US" sz="1600" dirty="0">
                <a:effectLst/>
              </a:rPr>
              <a:t>t v </a:t>
            </a:r>
            <a:r>
              <a:rPr lang="en-US" sz="1600" dirty="0" err="1">
                <a:effectLst/>
              </a:rPr>
              <a:t>očích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profesionálních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překladatelů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akademicky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marginální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musí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vytvářet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kritéria</a:t>
            </a:r>
            <a:r>
              <a:rPr lang="en-US" sz="1600" dirty="0">
                <a:effectLst/>
              </a:rPr>
              <a:t> pro </a:t>
            </a:r>
            <a:r>
              <a:rPr lang="en-US" sz="1600" dirty="0" err="1">
                <a:effectLst/>
              </a:rPr>
              <a:t>kontrolu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kvality</a:t>
            </a:r>
            <a:r>
              <a:rPr lang="en-US" sz="1600" dirty="0">
                <a:effectLst/>
              </a:rPr>
              <a:t> a </a:t>
            </a:r>
            <a:r>
              <a:rPr lang="en-US" sz="1600" dirty="0" err="1">
                <a:effectLst/>
              </a:rPr>
              <a:t>hodnocen</a:t>
            </a:r>
            <a:r>
              <a:rPr lang="cs-CZ" sz="1600" dirty="0">
                <a:effectLst/>
              </a:rPr>
              <a:t>í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kvality</a:t>
            </a:r>
            <a:r>
              <a:rPr lang="en-US" sz="1600" dirty="0">
                <a:effectLst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 b="1" i="1" dirty="0" err="1">
                <a:effectLst/>
              </a:rPr>
              <a:t>Studenti</a:t>
            </a:r>
            <a:r>
              <a:rPr lang="en-US" sz="1600" b="1" i="1" dirty="0">
                <a:effectLst/>
              </a:rPr>
              <a:t> </a:t>
            </a:r>
            <a:r>
              <a:rPr lang="en-US" sz="1600" b="1" i="1" dirty="0" err="1">
                <a:effectLst/>
              </a:rPr>
              <a:t>překladatelství</a:t>
            </a:r>
            <a:r>
              <a:rPr lang="en-US" sz="1600" b="1" i="1" dirty="0">
                <a:effectLst/>
              </a:rPr>
              <a:t> </a:t>
            </a:r>
            <a:r>
              <a:rPr lang="en-US" sz="1600" dirty="0">
                <a:effectLst/>
              </a:rPr>
              <a:t>ho </a:t>
            </a:r>
            <a:r>
              <a:rPr lang="en-US" sz="1600" dirty="0" err="1">
                <a:effectLst/>
              </a:rPr>
              <a:t>potřebuj</a:t>
            </a:r>
            <a:r>
              <a:rPr lang="cs-CZ" sz="1600" dirty="0">
                <a:effectLst/>
              </a:rPr>
              <a:t>í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protože</a:t>
            </a:r>
            <a:r>
              <a:rPr lang="en-US" sz="1600" dirty="0">
                <a:effectLst/>
              </a:rPr>
              <a:t> bez </a:t>
            </a:r>
            <a:r>
              <a:rPr lang="en-US" sz="1600" dirty="0" err="1">
                <a:effectLst/>
              </a:rPr>
              <a:t>hodnocen</a:t>
            </a:r>
            <a:r>
              <a:rPr lang="cs-CZ" sz="1600" dirty="0">
                <a:effectLst/>
              </a:rPr>
              <a:t>í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kvality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nebudou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vědět</a:t>
            </a:r>
            <a:r>
              <a:rPr lang="en-US" sz="1600" dirty="0">
                <a:effectLst/>
              </a:rPr>
              <a:t>, jak </a:t>
            </a:r>
            <a:r>
              <a:rPr lang="en-US" sz="1600" dirty="0" err="1">
                <a:effectLst/>
              </a:rPr>
              <a:t>systematicky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zlepšovat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svou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práci</a:t>
            </a:r>
            <a:r>
              <a:rPr lang="en-US" sz="1500" dirty="0">
                <a:effectLst/>
              </a:rPr>
              <a:t>.</a:t>
            </a:r>
          </a:p>
          <a:p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2959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F40065-A833-4B3A-A94D-D723FCE1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Popovičovy funkce kritiky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ADCF3C-A533-4757-B078-0F6D31F08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4159220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−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Postulativní</a:t>
            </a:r>
            <a:r>
              <a:rPr lang="cs-CZ" sz="1600" i="1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 funkce</a:t>
            </a:r>
            <a:r>
              <a:rPr lang="cs-CZ" sz="16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: Jde o výběr textu k překladu. Kritik může hodnotit jak vzhledem k originálu, tak vzhledem ke kontextu přijímající literatury. Zabývá se shodou/neshodou překladu s literární normou, normativní poetikou a vládnoucím literárním kánonem a také mírou, do jaké je překlad „reprezentativní“ ukázkou vysílající literatury a propagací jejího ideově estetického profilu.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Analytická funkce</a:t>
            </a:r>
            <a:r>
              <a:rPr lang="cs-CZ" sz="16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: Kritik hodnotí překladatelovy pracovní postupy a realizaci stylu. Jde o komplexní textovou analýzu a hledání stylistického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tercia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comparationis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mezi originálem a překladem, arbitrem hodnocení je u této funkce kontrastivní lingvistika. Důraz se klade na překladatelská rozhodnutí, výběr stylistických prostředků tudíž posuzuje kontrastivní stylistika překladu. Kontrastivní lingvistika a stylistika dávají překladateli nástroje k posouzení adekvátnosti zvolených jazykových prostředků, kulturní antropologie poskytuje kritéria pro volbu náhradních reálií, kritériem může být i poetika překladatele.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Operativní funkce</a:t>
            </a:r>
            <a:r>
              <a:rPr lang="cs-CZ" sz="16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: Je důležitým činitelem čtenářské percepce v cílovém prostředí. Kritik se zabývá vztahem mezi původní a překladovou tvorbou, motivací výběru a očekáváním příjemců, vztahem mezi „vlastním“ a „cizím“ v překladu a instrukcemi, jak přeložené dílo chápat a přijímat.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b="1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ALE Chybí účel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2631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717EE-1FD6-490C-9176-25E3A169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751"/>
          </a:xfrm>
        </p:spPr>
        <p:txBody>
          <a:bodyPr>
            <a:normAutofit/>
          </a:bodyPr>
          <a:lstStyle/>
          <a:p>
            <a:r>
              <a:rPr lang="cs-CZ" sz="3200" b="1" dirty="0" err="1">
                <a:effectLst/>
                <a:latin typeface="Calibri" panose="020F0502020204030204" pitchFamily="34" charset="0"/>
                <a:ea typeface="MinionPro-Regular"/>
              </a:rPr>
              <a:t>Ferenčíkův</a:t>
            </a:r>
            <a:r>
              <a:rPr lang="cs-CZ" sz="3200" b="1" dirty="0">
                <a:effectLst/>
                <a:latin typeface="Calibri" panose="020F0502020204030204" pitchFamily="34" charset="0"/>
                <a:ea typeface="MinionPro-Regular"/>
              </a:rPr>
              <a:t> obecný model kritiky překladu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73849-49F5-466A-8032-6BE03162F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3050"/>
            <a:ext cx="5181600" cy="463391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b="1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I. Analýza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b="1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Interpretace originálu: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− zjištění literárních a jiných kontextů originálu,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− zjištění textových vlastností originálu,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− předpoklady pro vznik překladu,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− předpokládaná optimální koncepce překladu.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b="1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Interpretace překladu: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− koncepce skutečná, zjištění její opodstatněnosti,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− zjištění vlastností překladového textu,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− zařazení do kontextu domácí překladové literatury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Závěry konfrontační interpretace originálního a překladového textu.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87CF6B-EEDA-46ED-9182-CC5349F52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3050"/>
            <a:ext cx="5181600" cy="463391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b="1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II. Syntéza (formulování kritiky):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− faktografické informace o vzniku originálu a překladu v rozsahu potřebném pro komplexní identifikaci díla,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cs-CZ" sz="29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výsledky konfrontační analýzy originálu a překladu jako východisko pro kritické hodnocení a závěry,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cs-CZ" sz="29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zhodnocení překladového textu jako tvůrčího aktu,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cs-CZ" sz="2900" dirty="0">
                <a:effectLst/>
                <a:latin typeface="Calibri" panose="020F0502020204030204" pitchFamily="34" charset="0"/>
                <a:ea typeface="MinionPro-Regular"/>
                <a:cs typeface="Calibri" panose="020F0502020204030204" pitchFamily="34" charset="0"/>
              </a:rPr>
              <a:t>kritické zevšeobecnění a závěry (metodické, kulturně-společenské a jiné).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5288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986</Words>
  <Application>Microsoft Office PowerPoint</Application>
  <PresentationFormat>Širokoúhlá obrazovka</PresentationFormat>
  <Paragraphs>114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Metody translatologické analýzy</vt:lpstr>
      <vt:lpstr>Prezentace aplikace PowerPoint</vt:lpstr>
      <vt:lpstr>Jaký má být překlad?</vt:lpstr>
      <vt:lpstr>Jean-Paul Vinay, Jean Darbelnet:  Comparative Stylistics of French and English, 1958</vt:lpstr>
      <vt:lpstr>Další vývoj…</vt:lpstr>
      <vt:lpstr>Kritika překladu x hodnocení kvality překladu?</vt:lpstr>
      <vt:lpstr>Jak poznat dobrý překlad?</vt:lpstr>
      <vt:lpstr>Popovičovy funkce kritiky</vt:lpstr>
      <vt:lpstr>Ferenčíkův obecný model kritiky překladu</vt:lpstr>
      <vt:lpstr>Model textové analýzy Ch. Nordové</vt:lpstr>
      <vt:lpstr>Popovičovy výrazové posuny</vt:lpstr>
      <vt:lpstr>Prezentace aplikace PowerPoint</vt:lpstr>
      <vt:lpstr>Newmarkův model kritiky překladu</vt:lpstr>
      <vt:lpstr>Kritéria pro hodnocení pragmatických textů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translatologické analýzy</dc:title>
  <dc:creator>Anna Rosova</dc:creator>
  <cp:lastModifiedBy>Anna Rosova</cp:lastModifiedBy>
  <cp:revision>14</cp:revision>
  <dcterms:created xsi:type="dcterms:W3CDTF">2021-02-24T07:52:38Z</dcterms:created>
  <dcterms:modified xsi:type="dcterms:W3CDTF">2022-03-03T18:43:25Z</dcterms:modified>
</cp:coreProperties>
</file>