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  <p:sldId id="270" r:id="rId10"/>
    <p:sldId id="27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C9AAD-9DE1-4E61-99EC-50B0662DF3C8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E01C2-0303-4B9D-8F10-B062851662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2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65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9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7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52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3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5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5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3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2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8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l1.cuni.cz/course/view.php?id=75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ges.pedf.cuni.cz/praxe/chci-doucovat/registrace-a-zakladni-informa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8659195" cy="3566160"/>
          </a:xfrm>
        </p:spPr>
        <p:txBody>
          <a:bodyPr/>
          <a:lstStyle/>
          <a:p>
            <a:r>
              <a:rPr lang="cs-CZ" dirty="0">
                <a:cs typeface="Calibri Light"/>
              </a:rPr>
              <a:t>Oborová praxe </a:t>
            </a:r>
            <a:br>
              <a:rPr lang="cs-CZ" dirty="0">
                <a:cs typeface="Calibri Light"/>
              </a:rPr>
            </a:br>
            <a:r>
              <a:rPr lang="cs-CZ" dirty="0"/>
              <a:t>s reflexí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 Light"/>
              </a:rPr>
              <a:t>VOJTĚCH ONDRÁČEK (</a:t>
            </a:r>
            <a:r>
              <a:rPr lang="cs-CZ" dirty="0" err="1">
                <a:cs typeface="Calibri Light"/>
              </a:rPr>
              <a:t>pedf</a:t>
            </a:r>
            <a:r>
              <a:rPr lang="cs-CZ" dirty="0">
                <a:cs typeface="Calibri Light"/>
              </a:rPr>
              <a:t> uk, </a:t>
            </a:r>
            <a:r>
              <a:rPr lang="cs-CZ" dirty="0" err="1">
                <a:cs typeface="Calibri Light"/>
              </a:rPr>
              <a:t>Zs</a:t>
            </a:r>
            <a:r>
              <a:rPr lang="cs-CZ" dirty="0">
                <a:cs typeface="Calibri Light"/>
              </a:rPr>
              <a:t> 23/24)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černá tabule, rukopis, oblečení&#10;&#10;Popis byl vytvořen automaticky">
            <a:extLst>
              <a:ext uri="{FF2B5EF4-FFF2-40B4-BE49-F238E27FC236}">
                <a16:creationId xmlns:a16="http://schemas.microsoft.com/office/drawing/2014/main" id="{76B65139-EFBC-C79D-8BDE-6D7794B34D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CF84F8C-27C5-FD3C-3086-98B8291F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0891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8000" dirty="0">
                <a:solidFill>
                  <a:srgbClr val="FFFFFF"/>
                </a:solidFill>
              </a:rPr>
              <a:t>Hodně štěstí!</a:t>
            </a:r>
            <a:endParaRPr lang="en-US" sz="8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5DC25-C5F7-AD67-CA5D-3540E0A2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Opory kurzu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BF4F3F-1BBA-AFCC-383A-FE82A4463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  <a:hlinkClick r:id="rId2"/>
              </a:rPr>
              <a:t>https://dl1.cuni.cz/course/view.php?id=7516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21D98C6-8FE5-43B4-AA99-BC6497F4C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043" y="2812155"/>
            <a:ext cx="5657913" cy="375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2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DB345-7391-37EE-A20A-CC44203B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D7DC42D-BD45-4E21-B167-6634C9A1C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300" y="2197581"/>
            <a:ext cx="8845399" cy="2462837"/>
          </a:xfrm>
          <a:prstGeom prst="rect">
            <a:avLst/>
          </a:prstGeom>
        </p:spPr>
      </p:pic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60398C0D-F1F0-4F93-B04F-8E22F4D89EC7}"/>
              </a:ext>
            </a:extLst>
          </p:cNvPr>
          <p:cNvCxnSpPr/>
          <p:nvPr/>
        </p:nvCxnSpPr>
        <p:spPr>
          <a:xfrm>
            <a:off x="2904067" y="3750733"/>
            <a:ext cx="10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52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FC826-7D73-312E-866D-C5937D7A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7E46F5-821B-30F9-824D-6A07682B8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- 2. hodina: prezenční seminární setkání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- 4. hodina: realizace praxe (prezenční setkání </a:t>
            </a:r>
            <a:r>
              <a:rPr lang="cs-CZ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odpadají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- 6. hodina: prezenční závěrečné semináře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8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FC826-7D73-312E-866D-C5937D7A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Atestace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7E46F5-821B-30F9-824D-6A07682B8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Účast na seminářích (maximálně 1 absence).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Absolvování povinného proškolení před nástupem na praxi.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Realizace praxe v rozsahu 8 vyučovacích hodin.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Vypracovat souhrnný záznam o jednotlivých lekcích (data, stručný popis hodiny).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Vypracovat analýzu výukové situace a odprezentovat ji.</a:t>
            </a:r>
          </a:p>
        </p:txBody>
      </p:sp>
    </p:spTree>
    <p:extLst>
      <p:ext uri="{BB962C8B-B14F-4D97-AF65-F5344CB8AC3E}">
        <p14:creationId xmlns:p14="http://schemas.microsoft.com/office/powerpoint/2010/main" val="89301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FC826-7D73-312E-866D-C5937D7A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praxe: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7E46F5-821B-30F9-824D-6A07682B8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Praxi je možné realizovat následujícími způsoby: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Náslechová praxe společenskovědních oborů (OV, ZSV, D apod.)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asistent pedagoga společenskovědních oborů (OV, ZSV, D apod.)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lektor/asistent lektora institucionalizovaného doučování zaměřeného na společenské vědy nebo příbuzné oblasti (informace zde: </a:t>
            </a:r>
            <a:r>
              <a:rPr lang="cs-CZ" sz="19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https://pages.pedf.cuni.cz/praxe/chci-</a:t>
            </a:r>
            <a:r>
              <a:rPr lang="cs-CZ" sz="1900" u="sng" dirty="0" err="1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doucovat</a:t>
            </a:r>
            <a:r>
              <a:rPr lang="cs-CZ" sz="19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/registrace-a-</a:t>
            </a:r>
            <a:r>
              <a:rPr lang="cs-CZ" sz="1900" u="sng" dirty="0" err="1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zakladni</a:t>
            </a:r>
            <a:r>
              <a:rPr lang="cs-CZ" sz="19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-informace/</a:t>
            </a: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 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lektor/asistent lektora v institucích se vzdělávacím zaměřením (kulturní centra, muzea, neziskové organizace apod.)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volnočasová pedagogika mající společenskovědní přesah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Rozsah praxe je stanoven na 8 přímých vyučovacích hodin.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Praxi je třeba vykázat souhrnným záznamem obsahujícím data a stručné popisy jednotlivých hodin/lekcí.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7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FC826-7D73-312E-866D-C5937D7A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výukové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7E46F5-821B-30F9-824D-6A07682B8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Student/</a:t>
            </a:r>
            <a:r>
              <a:rPr lang="cs-CZ" sz="18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ka</a:t>
            </a: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si vybere jednu konkrétní výukovou situaci, které byl/a svědkem, a provede její analýzu</a:t>
            </a:r>
            <a:r>
              <a:rPr lang="cs-CZ" sz="19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lang="cs-CZ" sz="19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Situaci by měl/a zvolit takovou, kterou z nějakého důvodu považuje za zajímavou, povedenou nebo naopak problematickou či pedagogicky nezvládnutou.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Pod výukovou situací rozumíme určitý dílčí moment v hodině/lekci, jenž lze didakticky popsat (určit jeho aktéry, rozložení rolí, stanovit vzdělávací cíle a zvolené metody apod.).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Cílem analýzy je prokázat schopnost didakticky „vidět“ danou situaci v návaznosti na nástroje získané během didaktické přípravy během dosavadního studia a v návaznosti na odbornou literaturu.</a:t>
            </a:r>
            <a:endParaRPr lang="cs-CZ" sz="19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2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FC826-7D73-312E-866D-C5937D7A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analýzy výukové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7E46F5-821B-30F9-824D-6A07682B8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32654"/>
            <a:ext cx="10058400" cy="40233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19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Obecný popis rámce, v němž situace vznikla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Obecně didaktická charakteristika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zapojení aktéři, jejich role a jednání (</a:t>
            </a:r>
            <a:r>
              <a:rPr lang="cs-CZ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Kdo u toho byl a co tam dělal?</a:t>
            </a: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popis prostředí (</a:t>
            </a:r>
            <a:r>
              <a:rPr lang="cs-CZ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Kde se to odehrálo a co se dělo kolem?</a:t>
            </a: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metodický popis (</a:t>
            </a:r>
            <a:r>
              <a:rPr lang="cs-CZ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 měli žáci či studenti v daný moment dělat? Jaké bylo zadání či instrukce?</a:t>
            </a: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Oborově didaktický popis situace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oborové zakotvení (</a:t>
            </a:r>
            <a:r>
              <a:rPr lang="cs-CZ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Jakého tématu či výstupu RVP se situace týkala? Co bylo cílem hodiny?</a:t>
            </a: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vztah situace a vzdělávacího cíle (</a:t>
            </a:r>
            <a:r>
              <a:rPr lang="cs-CZ" sz="19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Směřovala situace k jeho naplnění nebo ho naopak mařila?</a:t>
            </a: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Soupis odborné literatury (2-3 tituly s odkazy na konkrétní stránky), v níž by bylo možné najít teoretickou oporu pro popis a zvládnutí vybrané situace</a:t>
            </a:r>
            <a:endParaRPr lang="cs-CZ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3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84F8C-27C5-FD3C-3086-98B8291F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91713"/>
            <a:ext cx="10058400" cy="1450757"/>
          </a:xfrm>
        </p:spPr>
        <p:txBody>
          <a:bodyPr/>
          <a:lstStyle/>
          <a:p>
            <a:pPr algn="ctr"/>
            <a:r>
              <a:rPr lang="cs-CZ" dirty="0"/>
              <a:t>Otázky?</a:t>
            </a:r>
          </a:p>
        </p:txBody>
      </p:sp>
      <p:pic>
        <p:nvPicPr>
          <p:cNvPr id="1026" name="Picture 2" descr="The Art of Asking Questions">
            <a:extLst>
              <a:ext uri="{FF2B5EF4-FFF2-40B4-BE49-F238E27FC236}">
                <a16:creationId xmlns:a16="http://schemas.microsoft.com/office/drawing/2014/main" id="{F8BAE444-72E7-91E8-1329-F1E87E09B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549" y="1971345"/>
            <a:ext cx="7496805" cy="437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2162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475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Retrospect</vt:lpstr>
      <vt:lpstr>Oborová praxe  s reflexí</vt:lpstr>
      <vt:lpstr>Opory kurzu</vt:lpstr>
      <vt:lpstr>Harmonogram kurzu</vt:lpstr>
      <vt:lpstr>Průběh kurzu</vt:lpstr>
      <vt:lpstr>Atestace</vt:lpstr>
      <vt:lpstr>Pravidla praxe:</vt:lpstr>
      <vt:lpstr>Analýza výukové situace</vt:lpstr>
      <vt:lpstr>Struktura analýzy výukové situace</vt:lpstr>
      <vt:lpstr>Otázky?</vt:lpstr>
      <vt:lpstr>Hodně štěstí!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46</cp:revision>
  <dcterms:created xsi:type="dcterms:W3CDTF">2023-02-20T13:06:05Z</dcterms:created>
  <dcterms:modified xsi:type="dcterms:W3CDTF">2024-03-01T11:55:02Z</dcterms:modified>
</cp:coreProperties>
</file>