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300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DF751-3640-4B0B-91C9-9D1B2497B1A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94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30. 11. 2017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podmět (subjekt)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0174" y="1600199"/>
            <a:ext cx="9867656" cy="48926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= kdo co dělá, nositel stavu</a:t>
            </a:r>
          </a:p>
          <a:p>
            <a:pPr marL="0" indent="0">
              <a:buNone/>
            </a:pPr>
            <a:r>
              <a:rPr lang="cs-CZ" b="1" dirty="0"/>
              <a:t>jméno v nominativu</a:t>
            </a:r>
          </a:p>
          <a:p>
            <a:pPr lvl="1">
              <a:buFont typeface="Arial" pitchFamily="34" charset="0"/>
              <a:buChar char="•"/>
            </a:pPr>
            <a:r>
              <a:rPr lang="cs-CZ" i="1" u="sng" dirty="0"/>
              <a:t>Karel</a:t>
            </a:r>
            <a:r>
              <a:rPr lang="cs-CZ" i="1" dirty="0"/>
              <a:t> rozsedl koblihu.</a:t>
            </a:r>
          </a:p>
          <a:p>
            <a:pPr lvl="1">
              <a:buFont typeface="Arial" pitchFamily="34" charset="0"/>
              <a:buChar char="•"/>
            </a:pPr>
            <a:r>
              <a:rPr lang="cs-CZ" i="1" u="sng" dirty="0"/>
              <a:t>Kobliha</a:t>
            </a:r>
            <a:r>
              <a:rPr lang="cs-CZ" i="1" dirty="0"/>
              <a:t> byla rozsednuta Karlem.</a:t>
            </a:r>
          </a:p>
          <a:p>
            <a:pPr lvl="1">
              <a:buFont typeface="Arial" pitchFamily="34" charset="0"/>
              <a:buChar char="•"/>
            </a:pPr>
            <a:r>
              <a:rPr lang="cs-CZ" i="1" u="sng" dirty="0"/>
              <a:t>Kdo</a:t>
            </a:r>
            <a:r>
              <a:rPr lang="cs-CZ" i="1" dirty="0"/>
              <a:t> jí koblihy?</a:t>
            </a:r>
          </a:p>
          <a:p>
            <a:pPr lvl="1">
              <a:buFont typeface="Arial" pitchFamily="34" charset="0"/>
              <a:buChar char="•"/>
            </a:pPr>
            <a:r>
              <a:rPr lang="cs-CZ" i="1" u="sng" dirty="0"/>
              <a:t>Neslyšící</a:t>
            </a:r>
            <a:r>
              <a:rPr lang="cs-CZ" i="1" dirty="0"/>
              <a:t> pořádají ples.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složité u číslovek &gt; 5: </a:t>
            </a:r>
            <a:r>
              <a:rPr lang="cs-CZ" i="1" u="sng" dirty="0"/>
              <a:t>dvacet</a:t>
            </a:r>
            <a:r>
              <a:rPr lang="cs-CZ" i="1" dirty="0"/>
              <a:t> koblih </a:t>
            </a:r>
            <a:r>
              <a:rPr lang="cs-CZ" dirty="0"/>
              <a:t>× </a:t>
            </a:r>
            <a:r>
              <a:rPr lang="cs-CZ" i="1" dirty="0"/>
              <a:t>dvacet </a:t>
            </a:r>
            <a:r>
              <a:rPr lang="cs-CZ" i="1" u="sng" dirty="0"/>
              <a:t>koblih</a:t>
            </a:r>
          </a:p>
          <a:p>
            <a:pPr lvl="2"/>
            <a:r>
              <a:rPr lang="cs-CZ" sz="2400" b="1" dirty="0"/>
              <a:t>na ÚJS volíme formální řešení:</a:t>
            </a:r>
          </a:p>
          <a:p>
            <a:pPr lvl="3"/>
            <a:r>
              <a:rPr lang="cs-CZ" sz="2400" b="1" dirty="0"/>
              <a:t>řídicí člen: mám </a:t>
            </a:r>
            <a:r>
              <a:rPr lang="cs-CZ" sz="2400" b="1" u="sng" dirty="0"/>
              <a:t>dvacet</a:t>
            </a:r>
            <a:r>
              <a:rPr lang="cs-CZ" sz="2400" b="1" dirty="0"/>
              <a:t> koblih × </a:t>
            </a:r>
            <a:r>
              <a:rPr lang="cs-CZ" sz="2400" b="1" u="sng" dirty="0"/>
              <a:t>s</a:t>
            </a:r>
            <a:r>
              <a:rPr lang="cs-CZ" sz="2400" b="1" dirty="0"/>
              <a:t> dvaceti </a:t>
            </a:r>
            <a:r>
              <a:rPr lang="cs-CZ" sz="2400" b="1" u="sng" dirty="0"/>
              <a:t>koblihami</a:t>
            </a:r>
          </a:p>
          <a:p>
            <a:pPr marL="0" indent="0">
              <a:buNone/>
            </a:pPr>
            <a:r>
              <a:rPr lang="cs-CZ" b="1" dirty="0"/>
              <a:t>jméno v jiném pádě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genitiv: </a:t>
            </a:r>
            <a:r>
              <a:rPr lang="cs-CZ" i="1" u="sng" dirty="0"/>
              <a:t>Koblih</a:t>
            </a:r>
            <a:r>
              <a:rPr lang="cs-CZ" i="1" dirty="0"/>
              <a:t> na stole ubylo.</a:t>
            </a:r>
            <a:endParaRPr lang="cs-CZ" dirty="0"/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Na sta </a:t>
            </a:r>
            <a:r>
              <a:rPr lang="cs-CZ" i="1" u="sng" dirty="0"/>
              <a:t>koblih</a:t>
            </a:r>
            <a:r>
              <a:rPr lang="cs-CZ" i="1" dirty="0"/>
              <a:t> vonělo pekárnou. </a:t>
            </a:r>
            <a:r>
              <a:rPr lang="cs-CZ" dirty="0"/>
              <a:t>(</a:t>
            </a:r>
            <a:r>
              <a:rPr lang="cs-CZ" i="1" dirty="0"/>
              <a:t>na sta </a:t>
            </a:r>
            <a:r>
              <a:rPr lang="cs-CZ" dirty="0"/>
              <a:t>= PU míry)</a:t>
            </a:r>
          </a:p>
        </p:txBody>
      </p:sp>
    </p:spTree>
    <p:extLst>
      <p:ext uri="{BB962C8B-B14F-4D97-AF65-F5344CB8AC3E}">
        <p14:creationId xmlns:p14="http://schemas.microsoft.com/office/powerpoint/2010/main" val="90409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podmět (subjekt)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722296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kdo co dělá, nositel stavu</a:t>
            </a:r>
          </a:p>
          <a:p>
            <a:pPr marL="0" indent="0">
              <a:buNone/>
            </a:pPr>
            <a:r>
              <a:rPr lang="cs-CZ" b="1" dirty="0"/>
              <a:t>infinitiv</a:t>
            </a:r>
          </a:p>
          <a:p>
            <a:pPr lvl="1">
              <a:buFont typeface="Arial" pitchFamily="34" charset="0"/>
              <a:buChar char="•"/>
            </a:pPr>
            <a:r>
              <a:rPr lang="cs-CZ" i="1" u="sng" dirty="0"/>
              <a:t>Snídat </a:t>
            </a:r>
            <a:r>
              <a:rPr lang="cs-CZ" i="1" dirty="0"/>
              <a:t>koblihy je skvělé.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Vadí mi </a:t>
            </a:r>
            <a:r>
              <a:rPr lang="cs-CZ" i="1" u="sng" dirty="0"/>
              <a:t>sedět</a:t>
            </a:r>
            <a:r>
              <a:rPr lang="cs-CZ" i="1" dirty="0"/>
              <a:t> celý den doma.</a:t>
            </a:r>
          </a:p>
          <a:p>
            <a:pPr marL="0" indent="0">
              <a:buNone/>
            </a:pPr>
            <a:r>
              <a:rPr lang="cs-CZ" b="1" dirty="0"/>
              <a:t>vedlejší věta			</a:t>
            </a:r>
            <a:r>
              <a:rPr lang="cs-CZ" sz="2200" i="1" dirty="0">
                <a:solidFill>
                  <a:schemeClr val="accent1"/>
                </a:solidFill>
              </a:rPr>
              <a:t>součásti VV je i uvozující zájmeno</a:t>
            </a:r>
            <a:endParaRPr lang="cs-CZ" sz="2200" b="1" dirty="0">
              <a:solidFill>
                <a:schemeClr val="accent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Mrzí mě, </a:t>
            </a:r>
            <a:r>
              <a:rPr lang="cs-CZ" i="1" u="sng" dirty="0"/>
              <a:t>že došly koblihy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Nejlepší na koblihách je </a:t>
            </a:r>
            <a:r>
              <a:rPr lang="cs-CZ" i="1" u="sng" dirty="0"/>
              <a:t>to, jak z nich vytéká marmeláda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b="1" dirty="0"/>
              <a:t>slova jiných slovních druhů v metajazyce</a:t>
            </a:r>
          </a:p>
          <a:p>
            <a:pPr lvl="1">
              <a:buFont typeface="Arial" pitchFamily="34" charset="0"/>
              <a:buChar char="•"/>
            </a:pPr>
            <a:r>
              <a:rPr lang="cs-CZ" i="1" u="sng" dirty="0"/>
              <a:t>Protože</a:t>
            </a:r>
            <a:r>
              <a:rPr lang="cs-CZ" i="1" dirty="0"/>
              <a:t> je spojka.</a:t>
            </a:r>
          </a:p>
        </p:txBody>
      </p:sp>
      <p:cxnSp>
        <p:nvCxnSpPr>
          <p:cNvPr id="5" name="Přímá spojnice se šipkou 4"/>
          <p:cNvCxnSpPr>
            <a:cxnSpLocks/>
          </p:cNvCxnSpPr>
          <p:nvPr/>
        </p:nvCxnSpPr>
        <p:spPr>
          <a:xfrm flipH="1">
            <a:off x="6558069" y="3853308"/>
            <a:ext cx="2652192" cy="410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764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podmět (subjekt)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5861" y="1600200"/>
            <a:ext cx="9668611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podmět nevyjádřený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Piju kávu.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Jak se máš?</a:t>
            </a:r>
          </a:p>
          <a:p>
            <a:pPr marL="0" indent="0">
              <a:buNone/>
            </a:pPr>
            <a:r>
              <a:rPr lang="cs-CZ" dirty="0"/>
              <a:t>× podmět všeobecný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Říkali to v televizi.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Člověk nikdy neví.	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77848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věta bezpodmětná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1"/>
            <a:ext cx="90022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věta jednočlenná</a:t>
            </a:r>
          </a:p>
          <a:p>
            <a:r>
              <a:rPr lang="cs-CZ" dirty="0"/>
              <a:t>věta, v níž se nevyskytuje </a:t>
            </a:r>
            <a:r>
              <a:rPr lang="cs-CZ" b="1" dirty="0"/>
              <a:t>vztah predikace</a:t>
            </a:r>
          </a:p>
          <a:p>
            <a:pPr marL="400050" lvl="1" indent="0">
              <a:buNone/>
            </a:pPr>
            <a:r>
              <a:rPr lang="cs-CZ" dirty="0"/>
              <a:t>= věta, v níž není vztah mezi podmětem a přísudkem/predikátem</a:t>
            </a:r>
          </a:p>
          <a:p>
            <a:pPr marL="457200" indent="-457200"/>
            <a:r>
              <a:rPr lang="cs-CZ" dirty="0"/>
              <a:t>podmětem v bezpodmětných větách není žádné *ONO</a:t>
            </a:r>
          </a:p>
          <a:p>
            <a:pPr marL="857250" lvl="1" indent="-457200"/>
            <a:r>
              <a:rPr lang="cs-CZ" dirty="0"/>
              <a:t>*ONO </a:t>
            </a:r>
            <a:r>
              <a:rPr lang="cs-CZ" i="1" dirty="0"/>
              <a:t>Sněží. </a:t>
            </a:r>
            <a:r>
              <a:rPr lang="cs-CZ" dirty="0"/>
              <a:t>*ONO </a:t>
            </a:r>
            <a:r>
              <a:rPr lang="cs-CZ" i="1" dirty="0"/>
              <a:t>Bolelo ho v krku.</a:t>
            </a:r>
          </a:p>
          <a:p>
            <a:pPr marL="457200" indent="-457200"/>
            <a:endParaRPr lang="cs-CZ" dirty="0"/>
          </a:p>
          <a:p>
            <a:pPr marL="0" indent="0">
              <a:buNone/>
            </a:pPr>
            <a:r>
              <a:rPr lang="cs-CZ" sz="2600" b="1" dirty="0"/>
              <a:t>POZOR: </a:t>
            </a:r>
            <a:r>
              <a:rPr lang="cs-CZ" sz="2600" i="1" dirty="0"/>
              <a:t>Byla zima </a:t>
            </a:r>
            <a:r>
              <a:rPr lang="cs-CZ" sz="2600" dirty="0"/>
              <a:t>(podmět: </a:t>
            </a:r>
            <a:r>
              <a:rPr lang="cs-CZ" sz="2600" i="1" dirty="0"/>
              <a:t>zima</a:t>
            </a:r>
            <a:r>
              <a:rPr lang="cs-CZ" sz="2600" dirty="0"/>
              <a:t>) × </a:t>
            </a:r>
            <a:r>
              <a:rPr lang="cs-CZ" sz="2600" i="1" dirty="0"/>
              <a:t>Bylo zima </a:t>
            </a:r>
            <a:r>
              <a:rPr lang="cs-CZ" sz="2600" dirty="0"/>
              <a:t>(bezpodmětná, predikativum)</a:t>
            </a:r>
          </a:p>
        </p:txBody>
      </p:sp>
    </p:spTree>
    <p:extLst>
      <p:ext uri="{BB962C8B-B14F-4D97-AF65-F5344CB8AC3E}">
        <p14:creationId xmlns:p14="http://schemas.microsoft.com/office/powerpoint/2010/main" val="2580378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Jsou to věty bezpodmětné?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1"/>
            <a:ext cx="9506272" cy="452596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Už měsíc nezapršelo.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Dávali to v televizi.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Babičku bolí v kříži.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Zpívalo se až do rána.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Pořád mi to není jasné.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Ke složení zkoušky je třeba získat minimálně 70 %.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Zdá se mi, že se ochladilo.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Je důležité, abys přišla včas.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941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Jsou to věty </a:t>
            </a:r>
            <a:r>
              <a:rPr lang="cs-CZ" sz="3200" b="1" dirty="0">
                <a:solidFill>
                  <a:srgbClr val="00B050"/>
                </a:solidFill>
              </a:rPr>
              <a:t>bezpodmětné</a:t>
            </a:r>
            <a:r>
              <a:rPr lang="cs-CZ" sz="3200" b="1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8801"/>
            <a:ext cx="9588624" cy="452596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Už měsíc nezapršelo.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(</a:t>
            </a:r>
            <a:r>
              <a:rPr lang="cs-CZ" b="1" dirty="0">
                <a:solidFill>
                  <a:schemeClr val="accent1"/>
                </a:solidFill>
              </a:rPr>
              <a:t>Všeobecný podmět</a:t>
            </a:r>
            <a:r>
              <a:rPr lang="cs-CZ" dirty="0">
                <a:solidFill>
                  <a:schemeClr val="accent1"/>
                </a:solidFill>
              </a:rPr>
              <a:t>) </a:t>
            </a:r>
            <a:r>
              <a:rPr lang="cs-CZ" u="sng" dirty="0">
                <a:solidFill>
                  <a:schemeClr val="accent1"/>
                </a:solidFill>
              </a:rPr>
              <a:t>Dávali</a:t>
            </a:r>
            <a:r>
              <a:rPr lang="cs-CZ" dirty="0">
                <a:solidFill>
                  <a:schemeClr val="accent1"/>
                </a:solidFill>
              </a:rPr>
              <a:t> to v televizi.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Babičku bolí v kříži.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Zpívalo se až do rána.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Pořád mi </a:t>
            </a:r>
            <a:r>
              <a:rPr lang="cs-CZ" b="1" dirty="0">
                <a:solidFill>
                  <a:schemeClr val="accent1"/>
                </a:solidFill>
              </a:rPr>
              <a:t>to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u="sng" dirty="0">
                <a:solidFill>
                  <a:schemeClr val="accent1"/>
                </a:solidFill>
              </a:rPr>
              <a:t>není jasné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a) </a:t>
            </a:r>
            <a:r>
              <a:rPr lang="cs-CZ" dirty="0">
                <a:solidFill>
                  <a:srgbClr val="00B050"/>
                </a:solidFill>
              </a:rPr>
              <a:t>Ke složení zkoušky je třeba získat minimálně 70 %. </a:t>
            </a:r>
            <a:r>
              <a:rPr lang="cs-CZ" dirty="0">
                <a:solidFill>
                  <a:schemeClr val="accent1"/>
                </a:solidFill>
              </a:rPr>
              <a:t>b) Ke složení zkoušky </a:t>
            </a:r>
            <a:r>
              <a:rPr lang="cs-CZ" u="sng" dirty="0">
                <a:solidFill>
                  <a:schemeClr val="accent1"/>
                </a:solidFill>
              </a:rPr>
              <a:t>je třeba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b="1" dirty="0">
                <a:solidFill>
                  <a:schemeClr val="accent1"/>
                </a:solidFill>
              </a:rPr>
              <a:t>získat</a:t>
            </a:r>
            <a:r>
              <a:rPr lang="cs-CZ" dirty="0">
                <a:solidFill>
                  <a:schemeClr val="accent1"/>
                </a:solidFill>
              </a:rPr>
              <a:t> minimálně 70 %.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u="sng" dirty="0">
                <a:solidFill>
                  <a:schemeClr val="accent1"/>
                </a:solidFill>
              </a:rPr>
              <a:t>Zdá se </a:t>
            </a:r>
            <a:r>
              <a:rPr lang="cs-CZ" dirty="0">
                <a:solidFill>
                  <a:schemeClr val="accent1"/>
                </a:solidFill>
              </a:rPr>
              <a:t>mi,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  <a:r>
              <a:rPr lang="cs-CZ" b="1" dirty="0">
                <a:solidFill>
                  <a:srgbClr val="00B050"/>
                </a:solidFill>
              </a:rPr>
              <a:t>že se ochladilo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>
                <a:solidFill>
                  <a:schemeClr val="accent1"/>
                </a:solidFill>
              </a:rPr>
              <a:t>(VV podmětná)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u="sng" dirty="0">
                <a:solidFill>
                  <a:schemeClr val="accent1"/>
                </a:solidFill>
              </a:rPr>
              <a:t>Je důležité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b="1" dirty="0">
                <a:solidFill>
                  <a:schemeClr val="accent1"/>
                </a:solidFill>
              </a:rPr>
              <a:t>abys přišla včas. </a:t>
            </a:r>
            <a:r>
              <a:rPr lang="cs-CZ" dirty="0">
                <a:solidFill>
                  <a:schemeClr val="accent1"/>
                </a:solidFill>
              </a:rPr>
              <a:t>(VV podmětná)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264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přísudek (predikát)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sloveso v určitém tvaru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Kobliha </a:t>
            </a:r>
            <a:r>
              <a:rPr lang="cs-CZ" i="1" u="sng" dirty="0"/>
              <a:t>leží</a:t>
            </a:r>
            <a:r>
              <a:rPr lang="cs-CZ" i="1" dirty="0"/>
              <a:t> na stole.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kombinace </a:t>
            </a:r>
            <a:r>
              <a:rPr lang="cs-CZ" b="1" dirty="0"/>
              <a:t>s modálním slovesem</a:t>
            </a:r>
          </a:p>
          <a:p>
            <a:pPr lvl="2"/>
            <a:r>
              <a:rPr lang="cs-CZ" i="1" dirty="0"/>
              <a:t>Karel </a:t>
            </a:r>
            <a:r>
              <a:rPr lang="cs-CZ" i="1" u="sng" dirty="0"/>
              <a:t>nesmí jíst </a:t>
            </a:r>
            <a:r>
              <a:rPr lang="cs-CZ" i="1" dirty="0"/>
              <a:t>koblihy.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kombinace </a:t>
            </a:r>
            <a:r>
              <a:rPr lang="cs-CZ" b="1" dirty="0"/>
              <a:t>s fázovým slovesem</a:t>
            </a:r>
          </a:p>
          <a:p>
            <a:pPr lvl="2"/>
            <a:r>
              <a:rPr lang="cs-CZ" dirty="0"/>
              <a:t>začít, začínat, přestat, přestávat</a:t>
            </a:r>
          </a:p>
          <a:p>
            <a:pPr lvl="2"/>
            <a:r>
              <a:rPr lang="cs-CZ" i="1" dirty="0"/>
              <a:t>Karel </a:t>
            </a:r>
            <a:r>
              <a:rPr lang="cs-CZ" i="1" u="sng" dirty="0"/>
              <a:t>začal jíst </a:t>
            </a:r>
            <a:r>
              <a:rPr lang="cs-CZ" i="1" dirty="0"/>
              <a:t>koblihy.</a:t>
            </a:r>
          </a:p>
          <a:p>
            <a:pPr marL="0" indent="0">
              <a:buNone/>
            </a:pPr>
            <a:r>
              <a:rPr lang="cs-CZ" b="1" dirty="0"/>
              <a:t>marginálně citoslovce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Kobliha </a:t>
            </a:r>
            <a:r>
              <a:rPr lang="cs-CZ" i="1" u="sng" dirty="0"/>
              <a:t>hop</a:t>
            </a:r>
            <a:r>
              <a:rPr lang="cs-CZ" i="1" dirty="0"/>
              <a:t> do bříška.</a:t>
            </a:r>
          </a:p>
          <a:p>
            <a:pPr marL="0" indent="0">
              <a:buNone/>
            </a:pPr>
            <a:r>
              <a:rPr lang="cs-CZ" b="1" dirty="0"/>
              <a:t>vedlejší věta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Kobliha byla, </a:t>
            </a:r>
            <a:r>
              <a:rPr lang="cs-CZ" i="1" u="sng" dirty="0"/>
              <a:t>jako by ji upekla maminka</a:t>
            </a:r>
            <a:r>
              <a:rPr lang="cs-CZ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3332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několikanásobný přísudek × dvě věty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650288" cy="463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několikanásobný přísudek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shodné doplnění v předmětu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Maminka pekla a zdobila (koblihy).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× dvě různé věty se shodným podmětem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různá doplnění v předmětu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Maminka pekla (koblihy) a zpívala (písničku).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i="1" dirty="0"/>
          </a:p>
          <a:p>
            <a:r>
              <a:rPr lang="cs-CZ" dirty="0"/>
              <a:t>podobné u jiných několikanásobných větných členů</a:t>
            </a:r>
          </a:p>
          <a:p>
            <a:pPr lvl="1"/>
            <a:r>
              <a:rPr lang="cs-CZ" i="1" dirty="0"/>
              <a:t>Chcete </a:t>
            </a:r>
            <a:r>
              <a:rPr lang="cs-CZ" i="1" u="sng" dirty="0"/>
              <a:t>potkat a vzít si</a:t>
            </a:r>
            <a:r>
              <a:rPr lang="cs-CZ" i="1" dirty="0"/>
              <a:t> muže svých snů?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0790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přísudek se slovesem BÝT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součást slovesně-jmenného přísudku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Kobliha </a:t>
            </a:r>
            <a:r>
              <a:rPr lang="cs-CZ" i="1" u="sng" dirty="0"/>
              <a:t>je plněná</a:t>
            </a:r>
            <a:r>
              <a:rPr lang="cs-CZ" i="1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To </a:t>
            </a:r>
            <a:r>
              <a:rPr lang="cs-CZ" i="1" u="sng" dirty="0"/>
              <a:t>je kobliha</a:t>
            </a:r>
            <a:r>
              <a:rPr lang="cs-CZ" i="1" dirty="0"/>
              <a:t>. / </a:t>
            </a:r>
            <a:r>
              <a:rPr lang="cs-CZ" i="1" u="sng" dirty="0"/>
              <a:t>To je</a:t>
            </a:r>
            <a:r>
              <a:rPr lang="cs-CZ" i="1" dirty="0"/>
              <a:t> kobliha.</a:t>
            </a:r>
          </a:p>
          <a:p>
            <a:pPr lvl="1">
              <a:buFont typeface="Arial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Co je spona (= kopula)?</a:t>
            </a:r>
          </a:p>
          <a:p>
            <a:pPr marL="0" indent="0">
              <a:buNone/>
            </a:pPr>
            <a:r>
              <a:rPr lang="cs-CZ" dirty="0"/>
              <a:t>jako samostatný přísudek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existence</a:t>
            </a:r>
          </a:p>
          <a:p>
            <a:pPr lvl="2"/>
            <a:r>
              <a:rPr lang="cs-CZ" i="1" dirty="0"/>
              <a:t>Upíři </a:t>
            </a:r>
            <a:r>
              <a:rPr lang="cs-CZ" i="1" u="sng" dirty="0"/>
              <a:t>nejsou</a:t>
            </a:r>
            <a:r>
              <a:rPr lang="cs-CZ" i="1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vyskytování</a:t>
            </a:r>
          </a:p>
          <a:p>
            <a:pPr lvl="2"/>
            <a:r>
              <a:rPr lang="cs-CZ" i="1" dirty="0"/>
              <a:t>Kobliha </a:t>
            </a:r>
            <a:r>
              <a:rPr lang="cs-CZ" i="1" u="sng" dirty="0"/>
              <a:t>je</a:t>
            </a:r>
            <a:r>
              <a:rPr lang="cs-CZ" i="1" dirty="0"/>
              <a:t> na stole.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konání se</a:t>
            </a:r>
          </a:p>
          <a:p>
            <a:pPr lvl="2"/>
            <a:r>
              <a:rPr lang="cs-CZ" i="1" dirty="0"/>
              <a:t>V úterý </a:t>
            </a:r>
            <a:r>
              <a:rPr lang="cs-CZ" i="1" u="sng" dirty="0"/>
              <a:t>je</a:t>
            </a:r>
            <a:r>
              <a:rPr lang="cs-CZ" i="1" dirty="0"/>
              <a:t> mezinárodní den toalet.</a:t>
            </a:r>
          </a:p>
        </p:txBody>
      </p:sp>
    </p:spTree>
    <p:extLst>
      <p:ext uri="{BB962C8B-B14F-4D97-AF65-F5344CB8AC3E}">
        <p14:creationId xmlns:p14="http://schemas.microsoft.com/office/powerpoint/2010/main" val="244927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Určete základní skladební dvojice (= syntagma)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Na zahradě je liška.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Z toho kopce je vidět celé město.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Z hrnce se kouřilo.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Kdo si bez dovolení vzal moji koblihu?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Líbila se mi ústřední píseň toho filmu.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Není bezpečné se za jízdy vyklánět z okna vlaku.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Ten vlak nám nesmí ujet!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O </a:t>
            </a:r>
            <a:r>
              <a:rPr lang="cs-CZ" dirty="0" err="1">
                <a:solidFill>
                  <a:schemeClr val="accent1"/>
                </a:solidFill>
              </a:rPr>
              <a:t>svaťáku</a:t>
            </a:r>
            <a:r>
              <a:rPr lang="cs-CZ" dirty="0">
                <a:solidFill>
                  <a:schemeClr val="accent1"/>
                </a:solidFill>
              </a:rPr>
              <a:t> jen se jen šprtám a spím.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Sbírat a vyměňovat pivní tácky byl Karlův absolutně největší koníček už od dětství.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59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9B7D3-0F18-4738-87CE-8793F123F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17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oprava testu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D55AE5-50B2-4439-8751-0A9812548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192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1"/>
                </a:solidFill>
              </a:rPr>
              <a:t>syntagma = </a:t>
            </a:r>
            <a:r>
              <a:rPr lang="cs-CZ" sz="3200" b="1" dirty="0">
                <a:solidFill>
                  <a:schemeClr val="accent1"/>
                </a:solidFill>
              </a:rPr>
              <a:t>podmět </a:t>
            </a:r>
            <a:r>
              <a:rPr lang="cs-CZ" sz="3200" dirty="0">
                <a:solidFill>
                  <a:schemeClr val="accent1"/>
                </a:solidFill>
              </a:rPr>
              <a:t>a </a:t>
            </a:r>
            <a:r>
              <a:rPr lang="cs-CZ" sz="3200" u="sng" dirty="0">
                <a:solidFill>
                  <a:schemeClr val="accent1"/>
                </a:solidFill>
              </a:rPr>
              <a:t>přísudek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Na zahradě </a:t>
            </a:r>
            <a:r>
              <a:rPr lang="cs-CZ" u="sng" dirty="0">
                <a:solidFill>
                  <a:schemeClr val="accent1"/>
                </a:solidFill>
              </a:rPr>
              <a:t>je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b="1" dirty="0">
                <a:solidFill>
                  <a:schemeClr val="accent1"/>
                </a:solidFill>
              </a:rPr>
              <a:t>liška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Z toho kopce </a:t>
            </a:r>
            <a:r>
              <a:rPr lang="cs-CZ" u="sng" dirty="0">
                <a:solidFill>
                  <a:schemeClr val="accent1"/>
                </a:solidFill>
              </a:rPr>
              <a:t>je vidět</a:t>
            </a:r>
            <a:r>
              <a:rPr lang="cs-CZ" dirty="0">
                <a:solidFill>
                  <a:schemeClr val="accent1"/>
                </a:solidFill>
              </a:rPr>
              <a:t> celé </a:t>
            </a:r>
            <a:r>
              <a:rPr lang="cs-CZ" b="1" dirty="0">
                <a:solidFill>
                  <a:schemeClr val="accent1"/>
                </a:solidFill>
              </a:rPr>
              <a:t>město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BEZPODM. </a:t>
            </a:r>
            <a:r>
              <a:rPr lang="cs-CZ" dirty="0">
                <a:solidFill>
                  <a:schemeClr val="accent1"/>
                </a:solidFill>
              </a:rPr>
              <a:t>Z hrnce </a:t>
            </a:r>
            <a:r>
              <a:rPr lang="cs-CZ" u="sng" dirty="0">
                <a:solidFill>
                  <a:schemeClr val="accent1"/>
                </a:solidFill>
              </a:rPr>
              <a:t>se kouřilo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Kdo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u="sng" dirty="0">
                <a:solidFill>
                  <a:schemeClr val="accent1"/>
                </a:solidFill>
              </a:rPr>
              <a:t>si</a:t>
            </a:r>
            <a:r>
              <a:rPr lang="cs-CZ" dirty="0">
                <a:solidFill>
                  <a:schemeClr val="accent1"/>
                </a:solidFill>
              </a:rPr>
              <a:t> bez dovolení </a:t>
            </a:r>
            <a:r>
              <a:rPr lang="cs-CZ" u="sng" dirty="0">
                <a:solidFill>
                  <a:schemeClr val="accent1"/>
                </a:solidFill>
              </a:rPr>
              <a:t>vzal</a:t>
            </a:r>
            <a:r>
              <a:rPr lang="cs-CZ" dirty="0">
                <a:solidFill>
                  <a:schemeClr val="accent1"/>
                </a:solidFill>
              </a:rPr>
              <a:t> moji koblihu?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u="sng" dirty="0">
                <a:solidFill>
                  <a:schemeClr val="accent1"/>
                </a:solidFill>
              </a:rPr>
              <a:t>Líbila se</a:t>
            </a:r>
            <a:r>
              <a:rPr lang="cs-CZ" dirty="0">
                <a:solidFill>
                  <a:schemeClr val="accent1"/>
                </a:solidFill>
              </a:rPr>
              <a:t> mi ústřední </a:t>
            </a:r>
            <a:r>
              <a:rPr lang="cs-CZ" b="1" dirty="0">
                <a:solidFill>
                  <a:schemeClr val="accent1"/>
                </a:solidFill>
              </a:rPr>
              <a:t>píseň</a:t>
            </a:r>
            <a:r>
              <a:rPr lang="cs-CZ" dirty="0">
                <a:solidFill>
                  <a:schemeClr val="accent1"/>
                </a:solidFill>
              </a:rPr>
              <a:t> toho filmu.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u="sng" dirty="0">
                <a:solidFill>
                  <a:schemeClr val="accent1"/>
                </a:solidFill>
              </a:rPr>
              <a:t>Není bezpečné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b="1" dirty="0">
                <a:solidFill>
                  <a:schemeClr val="accent1"/>
                </a:solidFill>
              </a:rPr>
              <a:t>se</a:t>
            </a:r>
            <a:r>
              <a:rPr lang="cs-CZ" dirty="0">
                <a:solidFill>
                  <a:schemeClr val="accent1"/>
                </a:solidFill>
              </a:rPr>
              <a:t> za jízdy </a:t>
            </a:r>
            <a:r>
              <a:rPr lang="cs-CZ" b="1" dirty="0">
                <a:solidFill>
                  <a:schemeClr val="accent1"/>
                </a:solidFill>
              </a:rPr>
              <a:t>vyklánět</a:t>
            </a:r>
            <a:r>
              <a:rPr lang="cs-CZ" dirty="0">
                <a:solidFill>
                  <a:schemeClr val="accent1"/>
                </a:solidFill>
              </a:rPr>
              <a:t> z okna vlaku.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Ten </a:t>
            </a:r>
            <a:r>
              <a:rPr lang="cs-CZ" b="1" dirty="0">
                <a:solidFill>
                  <a:schemeClr val="accent1"/>
                </a:solidFill>
              </a:rPr>
              <a:t>vlak</a:t>
            </a:r>
            <a:r>
              <a:rPr lang="cs-CZ" dirty="0">
                <a:solidFill>
                  <a:schemeClr val="accent1"/>
                </a:solidFill>
              </a:rPr>
              <a:t> nám </a:t>
            </a:r>
            <a:r>
              <a:rPr lang="cs-CZ" u="sng" dirty="0">
                <a:solidFill>
                  <a:schemeClr val="accent1"/>
                </a:solidFill>
              </a:rPr>
              <a:t>nesmí ujet</a:t>
            </a:r>
            <a:r>
              <a:rPr lang="cs-CZ" dirty="0">
                <a:solidFill>
                  <a:schemeClr val="accent1"/>
                </a:solidFill>
              </a:rPr>
              <a:t>!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(</a:t>
            </a:r>
            <a:r>
              <a:rPr lang="cs-CZ" b="1" dirty="0">
                <a:solidFill>
                  <a:schemeClr val="accent1"/>
                </a:solidFill>
              </a:rPr>
              <a:t>Já</a:t>
            </a:r>
            <a:r>
              <a:rPr lang="cs-CZ" dirty="0">
                <a:solidFill>
                  <a:schemeClr val="accent1"/>
                </a:solidFill>
              </a:rPr>
              <a:t>) O </a:t>
            </a:r>
            <a:r>
              <a:rPr lang="cs-CZ" dirty="0" err="1">
                <a:solidFill>
                  <a:schemeClr val="accent1"/>
                </a:solidFill>
              </a:rPr>
              <a:t>svaťáku</a:t>
            </a:r>
            <a:r>
              <a:rPr lang="cs-CZ" dirty="0">
                <a:solidFill>
                  <a:schemeClr val="accent1"/>
                </a:solidFill>
              </a:rPr>
              <a:t> jen </a:t>
            </a:r>
            <a:r>
              <a:rPr lang="cs-CZ" u="sng" dirty="0">
                <a:solidFill>
                  <a:schemeClr val="accent1"/>
                </a:solidFill>
              </a:rPr>
              <a:t>se</a:t>
            </a:r>
            <a:r>
              <a:rPr lang="cs-CZ" dirty="0">
                <a:solidFill>
                  <a:schemeClr val="accent1"/>
                </a:solidFill>
              </a:rPr>
              <a:t> jen </a:t>
            </a:r>
            <a:r>
              <a:rPr lang="cs-CZ" u="sng" dirty="0">
                <a:solidFill>
                  <a:schemeClr val="accent1"/>
                </a:solidFill>
              </a:rPr>
              <a:t>šprtám</a:t>
            </a:r>
            <a:r>
              <a:rPr lang="cs-CZ" dirty="0">
                <a:solidFill>
                  <a:schemeClr val="accent1"/>
                </a:solidFill>
              </a:rPr>
              <a:t> a (</a:t>
            </a:r>
            <a:r>
              <a:rPr lang="cs-CZ" b="1" dirty="0">
                <a:solidFill>
                  <a:schemeClr val="accent1"/>
                </a:solidFill>
              </a:rPr>
              <a:t>já</a:t>
            </a:r>
            <a:r>
              <a:rPr lang="cs-CZ" dirty="0">
                <a:solidFill>
                  <a:schemeClr val="accent1"/>
                </a:solidFill>
              </a:rPr>
              <a:t>) </a:t>
            </a:r>
            <a:r>
              <a:rPr lang="cs-CZ" u="sng" dirty="0">
                <a:solidFill>
                  <a:schemeClr val="accent1"/>
                </a:solidFill>
              </a:rPr>
              <a:t>spím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b="1" dirty="0">
                <a:solidFill>
                  <a:schemeClr val="accent1"/>
                </a:solidFill>
              </a:rPr>
              <a:t>2 věty!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Sbírat a vyměňovat (několikanásobný podmět!) </a:t>
            </a:r>
            <a:r>
              <a:rPr lang="cs-CZ" dirty="0">
                <a:solidFill>
                  <a:schemeClr val="accent1"/>
                </a:solidFill>
              </a:rPr>
              <a:t>pivní tácky </a:t>
            </a:r>
            <a:r>
              <a:rPr lang="cs-CZ" u="sng" dirty="0">
                <a:solidFill>
                  <a:schemeClr val="accent1"/>
                </a:solidFill>
              </a:rPr>
              <a:t>byl</a:t>
            </a:r>
            <a:r>
              <a:rPr lang="cs-CZ" dirty="0">
                <a:solidFill>
                  <a:schemeClr val="accent1"/>
                </a:solidFill>
              </a:rPr>
              <a:t> Karlův absolutně největší </a:t>
            </a:r>
            <a:r>
              <a:rPr lang="cs-CZ" u="sng" dirty="0">
                <a:solidFill>
                  <a:schemeClr val="accent1"/>
                </a:solidFill>
              </a:rPr>
              <a:t>koníček</a:t>
            </a:r>
            <a:r>
              <a:rPr lang="cs-CZ" dirty="0">
                <a:solidFill>
                  <a:schemeClr val="accent1"/>
                </a:solidFill>
              </a:rPr>
              <a:t> už od dětství.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455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předmět (objekt)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2122" y="1600200"/>
            <a:ext cx="9314318" cy="4709120"/>
          </a:xfrm>
        </p:spPr>
        <p:txBody>
          <a:bodyPr>
            <a:normAutofit/>
          </a:bodyPr>
          <a:lstStyle/>
          <a:p>
            <a:r>
              <a:rPr lang="cs-CZ" dirty="0"/>
              <a:t>závislý na slovese nebo deverbativu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i="1" dirty="0"/>
              <a:t>slečna rozdává letáky → slečna rozdávající letáky</a:t>
            </a:r>
          </a:p>
          <a:p>
            <a:r>
              <a:rPr lang="cs-CZ" dirty="0"/>
              <a:t>je vyžadován, aby věta byla formálně i významově kompletní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předmět je vždycky valenční</a:t>
            </a:r>
          </a:p>
          <a:p>
            <a:pPr lvl="2"/>
            <a:r>
              <a:rPr lang="cs-CZ" dirty="0"/>
              <a:t>VALENCE = schopnost slovesa (nebo deverbativa) na sebe vázat nějaká slova tak, aby význam slovesa byl ve větě/výpovědi kompletní</a:t>
            </a:r>
          </a:p>
          <a:p>
            <a:pPr lvl="2"/>
            <a:r>
              <a:rPr lang="cs-CZ" dirty="0"/>
              <a:t>o valenci ještě budeme mluvit…</a:t>
            </a:r>
          </a:p>
        </p:txBody>
      </p:sp>
    </p:spTree>
    <p:extLst>
      <p:ext uri="{BB962C8B-B14F-4D97-AF65-F5344CB8AC3E}">
        <p14:creationId xmlns:p14="http://schemas.microsoft.com/office/powerpoint/2010/main" val="2688674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předmět (objekt)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2122" y="1600200"/>
            <a:ext cx="9314318" cy="4709120"/>
          </a:xfrm>
        </p:spPr>
        <p:txBody>
          <a:bodyPr>
            <a:normAutofit/>
          </a:bodyPr>
          <a:lstStyle/>
          <a:p>
            <a:r>
              <a:rPr lang="cs-CZ" dirty="0"/>
              <a:t>předmět budeme u slovesa určovat jen jeden!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středoškolské pojetí:</a:t>
            </a:r>
          </a:p>
          <a:p>
            <a:pPr lvl="2"/>
            <a:r>
              <a:rPr lang="cs-CZ" i="1" dirty="0"/>
              <a:t>Adam dal </a:t>
            </a:r>
            <a:r>
              <a:rPr lang="cs-CZ" i="1" u="sng" dirty="0"/>
              <a:t>Evě</a:t>
            </a:r>
            <a:r>
              <a:rPr lang="cs-CZ" i="1" dirty="0"/>
              <a:t> </a:t>
            </a:r>
            <a:r>
              <a:rPr lang="cs-CZ" i="1" u="sng" dirty="0"/>
              <a:t>tulipány</a:t>
            </a:r>
            <a:r>
              <a:rPr lang="cs-CZ" i="1" dirty="0"/>
              <a:t>.</a:t>
            </a:r>
          </a:p>
          <a:p>
            <a:pPr lvl="2"/>
            <a:r>
              <a:rPr lang="cs-CZ" i="1" u="sng" dirty="0"/>
              <a:t>Co</a:t>
            </a:r>
            <a:r>
              <a:rPr lang="cs-CZ" i="1" dirty="0"/>
              <a:t> jsi řekl </a:t>
            </a:r>
            <a:r>
              <a:rPr lang="cs-CZ" i="1" u="sng" dirty="0"/>
              <a:t>učitelce</a:t>
            </a:r>
            <a:r>
              <a:rPr lang="cs-CZ" i="1" dirty="0"/>
              <a:t>?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naše pojetí vychází více ze sémantiky</a:t>
            </a:r>
          </a:p>
          <a:p>
            <a:pPr lvl="2"/>
            <a:r>
              <a:rPr lang="cs-CZ" i="1" dirty="0"/>
              <a:t>Adam dal Evě </a:t>
            </a:r>
            <a:r>
              <a:rPr lang="cs-CZ" i="1" u="sng" dirty="0"/>
              <a:t>tulipány</a:t>
            </a:r>
            <a:r>
              <a:rPr lang="cs-CZ" i="1" dirty="0"/>
              <a:t>.</a:t>
            </a:r>
          </a:p>
          <a:p>
            <a:pPr lvl="2"/>
            <a:r>
              <a:rPr lang="cs-CZ" i="1" u="sng" dirty="0"/>
              <a:t>Co</a:t>
            </a:r>
            <a:r>
              <a:rPr lang="cs-CZ" i="1" dirty="0"/>
              <a:t> jsi řekl učitelce?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2000" dirty="0"/>
              <a:t>osoby fungují sémanticky jako adresáti, recipienti, beneficienti apod. ← záleží na valenčním pojetí!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410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vymyslete různé struktury se slovesem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např. PLATIT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někdo PLATÍ někomu (za) něco</a:t>
            </a:r>
          </a:p>
          <a:p>
            <a:pPr lvl="2"/>
            <a:r>
              <a:rPr lang="cs-CZ" i="1" dirty="0"/>
              <a:t>Nájemník platí majiteli nájem.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někdo PLATÍ někomu za něco</a:t>
            </a:r>
          </a:p>
          <a:p>
            <a:pPr lvl="2"/>
            <a:r>
              <a:rPr lang="cs-CZ" i="1" dirty="0"/>
              <a:t>Nájemník platí majiteli za byt.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někdo PLATÍ něco</a:t>
            </a:r>
          </a:p>
          <a:p>
            <a:pPr lvl="2"/>
            <a:r>
              <a:rPr lang="cs-CZ" i="1" dirty="0"/>
              <a:t>Právě teď platím nákup.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někdo PLATÍ něco něčím</a:t>
            </a:r>
          </a:p>
          <a:p>
            <a:pPr lvl="2"/>
            <a:r>
              <a:rPr lang="cs-CZ" i="1" dirty="0"/>
              <a:t>Zákazník platí večeři kartou.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něco PLATÍ</a:t>
            </a:r>
          </a:p>
          <a:p>
            <a:pPr lvl="2"/>
            <a:r>
              <a:rPr lang="cs-CZ" i="1" dirty="0"/>
              <a:t>Zítřejší schůzka platí. </a:t>
            </a:r>
            <a:r>
              <a:rPr lang="cs-CZ" dirty="0"/>
              <a:t>(= je domluveno)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351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vymyslete různé struktury se slovesem</a:t>
            </a:r>
            <a:br>
              <a:rPr lang="cs-CZ" sz="3200" b="1" dirty="0"/>
            </a:br>
            <a:r>
              <a:rPr lang="cs-CZ" sz="3200" b="1" dirty="0"/>
              <a:t>a určete předmět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chemeClr val="accent1"/>
                </a:solidFill>
              </a:rPr>
              <a:t>VĚŘIT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725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předmět (objekt)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70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jméno v GEN, DAT, AK, LOK, INSTR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Snídal výhradně </a:t>
            </a:r>
            <a:r>
              <a:rPr lang="cs-CZ" i="1" u="sng" dirty="0"/>
              <a:t>koblihy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babička pečící </a:t>
            </a:r>
            <a:r>
              <a:rPr lang="cs-CZ" i="1" u="sng" dirty="0"/>
              <a:t>koblihy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Pochybuju </a:t>
            </a:r>
            <a:r>
              <a:rPr lang="cs-CZ" i="1" u="sng" dirty="0"/>
              <a:t>o sobě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Zabývá se znakovým </a:t>
            </a:r>
            <a:r>
              <a:rPr lang="cs-CZ" i="1" u="sng" dirty="0"/>
              <a:t>jazykem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b="1" dirty="0"/>
              <a:t>infinitiv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Přál si </a:t>
            </a:r>
            <a:r>
              <a:rPr lang="cs-CZ" i="1" u="sng" dirty="0"/>
              <a:t>jíst</a:t>
            </a:r>
            <a:r>
              <a:rPr lang="cs-CZ" i="1" dirty="0"/>
              <a:t> jen koblihy. </a:t>
            </a:r>
          </a:p>
          <a:p>
            <a:pPr marL="0" indent="0">
              <a:buNone/>
            </a:pPr>
            <a:r>
              <a:rPr lang="cs-CZ" b="1" dirty="0"/>
              <a:t>vedlejší věta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Přála si, </a:t>
            </a:r>
            <a:r>
              <a:rPr lang="cs-CZ" i="1" u="sng" dirty="0"/>
              <a:t>aby jedl jen koblihy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Nevěřila </a:t>
            </a:r>
            <a:r>
              <a:rPr lang="cs-CZ" i="1" u="sng" dirty="0"/>
              <a:t>tomu, že jí jen koblihy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b="1" dirty="0"/>
              <a:t>slova jiných slovních druhů v metajazyce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Podtrhněte si </a:t>
            </a:r>
            <a:r>
              <a:rPr lang="cs-CZ" i="1" u="sng" dirty="0"/>
              <a:t>protože</a:t>
            </a:r>
            <a:r>
              <a:rPr lang="cs-CZ" i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02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přívlastek (atribut)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shodný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shoduje se se jménem v čísle, jmenném rodě a pádě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pocukrovaná</a:t>
            </a:r>
            <a:r>
              <a:rPr lang="cs-CZ" i="1" dirty="0"/>
              <a:t> kobliha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moje</a:t>
            </a:r>
            <a:r>
              <a:rPr lang="cs-CZ" i="1" dirty="0"/>
              <a:t> kobliha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 </a:t>
            </a:r>
            <a:r>
              <a:rPr lang="cs-CZ" i="1" u="sng" dirty="0"/>
              <a:t>deseti</a:t>
            </a:r>
            <a:r>
              <a:rPr lang="cs-CZ" i="1" dirty="0"/>
              <a:t> koblihami </a:t>
            </a:r>
            <a:r>
              <a:rPr lang="cs-CZ" dirty="0"/>
              <a:t>(existuje i jiné pojetí: </a:t>
            </a:r>
            <a:r>
              <a:rPr lang="cs-CZ" i="1" dirty="0"/>
              <a:t>s deseti </a:t>
            </a:r>
            <a:r>
              <a:rPr lang="cs-CZ" i="1" u="sng" dirty="0"/>
              <a:t>koblihami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b="1" dirty="0"/>
              <a:t>neshodný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kobliha </a:t>
            </a:r>
            <a:r>
              <a:rPr lang="cs-CZ" i="1" u="sng" dirty="0"/>
              <a:t>s čokoládou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vejce </a:t>
            </a:r>
            <a:r>
              <a:rPr lang="cs-CZ" i="1" u="sng" dirty="0"/>
              <a:t>naměkko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pláč </a:t>
            </a:r>
            <a:r>
              <a:rPr lang="cs-CZ" i="1" u="sng" dirty="0"/>
              <a:t>do</a:t>
            </a:r>
            <a:r>
              <a:rPr lang="cs-CZ" i="1" dirty="0"/>
              <a:t> úplného </a:t>
            </a:r>
            <a:r>
              <a:rPr lang="cs-CZ" i="1" u="sng" dirty="0"/>
              <a:t>vyčerpání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vůně </a:t>
            </a:r>
            <a:r>
              <a:rPr lang="cs-CZ" i="1" u="sng" dirty="0"/>
              <a:t>koblihy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vedlejší věta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Snědl koblihu, </a:t>
            </a:r>
            <a:r>
              <a:rPr lang="cs-CZ" i="1" u="sng" dirty="0"/>
              <a:t>která ležela na stole</a:t>
            </a:r>
            <a:r>
              <a:rPr lang="cs-CZ" i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002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přívlastek (atribut)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těsný × volný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Koblihy </a:t>
            </a:r>
            <a:r>
              <a:rPr lang="cs-CZ" i="1" u="sng" dirty="0"/>
              <a:t>ležící na stole </a:t>
            </a:r>
            <a:r>
              <a:rPr lang="cs-CZ" i="1" dirty="0"/>
              <a:t>si můžete vzít (ty v krabici ale ne!).</a:t>
            </a:r>
          </a:p>
          <a:p>
            <a:pPr lvl="2"/>
            <a:r>
              <a:rPr lang="cs-CZ" dirty="0"/>
              <a:t>bez čárek, nelze vypustit = těsný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Koblihy, </a:t>
            </a:r>
            <a:r>
              <a:rPr lang="cs-CZ" i="1" u="sng" dirty="0"/>
              <a:t>upečené před chvílí</a:t>
            </a:r>
            <a:r>
              <a:rPr lang="cs-CZ" i="1" dirty="0"/>
              <a:t>, voní bytem.</a:t>
            </a:r>
          </a:p>
          <a:p>
            <a:pPr lvl="2"/>
            <a:r>
              <a:rPr lang="cs-CZ" dirty="0"/>
              <a:t>s čárkami, lze vypustit = volný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několikanásobný × postupně rozvíjející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Jaký je rozdíl?</a:t>
            </a:r>
          </a:p>
          <a:p>
            <a:pPr lvl="2"/>
            <a:r>
              <a:rPr lang="cs-CZ" sz="2400" i="1" dirty="0"/>
              <a:t>druhé, opravené vydání </a:t>
            </a:r>
            <a:r>
              <a:rPr lang="cs-CZ" sz="2400" dirty="0"/>
              <a:t>× </a:t>
            </a:r>
            <a:r>
              <a:rPr lang="cs-CZ" sz="2400" i="1" dirty="0"/>
              <a:t>druhé opravené vydání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021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utvořte náležité tvary přívlastků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Diskuse pokračovala bez řešení problému ________________ (vztahující) se k dané situaci.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Pohrozil jí fotografiemi ________________ (dokazující) její nevěru.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Obraťme pozornost k problému ________________ (vztahující) se ke kriminalitě dětí.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Data jsou zasílána ve formátu ________________ (odpovídající) standardu.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Spor se týká skutečností ________________ (uvedené) v bodě jedna.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Komise musí přednostně přistoupit k projednání případu ________________ (popsaný) v otevřeném dopise ________________ (adresovaný) úřadu na začátku března.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Podezření z porušování práv ________________ (vztahující) se k ochranné známce může nahlásit pouze vlastník příslušných práv nebo jeho oprávněný zástupce.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3861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utvořte náležité tvary přívlastků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Diskuse pokračovala bez řešení problému </a:t>
            </a:r>
            <a:r>
              <a:rPr lang="cs-CZ" b="1" i="1" dirty="0">
                <a:solidFill>
                  <a:schemeClr val="accent1"/>
                </a:solidFill>
              </a:rPr>
              <a:t>VZTAHUJÍCÍHO</a:t>
            </a:r>
            <a:r>
              <a:rPr lang="cs-CZ" i="1" dirty="0">
                <a:solidFill>
                  <a:schemeClr val="accent1"/>
                </a:solidFill>
              </a:rPr>
              <a:t> se k dané situaci.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Pohrozil jí fotografiemi </a:t>
            </a:r>
            <a:r>
              <a:rPr lang="cs-CZ" b="1" i="1" dirty="0">
                <a:solidFill>
                  <a:schemeClr val="accent1"/>
                </a:solidFill>
              </a:rPr>
              <a:t>DOKAZUJÍCÍMI</a:t>
            </a:r>
            <a:r>
              <a:rPr lang="cs-CZ" i="1" dirty="0">
                <a:solidFill>
                  <a:schemeClr val="accent1"/>
                </a:solidFill>
              </a:rPr>
              <a:t> její nevěru.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Obraťme pozornost k problému </a:t>
            </a:r>
            <a:r>
              <a:rPr lang="cs-CZ" b="1" i="1" dirty="0">
                <a:solidFill>
                  <a:schemeClr val="accent1"/>
                </a:solidFill>
              </a:rPr>
              <a:t>VZTAHUJÍCÍMU</a:t>
            </a:r>
            <a:r>
              <a:rPr lang="cs-CZ" i="1" dirty="0">
                <a:solidFill>
                  <a:schemeClr val="accent1"/>
                </a:solidFill>
              </a:rPr>
              <a:t> se ke kriminalitě dětí.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Data jsou zasílána ve formátu </a:t>
            </a:r>
            <a:r>
              <a:rPr lang="cs-CZ" b="1" i="1" dirty="0">
                <a:solidFill>
                  <a:schemeClr val="accent1"/>
                </a:solidFill>
              </a:rPr>
              <a:t>ODPOVÍDAJÍCÍM</a:t>
            </a:r>
            <a:r>
              <a:rPr lang="cs-CZ" i="1" dirty="0">
                <a:solidFill>
                  <a:schemeClr val="accent1"/>
                </a:solidFill>
              </a:rPr>
              <a:t> standardu.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Spor se týká skutečností </a:t>
            </a:r>
            <a:r>
              <a:rPr lang="cs-CZ" b="1" i="1" dirty="0">
                <a:solidFill>
                  <a:schemeClr val="accent1"/>
                </a:solidFill>
              </a:rPr>
              <a:t>UVEDENÝCH</a:t>
            </a:r>
            <a:r>
              <a:rPr lang="cs-CZ" i="1" dirty="0">
                <a:solidFill>
                  <a:schemeClr val="accent1"/>
                </a:solidFill>
              </a:rPr>
              <a:t> v bodě jedna.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Komise musí přednostně přistoupit k projednání případu </a:t>
            </a:r>
            <a:r>
              <a:rPr lang="cs-CZ" b="1" i="1" dirty="0">
                <a:solidFill>
                  <a:schemeClr val="accent1"/>
                </a:solidFill>
              </a:rPr>
              <a:t>POPSANÉHO</a:t>
            </a:r>
            <a:r>
              <a:rPr lang="cs-CZ" i="1" dirty="0">
                <a:solidFill>
                  <a:schemeClr val="accent1"/>
                </a:solidFill>
              </a:rPr>
              <a:t> v otevřeném dopise </a:t>
            </a:r>
            <a:r>
              <a:rPr lang="cs-CZ" b="1" i="1" dirty="0">
                <a:solidFill>
                  <a:schemeClr val="accent1"/>
                </a:solidFill>
              </a:rPr>
              <a:t>ADRESOVANÉM</a:t>
            </a:r>
            <a:r>
              <a:rPr lang="cs-CZ" i="1" dirty="0">
                <a:solidFill>
                  <a:schemeClr val="accent1"/>
                </a:solidFill>
              </a:rPr>
              <a:t> úřadu na začátku března.</a:t>
            </a: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Podezření z porušování práv </a:t>
            </a:r>
            <a:r>
              <a:rPr lang="cs-CZ" b="1" i="1" dirty="0">
                <a:solidFill>
                  <a:schemeClr val="accent1"/>
                </a:solidFill>
              </a:rPr>
              <a:t>VZTAHUJÍCÍCH</a:t>
            </a:r>
            <a:r>
              <a:rPr lang="cs-CZ" i="1" dirty="0">
                <a:solidFill>
                  <a:schemeClr val="accent1"/>
                </a:solidFill>
              </a:rPr>
              <a:t> se k ochranné známce může nahlásit pouze vlastník příslušných práv nebo jeho oprávněný zástupce.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64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Co můžete říct o větné stavbě těchto vět?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Host si v restauraci stěžoval na švába v jídle, servírka ho snědla.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Chceme pomoci obětem izraelského bombardování potravinami.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Ukončete výstup a nástup do soupravy, dveře se zavírají.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449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doplněk (atribut verbální)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VČ označující stav či vlastnost, kterou má někdo nebo něco, co je ve větě pojmenováno jménem, za děje, který je vyjádřen slovesem</a:t>
            </a:r>
          </a:p>
          <a:p>
            <a:r>
              <a:rPr lang="cs-CZ" dirty="0"/>
              <a:t>rozvíjí jméno (shoduje se s ním v čísle a rodě) i sloveso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vztahuje se k oběma!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Kamarádka se vrátila unavená.</a:t>
            </a:r>
          </a:p>
          <a:p>
            <a:pPr lvl="2"/>
            <a:r>
              <a:rPr lang="cs-CZ" i="1" dirty="0"/>
              <a:t>vrátila se → unavená</a:t>
            </a:r>
          </a:p>
          <a:p>
            <a:pPr lvl="2"/>
            <a:r>
              <a:rPr lang="cs-CZ" i="1" dirty="0"/>
              <a:t>kamarádka → unavená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7655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doplněk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adjektivum/zájmeno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Maminka přišla z pekárny </a:t>
            </a:r>
            <a:r>
              <a:rPr lang="cs-CZ" i="1" u="sng" dirty="0"/>
              <a:t>spokojená</a:t>
            </a:r>
            <a:r>
              <a:rPr lang="cs-CZ" i="1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Maminka pracuje </a:t>
            </a:r>
            <a:r>
              <a:rPr lang="cs-CZ" i="1" u="sng" dirty="0"/>
              <a:t>jako pekařka</a:t>
            </a:r>
            <a:r>
              <a:rPr lang="cs-CZ" i="1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Maminka pekla koblihy </a:t>
            </a:r>
            <a:r>
              <a:rPr lang="cs-CZ" i="1" u="sng" dirty="0"/>
              <a:t>sama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infinitiv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Viděl svého otce </a:t>
            </a:r>
            <a:r>
              <a:rPr lang="cs-CZ" i="1" u="sng" dirty="0"/>
              <a:t>plakat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sloveso ve tvaru příčestí trpného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Seděl </a:t>
            </a:r>
            <a:r>
              <a:rPr lang="cs-CZ" i="1" u="sng" dirty="0"/>
              <a:t>obklopen</a:t>
            </a:r>
            <a:r>
              <a:rPr lang="cs-CZ" i="1" dirty="0"/>
              <a:t> přáteli. </a:t>
            </a:r>
            <a:r>
              <a:rPr lang="cs-CZ" dirty="0"/>
              <a:t>(× </a:t>
            </a:r>
            <a:r>
              <a:rPr lang="cs-CZ" i="1" dirty="0"/>
              <a:t>Byl obklopen přáteli</a:t>
            </a:r>
            <a:r>
              <a:rPr lang="cs-CZ" dirty="0"/>
              <a:t>.)</a:t>
            </a:r>
          </a:p>
          <a:p>
            <a:pPr marL="0" indent="0">
              <a:buNone/>
            </a:pPr>
            <a:r>
              <a:rPr lang="cs-CZ" dirty="0"/>
              <a:t>přechodník</a:t>
            </a:r>
          </a:p>
          <a:p>
            <a:pPr lvl="1">
              <a:buFont typeface="Arial" pitchFamily="34" charset="0"/>
              <a:buChar char="•"/>
            </a:pPr>
            <a:r>
              <a:rPr lang="cs-CZ" i="1" u="sng" dirty="0"/>
              <a:t>Pečíc</a:t>
            </a:r>
            <a:r>
              <a:rPr lang="cs-CZ" i="1" dirty="0"/>
              <a:t> koblihy si maminka zpívala.</a:t>
            </a:r>
          </a:p>
          <a:p>
            <a:pPr marL="0" indent="0">
              <a:buNone/>
            </a:pPr>
            <a:r>
              <a:rPr lang="cs-CZ" dirty="0"/>
              <a:t>vedlejší věta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Viděl maminku, </a:t>
            </a:r>
            <a:r>
              <a:rPr lang="cs-CZ" i="1" u="sng" dirty="0"/>
              <a:t>jak peče koblihy</a:t>
            </a:r>
            <a:r>
              <a:rPr lang="cs-CZ" i="1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7537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příslovečné určení (adverbiale)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vyjadřuje okolnosti (kdy, kde, jak, proč…)</a:t>
            </a:r>
          </a:p>
          <a:p>
            <a:r>
              <a:rPr lang="cs-CZ" dirty="0"/>
              <a:t>většinou rozvíjí sloveso</a:t>
            </a:r>
          </a:p>
          <a:p>
            <a:r>
              <a:rPr lang="cs-CZ" dirty="0"/>
              <a:t>většinou je vypustitelné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často ovšem nelze vypustit u sloves pohybu</a:t>
            </a:r>
          </a:p>
          <a:p>
            <a:pPr marL="857250" lvl="2" indent="0">
              <a:buNone/>
            </a:pPr>
            <a:r>
              <a:rPr lang="cs-CZ" dirty="0"/>
              <a:t>× </a:t>
            </a:r>
            <a:r>
              <a:rPr lang="cs-CZ" i="1" dirty="0"/>
              <a:t>Bydlím v Praze.</a:t>
            </a:r>
          </a:p>
          <a:p>
            <a:pPr marL="857250" lvl="2" indent="0">
              <a:buNone/>
            </a:pPr>
            <a:r>
              <a:rPr lang="cs-CZ" dirty="0"/>
              <a:t>× </a:t>
            </a:r>
            <a:r>
              <a:rPr lang="cs-CZ" i="1" dirty="0"/>
              <a:t>Přišel domů.</a:t>
            </a:r>
          </a:p>
          <a:p>
            <a:pPr marL="857250" lvl="2" indent="0">
              <a:buNone/>
            </a:pPr>
            <a:r>
              <a:rPr lang="cs-CZ" dirty="0"/>
              <a:t>× </a:t>
            </a:r>
            <a:r>
              <a:rPr lang="cs-CZ" i="1" dirty="0"/>
              <a:t>Přišel včas.</a:t>
            </a:r>
          </a:p>
          <a:p>
            <a:r>
              <a:rPr lang="cs-CZ" dirty="0"/>
              <a:t>řadí se sem mnohem více, než jsou studenti zvyklí…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Adam snědl kamarádce svačinu. </a:t>
            </a:r>
            <a:r>
              <a:rPr lang="cs-CZ" dirty="0"/>
              <a:t>(PU prospěchu)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Adam nakrájel chleba </a:t>
            </a:r>
            <a:r>
              <a:rPr lang="cs-CZ" i="1" u="sng" dirty="0"/>
              <a:t>nožem</a:t>
            </a:r>
            <a:r>
              <a:rPr lang="cs-CZ" i="1" dirty="0"/>
              <a:t>. </a:t>
            </a:r>
            <a:r>
              <a:rPr lang="cs-CZ" dirty="0"/>
              <a:t>(PU prostředku)</a:t>
            </a:r>
          </a:p>
        </p:txBody>
      </p:sp>
    </p:spTree>
    <p:extLst>
      <p:ext uri="{BB962C8B-B14F-4D97-AF65-F5344CB8AC3E}">
        <p14:creationId xmlns:p14="http://schemas.microsoft.com/office/powerpoint/2010/main" val="20599693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/>
              <a:t>typy PU</a:t>
            </a:r>
            <a:br>
              <a:rPr lang="cs-CZ" sz="3200" b="1" dirty="0">
                <a:solidFill>
                  <a:schemeClr val="accent1"/>
                </a:solidFill>
              </a:rPr>
            </a:br>
            <a:r>
              <a:rPr lang="cs-CZ" sz="3200" b="1" dirty="0">
                <a:solidFill>
                  <a:schemeClr val="accent1"/>
                </a:solidFill>
              </a:rPr>
              <a:t>DÚ na 5. prosince 2017: projít si PU ve skriptech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8003232" cy="4525963"/>
          </a:xfrm>
        </p:spPr>
        <p:txBody>
          <a:bodyPr numCol="2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PU času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místa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způsobu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míry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prostředku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původu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původce děje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</a:t>
            </a:r>
            <a:r>
              <a:rPr lang="cs-CZ" dirty="0" err="1"/>
              <a:t>proživatele</a:t>
            </a:r>
            <a:r>
              <a:rPr lang="cs-CZ" dirty="0"/>
              <a:t> děje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prospěchu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zřetele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průvodní okolností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příčiny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výsledku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přípustky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účelu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podmínky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náhrady, zahrnutí, vyloučení</a:t>
            </a:r>
          </a:p>
        </p:txBody>
      </p:sp>
    </p:spTree>
    <p:extLst>
      <p:ext uri="{BB962C8B-B14F-4D97-AF65-F5344CB8AC3E}">
        <p14:creationId xmlns:p14="http://schemas.microsoft.com/office/powerpoint/2010/main" val="234917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větnými členy jsou…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dirty="0"/>
              <a:t>autosémantika </a:t>
            </a:r>
            <a:r>
              <a:rPr lang="cs-CZ" dirty="0"/>
              <a:t>(SUBST, ADJ, PRON, NUM, VERB, ADVERB)</a:t>
            </a:r>
          </a:p>
          <a:p>
            <a:pPr lvl="0"/>
            <a:r>
              <a:rPr lang="cs-CZ" b="1" dirty="0"/>
              <a:t>některá užití citoslovcí </a:t>
            </a:r>
            <a:r>
              <a:rPr lang="cs-CZ" dirty="0"/>
              <a:t>(INTER)</a:t>
            </a:r>
          </a:p>
          <a:p>
            <a:pPr lvl="0"/>
            <a:r>
              <a:rPr lang="cs-CZ" b="1" dirty="0"/>
              <a:t>metajazyková užití</a:t>
            </a:r>
            <a:endParaRPr lang="cs-CZ" dirty="0"/>
          </a:p>
          <a:p>
            <a:pPr lvl="1"/>
            <a:r>
              <a:rPr lang="cs-CZ" i="1" dirty="0"/>
              <a:t>Nesnášela jsem to jeho věčné </a:t>
            </a:r>
            <a:r>
              <a:rPr lang="cs-CZ" i="1" u="sng" dirty="0"/>
              <a:t>možná</a:t>
            </a:r>
            <a:r>
              <a:rPr lang="cs-CZ" i="1" dirty="0"/>
              <a:t>. </a:t>
            </a:r>
            <a:r>
              <a:rPr lang="cs-CZ" i="1" u="sng" dirty="0"/>
              <a:t>Protože</a:t>
            </a:r>
            <a:r>
              <a:rPr lang="cs-CZ" i="1" dirty="0"/>
              <a:t> je spojka.</a:t>
            </a:r>
            <a:r>
              <a:rPr lang="cs-CZ" dirty="0"/>
              <a:t> </a:t>
            </a:r>
          </a:p>
          <a:p>
            <a:pPr lvl="0"/>
            <a:r>
              <a:rPr lang="cs-CZ" b="1" dirty="0"/>
              <a:t>vedlejší věty</a:t>
            </a:r>
            <a:endParaRPr lang="cs-CZ" dirty="0"/>
          </a:p>
          <a:p>
            <a:pPr lvl="1"/>
            <a:r>
              <a:rPr lang="cs-CZ" i="1" dirty="0"/>
              <a:t>Bylo jasné, že ten vlak už nestihneme.</a:t>
            </a:r>
            <a:r>
              <a:rPr lang="cs-CZ" dirty="0"/>
              <a:t> (VV podmětná)</a:t>
            </a:r>
          </a:p>
          <a:p>
            <a:pPr lvl="1"/>
            <a:r>
              <a:rPr lang="cs-CZ" i="1" dirty="0"/>
              <a:t>Bylo mi, jako kdyby mi někdo svíral hlavu v kleštích. </a:t>
            </a:r>
            <a:r>
              <a:rPr lang="cs-CZ" dirty="0"/>
              <a:t>(VV přísudková)</a:t>
            </a:r>
          </a:p>
          <a:p>
            <a:pPr lvl="1"/>
            <a:r>
              <a:rPr lang="cs-CZ" i="1" dirty="0"/>
              <a:t>Slíbila, že přijde.  Přála si, aby přišel. </a:t>
            </a:r>
            <a:r>
              <a:rPr lang="cs-CZ" dirty="0"/>
              <a:t>(VV předmětná)</a:t>
            </a:r>
          </a:p>
          <a:p>
            <a:pPr lvl="1"/>
            <a:r>
              <a:rPr lang="cs-CZ" i="1" dirty="0"/>
              <a:t>Viděl jsem veverku, jak šplhá po okapu.</a:t>
            </a:r>
            <a:r>
              <a:rPr lang="cs-CZ" dirty="0"/>
              <a:t> (VV doplňková)</a:t>
            </a:r>
          </a:p>
          <a:p>
            <a:pPr lvl="1"/>
            <a:r>
              <a:rPr lang="cs-CZ" i="1" dirty="0"/>
              <a:t>Ta knížka, kterou jsi mi půjčil, byla skvělá. </a:t>
            </a:r>
            <a:r>
              <a:rPr lang="cs-CZ" dirty="0"/>
              <a:t>(VV přívlastková)</a:t>
            </a:r>
          </a:p>
          <a:p>
            <a:pPr lvl="1"/>
            <a:r>
              <a:rPr lang="cs-CZ" i="1" dirty="0"/>
              <a:t>Na lístek si vzpomněl, až když vyběhl z domu.</a:t>
            </a:r>
            <a:r>
              <a:rPr lang="cs-CZ" dirty="0"/>
              <a:t> (VV příslovečná časová)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98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samostatnými VČ nejsou…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/>
              <a:t>sponová slovesa</a:t>
            </a:r>
            <a:r>
              <a:rPr lang="cs-CZ" dirty="0"/>
              <a:t> (</a:t>
            </a:r>
            <a:r>
              <a:rPr lang="cs-CZ" i="1" dirty="0"/>
              <a:t>být/bývat</a:t>
            </a:r>
            <a:r>
              <a:rPr lang="cs-CZ" dirty="0"/>
              <a:t>, </a:t>
            </a:r>
            <a:r>
              <a:rPr lang="cs-CZ" i="1" dirty="0"/>
              <a:t>stát se/stávat se</a:t>
            </a:r>
            <a:r>
              <a:rPr lang="cs-CZ" dirty="0"/>
              <a:t>)</a:t>
            </a:r>
          </a:p>
          <a:p>
            <a:pPr lvl="0"/>
            <a:r>
              <a:rPr lang="cs-CZ" b="1" dirty="0"/>
              <a:t>modální slovesa</a:t>
            </a:r>
            <a:r>
              <a:rPr lang="cs-CZ" dirty="0"/>
              <a:t> (</a:t>
            </a:r>
            <a:r>
              <a:rPr lang="cs-CZ" i="1" dirty="0"/>
              <a:t>moci</a:t>
            </a:r>
            <a:r>
              <a:rPr lang="cs-CZ" dirty="0"/>
              <a:t>, </a:t>
            </a:r>
            <a:r>
              <a:rPr lang="cs-CZ" i="1" dirty="0"/>
              <a:t>muset</a:t>
            </a:r>
            <a:r>
              <a:rPr lang="cs-CZ" dirty="0"/>
              <a:t>, </a:t>
            </a:r>
            <a:r>
              <a:rPr lang="cs-CZ" i="1" dirty="0"/>
              <a:t>smět, dát se, hodlat</a:t>
            </a:r>
            <a:r>
              <a:rPr lang="cs-CZ" dirty="0"/>
              <a:t>, </a:t>
            </a:r>
            <a:r>
              <a:rPr lang="cs-CZ" i="1" dirty="0"/>
              <a:t>umět</a:t>
            </a:r>
            <a:r>
              <a:rPr lang="cs-CZ" dirty="0"/>
              <a:t>,</a:t>
            </a:r>
            <a:r>
              <a:rPr lang="cs-CZ" i="1" dirty="0"/>
              <a:t> mít </a:t>
            </a:r>
            <a:r>
              <a:rPr lang="cs-CZ" dirty="0"/>
              <a:t>(v kontextech jako</a:t>
            </a:r>
            <a:r>
              <a:rPr lang="cs-CZ" i="1" dirty="0"/>
              <a:t> měl mu zavolat včera</a:t>
            </a:r>
            <a:r>
              <a:rPr lang="cs-CZ" dirty="0"/>
              <a:t>)</a:t>
            </a:r>
          </a:p>
          <a:p>
            <a:pPr lvl="0"/>
            <a:r>
              <a:rPr lang="cs-CZ" b="1" dirty="0"/>
              <a:t>fázová slovesa </a:t>
            </a:r>
            <a:r>
              <a:rPr lang="cs-CZ" dirty="0"/>
              <a:t>(</a:t>
            </a:r>
            <a:r>
              <a:rPr lang="cs-CZ" i="1" dirty="0"/>
              <a:t>začít</a:t>
            </a:r>
            <a:r>
              <a:rPr lang="cs-CZ" dirty="0"/>
              <a:t>, </a:t>
            </a:r>
            <a:r>
              <a:rPr lang="cs-CZ" i="1" dirty="0"/>
              <a:t>začínat</a:t>
            </a:r>
            <a:r>
              <a:rPr lang="cs-CZ" dirty="0"/>
              <a:t>,</a:t>
            </a:r>
            <a:r>
              <a:rPr lang="cs-CZ" i="1" dirty="0"/>
              <a:t> přestat</a:t>
            </a:r>
            <a:r>
              <a:rPr lang="cs-CZ" dirty="0"/>
              <a:t>, </a:t>
            </a:r>
            <a:r>
              <a:rPr lang="cs-CZ" i="1" dirty="0"/>
              <a:t>přestávat</a:t>
            </a:r>
            <a:r>
              <a:rPr lang="cs-CZ" dirty="0"/>
              <a:t>)</a:t>
            </a:r>
          </a:p>
          <a:p>
            <a:pPr lvl="0"/>
            <a:r>
              <a:rPr lang="cs-CZ" b="1" dirty="0"/>
              <a:t>tvary sloves v souslovných predikátech, frazémy</a:t>
            </a:r>
            <a:r>
              <a:rPr lang="cs-CZ" dirty="0"/>
              <a:t> (</a:t>
            </a:r>
            <a:r>
              <a:rPr lang="cs-CZ" i="1" dirty="0"/>
              <a:t>vzít v úvahu</a:t>
            </a:r>
            <a:r>
              <a:rPr lang="cs-CZ" dirty="0"/>
              <a:t>, </a:t>
            </a:r>
            <a:r>
              <a:rPr lang="cs-CZ" i="1" dirty="0"/>
              <a:t>být na omylu</a:t>
            </a:r>
            <a:r>
              <a:rPr lang="cs-CZ" dirty="0"/>
              <a:t>)</a:t>
            </a:r>
          </a:p>
          <a:p>
            <a:pPr lvl="0"/>
            <a:r>
              <a:rPr lang="cs-CZ" b="1" dirty="0"/>
              <a:t>odkazovací zájmena a příslovce v řídící větě</a:t>
            </a:r>
            <a:r>
              <a:rPr lang="cs-CZ" dirty="0"/>
              <a:t> (</a:t>
            </a:r>
            <a:r>
              <a:rPr lang="cs-CZ" i="1" dirty="0"/>
              <a:t>Trval </a:t>
            </a:r>
            <a:r>
              <a:rPr lang="cs-CZ" i="1" u="sng" dirty="0"/>
              <a:t>na tom</a:t>
            </a:r>
            <a:r>
              <a:rPr lang="cs-CZ" i="1" dirty="0"/>
              <a:t>, že nás doprovodí.</a:t>
            </a:r>
            <a:r>
              <a:rPr lang="cs-CZ" dirty="0"/>
              <a:t> </a:t>
            </a:r>
            <a:r>
              <a:rPr lang="cs-CZ" i="1" dirty="0"/>
              <a:t>Nemůžeš ho následovat </a:t>
            </a:r>
            <a:r>
              <a:rPr lang="cs-CZ" i="1" u="sng" dirty="0"/>
              <a:t>tam</a:t>
            </a:r>
            <a:r>
              <a:rPr lang="cs-CZ" i="1" dirty="0"/>
              <a:t>, kam šel.</a:t>
            </a:r>
            <a:r>
              <a:rPr lang="cs-CZ" dirty="0"/>
              <a:t>) – tvoří větný člen spolu s vedlejší větou</a:t>
            </a:r>
          </a:p>
          <a:p>
            <a:pPr lvl="0"/>
            <a:r>
              <a:rPr lang="cs-CZ" b="1" dirty="0"/>
              <a:t>předložky</a:t>
            </a:r>
            <a:r>
              <a:rPr lang="cs-CZ" dirty="0"/>
              <a:t> (PREP) tvoří větný člen spolu se jménem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86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VČ nikdy nejsou…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b="1" dirty="0"/>
              <a:t>zájmena v dativu emocionálním, kontaktovém nebo v dativu zainteresovanosti:</a:t>
            </a:r>
            <a:endParaRPr lang="cs-CZ" dirty="0"/>
          </a:p>
          <a:p>
            <a:pPr lvl="1"/>
            <a:r>
              <a:rPr lang="pl-PL" u="sng" dirty="0"/>
              <a:t>dativ emocionální</a:t>
            </a:r>
            <a:r>
              <a:rPr lang="pl-PL" dirty="0"/>
              <a:t> – užívá se v citově zabarvených výpovědích (</a:t>
            </a:r>
            <a:r>
              <a:rPr lang="pl-PL" i="1" dirty="0"/>
              <a:t>To je </a:t>
            </a:r>
            <a:r>
              <a:rPr lang="pl-PL" b="1" i="1" dirty="0"/>
              <a:t>mi</a:t>
            </a:r>
            <a:r>
              <a:rPr lang="pl-PL" i="1" dirty="0"/>
              <a:t> zase nepořádek! Tak ty se </a:t>
            </a:r>
            <a:r>
              <a:rPr lang="pl-PL" b="1" i="1" dirty="0"/>
              <a:t>nám</a:t>
            </a:r>
            <a:r>
              <a:rPr lang="pl-PL" i="1" dirty="0"/>
              <a:t> budeš toulat!</a:t>
            </a:r>
            <a:r>
              <a:rPr lang="pl-PL" dirty="0"/>
              <a:t>);</a:t>
            </a:r>
            <a:endParaRPr lang="cs-CZ" dirty="0"/>
          </a:p>
          <a:p>
            <a:pPr lvl="1"/>
            <a:r>
              <a:rPr lang="pl-PL" u="sng" dirty="0"/>
              <a:t>dativ kontaktový</a:t>
            </a:r>
            <a:r>
              <a:rPr lang="pl-PL" dirty="0"/>
              <a:t> – dativ užitý pro navázání kontaktu s adresátem (</a:t>
            </a:r>
            <a:r>
              <a:rPr lang="pl-PL" i="1" dirty="0"/>
              <a:t>A on </a:t>
            </a:r>
            <a:r>
              <a:rPr lang="pl-PL" b="1" i="1" dirty="0"/>
              <a:t>mi ti </a:t>
            </a:r>
            <a:r>
              <a:rPr lang="pl-PL" i="1" dirty="0"/>
              <a:t>najednou zrychlí a zahne za roh. Byl </a:t>
            </a:r>
            <a:r>
              <a:rPr lang="pl-PL" b="1" i="1" dirty="0"/>
              <a:t>vám </a:t>
            </a:r>
            <a:r>
              <a:rPr lang="pl-PL" i="1" dirty="0"/>
              <a:t>z toho celý nesvůj.</a:t>
            </a:r>
            <a:r>
              <a:rPr lang="pl-PL" dirty="0"/>
              <a:t>);</a:t>
            </a:r>
            <a:endParaRPr lang="cs-CZ" dirty="0"/>
          </a:p>
          <a:p>
            <a:pPr lvl="1"/>
            <a:r>
              <a:rPr lang="pl-PL" u="sng" dirty="0"/>
              <a:t>dativ zainteresovanosti</a:t>
            </a:r>
            <a:r>
              <a:rPr lang="pl-PL" dirty="0"/>
              <a:t> – dativ užitý pro vtažení adresáta do děje (</a:t>
            </a:r>
            <a:r>
              <a:rPr lang="pl-PL" i="1" dirty="0"/>
              <a:t>Na obrazovce se </a:t>
            </a:r>
            <a:r>
              <a:rPr lang="pl-PL" b="1" i="1" dirty="0"/>
              <a:t>nám </a:t>
            </a:r>
            <a:r>
              <a:rPr lang="pl-PL" i="1" dirty="0"/>
              <a:t>vykresluje výsledná analýza. Dělá </a:t>
            </a:r>
            <a:r>
              <a:rPr lang="pl-PL" b="1" i="1" dirty="0"/>
              <a:t>nám</a:t>
            </a:r>
            <a:r>
              <a:rPr lang="pl-PL" i="1" dirty="0"/>
              <a:t> to dvacet korun.</a:t>
            </a:r>
            <a:r>
              <a:rPr lang="pl-PL" dirty="0"/>
              <a:t>);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17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VČ nikdy nejsou…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podstatná jména v 5. p. </a:t>
            </a:r>
            <a:r>
              <a:rPr lang="cs-CZ" dirty="0"/>
              <a:t>– vokativ je </a:t>
            </a:r>
            <a:r>
              <a:rPr lang="cs-CZ" dirty="0" err="1"/>
              <a:t>přívětným</a:t>
            </a:r>
            <a:r>
              <a:rPr lang="cs-CZ" dirty="0"/>
              <a:t> výrazem nebo tvoří samostatnou výpověď</a:t>
            </a:r>
          </a:p>
          <a:p>
            <a:pPr lvl="1"/>
            <a:r>
              <a:rPr lang="cs-CZ" dirty="0"/>
              <a:t>POZOR × </a:t>
            </a:r>
            <a:r>
              <a:rPr lang="cs-CZ" i="1" dirty="0"/>
              <a:t>Říkal jí Stáňo</a:t>
            </a:r>
            <a:r>
              <a:rPr lang="cs-CZ" dirty="0"/>
              <a:t> – vokativ je zde ve </a:t>
            </a:r>
            <a:r>
              <a:rPr lang="cs-CZ" dirty="0" err="1"/>
              <a:t>fci</a:t>
            </a:r>
            <a:r>
              <a:rPr lang="cs-CZ" dirty="0"/>
              <a:t> PU způsobu, </a:t>
            </a:r>
            <a:r>
              <a:rPr lang="cs-CZ" dirty="0" err="1"/>
              <a:t>citativu</a:t>
            </a:r>
            <a:endParaRPr lang="cs-CZ" dirty="0"/>
          </a:p>
          <a:p>
            <a:pPr lvl="0"/>
            <a:r>
              <a:rPr lang="en-US" b="1" dirty="0" err="1"/>
              <a:t>vsuvky</a:t>
            </a:r>
            <a:endParaRPr lang="cs-CZ" b="1" dirty="0"/>
          </a:p>
          <a:p>
            <a:pPr lvl="1"/>
            <a:r>
              <a:rPr lang="cs-CZ" dirty="0"/>
              <a:t>často → částice (</a:t>
            </a:r>
            <a:r>
              <a:rPr lang="cs-CZ" i="1" dirty="0"/>
              <a:t>upřímně řečeno</a:t>
            </a:r>
            <a:r>
              <a:rPr lang="cs-CZ" dirty="0"/>
              <a:t>, </a:t>
            </a:r>
            <a:r>
              <a:rPr lang="cs-CZ" i="1" dirty="0"/>
              <a:t>stručně řečeno</a:t>
            </a:r>
            <a:r>
              <a:rPr lang="cs-CZ" dirty="0"/>
              <a:t>, </a:t>
            </a:r>
            <a:r>
              <a:rPr lang="cs-CZ" i="1" dirty="0"/>
              <a:t>prosím</a:t>
            </a:r>
            <a:r>
              <a:rPr lang="cs-CZ" dirty="0"/>
              <a:t>…)</a:t>
            </a:r>
          </a:p>
          <a:p>
            <a:pPr lvl="0"/>
            <a:r>
              <a:rPr lang="en-US" b="1" dirty="0" err="1"/>
              <a:t>spojky</a:t>
            </a:r>
            <a:r>
              <a:rPr lang="en-US" b="1" dirty="0"/>
              <a:t> </a:t>
            </a:r>
            <a:r>
              <a:rPr lang="en-US" dirty="0"/>
              <a:t>(KONJ)</a:t>
            </a:r>
            <a:endParaRPr lang="cs-CZ" dirty="0"/>
          </a:p>
          <a:p>
            <a:pPr lvl="0"/>
            <a:r>
              <a:rPr lang="en-US" b="1" dirty="0" err="1"/>
              <a:t>částice</a:t>
            </a:r>
            <a:r>
              <a:rPr lang="en-US" b="1" dirty="0"/>
              <a:t> </a:t>
            </a:r>
            <a:r>
              <a:rPr lang="en-US" dirty="0"/>
              <a:t>(PART)</a:t>
            </a:r>
            <a:endParaRPr lang="cs-CZ" dirty="0"/>
          </a:p>
          <a:p>
            <a:pPr lvl="0"/>
            <a:r>
              <a:rPr lang="pl-PL" b="1" dirty="0"/>
              <a:t>citoslovce</a:t>
            </a:r>
            <a:r>
              <a:rPr lang="pl-PL" dirty="0"/>
              <a:t> užitá jako samostatná výpověď nebo jako přívětný výraz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213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Vztažná</a:t>
            </a:r>
            <a:r>
              <a:rPr lang="en-US" b="1" dirty="0"/>
              <a:t> </a:t>
            </a:r>
            <a:r>
              <a:rPr lang="en-US" b="1" dirty="0" err="1"/>
              <a:t>zájmena</a:t>
            </a:r>
            <a:r>
              <a:rPr lang="en-US" b="1" dirty="0"/>
              <a:t> a </a:t>
            </a:r>
            <a:r>
              <a:rPr lang="en-US" b="1" dirty="0" err="1"/>
              <a:t>zájmenná</a:t>
            </a:r>
            <a:r>
              <a:rPr lang="en-US" b="1" dirty="0"/>
              <a:t> </a:t>
            </a:r>
            <a:r>
              <a:rPr lang="en-US" b="1" dirty="0" err="1"/>
              <a:t>příslovce</a:t>
            </a:r>
            <a:r>
              <a:rPr lang="en-US" b="1" dirty="0"/>
              <a:t> </a:t>
            </a:r>
            <a:r>
              <a:rPr lang="en-US" b="1" dirty="0" err="1"/>
              <a:t>jsou</a:t>
            </a:r>
            <a:r>
              <a:rPr lang="en-US" b="1" dirty="0"/>
              <a:t> </a:t>
            </a:r>
            <a:r>
              <a:rPr lang="en-US" b="1" dirty="0" err="1"/>
              <a:t>větnými</a:t>
            </a:r>
            <a:r>
              <a:rPr lang="en-US" b="1" dirty="0"/>
              <a:t> </a:t>
            </a:r>
            <a:r>
              <a:rPr lang="en-US" b="1" dirty="0" err="1"/>
              <a:t>členy</a:t>
            </a:r>
            <a:r>
              <a:rPr lang="en-US" b="1" dirty="0"/>
              <a:t> </a:t>
            </a:r>
            <a:r>
              <a:rPr lang="en-US" b="1" dirty="0" err="1"/>
              <a:t>vždy</a:t>
            </a:r>
            <a:r>
              <a:rPr lang="en-US" b="1" dirty="0"/>
              <a:t> (</a:t>
            </a:r>
            <a:r>
              <a:rPr lang="en-US" b="1" dirty="0" err="1"/>
              <a:t>určujeme</a:t>
            </a:r>
            <a:r>
              <a:rPr lang="en-US" b="1" dirty="0"/>
              <a:t> v </a:t>
            </a:r>
            <a:r>
              <a:rPr lang="en-US" b="1" dirty="0" err="1"/>
              <a:t>rámci</a:t>
            </a:r>
            <a:r>
              <a:rPr lang="en-US" b="1" dirty="0"/>
              <a:t> </a:t>
            </a:r>
            <a:r>
              <a:rPr lang="en-US" b="1" dirty="0" err="1"/>
              <a:t>vedlejší</a:t>
            </a:r>
            <a:r>
              <a:rPr lang="en-US" b="1" dirty="0"/>
              <a:t> </a:t>
            </a:r>
            <a:r>
              <a:rPr lang="en-US" b="1" dirty="0" err="1"/>
              <a:t>věty</a:t>
            </a:r>
            <a:r>
              <a:rPr lang="en-US" b="1" dirty="0"/>
              <a:t>)</a:t>
            </a:r>
            <a:endParaRPr lang="cs-CZ" dirty="0"/>
          </a:p>
          <a:p>
            <a:pPr lvl="0"/>
            <a:r>
              <a:rPr lang="cs-CZ" i="1" u="sng" dirty="0"/>
              <a:t>Jak</a:t>
            </a:r>
            <a:r>
              <a:rPr lang="cs-CZ" i="1" dirty="0"/>
              <a:t> se cítíš? </a:t>
            </a:r>
            <a:r>
              <a:rPr lang="cs-CZ" dirty="0"/>
              <a:t>(PU způsobu)</a:t>
            </a:r>
          </a:p>
          <a:p>
            <a:pPr lvl="0"/>
            <a:r>
              <a:rPr lang="cs-CZ" i="1" u="sng" dirty="0"/>
              <a:t>Kudy</a:t>
            </a:r>
            <a:r>
              <a:rPr lang="cs-CZ" i="1" dirty="0"/>
              <a:t> půjdeme? </a:t>
            </a:r>
            <a:r>
              <a:rPr lang="cs-CZ" dirty="0"/>
              <a:t>(PU místa)</a:t>
            </a:r>
          </a:p>
          <a:p>
            <a:pPr lvl="0"/>
            <a:r>
              <a:rPr lang="en-US" i="1" dirty="0" err="1"/>
              <a:t>Nastoupila</a:t>
            </a:r>
            <a:r>
              <a:rPr lang="en-US" i="1" dirty="0"/>
              <a:t> do </a:t>
            </a:r>
            <a:r>
              <a:rPr lang="en-US" i="1" dirty="0" err="1"/>
              <a:t>vlaku</a:t>
            </a:r>
            <a:r>
              <a:rPr lang="en-US" i="1" dirty="0"/>
              <a:t>, </a:t>
            </a:r>
            <a:r>
              <a:rPr lang="en-US" i="1" u="sng" dirty="0" err="1"/>
              <a:t>který</a:t>
            </a:r>
            <a:r>
              <a:rPr lang="en-US" i="1" dirty="0"/>
              <a:t> </a:t>
            </a:r>
            <a:r>
              <a:rPr lang="en-US" i="1" dirty="0" err="1"/>
              <a:t>jel</a:t>
            </a:r>
            <a:r>
              <a:rPr lang="en-US" i="1" dirty="0"/>
              <a:t> do </a:t>
            </a:r>
            <a:r>
              <a:rPr lang="cs-CZ" i="1" dirty="0"/>
              <a:t>Roztok</a:t>
            </a:r>
            <a:r>
              <a:rPr lang="en-US" i="1" dirty="0"/>
              <a:t>. </a:t>
            </a:r>
            <a:r>
              <a:rPr lang="en-US" dirty="0"/>
              <a:t>(</a:t>
            </a:r>
            <a:r>
              <a:rPr lang="en-US" dirty="0" err="1"/>
              <a:t>podmět</a:t>
            </a:r>
            <a:r>
              <a:rPr lang="en-US" dirty="0"/>
              <a:t>)</a:t>
            </a:r>
            <a:endParaRPr lang="cs-CZ" dirty="0"/>
          </a:p>
          <a:p>
            <a:pPr lvl="0"/>
            <a:r>
              <a:rPr lang="cs-CZ" i="1" dirty="0"/>
              <a:t>To je ten film, </a:t>
            </a:r>
            <a:r>
              <a:rPr lang="cs-CZ" i="1" u="sng" dirty="0"/>
              <a:t>o kterém</a:t>
            </a:r>
            <a:r>
              <a:rPr lang="cs-CZ" i="1" dirty="0"/>
              <a:t> jsem vyprávěl. </a:t>
            </a:r>
            <a:r>
              <a:rPr lang="cs-CZ" dirty="0"/>
              <a:t>(předmět)</a:t>
            </a:r>
          </a:p>
          <a:p>
            <a:pPr lvl="0"/>
            <a:r>
              <a:rPr lang="en-US" i="1" dirty="0" err="1"/>
              <a:t>Nevíte</a:t>
            </a:r>
            <a:r>
              <a:rPr lang="en-US" i="1" dirty="0"/>
              <a:t>, </a:t>
            </a:r>
            <a:r>
              <a:rPr lang="en-US" i="1" u="sng" dirty="0" err="1"/>
              <a:t>kdy</a:t>
            </a:r>
            <a:r>
              <a:rPr lang="en-US" i="1" dirty="0"/>
              <a:t> </a:t>
            </a:r>
            <a:r>
              <a:rPr lang="en-US" i="1" dirty="0" err="1"/>
              <a:t>jede</a:t>
            </a:r>
            <a:r>
              <a:rPr lang="en-US" i="1" dirty="0"/>
              <a:t> </a:t>
            </a:r>
            <a:r>
              <a:rPr lang="en-US" i="1" dirty="0" err="1"/>
              <a:t>vlak</a:t>
            </a:r>
            <a:r>
              <a:rPr lang="en-US" i="1" dirty="0"/>
              <a:t> do </a:t>
            </a:r>
            <a:r>
              <a:rPr lang="cs-CZ" i="1" dirty="0"/>
              <a:t>Roztok</a:t>
            </a:r>
            <a:r>
              <a:rPr lang="en-US" i="1" dirty="0"/>
              <a:t>? </a:t>
            </a:r>
            <a:r>
              <a:rPr lang="en-US" dirty="0"/>
              <a:t>(PU </a:t>
            </a:r>
            <a:r>
              <a:rPr lang="en-US" dirty="0" err="1"/>
              <a:t>času</a:t>
            </a:r>
            <a:r>
              <a:rPr lang="en-US" dirty="0"/>
              <a:t>)</a:t>
            </a:r>
            <a:endParaRPr lang="cs-CZ" dirty="0"/>
          </a:p>
          <a:p>
            <a:pPr lvl="0"/>
            <a:r>
              <a:rPr lang="en-US" i="1" dirty="0" err="1"/>
              <a:t>Zeptala</a:t>
            </a:r>
            <a:r>
              <a:rPr lang="en-US" i="1" dirty="0"/>
              <a:t> se ho, </a:t>
            </a:r>
            <a:r>
              <a:rPr lang="en-US" i="1" u="sng" dirty="0" err="1"/>
              <a:t>proč</a:t>
            </a:r>
            <a:r>
              <a:rPr lang="en-US" i="1" dirty="0"/>
              <a:t> </a:t>
            </a:r>
            <a:r>
              <a:rPr lang="en-US" i="1" dirty="0" err="1"/>
              <a:t>nepije</a:t>
            </a:r>
            <a:r>
              <a:rPr lang="en-US" i="1" dirty="0"/>
              <a:t> pivo. </a:t>
            </a:r>
            <a:r>
              <a:rPr lang="en-US" dirty="0"/>
              <a:t>(PU </a:t>
            </a:r>
            <a:r>
              <a:rPr lang="en-US" dirty="0" err="1"/>
              <a:t>příčiny</a:t>
            </a:r>
            <a:r>
              <a:rPr lang="en-US" dirty="0"/>
              <a:t>/</a:t>
            </a:r>
            <a:r>
              <a:rPr lang="en-US" dirty="0" err="1"/>
              <a:t>důvodu</a:t>
            </a:r>
            <a:r>
              <a:rPr lang="en-US" dirty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962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větné členy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„normální“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Pes </a:t>
            </a:r>
            <a:r>
              <a:rPr lang="cs-CZ" i="1" u="sng" dirty="0"/>
              <a:t>spí</a:t>
            </a:r>
            <a:r>
              <a:rPr lang="cs-CZ" i="1" dirty="0"/>
              <a:t>. </a:t>
            </a:r>
            <a:r>
              <a:rPr lang="cs-CZ" i="1" u="sng" dirty="0"/>
              <a:t>Spi</a:t>
            </a:r>
            <a:r>
              <a:rPr lang="cs-CZ" i="1" dirty="0"/>
              <a:t>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Škola </a:t>
            </a:r>
            <a:r>
              <a:rPr lang="cs-CZ" i="1" u="sng" dirty="0"/>
              <a:t>byla založena </a:t>
            </a:r>
            <a:r>
              <a:rPr lang="cs-CZ" i="1" dirty="0"/>
              <a:t>v roce 1786.</a:t>
            </a:r>
          </a:p>
          <a:p>
            <a:pPr marL="0" indent="0">
              <a:buNone/>
            </a:pPr>
            <a:r>
              <a:rPr lang="cs-CZ" b="1" dirty="0" err="1"/>
              <a:t>verbonominální</a:t>
            </a:r>
            <a:endParaRPr 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Petr </a:t>
            </a:r>
            <a:r>
              <a:rPr lang="cs-CZ" i="1" u="sng" dirty="0"/>
              <a:t>je neslyšící</a:t>
            </a:r>
            <a:r>
              <a:rPr lang="cs-CZ" i="1" dirty="0"/>
              <a:t>. Petr </a:t>
            </a:r>
            <a:r>
              <a:rPr lang="cs-CZ" i="1" u="sng" dirty="0"/>
              <a:t>je lektor/</a:t>
            </a:r>
            <a:r>
              <a:rPr lang="cs-CZ" i="1" u="sng" dirty="0" err="1"/>
              <a:t>em</a:t>
            </a:r>
            <a:r>
              <a:rPr lang="cs-CZ" i="1" u="sng" dirty="0"/>
              <a:t> ČZJ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Upéct bábovku </a:t>
            </a:r>
            <a:r>
              <a:rPr lang="cs-CZ" i="1" u="sng" dirty="0"/>
              <a:t>je těžké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Nechci </a:t>
            </a:r>
            <a:r>
              <a:rPr lang="cs-CZ" i="1" u="sng" dirty="0"/>
              <a:t>být stará</a:t>
            </a:r>
            <a:r>
              <a:rPr lang="cs-CZ" i="1" dirty="0"/>
              <a:t>.</a:t>
            </a:r>
            <a:r>
              <a:rPr lang="cs-CZ" dirty="0"/>
              <a:t> (předmět)</a:t>
            </a:r>
          </a:p>
          <a:p>
            <a:pPr marL="0" indent="0">
              <a:buNone/>
            </a:pPr>
            <a:r>
              <a:rPr lang="cs-CZ" b="1" dirty="0"/>
              <a:t>souslovné (</a:t>
            </a:r>
            <a:r>
              <a:rPr lang="cs-CZ" b="1" dirty="0" err="1"/>
              <a:t>frazeologizovaná</a:t>
            </a:r>
            <a:r>
              <a:rPr lang="cs-CZ" b="1" dirty="0"/>
              <a:t> vyjádření)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Neměla jsem na vybranou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Dej</a:t>
            </a:r>
            <a:r>
              <a:rPr lang="cs-CZ" i="1" dirty="0"/>
              <a:t> mi </a:t>
            </a:r>
            <a:r>
              <a:rPr lang="cs-CZ" i="1" u="sng" dirty="0"/>
              <a:t>vědět</a:t>
            </a:r>
            <a:r>
              <a:rPr lang="cs-CZ" i="1" dirty="0"/>
              <a:t> do večera.</a:t>
            </a:r>
          </a:p>
          <a:p>
            <a:pPr marL="0" indent="0">
              <a:buNone/>
            </a:pPr>
            <a:r>
              <a:rPr lang="cs-CZ" b="1" dirty="0"/>
              <a:t>složené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Musím jít</a:t>
            </a:r>
            <a:r>
              <a:rPr lang="cs-CZ" i="1" dirty="0"/>
              <a:t> na poštu.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Muset chodit </a:t>
            </a:r>
            <a:r>
              <a:rPr lang="cs-CZ" i="1" dirty="0"/>
              <a:t>na poštu každý den je otravné. </a:t>
            </a:r>
            <a:r>
              <a:rPr lang="cs-CZ" dirty="0"/>
              <a:t>(podmět)</a:t>
            </a:r>
          </a:p>
        </p:txBody>
      </p:sp>
    </p:spTree>
    <p:extLst>
      <p:ext uri="{BB962C8B-B14F-4D97-AF65-F5344CB8AC3E}">
        <p14:creationId xmlns:p14="http://schemas.microsoft.com/office/powerpoint/2010/main" val="13680468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3200</TotalTime>
  <Words>1708</Words>
  <Application>Microsoft Office PowerPoint</Application>
  <PresentationFormat>Širokoúhlá obrazovka</PresentationFormat>
  <Paragraphs>313</Paragraphs>
  <Slides>33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Motiv Office</vt:lpstr>
      <vt:lpstr>Úvodní jazykový seminář</vt:lpstr>
      <vt:lpstr>oprava testu</vt:lpstr>
      <vt:lpstr>Prezentace aplikace PowerPoint</vt:lpstr>
      <vt:lpstr>větnými členy jsou…</vt:lpstr>
      <vt:lpstr>samostatnými VČ nejsou…</vt:lpstr>
      <vt:lpstr>VČ nikdy nejsou…</vt:lpstr>
      <vt:lpstr>VČ nikdy nejsou…</vt:lpstr>
      <vt:lpstr>Prezentace aplikace PowerPoint</vt:lpstr>
      <vt:lpstr>větné členy</vt:lpstr>
      <vt:lpstr>podmět (subjekt)</vt:lpstr>
      <vt:lpstr>podmět (subjekt)</vt:lpstr>
      <vt:lpstr>podmět (subjekt)</vt:lpstr>
      <vt:lpstr>věta bezpodmětná</vt:lpstr>
      <vt:lpstr>Jsou to věty bezpodmětné?</vt:lpstr>
      <vt:lpstr>Jsou to věty bezpodmětné?</vt:lpstr>
      <vt:lpstr>přísudek (predikát)</vt:lpstr>
      <vt:lpstr>několikanásobný přísudek × dvě věty</vt:lpstr>
      <vt:lpstr>přísudek se slovesem BÝT</vt:lpstr>
      <vt:lpstr>Určete základní skladební dvojice (= syntagma)</vt:lpstr>
      <vt:lpstr>syntagma = podmět a přísudek</vt:lpstr>
      <vt:lpstr>předmět (objekt)</vt:lpstr>
      <vt:lpstr>předmět (objekt)</vt:lpstr>
      <vt:lpstr>vymyslete různé struktury se slovesem</vt:lpstr>
      <vt:lpstr>vymyslete různé struktury se slovesem a určete předmět</vt:lpstr>
      <vt:lpstr>předmět (objekt)</vt:lpstr>
      <vt:lpstr>přívlastek (atribut)</vt:lpstr>
      <vt:lpstr>přívlastek (atribut)</vt:lpstr>
      <vt:lpstr>utvořte náležité tvary přívlastků</vt:lpstr>
      <vt:lpstr>utvořte náležité tvary přívlastků</vt:lpstr>
      <vt:lpstr>doplněk (atribut verbální)</vt:lpstr>
      <vt:lpstr>doplněk</vt:lpstr>
      <vt:lpstr>příslovečné určení (adverbiale)</vt:lpstr>
      <vt:lpstr>typy PU DÚ na 5. prosince 2017: projít si PU ve skriptech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pivo</cp:lastModifiedBy>
  <cp:revision>81</cp:revision>
  <dcterms:created xsi:type="dcterms:W3CDTF">2017-10-19T09:50:07Z</dcterms:created>
  <dcterms:modified xsi:type="dcterms:W3CDTF">2017-11-30T12:33:48Z</dcterms:modified>
</cp:coreProperties>
</file>