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35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88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2" r:id="rId29"/>
    <p:sldId id="283" r:id="rId30"/>
    <p:sldId id="287" r:id="rId31"/>
    <p:sldId id="284" r:id="rId32"/>
    <p:sldId id="285" r:id="rId33"/>
    <p:sldId id="286" r:id="rId34"/>
  </p:sldIdLst>
  <p:sldSz cx="9144000" cy="6858000" type="screen4x3"/>
  <p:notesSz cx="6858000" cy="9144000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876"/>
  </p:normalViewPr>
  <p:slideViewPr>
    <p:cSldViewPr>
      <p:cViewPr varScale="1">
        <p:scale>
          <a:sx n="112" d="100"/>
          <a:sy n="112" d="100"/>
        </p:scale>
        <p:origin x="1640" y="19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AutoShape 1">
            <a:extLst>
              <a:ext uri="{FF2B5EF4-FFF2-40B4-BE49-F238E27FC236}">
                <a16:creationId xmlns:a16="http://schemas.microsoft.com/office/drawing/2014/main" id="{CACA6643-E370-FC38-68DD-FA7091DCE9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de-DE" altLang="de-CZ"/>
          </a:p>
        </p:txBody>
      </p:sp>
      <p:sp>
        <p:nvSpPr>
          <p:cNvPr id="14339" name="AutoShape 2">
            <a:extLst>
              <a:ext uri="{FF2B5EF4-FFF2-40B4-BE49-F238E27FC236}">
                <a16:creationId xmlns:a16="http://schemas.microsoft.com/office/drawing/2014/main" id="{C172E6D9-D6E1-3FB1-DDAE-B15277DF76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de-DE" altLang="de-CZ"/>
          </a:p>
        </p:txBody>
      </p:sp>
      <p:sp>
        <p:nvSpPr>
          <p:cNvPr id="14340" name="AutoShape 3">
            <a:extLst>
              <a:ext uri="{FF2B5EF4-FFF2-40B4-BE49-F238E27FC236}">
                <a16:creationId xmlns:a16="http://schemas.microsoft.com/office/drawing/2014/main" id="{D2B5CD1A-6C65-4641-FD67-63A4C44CAEA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de-DE" altLang="de-CZ"/>
          </a:p>
        </p:txBody>
      </p:sp>
      <p:sp>
        <p:nvSpPr>
          <p:cNvPr id="14341" name="AutoShape 4">
            <a:extLst>
              <a:ext uri="{FF2B5EF4-FFF2-40B4-BE49-F238E27FC236}">
                <a16:creationId xmlns:a16="http://schemas.microsoft.com/office/drawing/2014/main" id="{06D8E048-29C9-E137-B592-7517AFD416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de-DE" altLang="de-CZ"/>
          </a:p>
        </p:txBody>
      </p:sp>
      <p:sp>
        <p:nvSpPr>
          <p:cNvPr id="14342" name="AutoShape 5">
            <a:extLst>
              <a:ext uri="{FF2B5EF4-FFF2-40B4-BE49-F238E27FC236}">
                <a16:creationId xmlns:a16="http://schemas.microsoft.com/office/drawing/2014/main" id="{8A2C1DE2-ED19-7C82-D77C-E0F9447C1F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de-DE" altLang="de-CZ"/>
          </a:p>
        </p:txBody>
      </p:sp>
      <p:sp>
        <p:nvSpPr>
          <p:cNvPr id="14343" name="AutoShape 6">
            <a:extLst>
              <a:ext uri="{FF2B5EF4-FFF2-40B4-BE49-F238E27FC236}">
                <a16:creationId xmlns:a16="http://schemas.microsoft.com/office/drawing/2014/main" id="{23231B54-A30D-44A9-BACC-AD2D784F9D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de-DE" altLang="de-CZ"/>
          </a:p>
        </p:txBody>
      </p:sp>
      <p:sp>
        <p:nvSpPr>
          <p:cNvPr id="14344" name="Rectangle 7">
            <a:extLst>
              <a:ext uri="{FF2B5EF4-FFF2-40B4-BE49-F238E27FC236}">
                <a16:creationId xmlns:a16="http://schemas.microsoft.com/office/drawing/2014/main" id="{8ABF29DD-6F4F-6DE0-A54B-8DA17B97383A}"/>
              </a:ext>
            </a:extLst>
          </p:cNvPr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-11798300" y="-11796713"/>
            <a:ext cx="11788775" cy="12482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sp>
      <p:sp>
        <p:nvSpPr>
          <p:cNvPr id="2056" name="Rectangle 8">
            <a:extLst>
              <a:ext uri="{FF2B5EF4-FFF2-40B4-BE49-F238E27FC236}">
                <a16:creationId xmlns:a16="http://schemas.microsoft.com/office/drawing/2014/main" id="{207BB176-EBDF-25B2-A495-79CDF5F862D7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75288" cy="410368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de-DE" noProof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ＭＳ Ｐゴシック" charset="0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1">
            <a:extLst>
              <a:ext uri="{FF2B5EF4-FFF2-40B4-BE49-F238E27FC236}">
                <a16:creationId xmlns:a16="http://schemas.microsoft.com/office/drawing/2014/main" id="{B2604777-D8B3-F3E3-0E2B-D2CF316B97A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8" name="Text Box 2">
            <a:extLst>
              <a:ext uri="{FF2B5EF4-FFF2-40B4-BE49-F238E27FC236}">
                <a16:creationId xmlns:a16="http://schemas.microsoft.com/office/drawing/2014/main" id="{57406231-613F-4E2B-2DEE-438DB92683D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4813" cy="4114800"/>
          </a:xfrm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de-DE">
              <a:cs typeface="+mn-cs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ext Box 1">
            <a:extLst>
              <a:ext uri="{FF2B5EF4-FFF2-40B4-BE49-F238E27FC236}">
                <a16:creationId xmlns:a16="http://schemas.microsoft.com/office/drawing/2014/main" id="{261F4751-4CB3-E0F0-5285-A56F94DEC49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14225588" y="-11796713"/>
            <a:ext cx="16651288" cy="12490451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4" name="Text Box 2">
            <a:extLst>
              <a:ext uri="{FF2B5EF4-FFF2-40B4-BE49-F238E27FC236}">
                <a16:creationId xmlns:a16="http://schemas.microsoft.com/office/drawing/2014/main" id="{4B60343D-F871-5669-AA3F-8459134DC8A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3225" cy="4111625"/>
          </a:xfrm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de-DE">
              <a:cs typeface="+mn-cs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ext Box 1">
            <a:extLst>
              <a:ext uri="{FF2B5EF4-FFF2-40B4-BE49-F238E27FC236}">
                <a16:creationId xmlns:a16="http://schemas.microsoft.com/office/drawing/2014/main" id="{614EEE37-5CD0-4274-B4E7-C092876DA43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14225588" y="-11796713"/>
            <a:ext cx="16651288" cy="12490451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5058" name="Text Box 2">
            <a:extLst>
              <a:ext uri="{FF2B5EF4-FFF2-40B4-BE49-F238E27FC236}">
                <a16:creationId xmlns:a16="http://schemas.microsoft.com/office/drawing/2014/main" id="{45BD1299-F52C-B8C0-224B-0847C8AFBC8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3225" cy="4111625"/>
          </a:xfrm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de-DE">
              <a:cs typeface="+mn-cs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ext Box 1">
            <a:extLst>
              <a:ext uri="{FF2B5EF4-FFF2-40B4-BE49-F238E27FC236}">
                <a16:creationId xmlns:a16="http://schemas.microsoft.com/office/drawing/2014/main" id="{6007EE60-17CD-670F-9F75-BBD0DE16BFF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14225588" y="-11796713"/>
            <a:ext cx="16651288" cy="12490451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Text Box 2">
            <a:extLst>
              <a:ext uri="{FF2B5EF4-FFF2-40B4-BE49-F238E27FC236}">
                <a16:creationId xmlns:a16="http://schemas.microsoft.com/office/drawing/2014/main" id="{C04D7B84-6EFB-E884-0EB4-C83FCD6A1C7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3225" cy="4111625"/>
          </a:xfrm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de-DE">
              <a:cs typeface="+mn-cs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ext Box 1">
            <a:extLst>
              <a:ext uri="{FF2B5EF4-FFF2-40B4-BE49-F238E27FC236}">
                <a16:creationId xmlns:a16="http://schemas.microsoft.com/office/drawing/2014/main" id="{3A696666-31EB-1686-4264-1EACF10B342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14225588" y="-11796713"/>
            <a:ext cx="16651288" cy="12490451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7106" name="Text Box 2">
            <a:extLst>
              <a:ext uri="{FF2B5EF4-FFF2-40B4-BE49-F238E27FC236}">
                <a16:creationId xmlns:a16="http://schemas.microsoft.com/office/drawing/2014/main" id="{44D1E186-0F18-81B5-66FD-B185EEB82CD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3225" cy="4111625"/>
          </a:xfrm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de-DE">
              <a:cs typeface="+mn-cs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ext Box 1">
            <a:extLst>
              <a:ext uri="{FF2B5EF4-FFF2-40B4-BE49-F238E27FC236}">
                <a16:creationId xmlns:a16="http://schemas.microsoft.com/office/drawing/2014/main" id="{BADD48F3-FEF1-3510-1B94-1282ACEDAF5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14225588" y="-11796713"/>
            <a:ext cx="16651288" cy="12490451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0" name="Text Box 2">
            <a:extLst>
              <a:ext uri="{FF2B5EF4-FFF2-40B4-BE49-F238E27FC236}">
                <a16:creationId xmlns:a16="http://schemas.microsoft.com/office/drawing/2014/main" id="{0B5D8ADF-FA9D-F6D4-A2B1-AA02AFB7AF4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3225" cy="4111625"/>
          </a:xfrm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de-DE">
              <a:cs typeface="+mn-cs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Text Box 1">
            <a:extLst>
              <a:ext uri="{FF2B5EF4-FFF2-40B4-BE49-F238E27FC236}">
                <a16:creationId xmlns:a16="http://schemas.microsoft.com/office/drawing/2014/main" id="{AF155DCA-2DA5-B81B-3D4F-F405530DC87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14225588" y="-11796713"/>
            <a:ext cx="16651288" cy="12490451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9154" name="Text Box 2">
            <a:extLst>
              <a:ext uri="{FF2B5EF4-FFF2-40B4-BE49-F238E27FC236}">
                <a16:creationId xmlns:a16="http://schemas.microsoft.com/office/drawing/2014/main" id="{BDDBF772-F4C7-3938-EA05-5DDED63931A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3225" cy="4111625"/>
          </a:xfrm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de-DE">
              <a:cs typeface="+mn-cs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Text Box 1">
            <a:extLst>
              <a:ext uri="{FF2B5EF4-FFF2-40B4-BE49-F238E27FC236}">
                <a16:creationId xmlns:a16="http://schemas.microsoft.com/office/drawing/2014/main" id="{B8CD2DC1-97A9-5327-6E88-EAC3EF8499F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14225588" y="-11796713"/>
            <a:ext cx="16651288" cy="12490451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8" name="Text Box 2">
            <a:extLst>
              <a:ext uri="{FF2B5EF4-FFF2-40B4-BE49-F238E27FC236}">
                <a16:creationId xmlns:a16="http://schemas.microsoft.com/office/drawing/2014/main" id="{B5E9EFD0-225F-4F33-B399-DB8CEA9FD44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3225" cy="4111625"/>
          </a:xfrm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de-DE">
              <a:cs typeface="+mn-cs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Text Box 1">
            <a:extLst>
              <a:ext uri="{FF2B5EF4-FFF2-40B4-BE49-F238E27FC236}">
                <a16:creationId xmlns:a16="http://schemas.microsoft.com/office/drawing/2014/main" id="{DC4C17D4-78E4-A500-A07C-34BBEDF8F3F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14225588" y="-11796713"/>
            <a:ext cx="16649701" cy="12488863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02" name="Text Box 2">
            <a:extLst>
              <a:ext uri="{FF2B5EF4-FFF2-40B4-BE49-F238E27FC236}">
                <a16:creationId xmlns:a16="http://schemas.microsoft.com/office/drawing/2014/main" id="{80CFFD98-72C7-A86E-571E-35EEB04D415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1638" cy="4111625"/>
          </a:xfrm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de-DE">
              <a:cs typeface="+mn-cs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Text Box 1">
            <a:extLst>
              <a:ext uri="{FF2B5EF4-FFF2-40B4-BE49-F238E27FC236}">
                <a16:creationId xmlns:a16="http://schemas.microsoft.com/office/drawing/2014/main" id="{6C28102A-3663-BDE5-F4B5-FFE1C0BA3B3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14225588" y="-11796713"/>
            <a:ext cx="16649701" cy="12488863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" name="Text Box 2">
            <a:extLst>
              <a:ext uri="{FF2B5EF4-FFF2-40B4-BE49-F238E27FC236}">
                <a16:creationId xmlns:a16="http://schemas.microsoft.com/office/drawing/2014/main" id="{09A29C9A-74E9-5930-B663-BC99D8FF378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1638" cy="4111625"/>
          </a:xfrm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de-DE">
              <a:cs typeface="+mn-cs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Text Box 1">
            <a:extLst>
              <a:ext uri="{FF2B5EF4-FFF2-40B4-BE49-F238E27FC236}">
                <a16:creationId xmlns:a16="http://schemas.microsoft.com/office/drawing/2014/main" id="{B67DD07D-9D3A-3727-1EB0-1751B51C538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14225588" y="-11796713"/>
            <a:ext cx="16649701" cy="12488863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3250" name="Text Box 2">
            <a:extLst>
              <a:ext uri="{FF2B5EF4-FFF2-40B4-BE49-F238E27FC236}">
                <a16:creationId xmlns:a16="http://schemas.microsoft.com/office/drawing/2014/main" id="{63281AAE-ABF5-8E93-903A-972D336DD11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1638" cy="4111625"/>
          </a:xfrm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de-DE">
              <a:cs typeface="+mn-cs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 Box 1">
            <a:extLst>
              <a:ext uri="{FF2B5EF4-FFF2-40B4-BE49-F238E27FC236}">
                <a16:creationId xmlns:a16="http://schemas.microsoft.com/office/drawing/2014/main" id="{BCA8404A-527E-2939-B58C-830A307F122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2" name="Text Box 2">
            <a:extLst>
              <a:ext uri="{FF2B5EF4-FFF2-40B4-BE49-F238E27FC236}">
                <a16:creationId xmlns:a16="http://schemas.microsoft.com/office/drawing/2014/main" id="{275B038E-388D-2C15-CF50-69E65AB9839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4813" cy="4114800"/>
          </a:xfrm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de-DE">
              <a:cs typeface="+mn-cs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Text Box 1">
            <a:extLst>
              <a:ext uri="{FF2B5EF4-FFF2-40B4-BE49-F238E27FC236}">
                <a16:creationId xmlns:a16="http://schemas.microsoft.com/office/drawing/2014/main" id="{A4D14641-852F-F471-0EA0-B83873939DA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14225588" y="-11796713"/>
            <a:ext cx="16649701" cy="12488863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4" name="Text Box 2">
            <a:extLst>
              <a:ext uri="{FF2B5EF4-FFF2-40B4-BE49-F238E27FC236}">
                <a16:creationId xmlns:a16="http://schemas.microsoft.com/office/drawing/2014/main" id="{1ED8351B-5A95-3165-9961-61C08CC1BA8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1638" cy="4111625"/>
          </a:xfrm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de-DE">
              <a:cs typeface="+mn-cs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Text Box 1">
            <a:extLst>
              <a:ext uri="{FF2B5EF4-FFF2-40B4-BE49-F238E27FC236}">
                <a16:creationId xmlns:a16="http://schemas.microsoft.com/office/drawing/2014/main" id="{209B23A1-1E24-CEE4-27C7-6CFEC7AFAD5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14225588" y="-11796713"/>
            <a:ext cx="16651288" cy="12490451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5298" name="Text Box 2">
            <a:extLst>
              <a:ext uri="{FF2B5EF4-FFF2-40B4-BE49-F238E27FC236}">
                <a16:creationId xmlns:a16="http://schemas.microsoft.com/office/drawing/2014/main" id="{2A22CCA8-D526-428C-D3A8-681AD9F1D4A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3225" cy="4111625"/>
          </a:xfrm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de-DE">
              <a:cs typeface="+mn-cs"/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Text Box 1">
            <a:extLst>
              <a:ext uri="{FF2B5EF4-FFF2-40B4-BE49-F238E27FC236}">
                <a16:creationId xmlns:a16="http://schemas.microsoft.com/office/drawing/2014/main" id="{685A23D1-DEF0-0E02-3F43-C02123E00E2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14225588" y="-11796713"/>
            <a:ext cx="16651288" cy="12490451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2" name="Text Box 2">
            <a:extLst>
              <a:ext uri="{FF2B5EF4-FFF2-40B4-BE49-F238E27FC236}">
                <a16:creationId xmlns:a16="http://schemas.microsoft.com/office/drawing/2014/main" id="{42E0EE1F-43C9-CF14-8447-BDDF13F45EC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3225" cy="4111625"/>
          </a:xfrm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de-DE">
              <a:cs typeface="+mn-cs"/>
            </a:endParaRP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Text Box 1">
            <a:extLst>
              <a:ext uri="{FF2B5EF4-FFF2-40B4-BE49-F238E27FC236}">
                <a16:creationId xmlns:a16="http://schemas.microsoft.com/office/drawing/2014/main" id="{13AE1072-1F49-A0AC-36A6-D3D66DEF264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14225588" y="-11796713"/>
            <a:ext cx="16649701" cy="12488863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7346" name="Text Box 2">
            <a:extLst>
              <a:ext uri="{FF2B5EF4-FFF2-40B4-BE49-F238E27FC236}">
                <a16:creationId xmlns:a16="http://schemas.microsoft.com/office/drawing/2014/main" id="{0B8FC8DA-3040-1647-BC81-5922DFCB9D6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1638" cy="4111625"/>
          </a:xfrm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de-DE">
              <a:cs typeface="+mn-cs"/>
            </a:endParaRP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Text Box 1">
            <a:extLst>
              <a:ext uri="{FF2B5EF4-FFF2-40B4-BE49-F238E27FC236}">
                <a16:creationId xmlns:a16="http://schemas.microsoft.com/office/drawing/2014/main" id="{15370F40-854C-342B-0B7A-C97C7C03EDE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14225588" y="-11796713"/>
            <a:ext cx="16649701" cy="12488863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0" name="Text Box 2">
            <a:extLst>
              <a:ext uri="{FF2B5EF4-FFF2-40B4-BE49-F238E27FC236}">
                <a16:creationId xmlns:a16="http://schemas.microsoft.com/office/drawing/2014/main" id="{1806D433-19B8-7274-AFE1-C3940DC2FF8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1638" cy="4111625"/>
          </a:xfrm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de-DE">
              <a:cs typeface="+mn-cs"/>
            </a:endParaRP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Text Box 1">
            <a:extLst>
              <a:ext uri="{FF2B5EF4-FFF2-40B4-BE49-F238E27FC236}">
                <a16:creationId xmlns:a16="http://schemas.microsoft.com/office/drawing/2014/main" id="{4519755A-0C43-284A-C475-F6C6F0EE7D3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14225588" y="-11796713"/>
            <a:ext cx="16651288" cy="12490451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9394" name="Text Box 2">
            <a:extLst>
              <a:ext uri="{FF2B5EF4-FFF2-40B4-BE49-F238E27FC236}">
                <a16:creationId xmlns:a16="http://schemas.microsoft.com/office/drawing/2014/main" id="{76F5B316-2D30-572C-9DCC-720945FA8BA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3225" cy="4111625"/>
          </a:xfrm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de-DE">
              <a:cs typeface="+mn-cs"/>
            </a:endParaRPr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Text Box 1">
            <a:extLst>
              <a:ext uri="{FF2B5EF4-FFF2-40B4-BE49-F238E27FC236}">
                <a16:creationId xmlns:a16="http://schemas.microsoft.com/office/drawing/2014/main" id="{DFBF69C6-D545-D76F-3A5A-E71BDF2B607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14225588" y="-11796713"/>
            <a:ext cx="16648113" cy="12487276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0418" name="Text Box 2">
            <a:extLst>
              <a:ext uri="{FF2B5EF4-FFF2-40B4-BE49-F238E27FC236}">
                <a16:creationId xmlns:a16="http://schemas.microsoft.com/office/drawing/2014/main" id="{1830BD00-A59E-00D4-B741-CAA2BE05E59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0050" cy="4108450"/>
          </a:xfrm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de-DE">
              <a:cs typeface="+mn-cs"/>
            </a:endParaRPr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Text Box 1">
            <a:extLst>
              <a:ext uri="{FF2B5EF4-FFF2-40B4-BE49-F238E27FC236}">
                <a16:creationId xmlns:a16="http://schemas.microsoft.com/office/drawing/2014/main" id="{8B9A5F2D-AD2D-EC1F-030A-2B93C8C44A9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14225588" y="-11796713"/>
            <a:ext cx="16648113" cy="12487276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42" name="Text Box 2">
            <a:extLst>
              <a:ext uri="{FF2B5EF4-FFF2-40B4-BE49-F238E27FC236}">
                <a16:creationId xmlns:a16="http://schemas.microsoft.com/office/drawing/2014/main" id="{51D03D76-F408-3A2A-521F-75FE65D9DCF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0050" cy="4108450"/>
          </a:xfrm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de-DE">
              <a:cs typeface="+mn-cs"/>
            </a:endParaRPr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Text Box 1">
            <a:extLst>
              <a:ext uri="{FF2B5EF4-FFF2-40B4-BE49-F238E27FC236}">
                <a16:creationId xmlns:a16="http://schemas.microsoft.com/office/drawing/2014/main" id="{1FE127EA-F1AA-B782-E566-46F1497ED12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14225588" y="-11796713"/>
            <a:ext cx="16648113" cy="12487276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2466" name="Text Box 2">
            <a:extLst>
              <a:ext uri="{FF2B5EF4-FFF2-40B4-BE49-F238E27FC236}">
                <a16:creationId xmlns:a16="http://schemas.microsoft.com/office/drawing/2014/main" id="{6609E1EB-214D-2DF7-7CB2-ED412A0CF50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0050" cy="4108450"/>
          </a:xfrm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de-DE">
              <a:cs typeface="+mn-cs"/>
            </a:endParaRPr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Text Box 1">
            <a:extLst>
              <a:ext uri="{FF2B5EF4-FFF2-40B4-BE49-F238E27FC236}">
                <a16:creationId xmlns:a16="http://schemas.microsoft.com/office/drawing/2014/main" id="{F1F05B17-D932-3B98-C7B2-085941AB241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14225588" y="-11796713"/>
            <a:ext cx="16648113" cy="12487276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3490" name="Text Box 2">
            <a:extLst>
              <a:ext uri="{FF2B5EF4-FFF2-40B4-BE49-F238E27FC236}">
                <a16:creationId xmlns:a16="http://schemas.microsoft.com/office/drawing/2014/main" id="{AFACA8CD-B648-8714-8873-B6C43AD65D9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0050" cy="4108450"/>
          </a:xfrm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de-DE">
              <a:cs typeface="+mn-cs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xt Box 1">
            <a:extLst>
              <a:ext uri="{FF2B5EF4-FFF2-40B4-BE49-F238E27FC236}">
                <a16:creationId xmlns:a16="http://schemas.microsoft.com/office/drawing/2014/main" id="{F3AFA595-9578-660A-6DEA-B720EBE7E6B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866" name="Text Box 2">
            <a:extLst>
              <a:ext uri="{FF2B5EF4-FFF2-40B4-BE49-F238E27FC236}">
                <a16:creationId xmlns:a16="http://schemas.microsoft.com/office/drawing/2014/main" id="{4E91F681-DFE7-F5A8-7B73-E4377BBD596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4813" cy="4114800"/>
          </a:xfrm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de-DE">
              <a:cs typeface="+mn-cs"/>
            </a:endParaRPr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Text Box 1">
            <a:extLst>
              <a:ext uri="{FF2B5EF4-FFF2-40B4-BE49-F238E27FC236}">
                <a16:creationId xmlns:a16="http://schemas.microsoft.com/office/drawing/2014/main" id="{2EEAC4BC-BE0D-781F-3F21-30C3C7A6C12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14225588" y="-11796713"/>
            <a:ext cx="16648113" cy="12487276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4" name="Text Box 2">
            <a:extLst>
              <a:ext uri="{FF2B5EF4-FFF2-40B4-BE49-F238E27FC236}">
                <a16:creationId xmlns:a16="http://schemas.microsoft.com/office/drawing/2014/main" id="{7DFDD242-717A-6BB5-6767-A321E1D3D30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0050" cy="4108450"/>
          </a:xfrm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de-DE">
              <a:cs typeface="+mn-cs"/>
            </a:endParaRPr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Text Box 1">
            <a:extLst>
              <a:ext uri="{FF2B5EF4-FFF2-40B4-BE49-F238E27FC236}">
                <a16:creationId xmlns:a16="http://schemas.microsoft.com/office/drawing/2014/main" id="{77E8966B-2C37-828D-FCAA-AF827047C91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14225588" y="-11796713"/>
            <a:ext cx="16648113" cy="12487276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38" name="Text Box 2">
            <a:extLst>
              <a:ext uri="{FF2B5EF4-FFF2-40B4-BE49-F238E27FC236}">
                <a16:creationId xmlns:a16="http://schemas.microsoft.com/office/drawing/2014/main" id="{029EE12B-B88A-951A-05AE-0D84A53B843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0050" cy="4108450"/>
          </a:xfrm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de-DE">
              <a:cs typeface="+mn-cs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ext Box 1">
            <a:extLst>
              <a:ext uri="{FF2B5EF4-FFF2-40B4-BE49-F238E27FC236}">
                <a16:creationId xmlns:a16="http://schemas.microsoft.com/office/drawing/2014/main" id="{9FCED208-0648-CF32-A17A-9480B265432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0" name="Text Box 2">
            <a:extLst>
              <a:ext uri="{FF2B5EF4-FFF2-40B4-BE49-F238E27FC236}">
                <a16:creationId xmlns:a16="http://schemas.microsoft.com/office/drawing/2014/main" id="{81B41563-6C94-B54C-E77B-563DDAEE76B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4813" cy="4114800"/>
          </a:xfrm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de-DE">
              <a:cs typeface="+mn-cs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ext Box 1">
            <a:extLst>
              <a:ext uri="{FF2B5EF4-FFF2-40B4-BE49-F238E27FC236}">
                <a16:creationId xmlns:a16="http://schemas.microsoft.com/office/drawing/2014/main" id="{48AE6276-FD30-E3A5-2B60-D5DC6A73061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14225588" y="-11796713"/>
            <a:ext cx="16651288" cy="12490451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4" name="Text Box 2">
            <a:extLst>
              <a:ext uri="{FF2B5EF4-FFF2-40B4-BE49-F238E27FC236}">
                <a16:creationId xmlns:a16="http://schemas.microsoft.com/office/drawing/2014/main" id="{D5A3D52D-8827-72B1-50DC-67A74633DAE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3225" cy="4111625"/>
          </a:xfrm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de-DE">
              <a:cs typeface="+mn-cs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ext Box 1">
            <a:extLst>
              <a:ext uri="{FF2B5EF4-FFF2-40B4-BE49-F238E27FC236}">
                <a16:creationId xmlns:a16="http://schemas.microsoft.com/office/drawing/2014/main" id="{8B621474-8394-D548-3078-D04DE4BB52D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14225588" y="-11796713"/>
            <a:ext cx="16651288" cy="12490451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8" name="Text Box 2">
            <a:extLst>
              <a:ext uri="{FF2B5EF4-FFF2-40B4-BE49-F238E27FC236}">
                <a16:creationId xmlns:a16="http://schemas.microsoft.com/office/drawing/2014/main" id="{7C110D1F-BED7-E0BE-7A0D-E164AB5627A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3225" cy="4111625"/>
          </a:xfrm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de-DE">
              <a:cs typeface="+mn-cs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ext Box 1">
            <a:extLst>
              <a:ext uri="{FF2B5EF4-FFF2-40B4-BE49-F238E27FC236}">
                <a16:creationId xmlns:a16="http://schemas.microsoft.com/office/drawing/2014/main" id="{A386BCC8-2A15-66F1-A72C-FA633E69EC6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14225588" y="-11796713"/>
            <a:ext cx="16651288" cy="12490451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62" name="Text Box 2">
            <a:extLst>
              <a:ext uri="{FF2B5EF4-FFF2-40B4-BE49-F238E27FC236}">
                <a16:creationId xmlns:a16="http://schemas.microsoft.com/office/drawing/2014/main" id="{3FC72B96-7468-4383-E1B3-841E9FEA920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3225" cy="4111625"/>
          </a:xfrm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de-DE">
              <a:cs typeface="+mn-cs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ext Box 1">
            <a:extLst>
              <a:ext uri="{FF2B5EF4-FFF2-40B4-BE49-F238E27FC236}">
                <a16:creationId xmlns:a16="http://schemas.microsoft.com/office/drawing/2014/main" id="{A00A9303-BE6C-D878-65D4-5369C0DF63F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14225588" y="-11796713"/>
            <a:ext cx="16651288" cy="12490451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6" name="Text Box 2">
            <a:extLst>
              <a:ext uri="{FF2B5EF4-FFF2-40B4-BE49-F238E27FC236}">
                <a16:creationId xmlns:a16="http://schemas.microsoft.com/office/drawing/2014/main" id="{ED17726C-64CE-A599-E6E6-E14A1E42E8D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3225" cy="4111625"/>
          </a:xfrm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de-DE">
              <a:cs typeface="+mn-cs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ext Box 1">
            <a:extLst>
              <a:ext uri="{FF2B5EF4-FFF2-40B4-BE49-F238E27FC236}">
                <a16:creationId xmlns:a16="http://schemas.microsoft.com/office/drawing/2014/main" id="{50806899-A473-D77F-034A-F3926C23E53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14225588" y="-11796713"/>
            <a:ext cx="16651288" cy="12490451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3010" name="Text Box 2">
            <a:extLst>
              <a:ext uri="{FF2B5EF4-FFF2-40B4-BE49-F238E27FC236}">
                <a16:creationId xmlns:a16="http://schemas.microsoft.com/office/drawing/2014/main" id="{9FAB7E65-398D-9493-E9B0-4CB5C4C409D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3225" cy="4111625"/>
          </a:xfrm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de-DE">
              <a:cs typeface="+mn-cs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Mastertitelformat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/>
              <a:t>Master-Untertitelformat bearbeiten</a:t>
            </a:r>
            <a:endParaRPr lang="de-DE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D2543EB7-143A-653A-40BE-A6BA1035D100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51C9BCC-50BC-82AA-C02B-6561A6EBF173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891FA1B-8DD3-4522-E6DC-AEBC9F20DEDF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37E9BC-77D9-194D-AF95-71FE6AA2EF27}" type="slidenum">
              <a:rPr lang="de-CH" altLang="de-CZ"/>
              <a:pPr>
                <a:defRPr/>
              </a:pPr>
              <a:t>‹Nr.›</a:t>
            </a:fld>
            <a:endParaRPr lang="de-CH" altLang="de-CZ"/>
          </a:p>
        </p:txBody>
      </p:sp>
    </p:spTree>
    <p:extLst>
      <p:ext uri="{BB962C8B-B14F-4D97-AF65-F5344CB8AC3E}">
        <p14:creationId xmlns:p14="http://schemas.microsoft.com/office/powerpoint/2010/main" val="35486645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Mastertitelformat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Mastertextformat bearbeiten</a:t>
            </a:r>
          </a:p>
          <a:p>
            <a:pPr lvl="1"/>
            <a:r>
              <a:rPr lang="cs-CZ"/>
              <a:t>Zweite Ebene</a:t>
            </a:r>
          </a:p>
          <a:p>
            <a:pPr lvl="2"/>
            <a:r>
              <a:rPr lang="cs-CZ"/>
              <a:t>Dritte Ebene</a:t>
            </a:r>
          </a:p>
          <a:p>
            <a:pPr lvl="3"/>
            <a:r>
              <a:rPr lang="cs-CZ"/>
              <a:t>Vierte Ebene</a:t>
            </a:r>
          </a:p>
          <a:p>
            <a:pPr lvl="4"/>
            <a:r>
              <a:rPr lang="cs-CZ"/>
              <a:t>Fünfte Ebene</a:t>
            </a:r>
            <a:endParaRPr lang="de-DE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747D86E0-5BFC-602B-5913-8B9F256F9C64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F139644-40E2-E79A-9FD8-1E8DA251E165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3257D9F-305D-56E2-60BD-B53735AD2596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287B14-41E6-4244-AAE0-4FB8EF47E2FD}" type="slidenum">
              <a:rPr lang="de-CH" altLang="de-CZ"/>
              <a:pPr>
                <a:defRPr/>
              </a:pPr>
              <a:t>‹Nr.›</a:t>
            </a:fld>
            <a:endParaRPr lang="de-CH" altLang="de-CZ"/>
          </a:p>
        </p:txBody>
      </p:sp>
    </p:spTree>
    <p:extLst>
      <p:ext uri="{BB962C8B-B14F-4D97-AF65-F5344CB8AC3E}">
        <p14:creationId xmlns:p14="http://schemas.microsoft.com/office/powerpoint/2010/main" val="19364088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1463" y="128588"/>
            <a:ext cx="2054225" cy="5986462"/>
          </a:xfrm>
        </p:spPr>
        <p:txBody>
          <a:bodyPr vert="eaVert"/>
          <a:lstStyle/>
          <a:p>
            <a:r>
              <a:rPr lang="cs-CZ"/>
              <a:t>Mastertitelformat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128588"/>
            <a:ext cx="6011863" cy="5986462"/>
          </a:xfrm>
        </p:spPr>
        <p:txBody>
          <a:bodyPr vert="eaVert"/>
          <a:lstStyle/>
          <a:p>
            <a:pPr lvl="0"/>
            <a:r>
              <a:rPr lang="cs-CZ"/>
              <a:t>Mastertextformat bearbeiten</a:t>
            </a:r>
          </a:p>
          <a:p>
            <a:pPr lvl="1"/>
            <a:r>
              <a:rPr lang="cs-CZ"/>
              <a:t>Zweite Ebene</a:t>
            </a:r>
          </a:p>
          <a:p>
            <a:pPr lvl="2"/>
            <a:r>
              <a:rPr lang="cs-CZ"/>
              <a:t>Dritte Ebene</a:t>
            </a:r>
          </a:p>
          <a:p>
            <a:pPr lvl="3"/>
            <a:r>
              <a:rPr lang="cs-CZ"/>
              <a:t>Vierte Ebene</a:t>
            </a:r>
          </a:p>
          <a:p>
            <a:pPr lvl="4"/>
            <a:r>
              <a:rPr lang="cs-CZ"/>
              <a:t>Fünfte Ebene</a:t>
            </a:r>
            <a:endParaRPr lang="de-DE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593AC400-839C-756F-FB49-728DC9E0276E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3B7E493-8F37-139B-4CC9-1FD974094F2A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098F87F-D2DD-B426-7B75-51AE6E2BF18C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EDC277-63C1-1641-928A-61CA0E81ED6D}" type="slidenum">
              <a:rPr lang="de-CH" altLang="de-CZ"/>
              <a:pPr>
                <a:defRPr/>
              </a:pPr>
              <a:t>‹Nr.›</a:t>
            </a:fld>
            <a:endParaRPr lang="de-CH" altLang="de-CZ"/>
          </a:p>
        </p:txBody>
      </p:sp>
    </p:spTree>
    <p:extLst>
      <p:ext uri="{BB962C8B-B14F-4D97-AF65-F5344CB8AC3E}">
        <p14:creationId xmlns:p14="http://schemas.microsoft.com/office/powerpoint/2010/main" val="43949387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128588"/>
            <a:ext cx="8218488" cy="1433512"/>
          </a:xfrm>
        </p:spPr>
        <p:txBody>
          <a:bodyPr/>
          <a:lstStyle/>
          <a:p>
            <a:r>
              <a:rPr lang="cs-CZ"/>
              <a:t>Mastertitelformat bearbeiten</a:t>
            </a:r>
            <a:endParaRPr lang="de-DE"/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DAA4CB42-F9F1-FDE9-4504-2619EB05F2EE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BF8A92B-96C8-0EB7-C1C1-240F10824D47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433D70D-C720-DC78-58DC-1AA1993E829D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ABD0B8-F8AA-3942-8FD9-BB50F8FE976B}" type="slidenum">
              <a:rPr lang="de-CH" altLang="de-CZ"/>
              <a:pPr>
                <a:defRPr/>
              </a:pPr>
              <a:t>‹Nr.›</a:t>
            </a:fld>
            <a:endParaRPr lang="de-CH" altLang="de-CZ"/>
          </a:p>
        </p:txBody>
      </p:sp>
    </p:spTree>
    <p:extLst>
      <p:ext uri="{BB962C8B-B14F-4D97-AF65-F5344CB8AC3E}">
        <p14:creationId xmlns:p14="http://schemas.microsoft.com/office/powerpoint/2010/main" val="29697888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Mastertitelformat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Mastertextformat bearbeiten</a:t>
            </a:r>
          </a:p>
          <a:p>
            <a:pPr lvl="1"/>
            <a:r>
              <a:rPr lang="cs-CZ"/>
              <a:t>Zweite Ebene</a:t>
            </a:r>
          </a:p>
          <a:p>
            <a:pPr lvl="2"/>
            <a:r>
              <a:rPr lang="cs-CZ"/>
              <a:t>Dritte Ebene</a:t>
            </a:r>
          </a:p>
          <a:p>
            <a:pPr lvl="3"/>
            <a:r>
              <a:rPr lang="cs-CZ"/>
              <a:t>Vierte Ebene</a:t>
            </a:r>
          </a:p>
          <a:p>
            <a:pPr lvl="4"/>
            <a:r>
              <a:rPr lang="cs-CZ"/>
              <a:t>Fünfte Ebene</a:t>
            </a:r>
            <a:endParaRPr lang="de-DE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3B277F60-9387-31D8-C1FA-6B0D88FB04F3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497D9E3-42B3-D0F6-8CED-62DF1BE35248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5BF304D-EBAF-EB2F-3242-545A1DD1D561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B9D9FB-6CFE-C947-AD9D-D801FD1E701B}" type="slidenum">
              <a:rPr lang="de-CH" altLang="de-CZ"/>
              <a:pPr>
                <a:defRPr/>
              </a:pPr>
              <a:t>‹Nr.›</a:t>
            </a:fld>
            <a:endParaRPr lang="de-CH" altLang="de-CZ"/>
          </a:p>
        </p:txBody>
      </p:sp>
    </p:spTree>
    <p:extLst>
      <p:ext uri="{BB962C8B-B14F-4D97-AF65-F5344CB8AC3E}">
        <p14:creationId xmlns:p14="http://schemas.microsoft.com/office/powerpoint/2010/main" val="34296665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Mastertitelformat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Mastertextformat bearbeiten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D1711BE-2F35-54AD-7C70-AAEE92227464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CECDDAD-4DC0-5D91-C033-A5ECA29DB5CF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795EA4D-04D0-B70D-5128-4CB5000457DA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E1ADA2-DBB2-9445-A4B8-0D959637CEE3}" type="slidenum">
              <a:rPr lang="de-CH" altLang="de-CZ"/>
              <a:pPr>
                <a:defRPr/>
              </a:pPr>
              <a:t>‹Nr.›</a:t>
            </a:fld>
            <a:endParaRPr lang="de-CH" altLang="de-CZ"/>
          </a:p>
        </p:txBody>
      </p:sp>
    </p:spTree>
    <p:extLst>
      <p:ext uri="{BB962C8B-B14F-4D97-AF65-F5344CB8AC3E}">
        <p14:creationId xmlns:p14="http://schemas.microsoft.com/office/powerpoint/2010/main" val="27729325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Mastertitelformat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250" cy="45148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Mastertextformat bearbeiten</a:t>
            </a:r>
          </a:p>
          <a:p>
            <a:pPr lvl="1"/>
            <a:r>
              <a:rPr lang="cs-CZ"/>
              <a:t>Zweite Ebene</a:t>
            </a:r>
          </a:p>
          <a:p>
            <a:pPr lvl="2"/>
            <a:r>
              <a:rPr lang="cs-CZ"/>
              <a:t>Dritte Ebene</a:t>
            </a:r>
          </a:p>
          <a:p>
            <a:pPr lvl="3"/>
            <a:r>
              <a:rPr lang="cs-CZ"/>
              <a:t>Vierte Ebene</a:t>
            </a:r>
          </a:p>
          <a:p>
            <a:pPr lvl="4"/>
            <a:r>
              <a:rPr lang="cs-CZ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1850" y="1600200"/>
            <a:ext cx="4033838" cy="45148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Mastertextformat bearbeiten</a:t>
            </a:r>
          </a:p>
          <a:p>
            <a:pPr lvl="1"/>
            <a:r>
              <a:rPr lang="cs-CZ"/>
              <a:t>Zweite Ebene</a:t>
            </a:r>
          </a:p>
          <a:p>
            <a:pPr lvl="2"/>
            <a:r>
              <a:rPr lang="cs-CZ"/>
              <a:t>Dritte Ebene</a:t>
            </a:r>
          </a:p>
          <a:p>
            <a:pPr lvl="3"/>
            <a:r>
              <a:rPr lang="cs-CZ"/>
              <a:t>Vierte Ebene</a:t>
            </a:r>
          </a:p>
          <a:p>
            <a:pPr lvl="4"/>
            <a:r>
              <a:rPr lang="cs-CZ"/>
              <a:t>Fünfte Ebene</a:t>
            </a:r>
            <a:endParaRPr lang="de-DE"/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5CF74D69-C1B8-F469-7A18-F169DAC4D9BA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06128D6F-06EB-E867-8401-29E72005ECC9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EA49DD23-7E5E-4B1B-2088-6CBFB4E8BFED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FB2556-DC53-AA4E-9612-836A48E531F7}" type="slidenum">
              <a:rPr lang="de-CH" altLang="de-CZ"/>
              <a:pPr>
                <a:defRPr/>
              </a:pPr>
              <a:t>‹Nr.›</a:t>
            </a:fld>
            <a:endParaRPr lang="de-CH" altLang="de-CZ"/>
          </a:p>
        </p:txBody>
      </p:sp>
    </p:spTree>
    <p:extLst>
      <p:ext uri="{BB962C8B-B14F-4D97-AF65-F5344CB8AC3E}">
        <p14:creationId xmlns:p14="http://schemas.microsoft.com/office/powerpoint/2010/main" val="38639142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Mastertitelformat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Mastertextformat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Mastertextformat bearbeiten</a:t>
            </a:r>
          </a:p>
          <a:p>
            <a:pPr lvl="1"/>
            <a:r>
              <a:rPr lang="cs-CZ"/>
              <a:t>Zweite Ebene</a:t>
            </a:r>
          </a:p>
          <a:p>
            <a:pPr lvl="2"/>
            <a:r>
              <a:rPr lang="cs-CZ"/>
              <a:t>Dritte Ebene</a:t>
            </a:r>
          </a:p>
          <a:p>
            <a:pPr lvl="3"/>
            <a:r>
              <a:rPr lang="cs-CZ"/>
              <a:t>Vierte Ebene</a:t>
            </a:r>
          </a:p>
          <a:p>
            <a:pPr lvl="4"/>
            <a:r>
              <a:rPr lang="cs-CZ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Mastertextformat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Mastertextformat bearbeiten</a:t>
            </a:r>
          </a:p>
          <a:p>
            <a:pPr lvl="1"/>
            <a:r>
              <a:rPr lang="cs-CZ"/>
              <a:t>Zweite Ebene</a:t>
            </a:r>
          </a:p>
          <a:p>
            <a:pPr lvl="2"/>
            <a:r>
              <a:rPr lang="cs-CZ"/>
              <a:t>Dritte Ebene</a:t>
            </a:r>
          </a:p>
          <a:p>
            <a:pPr lvl="3"/>
            <a:r>
              <a:rPr lang="cs-CZ"/>
              <a:t>Vierte Ebene</a:t>
            </a:r>
          </a:p>
          <a:p>
            <a:pPr lvl="4"/>
            <a:r>
              <a:rPr lang="cs-CZ"/>
              <a:t>Fünfte Ebene</a:t>
            </a:r>
            <a:endParaRPr lang="de-DE"/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808DD058-0B19-6118-0262-EC27363759EB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33AF4152-E983-AAAE-7AC2-772E372B377A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9" name="Rectangle 5">
            <a:extLst>
              <a:ext uri="{FF2B5EF4-FFF2-40B4-BE49-F238E27FC236}">
                <a16:creationId xmlns:a16="http://schemas.microsoft.com/office/drawing/2014/main" id="{EFEC1EBF-F35A-58EC-E2B5-4AFF362CFE54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44B3AA-E383-A840-BDF7-F73117113670}" type="slidenum">
              <a:rPr lang="de-CH" altLang="de-CZ"/>
              <a:pPr>
                <a:defRPr/>
              </a:pPr>
              <a:t>‹Nr.›</a:t>
            </a:fld>
            <a:endParaRPr lang="de-CH" altLang="de-CZ"/>
          </a:p>
        </p:txBody>
      </p:sp>
    </p:spTree>
    <p:extLst>
      <p:ext uri="{BB962C8B-B14F-4D97-AF65-F5344CB8AC3E}">
        <p14:creationId xmlns:p14="http://schemas.microsoft.com/office/powerpoint/2010/main" val="36218342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Mastertitelformat bearbeiten</a:t>
            </a:r>
            <a:endParaRPr lang="de-DE"/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323EE52A-32E7-54B9-F221-BB8E1FD7BEA7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7247E78-3630-F596-41A5-F0C04217BEA6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83AD2F97-BD1C-BEB4-14BD-4727F43112B9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CCF80B-C3C1-E44D-82DB-6DF0BD19F6A6}" type="slidenum">
              <a:rPr lang="de-CH" altLang="de-CZ"/>
              <a:pPr>
                <a:defRPr/>
              </a:pPr>
              <a:t>‹Nr.›</a:t>
            </a:fld>
            <a:endParaRPr lang="de-CH" altLang="de-CZ"/>
          </a:p>
        </p:txBody>
      </p:sp>
    </p:spTree>
    <p:extLst>
      <p:ext uri="{BB962C8B-B14F-4D97-AF65-F5344CB8AC3E}">
        <p14:creationId xmlns:p14="http://schemas.microsoft.com/office/powerpoint/2010/main" val="36400565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>
            <a:extLst>
              <a:ext uri="{FF2B5EF4-FFF2-40B4-BE49-F238E27FC236}">
                <a16:creationId xmlns:a16="http://schemas.microsoft.com/office/drawing/2014/main" id="{E29D16AA-874E-0AD0-98A2-0B7E0ABA3C54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F45914C2-614B-326A-0074-04A8F1229F82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50AEA1F9-EC28-CEFD-BD14-3B3241911D91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F3951A-1C6E-AC47-B73D-3757FD9B2484}" type="slidenum">
              <a:rPr lang="de-CH" altLang="de-CZ"/>
              <a:pPr>
                <a:defRPr/>
              </a:pPr>
              <a:t>‹Nr.›</a:t>
            </a:fld>
            <a:endParaRPr lang="de-CH" altLang="de-CZ"/>
          </a:p>
        </p:txBody>
      </p:sp>
    </p:spTree>
    <p:extLst>
      <p:ext uri="{BB962C8B-B14F-4D97-AF65-F5344CB8AC3E}">
        <p14:creationId xmlns:p14="http://schemas.microsoft.com/office/powerpoint/2010/main" val="1439332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Mastertitelformat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Mastertextformat bearbeiten</a:t>
            </a:r>
          </a:p>
          <a:p>
            <a:pPr lvl="1"/>
            <a:r>
              <a:rPr lang="cs-CZ"/>
              <a:t>Zweite Ebene</a:t>
            </a:r>
          </a:p>
          <a:p>
            <a:pPr lvl="2"/>
            <a:r>
              <a:rPr lang="cs-CZ"/>
              <a:t>Dritte Ebene</a:t>
            </a:r>
          </a:p>
          <a:p>
            <a:pPr lvl="3"/>
            <a:r>
              <a:rPr lang="cs-CZ"/>
              <a:t>Vierte Ebene</a:t>
            </a:r>
          </a:p>
          <a:p>
            <a:pPr lvl="4"/>
            <a:r>
              <a:rPr lang="cs-CZ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Mastertextformat bearbeiten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3884BF34-B1E6-027E-CBAA-AA1DEE7A6B3D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94F970C7-8C3E-C6AC-F96E-3D23FD8EF491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5E676600-18FE-D1B8-3DC7-888ED5BA4AD7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96CB73-E27C-8E47-A6C9-2A622EE28375}" type="slidenum">
              <a:rPr lang="de-CH" altLang="de-CZ"/>
              <a:pPr>
                <a:defRPr/>
              </a:pPr>
              <a:t>‹Nr.›</a:t>
            </a:fld>
            <a:endParaRPr lang="de-CH" altLang="de-CZ"/>
          </a:p>
        </p:txBody>
      </p:sp>
    </p:spTree>
    <p:extLst>
      <p:ext uri="{BB962C8B-B14F-4D97-AF65-F5344CB8AC3E}">
        <p14:creationId xmlns:p14="http://schemas.microsoft.com/office/powerpoint/2010/main" val="39775362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Mastertitelformat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Mastertextformat bearbeiten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50B9BDEB-C668-BB29-494A-7630376EFC5E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726068A9-0802-1E90-2023-05BD2922B66E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9EEA4C4A-A227-63AF-5848-4E968D353ED5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A6BBB3-E350-1047-8436-82AF4A0A8074}" type="slidenum">
              <a:rPr lang="de-CH" altLang="de-CZ"/>
              <a:pPr>
                <a:defRPr/>
              </a:pPr>
              <a:t>‹Nr.›</a:t>
            </a:fld>
            <a:endParaRPr lang="de-CH" altLang="de-CZ"/>
          </a:p>
        </p:txBody>
      </p:sp>
    </p:spTree>
    <p:extLst>
      <p:ext uri="{BB962C8B-B14F-4D97-AF65-F5344CB8AC3E}">
        <p14:creationId xmlns:p14="http://schemas.microsoft.com/office/powerpoint/2010/main" val="13614651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>
            <a:extLst>
              <a:ext uri="{FF2B5EF4-FFF2-40B4-BE49-F238E27FC236}">
                <a16:creationId xmlns:a16="http://schemas.microsoft.com/office/drawing/2014/main" id="{223C383A-18ED-ABBC-A063-A7EAB0B4EC7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8588"/>
            <a:ext cx="8218488" cy="1433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de-CZ"/>
              <a:t>Klicken Sie, um das Format des Titeltextes zu bearbeiten</a:t>
            </a:r>
          </a:p>
        </p:txBody>
      </p:sp>
      <p:sp>
        <p:nvSpPr>
          <p:cNvPr id="1027" name="Rectangle 2">
            <a:extLst>
              <a:ext uri="{FF2B5EF4-FFF2-40B4-BE49-F238E27FC236}">
                <a16:creationId xmlns:a16="http://schemas.microsoft.com/office/drawing/2014/main" id="{2C33D51E-811C-C9C3-5538-D1DD57F0C31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18488" cy="4514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de-CZ"/>
              <a:t>Klicken Sie, um die Formate des Gliederungstextes zu bearbeiten</a:t>
            </a:r>
          </a:p>
          <a:p>
            <a:pPr lvl="1"/>
            <a:r>
              <a:rPr lang="en-GB" altLang="de-CZ"/>
              <a:t>Zweite Gliederungsebene</a:t>
            </a:r>
          </a:p>
          <a:p>
            <a:pPr lvl="2"/>
            <a:r>
              <a:rPr lang="en-GB" altLang="de-CZ"/>
              <a:t>Dritte Gliederungsebene</a:t>
            </a:r>
          </a:p>
          <a:p>
            <a:pPr lvl="3"/>
            <a:r>
              <a:rPr lang="en-GB" altLang="de-CZ"/>
              <a:t>Vierte Gliederungsebene</a:t>
            </a:r>
          </a:p>
          <a:p>
            <a:pPr lvl="4"/>
            <a:r>
              <a:rPr lang="en-GB" altLang="de-CZ"/>
              <a:t>Fünfte Gliederungsebene</a:t>
            </a:r>
          </a:p>
          <a:p>
            <a:pPr lvl="4"/>
            <a:r>
              <a:rPr lang="en-GB" altLang="de-CZ"/>
              <a:t>Sechste Gliederungsebene</a:t>
            </a:r>
          </a:p>
          <a:p>
            <a:pPr lvl="4"/>
            <a:r>
              <a:rPr lang="en-GB" altLang="de-CZ"/>
              <a:t>Siebente Gliederungsebene</a:t>
            </a:r>
          </a:p>
          <a:p>
            <a:pPr lvl="4"/>
            <a:r>
              <a:rPr lang="en-GB" altLang="de-CZ"/>
              <a:t>Achte Gliederungsebene</a:t>
            </a:r>
          </a:p>
          <a:p>
            <a:pPr lvl="4"/>
            <a:r>
              <a:rPr lang="en-GB" altLang="de-CZ"/>
              <a:t>Neunte Gliederungsebene</a:t>
            </a:r>
          </a:p>
        </p:txBody>
      </p:sp>
      <p:sp>
        <p:nvSpPr>
          <p:cNvPr id="2" name="Rectangle 3">
            <a:extLst>
              <a:ext uri="{FF2B5EF4-FFF2-40B4-BE49-F238E27FC236}">
                <a16:creationId xmlns:a16="http://schemas.microsoft.com/office/drawing/2014/main" id="{6A9086C5-0E32-2441-3C20-8D7ECA424431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 bwMode="auto">
          <a:xfrm>
            <a:off x="457200" y="6245225"/>
            <a:ext cx="2122488" cy="46513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1" hangingPunct="1"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" charset="0"/>
              </a:defRPr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AF40DE7D-A713-FE63-DAF7-5AB13D0E0931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 bwMode="auto">
          <a:xfrm>
            <a:off x="3124200" y="6245225"/>
            <a:ext cx="2884488" cy="46513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1" hangingPunct="1"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" charset="0"/>
              </a:defRPr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C666B8D5-5BE8-7F57-B560-196C2D1DD061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245225"/>
            <a:ext cx="2122488" cy="46513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1" hangingPunct="1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D1976177-0996-0C4A-A2A5-57122078414F}" type="slidenum">
              <a:rPr lang="de-CH" altLang="de-CZ"/>
              <a:pPr>
                <a:defRPr/>
              </a:pPr>
              <a:t>‹Nr.›</a:t>
            </a:fld>
            <a:endParaRPr lang="de-CH" altLang="de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+mj-lt"/>
          <a:ea typeface="+mj-ea"/>
          <a:cs typeface="+mj-cs"/>
        </a:defRPr>
      </a:lvl1pPr>
      <a:lvl2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charset="0"/>
          <a:ea typeface="ＭＳ Ｐゴシック" charset="0"/>
          <a:cs typeface="Arial" charset="0"/>
        </a:defRPr>
      </a:lvl2pPr>
      <a:lvl3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charset="0"/>
          <a:ea typeface="ＭＳ Ｐゴシック" charset="0"/>
          <a:cs typeface="Arial" charset="0"/>
        </a:defRPr>
      </a:lvl3pPr>
      <a:lvl4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charset="0"/>
          <a:ea typeface="ＭＳ Ｐゴシック" charset="0"/>
          <a:cs typeface="Arial" charset="0"/>
        </a:defRPr>
      </a:lvl4pPr>
      <a:lvl5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charset="0"/>
          <a:ea typeface="ＭＳ Ｐゴシック" charset="0"/>
          <a:cs typeface="Arial" charset="0"/>
        </a:defRPr>
      </a:lvl5pPr>
      <a:lvl6pPr marL="2514600" indent="-228600"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400">
          <a:solidFill>
            <a:srgbClr val="000000"/>
          </a:solidFill>
          <a:latin typeface="Arial" charset="0"/>
          <a:ea typeface="ＭＳ Ｐゴシック" charset="0"/>
          <a:cs typeface="Arial" charset="0"/>
        </a:defRPr>
      </a:lvl6pPr>
      <a:lvl7pPr marL="2971800" indent="-228600"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400">
          <a:solidFill>
            <a:srgbClr val="000000"/>
          </a:solidFill>
          <a:latin typeface="Arial" charset="0"/>
          <a:ea typeface="ＭＳ Ｐゴシック" charset="0"/>
          <a:cs typeface="Arial" charset="0"/>
        </a:defRPr>
      </a:lvl7pPr>
      <a:lvl8pPr marL="3429000" indent="-228600"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400">
          <a:solidFill>
            <a:srgbClr val="000000"/>
          </a:solidFill>
          <a:latin typeface="Arial" charset="0"/>
          <a:ea typeface="ＭＳ Ｐゴシック" charset="0"/>
          <a:cs typeface="Arial" charset="0"/>
        </a:defRPr>
      </a:lvl8pPr>
      <a:lvl9pPr marL="3886200" indent="-228600"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400">
          <a:solidFill>
            <a:srgbClr val="000000"/>
          </a:solidFill>
          <a:latin typeface="Arial" charset="0"/>
          <a:ea typeface="ＭＳ Ｐゴシック" charset="0"/>
          <a:cs typeface="Arial" charset="0"/>
        </a:defRPr>
      </a:lvl9pPr>
    </p:titleStyle>
    <p:bodyStyle>
      <a:lvl1pPr marL="342900" indent="-342900" algn="l" defTabSz="449263" rtl="0" eaLnBrk="0" fontAlgn="base" hangingPunct="0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8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4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2000">
          <a:solidFill>
            <a:srgbClr val="000000"/>
          </a:solidFill>
          <a:latin typeface="+mn-lt"/>
          <a:ea typeface="+mn-ea"/>
          <a:cs typeface="+mn-cs"/>
        </a:defRPr>
      </a:lvl6pPr>
      <a:lvl7pPr marL="2971800" indent="-228600" algn="l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2000">
          <a:solidFill>
            <a:srgbClr val="000000"/>
          </a:solidFill>
          <a:latin typeface="+mn-lt"/>
          <a:ea typeface="+mn-ea"/>
          <a:cs typeface="+mn-cs"/>
        </a:defRPr>
      </a:lvl7pPr>
      <a:lvl8pPr marL="3429000" indent="-228600" algn="l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2000">
          <a:solidFill>
            <a:srgbClr val="000000"/>
          </a:solidFill>
          <a:latin typeface="+mn-lt"/>
          <a:ea typeface="+mn-ea"/>
          <a:cs typeface="+mn-cs"/>
        </a:defRPr>
      </a:lvl8pPr>
      <a:lvl9pPr marL="3886200" indent="-228600" algn="l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2000">
          <a:solidFill>
            <a:srgbClr val="000000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1">
            <a:extLst>
              <a:ext uri="{FF2B5EF4-FFF2-40B4-BE49-F238E27FC236}">
                <a16:creationId xmlns:a16="http://schemas.microsoft.com/office/drawing/2014/main" id="{84525875-0A2A-D8AE-E859-337A845EB25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4213" y="1052513"/>
            <a:ext cx="7772400" cy="1470025"/>
          </a:xfrm>
        </p:spPr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de-CH" altLang="de-CZ" sz="4000" b="1">
                <a:latin typeface="Times New Roman" panose="02020603050405020304" pitchFamily="18" charset="0"/>
              </a:rPr>
              <a:t>Morfologie ruštiny</a:t>
            </a:r>
          </a:p>
        </p:txBody>
      </p:sp>
      <p:sp>
        <p:nvSpPr>
          <p:cNvPr id="15363" name="Rectangle 2">
            <a:extLst>
              <a:ext uri="{FF2B5EF4-FFF2-40B4-BE49-F238E27FC236}">
                <a16:creationId xmlns:a16="http://schemas.microsoft.com/office/drawing/2014/main" id="{BB70295D-6A0E-E5A2-B533-EE494A0369F3}"/>
              </a:ext>
            </a:extLst>
          </p:cNvPr>
          <p:cNvSpPr>
            <a:spLocks noGrp="1" noChangeArrowheads="1"/>
          </p:cNvSpPr>
          <p:nvPr>
            <p:ph type="subTitle" idx="4294967295"/>
          </p:nvPr>
        </p:nvSpPr>
        <p:spPr>
          <a:xfrm>
            <a:off x="1331913" y="4652963"/>
            <a:ext cx="6400800" cy="911225"/>
          </a:xfrm>
        </p:spPr>
        <p:txBody>
          <a:bodyPr/>
          <a:lstStyle/>
          <a:p>
            <a:pPr marL="0" indent="0" algn="ctr" eaLnBrk="1" hangingPunct="1">
              <a:buClrTx/>
              <a:buFontTx/>
              <a:buNone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</a:pPr>
            <a:r>
              <a:rPr lang="de-CH" altLang="de-CZ">
                <a:latin typeface="Times New Roman" panose="02020603050405020304" pitchFamily="18" charset="0"/>
              </a:rPr>
              <a:t>Markus Giger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Rectangle 1">
            <a:extLst>
              <a:ext uri="{FF2B5EF4-FFF2-40B4-BE49-F238E27FC236}">
                <a16:creationId xmlns:a16="http://schemas.microsoft.com/office/drawing/2014/main" id="{4A247308-7098-77E4-AFEE-67D03ED0A570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196850" y="301625"/>
            <a:ext cx="8586788" cy="6467475"/>
          </a:xfrm>
        </p:spPr>
        <p:txBody>
          <a:bodyPr anchor="t"/>
          <a:lstStyle/>
          <a:p>
            <a:pPr marL="336550" indent="-336550" algn="l" eaLnBrk="1" hangingPunct="1">
              <a:spcBef>
                <a:spcPts val="800"/>
              </a:spcBef>
              <a:buSzPct val="45000"/>
              <a:buFont typeface="Wingdings" pitchFamily="2" charset="2"/>
              <a:buChar char=""/>
              <a:tabLst>
                <a:tab pos="336550" algn="l"/>
                <a:tab pos="441325" algn="l"/>
                <a:tab pos="890588" algn="l"/>
                <a:tab pos="1339850" algn="l"/>
                <a:tab pos="1789113" algn="l"/>
                <a:tab pos="2238375" algn="l"/>
                <a:tab pos="2687638" algn="l"/>
                <a:tab pos="3136900" algn="l"/>
                <a:tab pos="3586163" algn="l"/>
                <a:tab pos="4035425" algn="l"/>
                <a:tab pos="4484688" algn="l"/>
                <a:tab pos="4933950" algn="l"/>
                <a:tab pos="5383213" algn="l"/>
                <a:tab pos="5832475" algn="l"/>
                <a:tab pos="6281738" algn="l"/>
                <a:tab pos="6731000" algn="l"/>
                <a:tab pos="7180263" algn="l"/>
                <a:tab pos="7629525" algn="l"/>
                <a:tab pos="8078788" algn="l"/>
                <a:tab pos="8528050" algn="l"/>
                <a:tab pos="8977313" algn="l"/>
              </a:tabLst>
              <a:defRPr/>
            </a:pPr>
            <a:r>
              <a:rPr lang="cs-CZ" altLang="de-CZ" sz="2800">
                <a:latin typeface="Times New Roman" panose="02020603050405020304" pitchFamily="18" charset="0"/>
              </a:rPr>
              <a:t>Foneticky totožné tvary </a:t>
            </a:r>
            <a:r>
              <a:rPr lang="cs-CZ" altLang="de-CZ" sz="2800" i="1">
                <a:latin typeface="Times New Roman" panose="02020603050405020304" pitchFamily="18" charset="0"/>
              </a:rPr>
              <a:t>зав</a:t>
            </a:r>
            <a:r>
              <a:rPr lang="cs-CZ" altLang="de-CZ" sz="2800" i="1" u="sng">
                <a:latin typeface="Times New Roman" panose="02020603050405020304" pitchFamily="18" charset="0"/>
              </a:rPr>
              <a:t>о</a:t>
            </a:r>
            <a:r>
              <a:rPr lang="cs-CZ" altLang="de-CZ" sz="2800" i="1">
                <a:latin typeface="Times New Roman" panose="02020603050405020304" pitchFamily="18" charset="0"/>
              </a:rPr>
              <a:t>дом, зав</a:t>
            </a:r>
            <a:r>
              <a:rPr lang="cs-CZ" altLang="de-CZ" sz="2800" i="1" u="sng">
                <a:latin typeface="Times New Roman" panose="02020603050405020304" pitchFamily="18" charset="0"/>
              </a:rPr>
              <a:t>о</a:t>
            </a:r>
            <a:r>
              <a:rPr lang="cs-CZ" altLang="de-CZ" sz="2800" i="1">
                <a:latin typeface="Times New Roman" panose="02020603050405020304" pitchFamily="18" charset="0"/>
              </a:rPr>
              <a:t>дам</a:t>
            </a:r>
            <a:r>
              <a:rPr lang="cs-CZ" altLang="de-CZ" sz="2800">
                <a:latin typeface="Times New Roman" panose="02020603050405020304" pitchFamily="18" charset="0"/>
              </a:rPr>
              <a:t> nebo </a:t>
            </a:r>
            <a:r>
              <a:rPr lang="cs-CZ" altLang="de-CZ" sz="2800" i="1">
                <a:latin typeface="Times New Roman" panose="02020603050405020304" pitchFamily="18" charset="0"/>
              </a:rPr>
              <a:t>автомоб</a:t>
            </a:r>
            <a:r>
              <a:rPr lang="cs-CZ" altLang="de-CZ" sz="2800" i="1" u="sng">
                <a:latin typeface="Times New Roman" panose="02020603050405020304" pitchFamily="18" charset="0"/>
              </a:rPr>
              <a:t>и</a:t>
            </a:r>
            <a:r>
              <a:rPr lang="cs-CZ" altLang="de-CZ" sz="2800" i="1">
                <a:latin typeface="Times New Roman" panose="02020603050405020304" pitchFamily="18" charset="0"/>
              </a:rPr>
              <a:t>ле,</a:t>
            </a:r>
            <a:r>
              <a:rPr lang="cs-CZ" altLang="de-CZ" sz="2800">
                <a:latin typeface="Times New Roman" panose="02020603050405020304" pitchFamily="18" charset="0"/>
              </a:rPr>
              <a:t> </a:t>
            </a:r>
            <a:r>
              <a:rPr lang="cs-CZ" altLang="de-CZ" sz="2800" i="1">
                <a:latin typeface="Times New Roman" panose="02020603050405020304" pitchFamily="18" charset="0"/>
              </a:rPr>
              <a:t>автомоб</a:t>
            </a:r>
            <a:r>
              <a:rPr lang="cs-CZ" altLang="de-CZ" sz="2800" i="1" u="sng">
                <a:latin typeface="Times New Roman" panose="02020603050405020304" pitchFamily="18" charset="0"/>
              </a:rPr>
              <a:t>и</a:t>
            </a:r>
            <a:r>
              <a:rPr lang="cs-CZ" altLang="de-CZ" sz="2800" i="1">
                <a:latin typeface="Times New Roman" panose="02020603050405020304" pitchFamily="18" charset="0"/>
              </a:rPr>
              <a:t>ли </a:t>
            </a:r>
            <a:r>
              <a:rPr lang="cs-CZ" altLang="de-CZ" sz="2800">
                <a:latin typeface="Times New Roman" panose="02020603050405020304" pitchFamily="18" charset="0"/>
              </a:rPr>
              <a:t>mají různé koncovky</a:t>
            </a:r>
          </a:p>
          <a:p>
            <a:pPr marL="336550" indent="-336550" algn="l" eaLnBrk="1" hangingPunct="1">
              <a:spcBef>
                <a:spcPts val="800"/>
              </a:spcBef>
              <a:buSzPct val="45000"/>
              <a:buFont typeface="Wingdings" pitchFamily="2" charset="2"/>
              <a:buChar char=""/>
              <a:tabLst>
                <a:tab pos="336550" algn="l"/>
                <a:tab pos="441325" algn="l"/>
                <a:tab pos="890588" algn="l"/>
                <a:tab pos="1339850" algn="l"/>
                <a:tab pos="1789113" algn="l"/>
                <a:tab pos="2238375" algn="l"/>
                <a:tab pos="2687638" algn="l"/>
                <a:tab pos="3136900" algn="l"/>
                <a:tab pos="3586163" algn="l"/>
                <a:tab pos="4035425" algn="l"/>
                <a:tab pos="4484688" algn="l"/>
                <a:tab pos="4933950" algn="l"/>
                <a:tab pos="5383213" algn="l"/>
                <a:tab pos="5832475" algn="l"/>
                <a:tab pos="6281738" algn="l"/>
                <a:tab pos="6731000" algn="l"/>
                <a:tab pos="7180263" algn="l"/>
                <a:tab pos="7629525" algn="l"/>
                <a:tab pos="8078788" algn="l"/>
                <a:tab pos="8528050" algn="l"/>
                <a:tab pos="8977313" algn="l"/>
              </a:tabLst>
              <a:defRPr/>
            </a:pPr>
            <a:r>
              <a:rPr lang="cs-CZ" altLang="de-CZ" sz="2800">
                <a:latin typeface="Times New Roman" panose="02020603050405020304" pitchFamily="18" charset="0"/>
              </a:rPr>
              <a:t>Zatímco koncovka Npl u tvrdých maskulin je i při přízvuku na kmeni jednoznačně /i/, je u maskulin končících na palatalizovaný konsonant s přízvukem na kmeni třeba argumentovat přes odpovídající měkká maskulina s přízvukem na koncovce (fonetické [</a:t>
            </a:r>
            <a:r>
              <a:rPr lang="de-DE" altLang="de-CZ" sz="2800">
                <a:latin typeface="Times New Roman" panose="02020603050405020304" pitchFamily="18" charset="0"/>
              </a:rPr>
              <a:t>ɪ</a:t>
            </a:r>
            <a:r>
              <a:rPr lang="cs-CZ" altLang="de-CZ" sz="2800">
                <a:latin typeface="Times New Roman" panose="02020603050405020304" pitchFamily="18" charset="0"/>
              </a:rPr>
              <a:t>] nemusí nutně být /i/)</a:t>
            </a:r>
          </a:p>
          <a:p>
            <a:pPr marL="336550" indent="-336550" algn="l" eaLnBrk="1" hangingPunct="1">
              <a:spcBef>
                <a:spcPts val="800"/>
              </a:spcBef>
              <a:buSzPct val="45000"/>
              <a:buFont typeface="Wingdings" pitchFamily="2" charset="2"/>
              <a:buChar char=""/>
              <a:tabLst>
                <a:tab pos="336550" algn="l"/>
                <a:tab pos="441325" algn="l"/>
                <a:tab pos="890588" algn="l"/>
                <a:tab pos="1339850" algn="l"/>
                <a:tab pos="1789113" algn="l"/>
                <a:tab pos="2238375" algn="l"/>
                <a:tab pos="2687638" algn="l"/>
                <a:tab pos="3136900" algn="l"/>
                <a:tab pos="3586163" algn="l"/>
                <a:tab pos="4035425" algn="l"/>
                <a:tab pos="4484688" algn="l"/>
                <a:tab pos="4933950" algn="l"/>
                <a:tab pos="5383213" algn="l"/>
                <a:tab pos="5832475" algn="l"/>
                <a:tab pos="6281738" algn="l"/>
                <a:tab pos="6731000" algn="l"/>
                <a:tab pos="7180263" algn="l"/>
                <a:tab pos="7629525" algn="l"/>
                <a:tab pos="8078788" algn="l"/>
                <a:tab pos="8528050" algn="l"/>
                <a:tab pos="8977313" algn="l"/>
              </a:tabLst>
              <a:defRPr/>
            </a:pPr>
            <a:r>
              <a:rPr lang="cs-CZ" altLang="de-CZ" sz="2800">
                <a:latin typeface="Times New Roman" panose="02020603050405020304" pitchFamily="18" charset="0"/>
              </a:rPr>
              <a:t>Koncovky na {-я}se vysluvují s [ə]: </a:t>
            </a:r>
            <a:r>
              <a:rPr lang="cs-CZ" altLang="de-CZ" sz="2800" i="1">
                <a:latin typeface="Times New Roman" panose="02020603050405020304" pitchFamily="18" charset="0"/>
              </a:rPr>
              <a:t>автомоб</a:t>
            </a:r>
            <a:r>
              <a:rPr lang="cs-CZ" altLang="de-CZ" sz="2800" i="1" u="sng">
                <a:latin typeface="Times New Roman" panose="02020603050405020304" pitchFamily="18" charset="0"/>
              </a:rPr>
              <a:t>и</a:t>
            </a:r>
            <a:r>
              <a:rPr lang="cs-CZ" altLang="de-CZ" sz="2800" i="1">
                <a:latin typeface="Times New Roman" panose="02020603050405020304" pitchFamily="18" charset="0"/>
              </a:rPr>
              <a:t>ля</a:t>
            </a:r>
            <a:r>
              <a:rPr lang="cs-CZ" altLang="de-CZ" sz="2800">
                <a:latin typeface="Times New Roman" panose="02020603050405020304" pitchFamily="18" charset="0"/>
              </a:rPr>
              <a:t> [ʌftəmʌ</a:t>
            </a:r>
            <a:r>
              <a:rPr lang="cs-CZ" altLang="de-CZ" sz="2800">
                <a:latin typeface="바탕" panose="02030600000101010101" pitchFamily="18" charset="-127"/>
                <a:ea typeface="바탕" panose="02030600000101010101" pitchFamily="18" charset="-127"/>
              </a:rPr>
              <a:t>'</a:t>
            </a:r>
            <a:r>
              <a:rPr lang="cs-CZ" altLang="de-CZ" sz="2800">
                <a:latin typeface="Times New Roman" panose="02020603050405020304" pitchFamily="18" charset="0"/>
              </a:rPr>
              <a:t>bilʲə] </a:t>
            </a:r>
          </a:p>
          <a:p>
            <a:pPr marL="336550" indent="-336550" algn="l" eaLnBrk="1" hangingPunct="1">
              <a:spcBef>
                <a:spcPts val="800"/>
              </a:spcBef>
              <a:buSzPct val="45000"/>
              <a:buFont typeface="Wingdings" pitchFamily="2" charset="2"/>
              <a:buChar char=""/>
              <a:tabLst>
                <a:tab pos="336550" algn="l"/>
                <a:tab pos="441325" algn="l"/>
                <a:tab pos="890588" algn="l"/>
                <a:tab pos="1339850" algn="l"/>
                <a:tab pos="1789113" algn="l"/>
                <a:tab pos="2238375" algn="l"/>
                <a:tab pos="2687638" algn="l"/>
                <a:tab pos="3136900" algn="l"/>
                <a:tab pos="3586163" algn="l"/>
                <a:tab pos="4035425" algn="l"/>
                <a:tab pos="4484688" algn="l"/>
                <a:tab pos="4933950" algn="l"/>
                <a:tab pos="5383213" algn="l"/>
                <a:tab pos="5832475" algn="l"/>
                <a:tab pos="6281738" algn="l"/>
                <a:tab pos="6731000" algn="l"/>
                <a:tab pos="7180263" algn="l"/>
                <a:tab pos="7629525" algn="l"/>
                <a:tab pos="8078788" algn="l"/>
                <a:tab pos="8528050" algn="l"/>
                <a:tab pos="8977313" algn="l"/>
              </a:tabLst>
              <a:defRPr/>
            </a:pPr>
            <a:r>
              <a:rPr lang="cs-CZ" altLang="de-CZ" sz="2800">
                <a:latin typeface="Times New Roman" panose="02020603050405020304" pitchFamily="18" charset="0"/>
              </a:rPr>
              <a:t>Přesto je určení fonologického stavu pomocí substantiv s přízvukem na koncovce nezbytné, protože někde může [ə] odpovídat i /o/, jak jsme viděli v zs </a:t>
            </a:r>
            <a:r>
              <a:rPr lang="cs-CZ" altLang="de-CZ" sz="2800" i="1">
                <a:latin typeface="Times New Roman" panose="02020603050405020304" pitchFamily="18" charset="0"/>
              </a:rPr>
              <a:t>(</a:t>
            </a:r>
            <a:r>
              <a:rPr lang="ru-RU" altLang="de-CZ" sz="2800" i="1">
                <a:latin typeface="Times New Roman" panose="02020603050405020304" pitchFamily="18" charset="0"/>
              </a:rPr>
              <a:t>поле</a:t>
            </a:r>
            <a:r>
              <a:rPr lang="cs-CZ" altLang="de-CZ" sz="2800" i="1">
                <a:latin typeface="Times New Roman" panose="02020603050405020304" pitchFamily="18" charset="0"/>
              </a:rPr>
              <a:t>)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1">
            <a:extLst>
              <a:ext uri="{FF2B5EF4-FFF2-40B4-BE49-F238E27FC236}">
                <a16:creationId xmlns:a16="http://schemas.microsoft.com/office/drawing/2014/main" id="{9E170801-EB0D-9471-EA7A-5B701A67E48A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269875" y="301625"/>
            <a:ext cx="8658225" cy="6323013"/>
          </a:xfrm>
        </p:spPr>
        <p:txBody>
          <a:bodyPr anchor="t"/>
          <a:lstStyle/>
          <a:p>
            <a:pPr marL="336550" indent="-336550" algn="l" eaLnBrk="1" hangingPunct="1">
              <a:spcBef>
                <a:spcPts val="800"/>
              </a:spcBef>
              <a:buSzPct val="45000"/>
              <a:buFont typeface="Wingdings" pitchFamily="2" charset="2"/>
              <a:buChar char=""/>
              <a:tabLst>
                <a:tab pos="336550" algn="l"/>
                <a:tab pos="441325" algn="l"/>
                <a:tab pos="890588" algn="l"/>
                <a:tab pos="1339850" algn="l"/>
                <a:tab pos="1789113" algn="l"/>
                <a:tab pos="2238375" algn="l"/>
                <a:tab pos="2687638" algn="l"/>
                <a:tab pos="3136900" algn="l"/>
                <a:tab pos="3586163" algn="l"/>
                <a:tab pos="4035425" algn="l"/>
                <a:tab pos="4484688" algn="l"/>
                <a:tab pos="4933950" algn="l"/>
                <a:tab pos="5383213" algn="l"/>
                <a:tab pos="5832475" algn="l"/>
                <a:tab pos="6281738" algn="l"/>
                <a:tab pos="6731000" algn="l"/>
                <a:tab pos="7180263" algn="l"/>
                <a:tab pos="7629525" algn="l"/>
                <a:tab pos="8078788" algn="l"/>
                <a:tab pos="8528050" algn="l"/>
                <a:tab pos="8977313" algn="l"/>
              </a:tabLst>
              <a:defRPr/>
            </a:pPr>
            <a:r>
              <a:rPr lang="cs-CZ" altLang="de-CZ" sz="2800" dirty="0">
                <a:latin typeface="Times New Roman" panose="02020603050405020304" pitchFamily="18" charset="0"/>
              </a:rPr>
              <a:t>V tvrdé koncovce </a:t>
            </a:r>
            <a:r>
              <a:rPr lang="cs-CZ" altLang="de-CZ" sz="2800" dirty="0" err="1">
                <a:latin typeface="Times New Roman" panose="02020603050405020304" pitchFamily="18" charset="0"/>
              </a:rPr>
              <a:t>Gpl</a:t>
            </a:r>
            <a:r>
              <a:rPr lang="cs-CZ" altLang="de-CZ" sz="2800" dirty="0">
                <a:latin typeface="Times New Roman" panose="02020603050405020304" pitchFamily="18" charset="0"/>
              </a:rPr>
              <a:t> nestojí /f</a:t>
            </a:r>
            <a:r>
              <a:rPr lang="cs-CZ" altLang="de-CZ" sz="2400" baseline="-16000" dirty="0">
                <a:latin typeface="Times New Roman" panose="02020603050405020304" pitchFamily="18" charset="0"/>
              </a:rPr>
              <a:t>2</a:t>
            </a:r>
            <a:r>
              <a:rPr lang="cs-CZ" altLang="de-CZ" sz="2800" baseline="-16000" dirty="0">
                <a:latin typeface="Times New Roman" panose="02020603050405020304" pitchFamily="18" charset="0"/>
              </a:rPr>
              <a:t> </a:t>
            </a:r>
            <a:r>
              <a:rPr lang="cs-CZ" altLang="de-CZ" sz="2800" dirty="0">
                <a:latin typeface="Times New Roman" panose="02020603050405020304" pitchFamily="18" charset="0"/>
              </a:rPr>
              <a:t>/ nikdy v silné pozici, stejně tak /i</a:t>
            </a:r>
            <a:r>
              <a:rPr lang="cs-CZ" altLang="de-CZ" sz="2400" baseline="-16000" dirty="0">
                <a:latin typeface="Times New Roman" panose="02020603050405020304" pitchFamily="18" charset="0"/>
              </a:rPr>
              <a:t>3</a:t>
            </a:r>
            <a:r>
              <a:rPr lang="cs-CZ" altLang="de-CZ" sz="2800" dirty="0">
                <a:latin typeface="Times New Roman" panose="02020603050405020304" pitchFamily="18" charset="0"/>
              </a:rPr>
              <a:t>/ v koncovce </a:t>
            </a:r>
            <a:r>
              <a:rPr lang="cs-CZ" altLang="de-CZ" sz="2800" dirty="0" err="1">
                <a:latin typeface="Times New Roman" panose="02020603050405020304" pitchFamily="18" charset="0"/>
              </a:rPr>
              <a:t>Ipl</a:t>
            </a:r>
            <a:r>
              <a:rPr lang="cs-CZ" altLang="de-CZ" sz="2800" dirty="0">
                <a:latin typeface="Times New Roman" panose="02020603050405020304" pitchFamily="18" charset="0"/>
              </a:rPr>
              <a:t>; proto se zapisují s indexem podle </a:t>
            </a:r>
            <a:r>
              <a:rPr lang="cs-CZ" altLang="de-CZ" sz="2800" dirty="0" err="1">
                <a:latin typeface="Times New Roman" panose="02020603050405020304" pitchFamily="18" charset="0"/>
              </a:rPr>
              <a:t>Ďurovičovy</a:t>
            </a:r>
            <a:r>
              <a:rPr lang="cs-CZ" altLang="de-CZ" sz="2800" dirty="0">
                <a:latin typeface="Times New Roman" panose="02020603050405020304" pitchFamily="18" charset="0"/>
              </a:rPr>
              <a:t> systematiky</a:t>
            </a:r>
          </a:p>
          <a:p>
            <a:pPr marL="336550" indent="-336550" algn="l" eaLnBrk="1" hangingPunct="1">
              <a:spcBef>
                <a:spcPts val="800"/>
              </a:spcBef>
              <a:buSzPct val="45000"/>
              <a:buFont typeface="Wingdings" pitchFamily="2" charset="2"/>
              <a:buChar char=""/>
              <a:tabLst>
                <a:tab pos="336550" algn="l"/>
                <a:tab pos="441325" algn="l"/>
                <a:tab pos="890588" algn="l"/>
                <a:tab pos="1339850" algn="l"/>
                <a:tab pos="1789113" algn="l"/>
                <a:tab pos="2238375" algn="l"/>
                <a:tab pos="2687638" algn="l"/>
                <a:tab pos="3136900" algn="l"/>
                <a:tab pos="3586163" algn="l"/>
                <a:tab pos="4035425" algn="l"/>
                <a:tab pos="4484688" algn="l"/>
                <a:tab pos="4933950" algn="l"/>
                <a:tab pos="5383213" algn="l"/>
                <a:tab pos="5832475" algn="l"/>
                <a:tab pos="6281738" algn="l"/>
                <a:tab pos="6731000" algn="l"/>
                <a:tab pos="7180263" algn="l"/>
                <a:tab pos="7629525" algn="l"/>
                <a:tab pos="8078788" algn="l"/>
                <a:tab pos="8528050" algn="l"/>
                <a:tab pos="8977313" algn="l"/>
              </a:tabLst>
              <a:defRPr/>
            </a:pPr>
            <a:r>
              <a:rPr lang="cs-CZ" altLang="de-CZ" sz="2800" dirty="0">
                <a:latin typeface="Times New Roman" panose="02020603050405020304" pitchFamily="18" charset="0"/>
              </a:rPr>
              <a:t>Pokud bychom /k,/, /g,/ </a:t>
            </a:r>
            <a:r>
              <a:rPr lang="cs-CZ" altLang="de-CZ" sz="2800" dirty="0" err="1">
                <a:latin typeface="Times New Roman" panose="02020603050405020304" pitchFamily="18" charset="0"/>
              </a:rPr>
              <a:t>und</a:t>
            </a:r>
            <a:r>
              <a:rPr lang="cs-CZ" altLang="de-CZ" sz="2800" dirty="0">
                <a:latin typeface="Times New Roman" panose="02020603050405020304" pitchFamily="18" charset="0"/>
              </a:rPr>
              <a:t> /</a:t>
            </a:r>
            <a:r>
              <a:rPr lang="cs-CZ" altLang="de-CZ" sz="2800" dirty="0" err="1">
                <a:latin typeface="Times New Roman" panose="02020603050405020304" pitchFamily="18" charset="0"/>
              </a:rPr>
              <a:t>x</a:t>
            </a:r>
            <a:r>
              <a:rPr lang="cs-CZ" altLang="de-CZ" sz="2800" dirty="0">
                <a:latin typeface="Times New Roman" panose="02020603050405020304" pitchFamily="18" charset="0"/>
              </a:rPr>
              <a:t>,/ chápali jako samostatné fonémy, museli bychom počítat v </a:t>
            </a:r>
            <a:r>
              <a:rPr lang="cs-CZ" altLang="de-CZ" sz="2800" dirty="0" err="1">
                <a:latin typeface="Times New Roman" panose="02020603050405020304" pitchFamily="18" charset="0"/>
              </a:rPr>
              <a:t>Npl</a:t>
            </a:r>
            <a:r>
              <a:rPr lang="cs-CZ" altLang="de-CZ" sz="2800" dirty="0">
                <a:latin typeface="Times New Roman" panose="02020603050405020304" pitchFamily="18" charset="0"/>
              </a:rPr>
              <a:t>, popř. </a:t>
            </a:r>
            <a:r>
              <a:rPr lang="cs-CZ" altLang="de-CZ" sz="2800" dirty="0" err="1">
                <a:latin typeface="Times New Roman" panose="02020603050405020304" pitchFamily="18" charset="0"/>
              </a:rPr>
              <a:t>Apl</a:t>
            </a:r>
            <a:r>
              <a:rPr lang="cs-CZ" altLang="de-CZ" sz="2800" dirty="0">
                <a:latin typeface="Times New Roman" panose="02020603050405020304" pitchFamily="18" charset="0"/>
              </a:rPr>
              <a:t> substantiv na veláru se systematickou kmenovou alternací: </a:t>
            </a:r>
            <a:r>
              <a:rPr lang="cs-CZ" altLang="de-CZ" sz="2800" i="1" dirty="0" err="1">
                <a:latin typeface="Times New Roman" panose="02020603050405020304" pitchFamily="18" charset="0"/>
              </a:rPr>
              <a:t>техники</a:t>
            </a:r>
            <a:r>
              <a:rPr lang="cs-CZ" altLang="de-CZ" sz="2800" i="1" dirty="0">
                <a:latin typeface="Times New Roman" panose="02020603050405020304" pitchFamily="18" charset="0"/>
              </a:rPr>
              <a:t>, </a:t>
            </a:r>
            <a:r>
              <a:rPr lang="cs-CZ" altLang="de-CZ" sz="2800" i="1" dirty="0" err="1">
                <a:latin typeface="Times New Roman" panose="02020603050405020304" pitchFamily="18" charset="0"/>
              </a:rPr>
              <a:t>филологи</a:t>
            </a:r>
            <a:r>
              <a:rPr lang="cs-CZ" altLang="de-CZ" sz="2800" i="1" dirty="0">
                <a:latin typeface="Times New Roman" panose="02020603050405020304" pitchFamily="18" charset="0"/>
              </a:rPr>
              <a:t>, </a:t>
            </a:r>
            <a:r>
              <a:rPr lang="cs-CZ" altLang="de-CZ" sz="2800" i="1" dirty="0" err="1">
                <a:latin typeface="Times New Roman" panose="02020603050405020304" pitchFamily="18" charset="0"/>
              </a:rPr>
              <a:t>петухи</a:t>
            </a:r>
            <a:endParaRPr lang="cs-CZ" altLang="de-CZ" sz="2800" i="1" dirty="0">
              <a:latin typeface="Times New Roman" panose="02020603050405020304" pitchFamily="18" charset="0"/>
            </a:endParaRPr>
          </a:p>
          <a:p>
            <a:pPr marL="336550" indent="-336550" algn="l" eaLnBrk="1" hangingPunct="1">
              <a:spcBef>
                <a:spcPts val="800"/>
              </a:spcBef>
              <a:buSzPct val="45000"/>
              <a:buFont typeface="Wingdings" pitchFamily="2" charset="2"/>
              <a:buChar char=""/>
              <a:tabLst>
                <a:tab pos="336550" algn="l"/>
                <a:tab pos="441325" algn="l"/>
                <a:tab pos="890588" algn="l"/>
                <a:tab pos="1339850" algn="l"/>
                <a:tab pos="1789113" algn="l"/>
                <a:tab pos="2238375" algn="l"/>
                <a:tab pos="2687638" algn="l"/>
                <a:tab pos="3136900" algn="l"/>
                <a:tab pos="3586163" algn="l"/>
                <a:tab pos="4035425" algn="l"/>
                <a:tab pos="4484688" algn="l"/>
                <a:tab pos="4933950" algn="l"/>
                <a:tab pos="5383213" algn="l"/>
                <a:tab pos="5832475" algn="l"/>
                <a:tab pos="6281738" algn="l"/>
                <a:tab pos="6731000" algn="l"/>
                <a:tab pos="7180263" algn="l"/>
                <a:tab pos="7629525" algn="l"/>
                <a:tab pos="8078788" algn="l"/>
                <a:tab pos="8528050" algn="l"/>
                <a:tab pos="8977313" algn="l"/>
              </a:tabLst>
              <a:defRPr/>
            </a:pPr>
            <a:r>
              <a:rPr lang="cs-CZ" altLang="de-CZ" sz="2800" dirty="0">
                <a:latin typeface="Times New Roman" panose="02020603050405020304" pitchFamily="18" charset="0"/>
              </a:rPr>
              <a:t>Kmeny</a:t>
            </a:r>
            <a:r>
              <a:rPr lang="cs-CZ" altLang="de-CZ" sz="2800" i="1" dirty="0">
                <a:latin typeface="Times New Roman" panose="02020603050405020304" pitchFamily="18" charset="0"/>
              </a:rPr>
              <a:t> </a:t>
            </a:r>
            <a:r>
              <a:rPr lang="cs-CZ" altLang="de-CZ" sz="2800" dirty="0">
                <a:latin typeface="Times New Roman" panose="02020603050405020304" pitchFamily="18" charset="0"/>
              </a:rPr>
              <a:t>na sykavku fungují částečně podle tvrdého, částečně podle měkkého paradigmatu, ovšem se svými typickými pravopisnými zvláštnostmi. Pokud kmen končí na /-</a:t>
            </a:r>
            <a:r>
              <a:rPr lang="cs-CZ" altLang="de-CZ" sz="2800" dirty="0" err="1">
                <a:latin typeface="Times New Roman" panose="02020603050405020304" pitchFamily="18" charset="0"/>
              </a:rPr>
              <a:t>š</a:t>
            </a:r>
            <a:r>
              <a:rPr lang="cs-CZ" altLang="de-CZ" sz="2800" dirty="0">
                <a:latin typeface="Times New Roman" panose="02020603050405020304" pitchFamily="18" charset="0"/>
              </a:rPr>
              <a:t>, -</a:t>
            </a:r>
            <a:r>
              <a:rPr lang="cs-CZ" altLang="de-CZ" sz="2800" dirty="0" err="1">
                <a:latin typeface="Times New Roman" panose="02020603050405020304" pitchFamily="18" charset="0"/>
              </a:rPr>
              <a:t>č</a:t>
            </a:r>
            <a:r>
              <a:rPr lang="cs-CZ" altLang="de-CZ" sz="2800" dirty="0">
                <a:latin typeface="Times New Roman" panose="02020603050405020304" pitchFamily="18" charset="0"/>
              </a:rPr>
              <a:t>, -</a:t>
            </a:r>
            <a:r>
              <a:rPr lang="cs-CZ" altLang="de-CZ" sz="2800" dirty="0" err="1">
                <a:latin typeface="Times New Roman" panose="02020603050405020304" pitchFamily="18" charset="0"/>
              </a:rPr>
              <a:t>ž</a:t>
            </a:r>
            <a:r>
              <a:rPr lang="cs-CZ" altLang="de-CZ" sz="2800" dirty="0">
                <a:latin typeface="Times New Roman" panose="02020603050405020304" pitchFamily="18" charset="0"/>
              </a:rPr>
              <a:t>/, je to měkký vzor (</a:t>
            </a:r>
            <a:r>
              <a:rPr lang="cs-CZ" altLang="de-CZ" sz="2800" i="1" dirty="0" err="1">
                <a:latin typeface="Times New Roman" panose="02020603050405020304" pitchFamily="18" charset="0"/>
              </a:rPr>
              <a:t>ножа</a:t>
            </a:r>
            <a:r>
              <a:rPr lang="cs-CZ" altLang="de-CZ" sz="2800" i="1" dirty="0">
                <a:latin typeface="Times New Roman" panose="02020603050405020304" pitchFamily="18" charset="0"/>
              </a:rPr>
              <a:t>/</a:t>
            </a:r>
            <a:r>
              <a:rPr lang="cs-CZ" altLang="de-CZ" sz="2800" i="1" dirty="0" err="1">
                <a:latin typeface="Times New Roman" panose="02020603050405020304" pitchFamily="18" charset="0"/>
              </a:rPr>
              <a:t>товарища</a:t>
            </a:r>
            <a:r>
              <a:rPr lang="cs-CZ" altLang="de-CZ" sz="2800" i="1" dirty="0">
                <a:latin typeface="Times New Roman" panose="02020603050405020304" pitchFamily="18" charset="0"/>
              </a:rPr>
              <a:t>, </a:t>
            </a:r>
            <a:r>
              <a:rPr lang="cs-CZ" altLang="de-CZ" sz="2800" i="1" dirty="0" err="1">
                <a:latin typeface="Times New Roman" panose="02020603050405020304" pitchFamily="18" charset="0"/>
              </a:rPr>
              <a:t>ножу</a:t>
            </a:r>
            <a:r>
              <a:rPr lang="cs-CZ" altLang="de-CZ" sz="2800" i="1" dirty="0">
                <a:latin typeface="Times New Roman" panose="02020603050405020304" pitchFamily="18" charset="0"/>
              </a:rPr>
              <a:t>/</a:t>
            </a:r>
            <a:r>
              <a:rPr lang="cs-CZ" altLang="de-CZ" sz="2800" i="1" dirty="0" err="1">
                <a:latin typeface="Times New Roman" panose="02020603050405020304" pitchFamily="18" charset="0"/>
              </a:rPr>
              <a:t>товарищу</a:t>
            </a:r>
            <a:r>
              <a:rPr lang="cs-CZ" altLang="de-CZ" sz="2800" i="1" dirty="0">
                <a:latin typeface="Times New Roman" panose="02020603050405020304" pitchFamily="18" charset="0"/>
              </a:rPr>
              <a:t>, </a:t>
            </a:r>
            <a:r>
              <a:rPr lang="cs-CZ" altLang="de-CZ" sz="2800" i="1" dirty="0" err="1">
                <a:latin typeface="Times New Roman" panose="02020603050405020304" pitchFamily="18" charset="0"/>
              </a:rPr>
              <a:t>ножом</a:t>
            </a:r>
            <a:r>
              <a:rPr lang="cs-CZ" altLang="de-CZ" sz="2800" i="1" dirty="0">
                <a:latin typeface="Times New Roman" panose="02020603050405020304" pitchFamily="18" charset="0"/>
              </a:rPr>
              <a:t>/</a:t>
            </a:r>
            <a:r>
              <a:rPr lang="cs-CZ" altLang="de-CZ" sz="2800" i="1" dirty="0" err="1">
                <a:latin typeface="Times New Roman" panose="02020603050405020304" pitchFamily="18" charset="0"/>
              </a:rPr>
              <a:t>товарищем</a:t>
            </a:r>
            <a:r>
              <a:rPr lang="cs-CZ" altLang="de-CZ" sz="2800" i="1" dirty="0">
                <a:latin typeface="Times New Roman" panose="02020603050405020304" pitchFamily="18" charset="0"/>
              </a:rPr>
              <a:t>, </a:t>
            </a:r>
            <a:r>
              <a:rPr lang="cs-CZ" altLang="de-CZ" sz="2800" i="1" dirty="0" err="1">
                <a:latin typeface="Times New Roman" panose="02020603050405020304" pitchFamily="18" charset="0"/>
              </a:rPr>
              <a:t>ножи</a:t>
            </a:r>
            <a:r>
              <a:rPr lang="cs-CZ" altLang="de-CZ" sz="2800" i="1" dirty="0">
                <a:latin typeface="Times New Roman" panose="02020603050405020304" pitchFamily="18" charset="0"/>
              </a:rPr>
              <a:t>/</a:t>
            </a:r>
            <a:r>
              <a:rPr lang="cs-CZ" altLang="de-CZ" sz="2800" i="1" dirty="0" err="1">
                <a:latin typeface="Times New Roman" panose="02020603050405020304" pitchFamily="18" charset="0"/>
              </a:rPr>
              <a:t>товарищи</a:t>
            </a:r>
            <a:r>
              <a:rPr lang="cs-CZ" altLang="de-CZ" sz="2800" i="1" dirty="0">
                <a:latin typeface="Times New Roman" panose="02020603050405020304" pitchFamily="18" charset="0"/>
              </a:rPr>
              <a:t>, </a:t>
            </a:r>
            <a:r>
              <a:rPr lang="cs-CZ" altLang="de-CZ" sz="2800" i="1" dirty="0" err="1">
                <a:latin typeface="Times New Roman" panose="02020603050405020304" pitchFamily="18" charset="0"/>
              </a:rPr>
              <a:t>нож</a:t>
            </a:r>
            <a:r>
              <a:rPr lang="cs-CZ" altLang="de-CZ" sz="2800" b="1" i="1" dirty="0" err="1">
                <a:latin typeface="Times New Roman" panose="02020603050405020304" pitchFamily="18" charset="0"/>
              </a:rPr>
              <a:t>ей</a:t>
            </a:r>
            <a:r>
              <a:rPr lang="cs-CZ" altLang="de-CZ" sz="2800" i="1" dirty="0">
                <a:latin typeface="Times New Roman" panose="02020603050405020304" pitchFamily="18" charset="0"/>
              </a:rPr>
              <a:t>/</a:t>
            </a:r>
            <a:r>
              <a:rPr lang="cs-CZ" altLang="de-CZ" sz="2800" i="1" dirty="0" err="1">
                <a:latin typeface="Times New Roman" panose="02020603050405020304" pitchFamily="18" charset="0"/>
              </a:rPr>
              <a:t>товарищ</a:t>
            </a:r>
            <a:r>
              <a:rPr lang="cs-CZ" altLang="de-CZ" sz="2800" b="1" i="1" dirty="0" err="1">
                <a:latin typeface="Times New Roman" panose="02020603050405020304" pitchFamily="18" charset="0"/>
              </a:rPr>
              <a:t>ей</a:t>
            </a:r>
            <a:r>
              <a:rPr lang="cs-CZ" altLang="de-CZ" sz="2800" dirty="0">
                <a:latin typeface="Times New Roman" panose="02020603050405020304" pitchFamily="18" charset="0"/>
              </a:rPr>
              <a:t> atd.); zdánlivý rozdíl v </a:t>
            </a:r>
            <a:r>
              <a:rPr lang="cs-CZ" altLang="de-CZ" sz="2800" dirty="0" err="1">
                <a:latin typeface="Times New Roman" panose="02020603050405020304" pitchFamily="18" charset="0"/>
              </a:rPr>
              <a:t>Isg</a:t>
            </a:r>
            <a:r>
              <a:rPr lang="cs-CZ" altLang="de-CZ" sz="2800" dirty="0">
                <a:latin typeface="Times New Roman" panose="02020603050405020304" pitchFamily="18" charset="0"/>
              </a:rPr>
              <a:t> je čistě ortografický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1">
            <a:extLst>
              <a:ext uri="{FF2B5EF4-FFF2-40B4-BE49-F238E27FC236}">
                <a16:creationId xmlns:a16="http://schemas.microsoft.com/office/drawing/2014/main" id="{C7ADD1D3-C64C-ADF4-CF22-D54BF4A0F839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287338" y="228600"/>
            <a:ext cx="8496300" cy="6251575"/>
          </a:xfrm>
        </p:spPr>
        <p:txBody>
          <a:bodyPr anchor="t"/>
          <a:lstStyle/>
          <a:p>
            <a:pPr marL="336550" indent="-336550" algn="l" eaLnBrk="1" hangingPunct="1">
              <a:spcBef>
                <a:spcPts val="800"/>
              </a:spcBef>
              <a:buSzPct val="45000"/>
              <a:buFont typeface="Wingdings" pitchFamily="2" charset="2"/>
              <a:buChar char=""/>
              <a:tabLst>
                <a:tab pos="336550" algn="l"/>
                <a:tab pos="441325" algn="l"/>
                <a:tab pos="890588" algn="l"/>
                <a:tab pos="1339850" algn="l"/>
                <a:tab pos="1789113" algn="l"/>
                <a:tab pos="2238375" algn="l"/>
                <a:tab pos="2687638" algn="l"/>
                <a:tab pos="3136900" algn="l"/>
                <a:tab pos="3586163" algn="l"/>
                <a:tab pos="4035425" algn="l"/>
                <a:tab pos="4484688" algn="l"/>
                <a:tab pos="4933950" algn="l"/>
                <a:tab pos="5383213" algn="l"/>
                <a:tab pos="5832475" algn="l"/>
                <a:tab pos="6281738" algn="l"/>
                <a:tab pos="6731000" algn="l"/>
                <a:tab pos="7180263" algn="l"/>
                <a:tab pos="7629525" algn="l"/>
                <a:tab pos="8078788" algn="l"/>
                <a:tab pos="8528050" algn="l"/>
                <a:tab pos="8977313" algn="l"/>
              </a:tabLst>
              <a:defRPr/>
            </a:pPr>
            <a:r>
              <a:rPr lang="cs-CZ" altLang="de-CZ" sz="2800" dirty="0">
                <a:latin typeface="Times New Roman" panose="02020603050405020304" pitchFamily="18" charset="0"/>
              </a:rPr>
              <a:t>Pokud kmen končí na /-c/, jedná se o tvrdý vzor: </a:t>
            </a:r>
            <a:r>
              <a:rPr lang="cs-CZ" altLang="de-CZ" sz="2800" i="1" dirty="0" err="1">
                <a:latin typeface="Times New Roman" panose="02020603050405020304" pitchFamily="18" charset="0"/>
              </a:rPr>
              <a:t>отец</a:t>
            </a:r>
            <a:r>
              <a:rPr lang="cs-CZ" altLang="de-CZ" sz="2800" i="1" dirty="0">
                <a:latin typeface="Times New Roman" panose="02020603050405020304" pitchFamily="18" charset="0"/>
              </a:rPr>
              <a:t>, </a:t>
            </a:r>
            <a:r>
              <a:rPr lang="cs-CZ" altLang="de-CZ" sz="2800" i="1" dirty="0" err="1">
                <a:latin typeface="Times New Roman" panose="02020603050405020304" pitchFamily="18" charset="0"/>
              </a:rPr>
              <a:t>отца</a:t>
            </a:r>
            <a:r>
              <a:rPr lang="cs-CZ" altLang="de-CZ" sz="2800" i="1" dirty="0">
                <a:latin typeface="Times New Roman" panose="02020603050405020304" pitchFamily="18" charset="0"/>
              </a:rPr>
              <a:t>, </a:t>
            </a:r>
            <a:r>
              <a:rPr lang="cs-CZ" altLang="de-CZ" sz="2800" i="1" dirty="0" err="1">
                <a:latin typeface="Times New Roman" panose="02020603050405020304" pitchFamily="18" charset="0"/>
              </a:rPr>
              <a:t>отцу</a:t>
            </a:r>
            <a:r>
              <a:rPr lang="cs-CZ" altLang="de-CZ" sz="2800" i="1" dirty="0">
                <a:latin typeface="Times New Roman" panose="02020603050405020304" pitchFamily="18" charset="0"/>
              </a:rPr>
              <a:t> ... </a:t>
            </a:r>
            <a:r>
              <a:rPr lang="cs-CZ" altLang="de-CZ" sz="2800" i="1" dirty="0" err="1">
                <a:latin typeface="Times New Roman" panose="02020603050405020304" pitchFamily="18" charset="0"/>
              </a:rPr>
              <a:t>отцом</a:t>
            </a:r>
            <a:r>
              <a:rPr lang="cs-CZ" altLang="de-CZ" sz="2800" i="1" dirty="0">
                <a:latin typeface="Times New Roman" panose="02020603050405020304" pitchFamily="18" charset="0"/>
              </a:rPr>
              <a:t>, ..., </a:t>
            </a:r>
            <a:r>
              <a:rPr lang="cs-CZ" altLang="de-CZ" sz="2800" i="1" dirty="0" err="1">
                <a:latin typeface="Times New Roman" panose="02020603050405020304" pitchFamily="18" charset="0"/>
              </a:rPr>
              <a:t>отцы</a:t>
            </a:r>
            <a:r>
              <a:rPr lang="cs-CZ" altLang="de-CZ" sz="2800" i="1" dirty="0">
                <a:latin typeface="Times New Roman" panose="02020603050405020304" pitchFamily="18" charset="0"/>
              </a:rPr>
              <a:t>, </a:t>
            </a:r>
            <a:r>
              <a:rPr lang="cs-CZ" altLang="de-CZ" sz="2800" i="1" dirty="0" err="1">
                <a:latin typeface="Times New Roman" panose="02020603050405020304" pitchFamily="18" charset="0"/>
              </a:rPr>
              <a:t>отц</a:t>
            </a:r>
            <a:r>
              <a:rPr lang="cs-CZ" altLang="de-CZ" sz="2800" b="1" i="1" dirty="0" err="1">
                <a:latin typeface="Times New Roman" panose="02020603050405020304" pitchFamily="18" charset="0"/>
              </a:rPr>
              <a:t>ов</a:t>
            </a:r>
            <a:r>
              <a:rPr lang="cs-CZ" altLang="de-CZ" sz="2800" dirty="0">
                <a:latin typeface="Times New Roman" panose="02020603050405020304" pitchFamily="18" charset="0"/>
              </a:rPr>
              <a:t> atd.</a:t>
            </a:r>
          </a:p>
          <a:p>
            <a:pPr marL="336550" indent="-336550" algn="l" eaLnBrk="1" hangingPunct="1">
              <a:spcBef>
                <a:spcPts val="800"/>
              </a:spcBef>
              <a:buSzPct val="45000"/>
              <a:buFont typeface="Wingdings" pitchFamily="2" charset="2"/>
              <a:buChar char=""/>
              <a:tabLst>
                <a:tab pos="336550" algn="l"/>
                <a:tab pos="441325" algn="l"/>
                <a:tab pos="890588" algn="l"/>
                <a:tab pos="1339850" algn="l"/>
                <a:tab pos="1789113" algn="l"/>
                <a:tab pos="2238375" algn="l"/>
                <a:tab pos="2687638" algn="l"/>
                <a:tab pos="3136900" algn="l"/>
                <a:tab pos="3586163" algn="l"/>
                <a:tab pos="4035425" algn="l"/>
                <a:tab pos="4484688" algn="l"/>
                <a:tab pos="4933950" algn="l"/>
                <a:tab pos="5383213" algn="l"/>
                <a:tab pos="5832475" algn="l"/>
                <a:tab pos="6281738" algn="l"/>
                <a:tab pos="6731000" algn="l"/>
                <a:tab pos="7180263" algn="l"/>
                <a:tab pos="7629525" algn="l"/>
                <a:tab pos="8078788" algn="l"/>
                <a:tab pos="8528050" algn="l"/>
                <a:tab pos="8977313" algn="l"/>
              </a:tabLst>
              <a:defRPr/>
            </a:pPr>
            <a:r>
              <a:rPr lang="cs-CZ" altLang="de-CZ" sz="2800" dirty="0">
                <a:latin typeface="Times New Roman" panose="02020603050405020304" pitchFamily="18" charset="0"/>
              </a:rPr>
              <a:t>Jestliže kmen končí na /-j/, koncovky vypadají graficky jako v měkké variantě, což souvisí s psaním /j/ po vokálech v ruštině; </a:t>
            </a:r>
            <a:r>
              <a:rPr lang="cs-CZ" altLang="de-CZ" sz="2800" dirty="0" err="1">
                <a:latin typeface="Times New Roman" panose="02020603050405020304" pitchFamily="18" charset="0"/>
              </a:rPr>
              <a:t>Gpl</a:t>
            </a:r>
            <a:r>
              <a:rPr lang="cs-CZ" altLang="de-CZ" sz="2800" dirty="0">
                <a:latin typeface="Times New Roman" panose="02020603050405020304" pitchFamily="18" charset="0"/>
              </a:rPr>
              <a:t> ovšem odkazuje na tvrdou variantu paradigmatu: </a:t>
            </a:r>
            <a:r>
              <a:rPr lang="cs-CZ" altLang="de-CZ" sz="2800" i="1" dirty="0" err="1">
                <a:latin typeface="Times New Roman" panose="02020603050405020304" pitchFamily="18" charset="0"/>
              </a:rPr>
              <a:t>трамв</a:t>
            </a:r>
            <a:r>
              <a:rPr lang="cs-CZ" altLang="de-CZ" sz="2800" i="1" u="sng" dirty="0" err="1">
                <a:latin typeface="Times New Roman" panose="02020603050405020304" pitchFamily="18" charset="0"/>
              </a:rPr>
              <a:t>а</a:t>
            </a:r>
            <a:r>
              <a:rPr lang="cs-CZ" altLang="de-CZ" sz="2800" i="1" dirty="0" err="1">
                <a:latin typeface="Times New Roman" panose="02020603050405020304" pitchFamily="18" charset="0"/>
              </a:rPr>
              <a:t>й</a:t>
            </a:r>
            <a:r>
              <a:rPr lang="cs-CZ" altLang="de-CZ" sz="2800" dirty="0">
                <a:latin typeface="Times New Roman" panose="02020603050405020304" pitchFamily="18" charset="0"/>
              </a:rPr>
              <a:t> /tra</a:t>
            </a:r>
            <a:r>
              <a:rPr lang="cs-CZ" altLang="de-CZ" sz="2400" baseline="-16000" dirty="0">
                <a:latin typeface="Times New Roman" panose="02020603050405020304" pitchFamily="18" charset="0"/>
              </a:rPr>
              <a:t>1</a:t>
            </a:r>
            <a:r>
              <a:rPr lang="cs-CZ" altLang="de-CZ" sz="2800" dirty="0">
                <a:latin typeface="Times New Roman" panose="02020603050405020304" pitchFamily="18" charset="0"/>
              </a:rPr>
              <a:t>m</a:t>
            </a:r>
            <a:r>
              <a:rPr lang="cs-CZ" altLang="de-CZ" sz="2400" baseline="-16000" dirty="0">
                <a:latin typeface="Times New Roman" panose="02020603050405020304" pitchFamily="18" charset="0"/>
              </a:rPr>
              <a:t>1</a:t>
            </a:r>
            <a:r>
              <a:rPr lang="cs-CZ" altLang="de-CZ" sz="2800" dirty="0">
                <a:latin typeface="Times New Roman" panose="02020603050405020304" pitchFamily="18" charset="0"/>
              </a:rPr>
              <a:t>vaj+Ø/, </a:t>
            </a:r>
            <a:r>
              <a:rPr lang="cs-CZ" altLang="de-CZ" sz="2800" i="1" dirty="0" err="1">
                <a:latin typeface="Times New Roman" panose="02020603050405020304" pitchFamily="18" charset="0"/>
              </a:rPr>
              <a:t>трамв</a:t>
            </a:r>
            <a:r>
              <a:rPr lang="cs-CZ" altLang="de-CZ" sz="2800" i="1" u="sng" dirty="0" err="1">
                <a:latin typeface="Times New Roman" panose="02020603050405020304" pitchFamily="18" charset="0"/>
              </a:rPr>
              <a:t>а</a:t>
            </a:r>
            <a:r>
              <a:rPr lang="cs-CZ" altLang="de-CZ" sz="2800" i="1" dirty="0" err="1">
                <a:latin typeface="Times New Roman" panose="02020603050405020304" pitchFamily="18" charset="0"/>
              </a:rPr>
              <a:t>я</a:t>
            </a:r>
            <a:r>
              <a:rPr lang="cs-CZ" altLang="de-CZ" sz="2800" dirty="0">
                <a:latin typeface="Times New Roman" panose="02020603050405020304" pitchFamily="18" charset="0"/>
              </a:rPr>
              <a:t> /tra</a:t>
            </a:r>
            <a:r>
              <a:rPr lang="cs-CZ" altLang="de-CZ" sz="2400" baseline="-16000" dirty="0">
                <a:latin typeface="Times New Roman" panose="02020603050405020304" pitchFamily="18" charset="0"/>
              </a:rPr>
              <a:t>1</a:t>
            </a:r>
            <a:r>
              <a:rPr lang="cs-CZ" altLang="de-CZ" sz="2800" dirty="0">
                <a:latin typeface="Times New Roman" panose="02020603050405020304" pitchFamily="18" charset="0"/>
              </a:rPr>
              <a:t>m</a:t>
            </a:r>
            <a:r>
              <a:rPr lang="cs-CZ" altLang="de-CZ" sz="2400" baseline="-16000" dirty="0">
                <a:latin typeface="Times New Roman" panose="02020603050405020304" pitchFamily="18" charset="0"/>
              </a:rPr>
              <a:t>1</a:t>
            </a:r>
            <a:r>
              <a:rPr lang="cs-CZ" altLang="de-CZ" sz="2800" dirty="0">
                <a:latin typeface="Times New Roman" panose="02020603050405020304" pitchFamily="18" charset="0"/>
              </a:rPr>
              <a:t>vaj+a/, </a:t>
            </a:r>
            <a:r>
              <a:rPr lang="cs-CZ" altLang="de-CZ" sz="2800" i="1" dirty="0" err="1">
                <a:latin typeface="Times New Roman" panose="02020603050405020304" pitchFamily="18" charset="0"/>
              </a:rPr>
              <a:t>трамваю</a:t>
            </a:r>
            <a:r>
              <a:rPr lang="cs-CZ" altLang="de-CZ" sz="2800" i="1" dirty="0">
                <a:latin typeface="Times New Roman" panose="02020603050405020304" pitchFamily="18" charset="0"/>
              </a:rPr>
              <a:t>, </a:t>
            </a:r>
            <a:r>
              <a:rPr lang="cs-CZ" altLang="de-CZ" sz="2800" i="1" dirty="0" err="1">
                <a:latin typeface="Times New Roman" panose="02020603050405020304" pitchFamily="18" charset="0"/>
              </a:rPr>
              <a:t>трамвай</a:t>
            </a:r>
            <a:r>
              <a:rPr lang="cs-CZ" altLang="de-CZ" sz="2800" i="1" dirty="0">
                <a:latin typeface="Times New Roman" panose="02020603050405020304" pitchFamily="18" charset="0"/>
              </a:rPr>
              <a:t>, </a:t>
            </a:r>
            <a:r>
              <a:rPr lang="cs-CZ" altLang="de-CZ" sz="2800" i="1" dirty="0" err="1">
                <a:latin typeface="Times New Roman" panose="02020603050405020304" pitchFamily="18" charset="0"/>
              </a:rPr>
              <a:t>трамваем</a:t>
            </a:r>
            <a:r>
              <a:rPr lang="cs-CZ" altLang="de-CZ" sz="2800" dirty="0">
                <a:latin typeface="Times New Roman" panose="02020603050405020304" pitchFamily="18" charset="0"/>
              </a:rPr>
              <a:t> </a:t>
            </a:r>
            <a:r>
              <a:rPr lang="cs-CZ" altLang="de-CZ" sz="2800" i="1" dirty="0">
                <a:latin typeface="Times New Roman" panose="02020603050405020304" pitchFamily="18" charset="0"/>
              </a:rPr>
              <a:t>(</a:t>
            </a:r>
            <a:r>
              <a:rPr lang="cs-CZ" altLang="de-CZ" sz="2800" i="1" dirty="0" err="1">
                <a:latin typeface="Times New Roman" panose="02020603050405020304" pitchFamily="18" charset="0"/>
              </a:rPr>
              <a:t>лишаём</a:t>
            </a:r>
            <a:r>
              <a:rPr lang="cs-CZ" altLang="de-CZ" sz="2800" i="1" dirty="0">
                <a:latin typeface="Times New Roman" panose="02020603050405020304" pitchFamily="18" charset="0"/>
              </a:rPr>
              <a:t>), </a:t>
            </a:r>
            <a:r>
              <a:rPr lang="cs-CZ" altLang="de-CZ" sz="2800" i="1" dirty="0" err="1">
                <a:latin typeface="Times New Roman" panose="02020603050405020304" pitchFamily="18" charset="0"/>
              </a:rPr>
              <a:t>трамвае</a:t>
            </a:r>
            <a:r>
              <a:rPr lang="cs-CZ" altLang="de-CZ" sz="2800" i="1" dirty="0">
                <a:latin typeface="Times New Roman" panose="02020603050405020304" pitchFamily="18" charset="0"/>
              </a:rPr>
              <a:t> (</a:t>
            </a:r>
            <a:r>
              <a:rPr lang="cs-CZ" altLang="de-CZ" sz="2800" i="1" dirty="0" err="1">
                <a:latin typeface="Times New Roman" panose="02020603050405020304" pitchFamily="18" charset="0"/>
              </a:rPr>
              <a:t>лиша</a:t>
            </a:r>
            <a:r>
              <a:rPr lang="cs-CZ" altLang="de-CZ" sz="2800" i="1" u="sng" dirty="0" err="1">
                <a:latin typeface="Times New Roman" panose="02020603050405020304" pitchFamily="18" charset="0"/>
              </a:rPr>
              <a:t>е</a:t>
            </a:r>
            <a:r>
              <a:rPr lang="cs-CZ" altLang="de-CZ" sz="2800" i="1" dirty="0">
                <a:latin typeface="Times New Roman" panose="02020603050405020304" pitchFamily="18" charset="0"/>
              </a:rPr>
              <a:t>), </a:t>
            </a:r>
            <a:r>
              <a:rPr lang="cs-CZ" altLang="de-CZ" sz="2800" i="1" dirty="0" err="1">
                <a:latin typeface="Times New Roman" panose="02020603050405020304" pitchFamily="18" charset="0"/>
              </a:rPr>
              <a:t>трамваи</a:t>
            </a:r>
            <a:r>
              <a:rPr lang="cs-CZ" altLang="de-CZ" sz="2800" i="1" dirty="0">
                <a:latin typeface="Times New Roman" panose="02020603050405020304" pitchFamily="18" charset="0"/>
              </a:rPr>
              <a:t>, </a:t>
            </a:r>
            <a:r>
              <a:rPr lang="cs-CZ" altLang="de-CZ" sz="2800" i="1" dirty="0" err="1">
                <a:latin typeface="Times New Roman" panose="02020603050405020304" pitchFamily="18" charset="0"/>
              </a:rPr>
              <a:t>трамва</a:t>
            </a:r>
            <a:r>
              <a:rPr lang="cs-CZ" altLang="de-CZ" sz="2800" b="1" i="1" dirty="0" err="1">
                <a:latin typeface="Times New Roman" panose="02020603050405020304" pitchFamily="18" charset="0"/>
              </a:rPr>
              <a:t>ев</a:t>
            </a:r>
            <a:r>
              <a:rPr lang="cs-CZ" altLang="de-CZ" sz="2800" i="1" dirty="0">
                <a:latin typeface="Times New Roman" panose="02020603050405020304" pitchFamily="18" charset="0"/>
              </a:rPr>
              <a:t> (</a:t>
            </a:r>
            <a:r>
              <a:rPr lang="cs-CZ" altLang="de-CZ" sz="2800" i="1" dirty="0" err="1">
                <a:latin typeface="Times New Roman" panose="02020603050405020304" pitchFamily="18" charset="0"/>
              </a:rPr>
              <a:t>лиша</a:t>
            </a:r>
            <a:r>
              <a:rPr lang="cs-CZ" altLang="de-CZ" sz="2800" b="1" i="1" dirty="0" err="1">
                <a:latin typeface="Times New Roman" panose="02020603050405020304" pitchFamily="18" charset="0"/>
              </a:rPr>
              <a:t>ёв</a:t>
            </a:r>
            <a:r>
              <a:rPr lang="cs-CZ" altLang="de-CZ" sz="2800" i="1" dirty="0">
                <a:latin typeface="Times New Roman" panose="02020603050405020304" pitchFamily="18" charset="0"/>
              </a:rPr>
              <a:t>), </a:t>
            </a:r>
            <a:r>
              <a:rPr lang="cs-CZ" altLang="de-CZ" sz="2800" i="1" dirty="0" err="1">
                <a:latin typeface="Times New Roman" panose="02020603050405020304" pitchFamily="18" charset="0"/>
              </a:rPr>
              <a:t>трамваям</a:t>
            </a:r>
            <a:r>
              <a:rPr lang="cs-CZ" altLang="de-CZ" sz="2800" i="1" dirty="0">
                <a:latin typeface="Times New Roman" panose="02020603050405020304" pitchFamily="18" charset="0"/>
              </a:rPr>
              <a:t>, </a:t>
            </a:r>
            <a:r>
              <a:rPr lang="cs-CZ" altLang="de-CZ" sz="2800" i="1" dirty="0" err="1">
                <a:latin typeface="Times New Roman" panose="02020603050405020304" pitchFamily="18" charset="0"/>
              </a:rPr>
              <a:t>трамваи</a:t>
            </a:r>
            <a:r>
              <a:rPr lang="cs-CZ" altLang="de-CZ" sz="2800" i="1" dirty="0">
                <a:latin typeface="Times New Roman" panose="02020603050405020304" pitchFamily="18" charset="0"/>
              </a:rPr>
              <a:t>, </a:t>
            </a:r>
            <a:r>
              <a:rPr lang="cs-CZ" altLang="de-CZ" sz="2800" i="1" dirty="0" err="1">
                <a:latin typeface="Times New Roman" panose="02020603050405020304" pitchFamily="18" charset="0"/>
              </a:rPr>
              <a:t>трамваями</a:t>
            </a:r>
            <a:r>
              <a:rPr lang="cs-CZ" altLang="de-CZ" sz="2800" i="1" dirty="0">
                <a:latin typeface="Times New Roman" panose="02020603050405020304" pitchFamily="18" charset="0"/>
              </a:rPr>
              <a:t>, </a:t>
            </a:r>
            <a:r>
              <a:rPr lang="cs-CZ" altLang="de-CZ" sz="2800" i="1" dirty="0" err="1">
                <a:latin typeface="Times New Roman" panose="02020603050405020304" pitchFamily="18" charset="0"/>
              </a:rPr>
              <a:t>трамваях</a:t>
            </a:r>
            <a:endParaRPr lang="cs-CZ" altLang="de-CZ" sz="2800" i="1" dirty="0">
              <a:latin typeface="Times New Roman" panose="02020603050405020304" pitchFamily="18" charset="0"/>
            </a:endParaRPr>
          </a:p>
          <a:p>
            <a:pPr marL="336550" indent="-336550" algn="l" eaLnBrk="1" hangingPunct="1">
              <a:spcBef>
                <a:spcPts val="800"/>
              </a:spcBef>
              <a:buSzPct val="45000"/>
              <a:buFont typeface="Wingdings" pitchFamily="2" charset="2"/>
              <a:buChar char=""/>
              <a:tabLst>
                <a:tab pos="336550" algn="l"/>
                <a:tab pos="441325" algn="l"/>
                <a:tab pos="890588" algn="l"/>
                <a:tab pos="1339850" algn="l"/>
                <a:tab pos="1789113" algn="l"/>
                <a:tab pos="2238375" algn="l"/>
                <a:tab pos="2687638" algn="l"/>
                <a:tab pos="3136900" algn="l"/>
                <a:tab pos="3586163" algn="l"/>
                <a:tab pos="4035425" algn="l"/>
                <a:tab pos="4484688" algn="l"/>
                <a:tab pos="4933950" algn="l"/>
                <a:tab pos="5383213" algn="l"/>
                <a:tab pos="5832475" algn="l"/>
                <a:tab pos="6281738" algn="l"/>
                <a:tab pos="6731000" algn="l"/>
                <a:tab pos="7180263" algn="l"/>
                <a:tab pos="7629525" algn="l"/>
                <a:tab pos="8078788" algn="l"/>
                <a:tab pos="8528050" algn="l"/>
                <a:tab pos="8977313" algn="l"/>
              </a:tabLst>
              <a:defRPr/>
            </a:pPr>
            <a:r>
              <a:rPr lang="cs-CZ" altLang="de-CZ" sz="2800" dirty="0">
                <a:latin typeface="Times New Roman" panose="02020603050405020304" pitchFamily="18" charset="0"/>
              </a:rPr>
              <a:t>Před /j/ může v </a:t>
            </a:r>
            <a:r>
              <a:rPr lang="cs-CZ" altLang="de-CZ" sz="2800" dirty="0" err="1">
                <a:latin typeface="Times New Roman" panose="02020603050405020304" pitchFamily="18" charset="0"/>
              </a:rPr>
              <a:t>Nsg</a:t>
            </a:r>
            <a:r>
              <a:rPr lang="cs-CZ" altLang="de-CZ" sz="2800" dirty="0">
                <a:latin typeface="Times New Roman" panose="02020603050405020304" pitchFamily="18" charset="0"/>
              </a:rPr>
              <a:t> vystupovat pohyblivý vokál, který v ostatních tvarech není: </a:t>
            </a:r>
            <a:r>
              <a:rPr lang="cs-CZ" altLang="de-CZ" sz="2800" i="1" dirty="0" err="1">
                <a:latin typeface="Times New Roman" panose="02020603050405020304" pitchFamily="18" charset="0"/>
              </a:rPr>
              <a:t>мурав</a:t>
            </a:r>
            <a:r>
              <a:rPr lang="cs-CZ" altLang="de-CZ" sz="2800" i="1" u="sng" dirty="0" err="1">
                <a:latin typeface="Times New Roman" panose="02020603050405020304" pitchFamily="18" charset="0"/>
              </a:rPr>
              <a:t>е</a:t>
            </a:r>
            <a:r>
              <a:rPr lang="cs-CZ" altLang="de-CZ" sz="2800" i="1" dirty="0" err="1">
                <a:latin typeface="Times New Roman" panose="02020603050405020304" pitchFamily="18" charset="0"/>
              </a:rPr>
              <a:t>й</a:t>
            </a:r>
            <a:r>
              <a:rPr lang="cs-CZ" altLang="de-CZ" sz="2800" dirty="0">
                <a:latin typeface="Times New Roman" panose="02020603050405020304" pitchFamily="18" charset="0"/>
              </a:rPr>
              <a:t> /mura</a:t>
            </a:r>
            <a:r>
              <a:rPr lang="cs-CZ" altLang="de-CZ" sz="2400" baseline="-16000" dirty="0">
                <a:latin typeface="Times New Roman" panose="02020603050405020304" pitchFamily="18" charset="0"/>
              </a:rPr>
              <a:t>1</a:t>
            </a:r>
            <a:r>
              <a:rPr lang="cs-CZ" altLang="de-CZ" sz="2800" dirty="0">
                <a:latin typeface="Times New Roman" panose="02020603050405020304" pitchFamily="18" charset="0"/>
              </a:rPr>
              <a:t>v</a:t>
            </a:r>
            <a:r>
              <a:rPr lang="cs-CZ" altLang="de-CZ" sz="2400" baseline="-16000" dirty="0">
                <a:latin typeface="Times New Roman" panose="02020603050405020304" pitchFamily="18" charset="0"/>
              </a:rPr>
              <a:t>1</a:t>
            </a:r>
            <a:r>
              <a:rPr lang="cs-CZ" altLang="de-CZ" sz="2800" dirty="0">
                <a:latin typeface="Times New Roman" panose="02020603050405020304" pitchFamily="18" charset="0"/>
              </a:rPr>
              <a:t>#e#j+Ø/,</a:t>
            </a:r>
            <a:r>
              <a:rPr lang="cs-CZ" altLang="de-CZ" sz="2800" i="1" dirty="0">
                <a:latin typeface="Times New Roman" panose="02020603050405020304" pitchFamily="18" charset="0"/>
              </a:rPr>
              <a:t> </a:t>
            </a:r>
            <a:r>
              <a:rPr lang="cs-CZ" altLang="de-CZ" sz="2800" i="1" dirty="0" err="1">
                <a:latin typeface="Times New Roman" panose="02020603050405020304" pitchFamily="18" charset="0"/>
              </a:rPr>
              <a:t>муравь</a:t>
            </a:r>
            <a:r>
              <a:rPr lang="cs-CZ" altLang="de-CZ" sz="2800" i="1" u="sng" dirty="0" err="1">
                <a:latin typeface="Times New Roman" panose="02020603050405020304" pitchFamily="18" charset="0"/>
              </a:rPr>
              <a:t>я</a:t>
            </a:r>
            <a:r>
              <a:rPr lang="cs-CZ" altLang="de-CZ" sz="2800" i="1" dirty="0">
                <a:latin typeface="Times New Roman" panose="02020603050405020304" pitchFamily="18" charset="0"/>
              </a:rPr>
              <a:t> </a:t>
            </a:r>
            <a:r>
              <a:rPr lang="cs-CZ" altLang="de-CZ" sz="2800" dirty="0">
                <a:latin typeface="Times New Roman" panose="02020603050405020304" pitchFamily="18" charset="0"/>
              </a:rPr>
              <a:t>/mura</a:t>
            </a:r>
            <a:r>
              <a:rPr lang="cs-CZ" altLang="de-CZ" sz="2400" baseline="-16000" dirty="0">
                <a:latin typeface="Times New Roman" panose="02020603050405020304" pitchFamily="18" charset="0"/>
              </a:rPr>
              <a:t>1</a:t>
            </a:r>
            <a:r>
              <a:rPr lang="cs-CZ" altLang="de-CZ" sz="2800" dirty="0">
                <a:latin typeface="Times New Roman" panose="02020603050405020304" pitchFamily="18" charset="0"/>
              </a:rPr>
              <a:t>v</a:t>
            </a:r>
            <a:r>
              <a:rPr lang="cs-CZ" altLang="de-CZ" sz="2400" baseline="-16000" dirty="0">
                <a:latin typeface="Times New Roman" panose="02020603050405020304" pitchFamily="18" charset="0"/>
              </a:rPr>
              <a:t>1</a:t>
            </a:r>
            <a:r>
              <a:rPr lang="cs-CZ" altLang="de-CZ" sz="2800" dirty="0">
                <a:latin typeface="Times New Roman" panose="02020603050405020304" pitchFamily="18" charset="0"/>
              </a:rPr>
              <a:t>#j+a/,</a:t>
            </a:r>
            <a:r>
              <a:rPr lang="cs-CZ" altLang="de-CZ" sz="2800" i="1" dirty="0">
                <a:latin typeface="Times New Roman" panose="02020603050405020304" pitchFamily="18" charset="0"/>
              </a:rPr>
              <a:t> </a:t>
            </a:r>
            <a:r>
              <a:rPr lang="cs-CZ" altLang="de-CZ" sz="2800" i="1" dirty="0" err="1">
                <a:latin typeface="Times New Roman" panose="02020603050405020304" pitchFamily="18" charset="0"/>
              </a:rPr>
              <a:t>муравью</a:t>
            </a:r>
            <a:r>
              <a:rPr lang="cs-CZ" altLang="de-CZ" sz="2800" dirty="0">
                <a:latin typeface="Times New Roman" panose="02020603050405020304" pitchFamily="18" charset="0"/>
              </a:rPr>
              <a:t> /mura</a:t>
            </a:r>
            <a:r>
              <a:rPr lang="cs-CZ" altLang="de-CZ" sz="2400" baseline="-16000" dirty="0">
                <a:latin typeface="Times New Roman" panose="02020603050405020304" pitchFamily="18" charset="0"/>
              </a:rPr>
              <a:t>1</a:t>
            </a:r>
            <a:r>
              <a:rPr lang="cs-CZ" altLang="de-CZ" sz="2800" dirty="0">
                <a:latin typeface="Times New Roman" panose="02020603050405020304" pitchFamily="18" charset="0"/>
              </a:rPr>
              <a:t>v</a:t>
            </a:r>
            <a:r>
              <a:rPr lang="cs-CZ" altLang="de-CZ" sz="2400" baseline="-16000" dirty="0">
                <a:latin typeface="Times New Roman" panose="02020603050405020304" pitchFamily="18" charset="0"/>
              </a:rPr>
              <a:t>1</a:t>
            </a:r>
            <a:r>
              <a:rPr lang="cs-CZ" altLang="de-CZ" sz="2800" dirty="0">
                <a:latin typeface="Times New Roman" panose="02020603050405020304" pitchFamily="18" charset="0"/>
              </a:rPr>
              <a:t>#j+u/ atd.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1">
            <a:extLst>
              <a:ext uri="{FF2B5EF4-FFF2-40B4-BE49-F238E27FC236}">
                <a16:creationId xmlns:a16="http://schemas.microsoft.com/office/drawing/2014/main" id="{5604D2F2-0E5F-FAB6-58FB-C5BA8484BEC0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341313" y="301625"/>
            <a:ext cx="8513762" cy="6107113"/>
          </a:xfrm>
        </p:spPr>
        <p:txBody>
          <a:bodyPr anchor="t"/>
          <a:lstStyle/>
          <a:p>
            <a:pPr marL="336550" indent="-336550" algn="l" eaLnBrk="1" hangingPunct="1">
              <a:spcBef>
                <a:spcPts val="800"/>
              </a:spcBef>
              <a:buSzPct val="45000"/>
              <a:buFont typeface="Wingdings" pitchFamily="2" charset="2"/>
              <a:buChar char=""/>
              <a:tabLst>
                <a:tab pos="336550" algn="l"/>
                <a:tab pos="441325" algn="l"/>
                <a:tab pos="890588" algn="l"/>
                <a:tab pos="1339850" algn="l"/>
                <a:tab pos="1789113" algn="l"/>
                <a:tab pos="2238375" algn="l"/>
                <a:tab pos="2687638" algn="l"/>
                <a:tab pos="3136900" algn="l"/>
                <a:tab pos="3586163" algn="l"/>
                <a:tab pos="4035425" algn="l"/>
                <a:tab pos="4484688" algn="l"/>
                <a:tab pos="4933950" algn="l"/>
                <a:tab pos="5383213" algn="l"/>
                <a:tab pos="5832475" algn="l"/>
                <a:tab pos="6281738" algn="l"/>
                <a:tab pos="6731000" algn="l"/>
                <a:tab pos="7180263" algn="l"/>
                <a:tab pos="7629525" algn="l"/>
                <a:tab pos="8078788" algn="l"/>
                <a:tab pos="8528050" algn="l"/>
                <a:tab pos="8977313" algn="l"/>
              </a:tabLst>
              <a:defRPr/>
            </a:pPr>
            <a:r>
              <a:rPr lang="cs-CZ" altLang="de-CZ" sz="2800" dirty="0">
                <a:latin typeface="Times New Roman" panose="02020603050405020304" pitchFamily="18" charset="0"/>
              </a:rPr>
              <a:t>Problém představují na základě grafiky podstatná jména na -</a:t>
            </a:r>
            <a:r>
              <a:rPr lang="cs-CZ" altLang="de-CZ" sz="2800" i="1" dirty="0" err="1">
                <a:latin typeface="Times New Roman" panose="02020603050405020304" pitchFamily="18" charset="0"/>
              </a:rPr>
              <a:t>ij</a:t>
            </a:r>
            <a:r>
              <a:rPr lang="cs-CZ" altLang="de-CZ" sz="2800" dirty="0">
                <a:latin typeface="Times New Roman" panose="02020603050405020304" pitchFamily="18" charset="0"/>
              </a:rPr>
              <a:t>, a to v </a:t>
            </a:r>
            <a:r>
              <a:rPr lang="cs-CZ" altLang="de-CZ" sz="2800" dirty="0" err="1">
                <a:latin typeface="Times New Roman" panose="02020603050405020304" pitchFamily="18" charset="0"/>
              </a:rPr>
              <a:t>Lsg</a:t>
            </a:r>
            <a:r>
              <a:rPr lang="cs-CZ" altLang="de-CZ" sz="2800" dirty="0">
                <a:latin typeface="Times New Roman" panose="02020603050405020304" pitchFamily="18" charset="0"/>
              </a:rPr>
              <a:t>: </a:t>
            </a:r>
            <a:r>
              <a:rPr lang="cs-CZ" altLang="de-CZ" sz="2800" i="1" dirty="0" err="1">
                <a:latin typeface="Times New Roman" panose="02020603050405020304" pitchFamily="18" charset="0"/>
              </a:rPr>
              <a:t>пролетарий</a:t>
            </a:r>
            <a:r>
              <a:rPr lang="cs-CZ" altLang="de-CZ" sz="2800" i="1" dirty="0">
                <a:latin typeface="Times New Roman" panose="02020603050405020304" pitchFamily="18" charset="0"/>
              </a:rPr>
              <a:t>, </a:t>
            </a:r>
            <a:r>
              <a:rPr lang="cs-CZ" altLang="de-CZ" sz="2800" i="1" dirty="0" err="1">
                <a:latin typeface="Times New Roman" panose="02020603050405020304" pitchFamily="18" charset="0"/>
              </a:rPr>
              <a:t>пролетария</a:t>
            </a:r>
            <a:r>
              <a:rPr lang="cs-CZ" altLang="de-CZ" sz="2800" i="1" dirty="0">
                <a:latin typeface="Times New Roman" panose="02020603050405020304" pitchFamily="18" charset="0"/>
              </a:rPr>
              <a:t>, </a:t>
            </a:r>
            <a:r>
              <a:rPr lang="cs-CZ" altLang="de-CZ" sz="2800" i="1" dirty="0" err="1">
                <a:latin typeface="Times New Roman" panose="02020603050405020304" pitchFamily="18" charset="0"/>
              </a:rPr>
              <a:t>пролетарию</a:t>
            </a:r>
            <a:r>
              <a:rPr lang="cs-CZ" altLang="de-CZ" sz="2800" i="1" dirty="0">
                <a:latin typeface="Times New Roman" panose="02020603050405020304" pitchFamily="18" charset="0"/>
              </a:rPr>
              <a:t>, </a:t>
            </a:r>
            <a:r>
              <a:rPr lang="cs-CZ" altLang="de-CZ" sz="2800" i="1" dirty="0" err="1">
                <a:latin typeface="Times New Roman" panose="02020603050405020304" pitchFamily="18" charset="0"/>
              </a:rPr>
              <a:t>пролетария</a:t>
            </a:r>
            <a:r>
              <a:rPr lang="cs-CZ" altLang="de-CZ" sz="2800" i="1" dirty="0">
                <a:latin typeface="Times New Roman" panose="02020603050405020304" pitchFamily="18" charset="0"/>
              </a:rPr>
              <a:t>, </a:t>
            </a:r>
            <a:r>
              <a:rPr lang="cs-CZ" altLang="de-CZ" sz="2800" i="1" dirty="0" err="1">
                <a:latin typeface="Times New Roman" panose="02020603050405020304" pitchFamily="18" charset="0"/>
              </a:rPr>
              <a:t>пролетарием</a:t>
            </a:r>
            <a:r>
              <a:rPr lang="cs-CZ" altLang="de-CZ" sz="2800" i="1" dirty="0">
                <a:latin typeface="Times New Roman" panose="02020603050405020304" pitchFamily="18" charset="0"/>
              </a:rPr>
              <a:t>, </a:t>
            </a:r>
            <a:r>
              <a:rPr lang="cs-CZ" altLang="de-CZ" sz="2800" i="1" dirty="0" err="1">
                <a:latin typeface="Times New Roman" panose="02020603050405020304" pitchFamily="18" charset="0"/>
              </a:rPr>
              <a:t>пролетари</a:t>
            </a:r>
            <a:r>
              <a:rPr lang="cs-CZ" altLang="de-CZ" sz="2800" i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и</a:t>
            </a:r>
            <a:r>
              <a:rPr lang="cs-CZ" altLang="de-CZ" sz="2800" i="1" dirty="0">
                <a:latin typeface="Times New Roman" panose="02020603050405020304" pitchFamily="18" charset="0"/>
              </a:rPr>
              <a:t>, </a:t>
            </a:r>
            <a:r>
              <a:rPr lang="cs-CZ" altLang="de-CZ" sz="2800" i="1" dirty="0" err="1">
                <a:latin typeface="Times New Roman" panose="02020603050405020304" pitchFamily="18" charset="0"/>
              </a:rPr>
              <a:t>пролетарии</a:t>
            </a:r>
            <a:r>
              <a:rPr lang="cs-CZ" altLang="de-CZ" sz="2800" i="1" dirty="0">
                <a:latin typeface="Times New Roman" panose="02020603050405020304" pitchFamily="18" charset="0"/>
              </a:rPr>
              <a:t>, </a:t>
            </a:r>
            <a:r>
              <a:rPr lang="cs-CZ" altLang="de-CZ" sz="2800" i="1" dirty="0" err="1">
                <a:latin typeface="Times New Roman" panose="02020603050405020304" pitchFamily="18" charset="0"/>
              </a:rPr>
              <a:t>пролетариев</a:t>
            </a:r>
            <a:r>
              <a:rPr lang="cs-CZ" altLang="de-CZ" sz="2800" i="1" dirty="0">
                <a:latin typeface="Times New Roman" panose="02020603050405020304" pitchFamily="18" charset="0"/>
              </a:rPr>
              <a:t>, </a:t>
            </a:r>
            <a:r>
              <a:rPr lang="cs-CZ" altLang="de-CZ" sz="2800" i="1" dirty="0" err="1">
                <a:latin typeface="Times New Roman" panose="02020603050405020304" pitchFamily="18" charset="0"/>
              </a:rPr>
              <a:t>пролетариям</a:t>
            </a:r>
            <a:r>
              <a:rPr lang="cs-CZ" altLang="de-CZ" sz="2800" dirty="0">
                <a:latin typeface="Times New Roman" panose="02020603050405020304" pitchFamily="18" charset="0"/>
              </a:rPr>
              <a:t> atd. Je to jiná koncovka?</a:t>
            </a:r>
          </a:p>
          <a:p>
            <a:pPr marL="336550" indent="-336550" algn="l" eaLnBrk="1" hangingPunct="1">
              <a:spcBef>
                <a:spcPts val="800"/>
              </a:spcBef>
              <a:buSzPct val="45000"/>
              <a:buFont typeface="Wingdings" pitchFamily="2" charset="2"/>
              <a:buChar char=""/>
              <a:tabLst>
                <a:tab pos="336550" algn="l"/>
                <a:tab pos="441325" algn="l"/>
                <a:tab pos="890588" algn="l"/>
                <a:tab pos="1339850" algn="l"/>
                <a:tab pos="1789113" algn="l"/>
                <a:tab pos="2238375" algn="l"/>
                <a:tab pos="2687638" algn="l"/>
                <a:tab pos="3136900" algn="l"/>
                <a:tab pos="3586163" algn="l"/>
                <a:tab pos="4035425" algn="l"/>
                <a:tab pos="4484688" algn="l"/>
                <a:tab pos="4933950" algn="l"/>
                <a:tab pos="5383213" algn="l"/>
                <a:tab pos="5832475" algn="l"/>
                <a:tab pos="6281738" algn="l"/>
                <a:tab pos="6731000" algn="l"/>
                <a:tab pos="7180263" algn="l"/>
                <a:tab pos="7629525" algn="l"/>
                <a:tab pos="8078788" algn="l"/>
                <a:tab pos="8528050" algn="l"/>
                <a:tab pos="8977313" algn="l"/>
              </a:tabLst>
              <a:defRPr/>
            </a:pPr>
            <a:r>
              <a:rPr lang="cs-CZ" altLang="de-CZ" sz="2800" dirty="0">
                <a:latin typeface="Times New Roman" panose="02020603050405020304" pitchFamily="18" charset="0"/>
              </a:rPr>
              <a:t>  =&gt; Poněvadž toto grafické {</a:t>
            </a:r>
            <a:r>
              <a:rPr lang="cs-CZ" altLang="de-CZ" sz="2800" dirty="0" err="1">
                <a:latin typeface="Times New Roman" panose="02020603050405020304" pitchFamily="18" charset="0"/>
              </a:rPr>
              <a:t>и</a:t>
            </a:r>
            <a:r>
              <a:rPr lang="cs-CZ" altLang="de-CZ" sz="2800" dirty="0">
                <a:latin typeface="Times New Roman" panose="02020603050405020304" pitchFamily="18" charset="0"/>
              </a:rPr>
              <a:t>} není nikdy pod přízvukem, je věc nejednoznačná: </a:t>
            </a:r>
            <a:r>
              <a:rPr lang="cs-CZ" altLang="de-CZ" sz="2800" i="1" dirty="0" err="1">
                <a:latin typeface="Times New Roman" panose="02020603050405020304" pitchFamily="18" charset="0"/>
              </a:rPr>
              <a:t>пролетарии</a:t>
            </a:r>
            <a:r>
              <a:rPr lang="cs-CZ" altLang="de-CZ" sz="2800" i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cs-CZ" altLang="de-CZ" sz="2800" dirty="0">
                <a:latin typeface="Times New Roman" panose="02020603050405020304" pitchFamily="18" charset="0"/>
              </a:rPr>
              <a:t>[</a:t>
            </a:r>
            <a:r>
              <a:rPr lang="cs-CZ" altLang="de-CZ" sz="2800" dirty="0" err="1">
                <a:latin typeface="Times New Roman" panose="02020603050405020304" pitchFamily="18" charset="0"/>
              </a:rPr>
              <a:t>prəlʲ</a:t>
            </a:r>
            <a:r>
              <a:rPr lang="de-DE" altLang="de-CZ" sz="2800" dirty="0" err="1">
                <a:latin typeface="Times New Roman" panose="02020603050405020304" pitchFamily="18" charset="0"/>
              </a:rPr>
              <a:t>ɪ</a:t>
            </a:r>
            <a:r>
              <a:rPr lang="cs-CZ" altLang="de-CZ" sz="2800" dirty="0">
                <a:latin typeface="Times New Roman" panose="02020603050405020304" pitchFamily="18" charset="0"/>
              </a:rPr>
              <a:t>'</a:t>
            </a:r>
            <a:r>
              <a:rPr lang="cs-CZ" altLang="de-CZ" sz="2800" dirty="0" err="1">
                <a:latin typeface="Times New Roman" panose="02020603050405020304" pitchFamily="18" charset="0"/>
              </a:rPr>
              <a:t>tarʲ</a:t>
            </a:r>
            <a:r>
              <a:rPr lang="de-DE" altLang="de-CZ" sz="2800" dirty="0" err="1">
                <a:latin typeface="Times New Roman" panose="02020603050405020304" pitchFamily="18" charset="0"/>
              </a:rPr>
              <a:t>ɪɪ</a:t>
            </a:r>
            <a:r>
              <a:rPr lang="cs-CZ" altLang="de-CZ" sz="2800" dirty="0">
                <a:latin typeface="Times New Roman" panose="02020603050405020304" pitchFamily="18" charset="0"/>
              </a:rPr>
              <a:t>] odpovídá foneticky </a:t>
            </a:r>
            <a:r>
              <a:rPr lang="cs-CZ" altLang="de-CZ" sz="2800" i="1" dirty="0" err="1">
                <a:latin typeface="Times New Roman" panose="02020603050405020304" pitchFamily="18" charset="0"/>
              </a:rPr>
              <a:t>трамвае</a:t>
            </a:r>
            <a:r>
              <a:rPr lang="cs-CZ" altLang="de-CZ" sz="2800" i="1" dirty="0">
                <a:latin typeface="Times New Roman" panose="02020603050405020304" pitchFamily="18" charset="0"/>
              </a:rPr>
              <a:t> </a:t>
            </a:r>
            <a:r>
              <a:rPr lang="cs-CZ" altLang="de-CZ" sz="2800" dirty="0">
                <a:latin typeface="Times New Roman" panose="02020603050405020304" pitchFamily="18" charset="0"/>
              </a:rPr>
              <a:t>[</a:t>
            </a:r>
            <a:r>
              <a:rPr lang="cs-CZ" altLang="de-CZ" sz="2800" dirty="0" err="1">
                <a:latin typeface="Times New Roman" panose="02020603050405020304" pitchFamily="18" charset="0"/>
              </a:rPr>
              <a:t>trʌm'vaj</a:t>
            </a:r>
            <a:r>
              <a:rPr lang="de-DE" altLang="de-CZ" sz="2800" dirty="0" err="1">
                <a:latin typeface="Times New Roman" panose="02020603050405020304" pitchFamily="18" charset="0"/>
              </a:rPr>
              <a:t>ɪ</a:t>
            </a:r>
            <a:r>
              <a:rPr lang="cs-CZ" altLang="de-CZ" sz="2800" dirty="0">
                <a:latin typeface="Times New Roman" panose="02020603050405020304" pitchFamily="18" charset="0"/>
              </a:rPr>
              <a:t>]. Jestli v typu </a:t>
            </a:r>
            <a:r>
              <a:rPr lang="cs-CZ" altLang="de-CZ" sz="2800" i="1" dirty="0" err="1">
                <a:latin typeface="Times New Roman" panose="02020603050405020304" pitchFamily="18" charset="0"/>
              </a:rPr>
              <a:t>трамв</a:t>
            </a:r>
            <a:r>
              <a:rPr lang="cs-CZ" altLang="de-CZ" sz="2800" i="1" u="sng" dirty="0" err="1">
                <a:latin typeface="Times New Roman" panose="02020603050405020304" pitchFamily="18" charset="0"/>
              </a:rPr>
              <a:t>а</a:t>
            </a:r>
            <a:r>
              <a:rPr lang="cs-CZ" altLang="de-CZ" sz="2800" i="1" dirty="0" err="1">
                <a:latin typeface="Times New Roman" panose="02020603050405020304" pitchFamily="18" charset="0"/>
              </a:rPr>
              <a:t>е</a:t>
            </a:r>
            <a:r>
              <a:rPr lang="cs-CZ" altLang="de-CZ" sz="2800" i="1" dirty="0">
                <a:latin typeface="Times New Roman" panose="02020603050405020304" pitchFamily="18" charset="0"/>
              </a:rPr>
              <a:t> </a:t>
            </a:r>
            <a:r>
              <a:rPr lang="cs-CZ" altLang="de-CZ" sz="2800" dirty="0">
                <a:latin typeface="Times New Roman" panose="02020603050405020304" pitchFamily="18" charset="0"/>
              </a:rPr>
              <a:t>na základě </a:t>
            </a:r>
            <a:r>
              <a:rPr lang="cs-CZ" altLang="de-CZ" sz="2800" i="1" dirty="0" err="1">
                <a:latin typeface="Times New Roman" panose="02020603050405020304" pitchFamily="18" charset="0"/>
              </a:rPr>
              <a:t>лиша</a:t>
            </a:r>
            <a:r>
              <a:rPr lang="cs-CZ" altLang="de-CZ" sz="2800" i="1" u="sng" dirty="0" err="1">
                <a:latin typeface="Times New Roman" panose="02020603050405020304" pitchFamily="18" charset="0"/>
              </a:rPr>
              <a:t>е</a:t>
            </a:r>
            <a:r>
              <a:rPr lang="cs-CZ" altLang="de-CZ" sz="2800" dirty="0">
                <a:latin typeface="Times New Roman" panose="02020603050405020304" pitchFamily="18" charset="0"/>
              </a:rPr>
              <a:t> koncovku interpretujeme jako /e/, lze to dělat i zde, s tím, že odchylné je pouze psaní (k tomu se mimochodem hodí fakt, že substantiva na -</a:t>
            </a:r>
            <a:r>
              <a:rPr lang="cs-CZ" altLang="de-CZ" sz="2800" i="1" dirty="0" err="1">
                <a:latin typeface="Times New Roman" panose="02020603050405020304" pitchFamily="18" charset="0"/>
              </a:rPr>
              <a:t>ij</a:t>
            </a:r>
            <a:r>
              <a:rPr lang="cs-CZ" altLang="de-CZ" sz="2800" dirty="0">
                <a:latin typeface="Times New Roman" panose="02020603050405020304" pitchFamily="18" charset="0"/>
              </a:rPr>
              <a:t> jsou vždy přejatá). 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1">
            <a:extLst>
              <a:ext uri="{FF2B5EF4-FFF2-40B4-BE49-F238E27FC236}">
                <a16:creationId xmlns:a16="http://schemas.microsoft.com/office/drawing/2014/main" id="{4A5B8901-EFA2-2FA2-B849-DA55EE89D36A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360363" y="157163"/>
            <a:ext cx="8640762" cy="6467475"/>
          </a:xfrm>
        </p:spPr>
        <p:txBody>
          <a:bodyPr anchor="t"/>
          <a:lstStyle/>
          <a:p>
            <a:pPr marL="336550" indent="-336550" algn="l" eaLnBrk="1" hangingPunct="1">
              <a:spcBef>
                <a:spcPts val="800"/>
              </a:spcBef>
              <a:buSzPct val="45000"/>
              <a:buFont typeface="Wingdings" pitchFamily="2" charset="2"/>
              <a:buChar char=""/>
              <a:tabLst>
                <a:tab pos="336550" algn="l"/>
                <a:tab pos="441325" algn="l"/>
                <a:tab pos="890588" algn="l"/>
                <a:tab pos="1339850" algn="l"/>
                <a:tab pos="1789113" algn="l"/>
                <a:tab pos="2238375" algn="l"/>
                <a:tab pos="2687638" algn="l"/>
                <a:tab pos="3136900" algn="l"/>
                <a:tab pos="3586163" algn="l"/>
                <a:tab pos="4035425" algn="l"/>
                <a:tab pos="4484688" algn="l"/>
                <a:tab pos="4933950" algn="l"/>
                <a:tab pos="5383213" algn="l"/>
                <a:tab pos="5832475" algn="l"/>
                <a:tab pos="6281738" algn="l"/>
                <a:tab pos="6731000" algn="l"/>
                <a:tab pos="7180263" algn="l"/>
                <a:tab pos="7629525" algn="l"/>
                <a:tab pos="8078788" algn="l"/>
                <a:tab pos="8528050" algn="l"/>
                <a:tab pos="8977313" algn="l"/>
              </a:tabLst>
              <a:defRPr/>
            </a:pPr>
            <a:r>
              <a:rPr lang="cs-CZ" altLang="de-CZ" sz="2800">
                <a:latin typeface="Times New Roman" panose="02020603050405020304" pitchFamily="18" charset="0"/>
              </a:rPr>
              <a:t>Pokud to nechceme, musíme pro typ </a:t>
            </a:r>
            <a:r>
              <a:rPr lang="cs-CZ" altLang="de-CZ" sz="2800" i="1">
                <a:latin typeface="Times New Roman" panose="02020603050405020304" pitchFamily="18" charset="0"/>
              </a:rPr>
              <a:t>пролетарий</a:t>
            </a:r>
            <a:r>
              <a:rPr lang="cs-CZ" altLang="de-CZ" sz="2800">
                <a:latin typeface="Times New Roman" panose="02020603050405020304" pitchFamily="18" charset="0"/>
              </a:rPr>
              <a:t> postulovat zvláštní koncovku Lsg /-i</a:t>
            </a:r>
            <a:r>
              <a:rPr lang="cs-CZ" altLang="de-CZ" sz="2400" baseline="-16000">
                <a:latin typeface="Times New Roman" panose="02020603050405020304" pitchFamily="18" charset="0"/>
              </a:rPr>
              <a:t>1</a:t>
            </a:r>
            <a:r>
              <a:rPr lang="cs-CZ" altLang="de-CZ" sz="2800">
                <a:latin typeface="Times New Roman" panose="02020603050405020304" pitchFamily="18" charset="0"/>
              </a:rPr>
              <a:t>/ (/e/ a /i/ nelze rozlišovat); pak je ale otázka, zda bychom takto neměli postupovat i v případě Isg </a:t>
            </a:r>
            <a:r>
              <a:rPr lang="cs-CZ" altLang="de-CZ" sz="2800" i="1">
                <a:latin typeface="Times New Roman" panose="02020603050405020304" pitchFamily="18" charset="0"/>
              </a:rPr>
              <a:t>пролетарием </a:t>
            </a:r>
            <a:r>
              <a:rPr lang="cs-CZ" altLang="de-CZ" sz="2800">
                <a:latin typeface="Times New Roman" panose="02020603050405020304" pitchFamily="18" charset="0"/>
              </a:rPr>
              <a:t>a Gpl </a:t>
            </a:r>
            <a:r>
              <a:rPr lang="cs-CZ" altLang="de-CZ" sz="2800" i="1">
                <a:latin typeface="Times New Roman" panose="02020603050405020304" pitchFamily="18" charset="0"/>
              </a:rPr>
              <a:t>пролетариев</a:t>
            </a:r>
            <a:r>
              <a:rPr lang="cs-CZ" altLang="de-CZ" sz="2800">
                <a:latin typeface="Times New Roman" panose="02020603050405020304" pitchFamily="18" charset="0"/>
              </a:rPr>
              <a:t>, ba mohli bychom v tomto typu vybrat i všechny koncovky obsahující grafické {я}, protože fonetické [ə] by teoreticky mohlo být fonologické /o/ (místo /a/ bychom psali /a</a:t>
            </a:r>
            <a:r>
              <a:rPr lang="cs-CZ" altLang="de-CZ" sz="2400" baseline="-16000">
                <a:latin typeface="Times New Roman" panose="02020603050405020304" pitchFamily="18" charset="0"/>
              </a:rPr>
              <a:t>1</a:t>
            </a:r>
            <a:r>
              <a:rPr lang="cs-CZ" altLang="de-CZ" sz="2800">
                <a:latin typeface="Times New Roman" panose="02020603050405020304" pitchFamily="18" charset="0"/>
              </a:rPr>
              <a:t>/)</a:t>
            </a:r>
          </a:p>
          <a:p>
            <a:pPr marL="336550" indent="-336550" algn="l" eaLnBrk="1" hangingPunct="1">
              <a:spcBef>
                <a:spcPts val="800"/>
              </a:spcBef>
              <a:buSzPct val="45000"/>
              <a:buFont typeface="Wingdings" pitchFamily="2" charset="2"/>
              <a:buChar char=""/>
              <a:tabLst>
                <a:tab pos="336550" algn="l"/>
                <a:tab pos="441325" algn="l"/>
                <a:tab pos="890588" algn="l"/>
                <a:tab pos="1339850" algn="l"/>
                <a:tab pos="1789113" algn="l"/>
                <a:tab pos="2238375" algn="l"/>
                <a:tab pos="2687638" algn="l"/>
                <a:tab pos="3136900" algn="l"/>
                <a:tab pos="3586163" algn="l"/>
                <a:tab pos="4035425" algn="l"/>
                <a:tab pos="4484688" algn="l"/>
                <a:tab pos="4933950" algn="l"/>
                <a:tab pos="5383213" algn="l"/>
                <a:tab pos="5832475" algn="l"/>
                <a:tab pos="6281738" algn="l"/>
                <a:tab pos="6731000" algn="l"/>
                <a:tab pos="7180263" algn="l"/>
                <a:tab pos="7629525" algn="l"/>
                <a:tab pos="8078788" algn="l"/>
                <a:tab pos="8528050" algn="l"/>
                <a:tab pos="8977313" algn="l"/>
              </a:tabLst>
              <a:defRPr/>
            </a:pPr>
            <a:r>
              <a:rPr lang="cs-CZ" altLang="de-CZ" sz="2800">
                <a:latin typeface="Times New Roman" panose="02020603050405020304" pitchFamily="18" charset="0"/>
              </a:rPr>
              <a:t>   =&gt; Jeví se jako ekonomičtější srovnat všechny koncovky typu </a:t>
            </a:r>
            <a:r>
              <a:rPr lang="cs-CZ" altLang="de-CZ" sz="2800" i="1">
                <a:latin typeface="Times New Roman" panose="02020603050405020304" pitchFamily="18" charset="0"/>
              </a:rPr>
              <a:t>пролет</a:t>
            </a:r>
            <a:r>
              <a:rPr lang="cs-CZ" altLang="de-CZ" sz="2800" i="1" u="sng">
                <a:latin typeface="Times New Roman" panose="02020603050405020304" pitchFamily="18" charset="0"/>
              </a:rPr>
              <a:t>а</a:t>
            </a:r>
            <a:r>
              <a:rPr lang="cs-CZ" altLang="de-CZ" sz="2800" i="1">
                <a:latin typeface="Times New Roman" panose="02020603050405020304" pitchFamily="18" charset="0"/>
              </a:rPr>
              <a:t>рий</a:t>
            </a:r>
            <a:r>
              <a:rPr lang="cs-CZ" altLang="de-CZ" sz="2800">
                <a:latin typeface="Times New Roman" panose="02020603050405020304" pitchFamily="18" charset="0"/>
              </a:rPr>
              <a:t> s koncovkami typu </a:t>
            </a:r>
            <a:r>
              <a:rPr lang="cs-CZ" altLang="de-CZ" sz="2800" i="1">
                <a:latin typeface="Times New Roman" panose="02020603050405020304" pitchFamily="18" charset="0"/>
              </a:rPr>
              <a:t>трамв</a:t>
            </a:r>
            <a:r>
              <a:rPr lang="cs-CZ" altLang="de-CZ" sz="2800" i="1" u="sng">
                <a:latin typeface="Times New Roman" panose="02020603050405020304" pitchFamily="18" charset="0"/>
              </a:rPr>
              <a:t>а</a:t>
            </a:r>
            <a:r>
              <a:rPr lang="cs-CZ" altLang="de-CZ" sz="2800" i="1">
                <a:latin typeface="Times New Roman" panose="02020603050405020304" pitchFamily="18" charset="0"/>
              </a:rPr>
              <a:t>й</a:t>
            </a:r>
            <a:r>
              <a:rPr lang="cs-CZ" altLang="de-CZ" sz="2800">
                <a:latin typeface="Times New Roman" panose="02020603050405020304" pitchFamily="18" charset="0"/>
              </a:rPr>
              <a:t> </a:t>
            </a:r>
            <a:r>
              <a:rPr lang="cs-CZ" altLang="de-CZ" sz="2800" i="1">
                <a:latin typeface="Times New Roman" panose="02020603050405020304" pitchFamily="18" charset="0"/>
              </a:rPr>
              <a:t>(лиш</a:t>
            </a:r>
            <a:r>
              <a:rPr lang="cs-CZ" altLang="de-CZ" sz="2800" i="1" u="sng">
                <a:latin typeface="Times New Roman" panose="02020603050405020304" pitchFamily="18" charset="0"/>
              </a:rPr>
              <a:t>а</a:t>
            </a:r>
            <a:r>
              <a:rPr lang="cs-CZ" altLang="de-CZ" sz="2800" i="1">
                <a:latin typeface="Times New Roman" panose="02020603050405020304" pitchFamily="18" charset="0"/>
              </a:rPr>
              <a:t>й)</a:t>
            </a:r>
            <a:r>
              <a:rPr lang="cs-CZ" altLang="de-CZ" sz="2800">
                <a:latin typeface="Times New Roman" panose="02020603050405020304" pitchFamily="18" charset="0"/>
              </a:rPr>
              <a:t> a identifikovat je podle něho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1">
            <a:extLst>
              <a:ext uri="{FF2B5EF4-FFF2-40B4-BE49-F238E27FC236}">
                <a16:creationId xmlns:a16="http://schemas.microsoft.com/office/drawing/2014/main" id="{C33F21FF-8A17-8410-14D6-6BB7060DBF41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287338" y="215900"/>
            <a:ext cx="8640762" cy="6551613"/>
          </a:xfrm>
        </p:spPr>
        <p:txBody>
          <a:bodyPr anchor="t"/>
          <a:lstStyle/>
          <a:p>
            <a:pPr marL="336550" indent="-336550" algn="l" eaLnBrk="1" hangingPunct="1">
              <a:spcBef>
                <a:spcPts val="800"/>
              </a:spcBef>
              <a:buSzPct val="45000"/>
              <a:buFont typeface="Wingdings" pitchFamily="2" charset="2"/>
              <a:buChar char=""/>
              <a:tabLst>
                <a:tab pos="336550" algn="l"/>
                <a:tab pos="441325" algn="l"/>
                <a:tab pos="890588" algn="l"/>
                <a:tab pos="1339850" algn="l"/>
                <a:tab pos="1789113" algn="l"/>
                <a:tab pos="2238375" algn="l"/>
                <a:tab pos="2687638" algn="l"/>
                <a:tab pos="3136900" algn="l"/>
                <a:tab pos="3586163" algn="l"/>
                <a:tab pos="4035425" algn="l"/>
                <a:tab pos="4484688" algn="l"/>
                <a:tab pos="4933950" algn="l"/>
                <a:tab pos="5383213" algn="l"/>
                <a:tab pos="5832475" algn="l"/>
                <a:tab pos="6281738" algn="l"/>
                <a:tab pos="6731000" algn="l"/>
                <a:tab pos="7180263" algn="l"/>
                <a:tab pos="7629525" algn="l"/>
                <a:tab pos="8078788" algn="l"/>
                <a:tab pos="8528050" algn="l"/>
                <a:tab pos="8977313" algn="l"/>
              </a:tabLst>
              <a:defRPr/>
            </a:pPr>
            <a:r>
              <a:rPr lang="cs-CZ" altLang="de-CZ" sz="2800" dirty="0">
                <a:latin typeface="Times New Roman" panose="02020603050405020304" pitchFamily="18" charset="0"/>
              </a:rPr>
              <a:t>Podobný problém, ale kvazi naruby máme u typu </a:t>
            </a:r>
            <a:r>
              <a:rPr lang="cs-CZ" altLang="de-CZ" sz="2800" i="1" dirty="0" err="1">
                <a:latin typeface="Times New Roman" panose="02020603050405020304" pitchFamily="18" charset="0"/>
              </a:rPr>
              <a:t>кресть</a:t>
            </a:r>
            <a:r>
              <a:rPr lang="cs-CZ" altLang="de-CZ" sz="2800" i="1" u="sng" dirty="0" err="1">
                <a:latin typeface="Times New Roman" panose="02020603050405020304" pitchFamily="18" charset="0"/>
              </a:rPr>
              <a:t>я</a:t>
            </a:r>
            <a:r>
              <a:rPr lang="cs-CZ" altLang="de-CZ" sz="2800" i="1" dirty="0" err="1">
                <a:latin typeface="Times New Roman" panose="02020603050405020304" pitchFamily="18" charset="0"/>
              </a:rPr>
              <a:t>нин</a:t>
            </a:r>
            <a:r>
              <a:rPr lang="cs-CZ" altLang="de-CZ" sz="2800" i="1" dirty="0">
                <a:latin typeface="Times New Roman" panose="02020603050405020304" pitchFamily="18" charset="0"/>
              </a:rPr>
              <a:t>, </a:t>
            </a:r>
            <a:r>
              <a:rPr lang="cs-CZ" altLang="de-CZ" sz="2800" i="1" dirty="0" err="1">
                <a:latin typeface="Times New Roman" panose="02020603050405020304" pitchFamily="18" charset="0"/>
              </a:rPr>
              <a:t>англич</a:t>
            </a:r>
            <a:r>
              <a:rPr lang="cs-CZ" altLang="de-CZ" sz="2800" i="1" u="sng" dirty="0" err="1">
                <a:latin typeface="Times New Roman" panose="02020603050405020304" pitchFamily="18" charset="0"/>
              </a:rPr>
              <a:t>а</a:t>
            </a:r>
            <a:r>
              <a:rPr lang="cs-CZ" altLang="de-CZ" sz="2800" i="1" dirty="0" err="1">
                <a:latin typeface="Times New Roman" panose="02020603050405020304" pitchFamily="18" charset="0"/>
              </a:rPr>
              <a:t>нин</a:t>
            </a:r>
            <a:r>
              <a:rPr lang="cs-CZ" altLang="de-CZ" sz="2800" dirty="0">
                <a:latin typeface="Times New Roman" panose="02020603050405020304" pitchFamily="18" charset="0"/>
              </a:rPr>
              <a:t>: tento typ má </a:t>
            </a:r>
            <a:r>
              <a:rPr lang="cs-CZ" altLang="de-CZ" sz="2800" dirty="0" err="1">
                <a:latin typeface="Times New Roman" panose="02020603050405020304" pitchFamily="18" charset="0"/>
              </a:rPr>
              <a:t>Npl</a:t>
            </a:r>
            <a:r>
              <a:rPr lang="cs-CZ" altLang="de-CZ" sz="2800" dirty="0">
                <a:latin typeface="Times New Roman" panose="02020603050405020304" pitchFamily="18" charset="0"/>
              </a:rPr>
              <a:t> graficky na {</a:t>
            </a:r>
            <a:r>
              <a:rPr lang="cs-CZ" altLang="de-CZ" sz="2800" dirty="0" err="1">
                <a:latin typeface="Times New Roman" panose="02020603050405020304" pitchFamily="18" charset="0"/>
              </a:rPr>
              <a:t>е</a:t>
            </a:r>
            <a:r>
              <a:rPr lang="cs-CZ" altLang="de-CZ" sz="2800" dirty="0">
                <a:latin typeface="Times New Roman" panose="02020603050405020304" pitchFamily="18" charset="0"/>
              </a:rPr>
              <a:t>}, které jinde nevystupuje (</a:t>
            </a:r>
            <a:r>
              <a:rPr lang="cs-CZ" altLang="de-CZ" sz="2800" dirty="0" err="1">
                <a:latin typeface="Times New Roman" panose="02020603050405020304" pitchFamily="18" charset="0"/>
              </a:rPr>
              <a:t>Gpl</a:t>
            </a:r>
            <a:r>
              <a:rPr lang="cs-CZ" altLang="de-CZ" sz="2800" dirty="0">
                <a:latin typeface="Times New Roman" panose="02020603050405020304" pitchFamily="18" charset="0"/>
              </a:rPr>
              <a:t> je s nulovou koncovkou </a:t>
            </a:r>
            <a:r>
              <a:rPr lang="cs-CZ" altLang="de-CZ" sz="2800" i="1" dirty="0" err="1">
                <a:latin typeface="Times New Roman" panose="02020603050405020304" pitchFamily="18" charset="0"/>
              </a:rPr>
              <a:t>крестьян</a:t>
            </a:r>
            <a:r>
              <a:rPr lang="cs-CZ" altLang="de-CZ" sz="2800" i="1" dirty="0">
                <a:latin typeface="Times New Roman" panose="02020603050405020304" pitchFamily="18" charset="0"/>
              </a:rPr>
              <a:t>, </a:t>
            </a:r>
            <a:r>
              <a:rPr lang="cs-CZ" altLang="de-CZ" sz="2800" i="1" dirty="0" err="1">
                <a:latin typeface="Times New Roman" panose="02020603050405020304" pitchFamily="18" charset="0"/>
              </a:rPr>
              <a:t>англичан</a:t>
            </a:r>
            <a:r>
              <a:rPr lang="cs-CZ" altLang="de-CZ" sz="2800" dirty="0">
                <a:latin typeface="Times New Roman" panose="02020603050405020304" pitchFamily="18" charset="0"/>
              </a:rPr>
              <a:t>, dále </a:t>
            </a:r>
            <a:r>
              <a:rPr lang="cs-CZ" altLang="de-CZ" sz="2800" i="1" dirty="0" err="1">
                <a:latin typeface="Times New Roman" panose="02020603050405020304" pitchFamily="18" charset="0"/>
              </a:rPr>
              <a:t>крестьянам</a:t>
            </a:r>
            <a:r>
              <a:rPr lang="cs-CZ" altLang="de-CZ" sz="2800" i="1" dirty="0">
                <a:latin typeface="Times New Roman" panose="02020603050405020304" pitchFamily="18" charset="0"/>
              </a:rPr>
              <a:t>, </a:t>
            </a:r>
            <a:r>
              <a:rPr lang="cs-CZ" altLang="de-CZ" sz="2800" i="1" dirty="0" err="1">
                <a:latin typeface="Times New Roman" panose="02020603050405020304" pitchFamily="18" charset="0"/>
              </a:rPr>
              <a:t>англичанам</a:t>
            </a:r>
            <a:r>
              <a:rPr lang="cs-CZ" altLang="de-CZ" sz="2800" dirty="0">
                <a:latin typeface="Times New Roman" panose="02020603050405020304" pitchFamily="18" charset="0"/>
              </a:rPr>
              <a:t> atd.)</a:t>
            </a:r>
          </a:p>
          <a:p>
            <a:pPr marL="336550" indent="-336550" algn="l" eaLnBrk="1" hangingPunct="1">
              <a:spcBef>
                <a:spcPts val="800"/>
              </a:spcBef>
              <a:buSzPct val="45000"/>
              <a:buFont typeface="Wingdings" pitchFamily="2" charset="2"/>
              <a:buChar char=""/>
              <a:tabLst>
                <a:tab pos="336550" algn="l"/>
                <a:tab pos="441325" algn="l"/>
                <a:tab pos="890588" algn="l"/>
                <a:tab pos="1339850" algn="l"/>
                <a:tab pos="1789113" algn="l"/>
                <a:tab pos="2238375" algn="l"/>
                <a:tab pos="2687638" algn="l"/>
                <a:tab pos="3136900" algn="l"/>
                <a:tab pos="3586163" algn="l"/>
                <a:tab pos="4035425" algn="l"/>
                <a:tab pos="4484688" algn="l"/>
                <a:tab pos="4933950" algn="l"/>
                <a:tab pos="5383213" algn="l"/>
                <a:tab pos="5832475" algn="l"/>
                <a:tab pos="6281738" algn="l"/>
                <a:tab pos="6731000" algn="l"/>
                <a:tab pos="7180263" algn="l"/>
                <a:tab pos="7629525" algn="l"/>
                <a:tab pos="8078788" algn="l"/>
                <a:tab pos="8528050" algn="l"/>
                <a:tab pos="8977313" algn="l"/>
              </a:tabLst>
              <a:defRPr/>
            </a:pPr>
            <a:r>
              <a:rPr lang="cs-CZ" altLang="de-CZ" sz="2800" dirty="0">
                <a:latin typeface="Times New Roman" panose="02020603050405020304" pitchFamily="18" charset="0"/>
              </a:rPr>
              <a:t>Ani toto {</a:t>
            </a:r>
            <a:r>
              <a:rPr lang="cs-CZ" altLang="de-CZ" sz="2800" dirty="0" err="1">
                <a:latin typeface="Times New Roman" panose="02020603050405020304" pitchFamily="18" charset="0"/>
              </a:rPr>
              <a:t>е</a:t>
            </a:r>
            <a:r>
              <a:rPr lang="cs-CZ" altLang="de-CZ" sz="2800" dirty="0">
                <a:latin typeface="Times New Roman" panose="02020603050405020304" pitchFamily="18" charset="0"/>
              </a:rPr>
              <a:t>} není nikdy pod přízvukem, zní tedy jako [</a:t>
            </a:r>
            <a:r>
              <a:rPr lang="de-DE" altLang="de-CZ" sz="2800" dirty="0" err="1">
                <a:latin typeface="Times New Roman" panose="02020603050405020304" pitchFamily="18" charset="0"/>
              </a:rPr>
              <a:t>ɪ</a:t>
            </a:r>
            <a:r>
              <a:rPr lang="cs-CZ" altLang="de-CZ" sz="2800" dirty="0">
                <a:latin typeface="Times New Roman" panose="02020603050405020304" pitchFamily="18" charset="0"/>
              </a:rPr>
              <a:t>]. Dalo by se identifikovat s /i/, které vystupuje v tvarech </a:t>
            </a:r>
            <a:r>
              <a:rPr lang="cs-CZ" altLang="de-CZ" sz="2800" i="1" dirty="0" err="1">
                <a:latin typeface="Times New Roman" panose="02020603050405020304" pitchFamily="18" charset="0"/>
              </a:rPr>
              <a:t>столы</a:t>
            </a:r>
            <a:r>
              <a:rPr lang="cs-CZ" altLang="de-CZ" sz="2800" i="1" dirty="0">
                <a:latin typeface="Times New Roman" panose="02020603050405020304" pitchFamily="18" charset="0"/>
              </a:rPr>
              <a:t>, </a:t>
            </a:r>
            <a:r>
              <a:rPr lang="cs-CZ" altLang="de-CZ" sz="2800" i="1" dirty="0" err="1">
                <a:latin typeface="Times New Roman" panose="02020603050405020304" pitchFamily="18" charset="0"/>
              </a:rPr>
              <a:t>рубли</a:t>
            </a:r>
            <a:r>
              <a:rPr lang="cs-CZ" altLang="de-CZ" sz="2800" dirty="0">
                <a:latin typeface="Times New Roman" panose="02020603050405020304" pitchFamily="18" charset="0"/>
              </a:rPr>
              <a:t>. Zůstává pak ovšem zvláštní kmenová alternace /n,/ - /n/ mezi </a:t>
            </a:r>
            <a:r>
              <a:rPr lang="cs-CZ" altLang="de-CZ" sz="2800" dirty="0" err="1">
                <a:latin typeface="Times New Roman" panose="02020603050405020304" pitchFamily="18" charset="0"/>
              </a:rPr>
              <a:t>Npl</a:t>
            </a:r>
            <a:r>
              <a:rPr lang="cs-CZ" altLang="de-CZ" sz="2800" dirty="0">
                <a:latin typeface="Times New Roman" panose="02020603050405020304" pitchFamily="18" charset="0"/>
              </a:rPr>
              <a:t> a ostatními tvary. Pokud budeme předpokládat /e/, pak je měkkost pouze poziční, není fonologická a nemusíme předpokládat kmenovou alternaci</a:t>
            </a:r>
          </a:p>
          <a:p>
            <a:pPr marL="336550" indent="-336550" algn="l" eaLnBrk="1" hangingPunct="1">
              <a:spcBef>
                <a:spcPts val="800"/>
              </a:spcBef>
              <a:buSzPct val="45000"/>
              <a:buFont typeface="Wingdings" pitchFamily="2" charset="2"/>
              <a:buChar char=""/>
              <a:tabLst>
                <a:tab pos="336550" algn="l"/>
                <a:tab pos="441325" algn="l"/>
                <a:tab pos="890588" algn="l"/>
                <a:tab pos="1339850" algn="l"/>
                <a:tab pos="1789113" algn="l"/>
                <a:tab pos="2238375" algn="l"/>
                <a:tab pos="2687638" algn="l"/>
                <a:tab pos="3136900" algn="l"/>
                <a:tab pos="3586163" algn="l"/>
                <a:tab pos="4035425" algn="l"/>
                <a:tab pos="4484688" algn="l"/>
                <a:tab pos="4933950" algn="l"/>
                <a:tab pos="5383213" algn="l"/>
                <a:tab pos="5832475" algn="l"/>
                <a:tab pos="6281738" algn="l"/>
                <a:tab pos="6731000" algn="l"/>
                <a:tab pos="7180263" algn="l"/>
                <a:tab pos="7629525" algn="l"/>
                <a:tab pos="8078788" algn="l"/>
                <a:tab pos="8528050" algn="l"/>
                <a:tab pos="8977313" algn="l"/>
              </a:tabLst>
              <a:defRPr/>
            </a:pPr>
            <a:r>
              <a:rPr lang="cs-CZ" altLang="de-CZ" sz="2800" dirty="0">
                <a:latin typeface="Times New Roman" panose="02020603050405020304" pitchFamily="18" charset="0"/>
              </a:rPr>
              <a:t>  =&gt; Paradigma tvrdých a měkkých maskulin je principiálně jednotné, s výjimkou </a:t>
            </a:r>
            <a:r>
              <a:rPr lang="cs-CZ" altLang="de-CZ" sz="2800" dirty="0" err="1">
                <a:latin typeface="Times New Roman" panose="02020603050405020304" pitchFamily="18" charset="0"/>
              </a:rPr>
              <a:t>Gpl</a:t>
            </a:r>
            <a:r>
              <a:rPr lang="cs-CZ" altLang="de-CZ" sz="2800" dirty="0">
                <a:latin typeface="Times New Roman" panose="02020603050405020304" pitchFamily="18" charset="0"/>
              </a:rPr>
              <a:t> a s grafickými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1">
            <a:extLst>
              <a:ext uri="{FF2B5EF4-FFF2-40B4-BE49-F238E27FC236}">
                <a16:creationId xmlns:a16="http://schemas.microsoft.com/office/drawing/2014/main" id="{D4EFC72A-5363-1506-7E64-9DFD0915D644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503238" y="228600"/>
            <a:ext cx="8640762" cy="6467475"/>
          </a:xfrm>
        </p:spPr>
        <p:txBody>
          <a:bodyPr anchor="t"/>
          <a:lstStyle/>
          <a:p>
            <a:pPr marL="336550" indent="-336550" algn="l" eaLnBrk="1" hangingPunct="1">
              <a:spcBef>
                <a:spcPts val="800"/>
              </a:spcBef>
              <a:buSzPct val="45000"/>
              <a:buFont typeface="Wingdings" pitchFamily="2" charset="2"/>
              <a:buChar char=""/>
              <a:tabLst>
                <a:tab pos="336550" algn="l"/>
                <a:tab pos="441325" algn="l"/>
                <a:tab pos="890588" algn="l"/>
                <a:tab pos="1339850" algn="l"/>
                <a:tab pos="1789113" algn="l"/>
                <a:tab pos="2238375" algn="l"/>
                <a:tab pos="2687638" algn="l"/>
                <a:tab pos="3136900" algn="l"/>
                <a:tab pos="3586163" algn="l"/>
                <a:tab pos="4035425" algn="l"/>
                <a:tab pos="4484688" algn="l"/>
                <a:tab pos="4933950" algn="l"/>
                <a:tab pos="5383213" algn="l"/>
                <a:tab pos="5832475" algn="l"/>
                <a:tab pos="6281738" algn="l"/>
                <a:tab pos="6731000" algn="l"/>
                <a:tab pos="7180263" algn="l"/>
                <a:tab pos="7629525" algn="l"/>
                <a:tab pos="8078788" algn="l"/>
                <a:tab pos="8528050" algn="l"/>
                <a:tab pos="8977313" algn="l"/>
              </a:tabLst>
              <a:defRPr/>
            </a:pPr>
            <a:r>
              <a:rPr lang="cs-CZ" altLang="de-CZ" sz="2800">
                <a:latin typeface="Times New Roman" panose="02020603050405020304" pitchFamily="18" charset="0"/>
              </a:rPr>
              <a:t>odlišnostmi Lsg typu </a:t>
            </a:r>
            <a:r>
              <a:rPr lang="cs-CZ" altLang="de-CZ" sz="2800" i="1">
                <a:latin typeface="Times New Roman" panose="02020603050405020304" pitchFamily="18" charset="0"/>
              </a:rPr>
              <a:t>пролетарий </a:t>
            </a:r>
            <a:r>
              <a:rPr lang="cs-CZ" altLang="de-CZ" sz="2800">
                <a:latin typeface="Times New Roman" panose="02020603050405020304" pitchFamily="18" charset="0"/>
              </a:rPr>
              <a:t>a Npl typu </a:t>
            </a:r>
            <a:r>
              <a:rPr lang="cs-CZ" altLang="de-CZ" sz="2800" i="1">
                <a:latin typeface="Times New Roman" panose="02020603050405020304" pitchFamily="18" charset="0"/>
              </a:rPr>
              <a:t>крестьянин </a:t>
            </a:r>
            <a:r>
              <a:rPr lang="cs-CZ" altLang="de-CZ" sz="2800">
                <a:latin typeface="Times New Roman" panose="02020603050405020304" pitchFamily="18" charset="0"/>
              </a:rPr>
              <a:t>(s tím, že ten poslední by se dal interpretovat i jako skutečně jinou koncovku, jako /e/)</a:t>
            </a:r>
          </a:p>
          <a:p>
            <a:pPr marL="336550" indent="-336550" algn="l" eaLnBrk="1" hangingPunct="1">
              <a:spcBef>
                <a:spcPts val="800"/>
              </a:spcBef>
              <a:buClrTx/>
              <a:buSzPct val="45000"/>
              <a:buFontTx/>
              <a:buNone/>
              <a:tabLst>
                <a:tab pos="336550" algn="l"/>
                <a:tab pos="441325" algn="l"/>
                <a:tab pos="890588" algn="l"/>
                <a:tab pos="1339850" algn="l"/>
                <a:tab pos="1789113" algn="l"/>
                <a:tab pos="2238375" algn="l"/>
                <a:tab pos="2687638" algn="l"/>
                <a:tab pos="3136900" algn="l"/>
                <a:tab pos="3586163" algn="l"/>
                <a:tab pos="4035425" algn="l"/>
                <a:tab pos="4484688" algn="l"/>
                <a:tab pos="4933950" algn="l"/>
                <a:tab pos="5383213" algn="l"/>
                <a:tab pos="5832475" algn="l"/>
                <a:tab pos="6281738" algn="l"/>
                <a:tab pos="6731000" algn="l"/>
                <a:tab pos="7180263" algn="l"/>
                <a:tab pos="7629525" algn="l"/>
                <a:tab pos="8078788" algn="l"/>
                <a:tab pos="8528050" algn="l"/>
                <a:tab pos="8977313" algn="l"/>
              </a:tabLst>
              <a:defRPr/>
            </a:pPr>
            <a:endParaRPr lang="cs-CZ" altLang="de-CZ" sz="2800">
              <a:latin typeface="Times New Roman" panose="02020603050405020304" pitchFamily="18" charset="0"/>
            </a:endParaRPr>
          </a:p>
          <a:p>
            <a:pPr marL="336550" indent="-336550" algn="l" eaLnBrk="1" hangingPunct="1">
              <a:spcBef>
                <a:spcPts val="800"/>
              </a:spcBef>
              <a:buSzPct val="45000"/>
              <a:buFont typeface="Wingdings" pitchFamily="2" charset="2"/>
              <a:buChar char=""/>
              <a:tabLst>
                <a:tab pos="336550" algn="l"/>
                <a:tab pos="441325" algn="l"/>
                <a:tab pos="890588" algn="l"/>
                <a:tab pos="1339850" algn="l"/>
                <a:tab pos="1789113" algn="l"/>
                <a:tab pos="2238375" algn="l"/>
                <a:tab pos="2687638" algn="l"/>
                <a:tab pos="3136900" algn="l"/>
                <a:tab pos="3586163" algn="l"/>
                <a:tab pos="4035425" algn="l"/>
                <a:tab pos="4484688" algn="l"/>
                <a:tab pos="4933950" algn="l"/>
                <a:tab pos="5383213" algn="l"/>
                <a:tab pos="5832475" algn="l"/>
                <a:tab pos="6281738" algn="l"/>
                <a:tab pos="6731000" algn="l"/>
                <a:tab pos="7180263" algn="l"/>
                <a:tab pos="7629525" algn="l"/>
                <a:tab pos="8078788" algn="l"/>
                <a:tab pos="8528050" algn="l"/>
                <a:tab pos="8977313" algn="l"/>
              </a:tabLst>
              <a:defRPr/>
            </a:pPr>
            <a:r>
              <a:rPr lang="cs-CZ" altLang="de-CZ" sz="2800">
                <a:latin typeface="Times New Roman" panose="02020603050405020304" pitchFamily="18" charset="0"/>
              </a:rPr>
              <a:t>Další koncovky (lexikálně podmíněné):</a:t>
            </a:r>
          </a:p>
          <a:p>
            <a:pPr marL="336550" indent="-336550" algn="l" eaLnBrk="1" hangingPunct="1">
              <a:spcBef>
                <a:spcPts val="800"/>
              </a:spcBef>
              <a:buSzPct val="45000"/>
              <a:buFont typeface="Wingdings" pitchFamily="2" charset="2"/>
              <a:buChar char=""/>
              <a:tabLst>
                <a:tab pos="336550" algn="l"/>
                <a:tab pos="441325" algn="l"/>
                <a:tab pos="890588" algn="l"/>
                <a:tab pos="1339850" algn="l"/>
                <a:tab pos="1789113" algn="l"/>
                <a:tab pos="2238375" algn="l"/>
                <a:tab pos="2687638" algn="l"/>
                <a:tab pos="3136900" algn="l"/>
                <a:tab pos="3586163" algn="l"/>
                <a:tab pos="4035425" algn="l"/>
                <a:tab pos="4484688" algn="l"/>
                <a:tab pos="4933950" algn="l"/>
                <a:tab pos="5383213" algn="l"/>
                <a:tab pos="5832475" algn="l"/>
                <a:tab pos="6281738" algn="l"/>
                <a:tab pos="6731000" algn="l"/>
                <a:tab pos="7180263" algn="l"/>
                <a:tab pos="7629525" algn="l"/>
                <a:tab pos="8078788" algn="l"/>
                <a:tab pos="8528050" algn="l"/>
                <a:tab pos="8977313" algn="l"/>
              </a:tabLst>
              <a:defRPr/>
            </a:pPr>
            <a:r>
              <a:rPr lang="cs-CZ" altLang="de-CZ" sz="2800">
                <a:latin typeface="Times New Roman" panose="02020603050405020304" pitchFamily="18" charset="0"/>
              </a:rPr>
              <a:t>Gsg na -</a:t>
            </a:r>
            <a:r>
              <a:rPr lang="cs-CZ" altLang="de-CZ" sz="2800" i="1">
                <a:latin typeface="Times New Roman" panose="02020603050405020304" pitchFamily="18" charset="0"/>
              </a:rPr>
              <a:t>u</a:t>
            </a:r>
            <a:r>
              <a:rPr lang="cs-CZ" altLang="de-CZ" sz="2800">
                <a:latin typeface="Times New Roman" panose="02020603050405020304" pitchFamily="18" charset="0"/>
              </a:rPr>
              <a:t>: </a:t>
            </a:r>
            <a:r>
              <a:rPr lang="cs-CZ" altLang="de-CZ" sz="2800" i="1">
                <a:latin typeface="Times New Roman" panose="02020603050405020304" pitchFamily="18" charset="0"/>
              </a:rPr>
              <a:t>напиться квасу, кровь из носу</a:t>
            </a:r>
            <a:r>
              <a:rPr lang="cs-CZ" altLang="de-CZ" sz="2800">
                <a:latin typeface="Times New Roman" panose="02020603050405020304" pitchFamily="18" charset="0"/>
              </a:rPr>
              <a:t> ,stůj co stůj</a:t>
            </a:r>
            <a:r>
              <a:rPr lang="cs-CZ" altLang="de-DE" sz="2800">
                <a:latin typeface="Times New Roman" panose="02020603050405020304" pitchFamily="18" charset="0"/>
              </a:rPr>
              <a:t>‘</a:t>
            </a:r>
            <a:endParaRPr lang="cs-CZ" altLang="de-CZ" sz="2800">
              <a:latin typeface="Times New Roman" panose="02020603050405020304" pitchFamily="18" charset="0"/>
            </a:endParaRPr>
          </a:p>
          <a:p>
            <a:pPr marL="336550" indent="-336550" algn="l" eaLnBrk="1" hangingPunct="1">
              <a:spcBef>
                <a:spcPts val="800"/>
              </a:spcBef>
              <a:buSzPct val="45000"/>
              <a:buFont typeface="Wingdings" pitchFamily="2" charset="2"/>
              <a:buChar char=""/>
              <a:tabLst>
                <a:tab pos="336550" algn="l"/>
                <a:tab pos="441325" algn="l"/>
                <a:tab pos="890588" algn="l"/>
                <a:tab pos="1339850" algn="l"/>
                <a:tab pos="1789113" algn="l"/>
                <a:tab pos="2238375" algn="l"/>
                <a:tab pos="2687638" algn="l"/>
                <a:tab pos="3136900" algn="l"/>
                <a:tab pos="3586163" algn="l"/>
                <a:tab pos="4035425" algn="l"/>
                <a:tab pos="4484688" algn="l"/>
                <a:tab pos="4933950" algn="l"/>
                <a:tab pos="5383213" algn="l"/>
                <a:tab pos="5832475" algn="l"/>
                <a:tab pos="6281738" algn="l"/>
                <a:tab pos="6731000" algn="l"/>
                <a:tab pos="7180263" algn="l"/>
                <a:tab pos="7629525" algn="l"/>
                <a:tab pos="8078788" algn="l"/>
                <a:tab pos="8528050" algn="l"/>
                <a:tab pos="8977313" algn="l"/>
              </a:tabLst>
              <a:defRPr/>
            </a:pPr>
            <a:r>
              <a:rPr lang="cs-CZ" altLang="de-CZ" sz="2800">
                <a:latin typeface="Times New Roman" panose="02020603050405020304" pitchFamily="18" charset="0"/>
              </a:rPr>
              <a:t>Lsg na -</a:t>
            </a:r>
            <a:r>
              <a:rPr lang="cs-CZ" altLang="de-CZ" sz="2800" i="1">
                <a:latin typeface="Times New Roman" panose="02020603050405020304" pitchFamily="18" charset="0"/>
              </a:rPr>
              <a:t>u</a:t>
            </a:r>
            <a:r>
              <a:rPr lang="cs-CZ" altLang="de-CZ" sz="2800">
                <a:latin typeface="Times New Roman" panose="02020603050405020304" pitchFamily="18" charset="0"/>
              </a:rPr>
              <a:t>: </a:t>
            </a:r>
            <a:r>
              <a:rPr lang="cs-CZ" altLang="de-CZ" sz="2800" i="1">
                <a:latin typeface="Times New Roman" panose="02020603050405020304" pitchFamily="18" charset="0"/>
              </a:rPr>
              <a:t>в шкаф</a:t>
            </a:r>
            <a:r>
              <a:rPr lang="cs-CZ" altLang="de-CZ" sz="2800" i="1" u="sng">
                <a:latin typeface="Times New Roman" panose="02020603050405020304" pitchFamily="18" charset="0"/>
              </a:rPr>
              <a:t>у</a:t>
            </a:r>
            <a:r>
              <a:rPr lang="cs-CZ" altLang="de-CZ" sz="2800" i="1">
                <a:latin typeface="Times New Roman" panose="02020603050405020304" pitchFamily="18" charset="0"/>
              </a:rPr>
              <a:t> (о шк</a:t>
            </a:r>
            <a:r>
              <a:rPr lang="cs-CZ" altLang="de-CZ" sz="2800" i="1" u="sng">
                <a:latin typeface="Times New Roman" panose="02020603050405020304" pitchFamily="18" charset="0"/>
              </a:rPr>
              <a:t>а</a:t>
            </a:r>
            <a:r>
              <a:rPr lang="cs-CZ" altLang="de-CZ" sz="2800" i="1">
                <a:latin typeface="Times New Roman" panose="02020603050405020304" pitchFamily="18" charset="0"/>
              </a:rPr>
              <a:t>фе), сидеть на дуб</a:t>
            </a:r>
            <a:r>
              <a:rPr lang="cs-CZ" altLang="de-CZ" sz="2800" i="1" u="sng">
                <a:latin typeface="Times New Roman" panose="02020603050405020304" pitchFamily="18" charset="0"/>
              </a:rPr>
              <a:t>у</a:t>
            </a:r>
            <a:r>
              <a:rPr lang="cs-CZ" altLang="de-CZ" sz="2800" i="1">
                <a:latin typeface="Times New Roman" panose="02020603050405020304" pitchFamily="18" charset="0"/>
              </a:rPr>
              <a:t> – на д</a:t>
            </a:r>
            <a:r>
              <a:rPr lang="cs-CZ" altLang="de-CZ" sz="2800" i="1" u="sng">
                <a:latin typeface="Times New Roman" panose="02020603050405020304" pitchFamily="18" charset="0"/>
              </a:rPr>
              <a:t>у</a:t>
            </a:r>
            <a:r>
              <a:rPr lang="cs-CZ" altLang="de-CZ" sz="2800" i="1">
                <a:latin typeface="Times New Roman" panose="02020603050405020304" pitchFamily="18" charset="0"/>
              </a:rPr>
              <a:t>бе</a:t>
            </a:r>
          </a:p>
          <a:p>
            <a:pPr marL="336550" indent="-336550" algn="l" eaLnBrk="1" hangingPunct="1">
              <a:spcBef>
                <a:spcPts val="800"/>
              </a:spcBef>
              <a:buSzPct val="45000"/>
              <a:buFont typeface="Wingdings" pitchFamily="2" charset="2"/>
              <a:buChar char=""/>
              <a:tabLst>
                <a:tab pos="336550" algn="l"/>
                <a:tab pos="441325" algn="l"/>
                <a:tab pos="890588" algn="l"/>
                <a:tab pos="1339850" algn="l"/>
                <a:tab pos="1789113" algn="l"/>
                <a:tab pos="2238375" algn="l"/>
                <a:tab pos="2687638" algn="l"/>
                <a:tab pos="3136900" algn="l"/>
                <a:tab pos="3586163" algn="l"/>
                <a:tab pos="4035425" algn="l"/>
                <a:tab pos="4484688" algn="l"/>
                <a:tab pos="4933950" algn="l"/>
                <a:tab pos="5383213" algn="l"/>
                <a:tab pos="5832475" algn="l"/>
                <a:tab pos="6281738" algn="l"/>
                <a:tab pos="6731000" algn="l"/>
                <a:tab pos="7180263" algn="l"/>
                <a:tab pos="7629525" algn="l"/>
                <a:tab pos="8078788" algn="l"/>
                <a:tab pos="8528050" algn="l"/>
                <a:tab pos="8977313" algn="l"/>
              </a:tabLst>
              <a:defRPr/>
            </a:pPr>
            <a:r>
              <a:rPr lang="cs-CZ" altLang="de-CZ" sz="2800">
                <a:latin typeface="Times New Roman" panose="02020603050405020304" pitchFamily="18" charset="0"/>
              </a:rPr>
              <a:t>Npl na </a:t>
            </a:r>
            <a:r>
              <a:rPr lang="cs-CZ" altLang="de-CZ" sz="2800" i="1">
                <a:latin typeface="Times New Roman" panose="02020603050405020304" pitchFamily="18" charset="0"/>
              </a:rPr>
              <a:t>-a</a:t>
            </a:r>
            <a:r>
              <a:rPr lang="cs-CZ" altLang="de-CZ" sz="2800">
                <a:latin typeface="Times New Roman" panose="02020603050405020304" pitchFamily="18" charset="0"/>
              </a:rPr>
              <a:t>: </a:t>
            </a:r>
            <a:r>
              <a:rPr lang="cs-CZ" altLang="de-CZ" sz="2800" i="1">
                <a:latin typeface="Times New Roman" panose="02020603050405020304" pitchFamily="18" charset="0"/>
              </a:rPr>
              <a:t>г</a:t>
            </a:r>
            <a:r>
              <a:rPr lang="cs-CZ" altLang="de-CZ" sz="2800" i="1" u="sng">
                <a:latin typeface="Times New Roman" panose="02020603050405020304" pitchFamily="18" charset="0"/>
              </a:rPr>
              <a:t>о</a:t>
            </a:r>
            <a:r>
              <a:rPr lang="cs-CZ" altLang="de-CZ" sz="2800" i="1">
                <a:latin typeface="Times New Roman" panose="02020603050405020304" pitchFamily="18" charset="0"/>
              </a:rPr>
              <a:t>род – город</a:t>
            </a:r>
            <a:r>
              <a:rPr lang="cs-CZ" altLang="de-CZ" sz="2800" i="1" u="sng">
                <a:latin typeface="Times New Roman" panose="02020603050405020304" pitchFamily="18" charset="0"/>
              </a:rPr>
              <a:t>а</a:t>
            </a:r>
            <a:r>
              <a:rPr lang="cs-CZ" altLang="de-CZ" sz="2800">
                <a:latin typeface="Times New Roman" panose="02020603050405020304" pitchFamily="18" charset="0"/>
              </a:rPr>
              <a:t>, s kmenem rozšířeným o </a:t>
            </a:r>
            <a:r>
              <a:rPr lang="cs-CZ" altLang="de-CZ" sz="2800" i="1">
                <a:latin typeface="Times New Roman" panose="02020603050405020304" pitchFamily="18" charset="0"/>
              </a:rPr>
              <a:t>-j</a:t>
            </a:r>
            <a:r>
              <a:rPr lang="cs-CZ" altLang="de-CZ" sz="2800">
                <a:latin typeface="Times New Roman" panose="02020603050405020304" pitchFamily="18" charset="0"/>
              </a:rPr>
              <a:t> </a:t>
            </a:r>
            <a:r>
              <a:rPr lang="cs-CZ" altLang="de-CZ" sz="2800" i="1">
                <a:latin typeface="Times New Roman" panose="02020603050405020304" pitchFamily="18" charset="0"/>
              </a:rPr>
              <a:t>брат - братья</a:t>
            </a:r>
            <a:r>
              <a:rPr lang="cs-CZ" altLang="de-CZ" sz="2800">
                <a:latin typeface="Times New Roman" panose="02020603050405020304" pitchFamily="18" charset="0"/>
              </a:rPr>
              <a:t>, substantiva na -</a:t>
            </a:r>
            <a:r>
              <a:rPr lang="cs-CZ" altLang="de-CZ" sz="2800" i="1">
                <a:latin typeface="Times New Roman" panose="02020603050405020304" pitchFamily="18" charset="0"/>
              </a:rPr>
              <a:t>onok</a:t>
            </a:r>
            <a:r>
              <a:rPr lang="cs-CZ" altLang="de-CZ" sz="2800">
                <a:latin typeface="Times New Roman" panose="02020603050405020304" pitchFamily="18" charset="0"/>
              </a:rPr>
              <a:t> s kmenem na -</a:t>
            </a:r>
            <a:r>
              <a:rPr lang="cs-CZ" altLang="de-CZ" sz="2800" i="1">
                <a:latin typeface="Times New Roman" panose="02020603050405020304" pitchFamily="18" charset="0"/>
              </a:rPr>
              <a:t>at</a:t>
            </a:r>
            <a:r>
              <a:rPr lang="cs-CZ" altLang="de-CZ" sz="2800">
                <a:latin typeface="Times New Roman" panose="02020603050405020304" pitchFamily="18" charset="0"/>
              </a:rPr>
              <a:t>- v plurálu </a:t>
            </a:r>
            <a:r>
              <a:rPr lang="cs-CZ" altLang="de-CZ" sz="2800" i="1">
                <a:latin typeface="Times New Roman" panose="02020603050405020304" pitchFamily="18" charset="0"/>
              </a:rPr>
              <a:t>телёнок - телята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1">
            <a:extLst>
              <a:ext uri="{FF2B5EF4-FFF2-40B4-BE49-F238E27FC236}">
                <a16:creationId xmlns:a16="http://schemas.microsoft.com/office/drawing/2014/main" id="{60DA11D9-B223-5EE7-489C-009063027D4C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360363" y="360363"/>
            <a:ext cx="8496300" cy="6335712"/>
          </a:xfrm>
        </p:spPr>
        <p:txBody>
          <a:bodyPr anchor="t"/>
          <a:lstStyle/>
          <a:p>
            <a:pPr marL="338138" indent="-338138" algn="l" eaLnBrk="1" hangingPunct="1">
              <a:spcBef>
                <a:spcPts val="800"/>
              </a:spcBef>
              <a:buSzPct val="45000"/>
              <a:buFont typeface="Wingdings" pitchFamily="2" charset="2"/>
              <a:buChar char="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  <a:defRPr/>
            </a:pPr>
            <a:r>
              <a:rPr lang="cs-CZ" altLang="de-CZ" sz="2800" dirty="0">
                <a:latin typeface="Times New Roman" panose="02020603050405020304" pitchFamily="18" charset="0"/>
              </a:rPr>
              <a:t>U substantiv s rozšířeným kmenem v plurálu je </a:t>
            </a:r>
            <a:r>
              <a:rPr lang="cs-CZ" altLang="de-CZ" sz="2800" dirty="0" err="1">
                <a:latin typeface="Times New Roman" panose="02020603050405020304" pitchFamily="18" charset="0"/>
              </a:rPr>
              <a:t>Gpl</a:t>
            </a:r>
            <a:r>
              <a:rPr lang="cs-CZ" altLang="de-CZ" sz="2800" dirty="0">
                <a:latin typeface="Times New Roman" panose="02020603050405020304" pitchFamily="18" charset="0"/>
              </a:rPr>
              <a:t> částečně na -of</a:t>
            </a:r>
            <a:r>
              <a:rPr lang="cs-CZ" altLang="de-CZ" sz="2400" baseline="-16000" dirty="0">
                <a:latin typeface="Times New Roman" panose="02020603050405020304" pitchFamily="18" charset="0"/>
              </a:rPr>
              <a:t>2</a:t>
            </a:r>
            <a:r>
              <a:rPr lang="cs-CZ" altLang="de-CZ" sz="2800" baseline="-16000" dirty="0">
                <a:latin typeface="Times New Roman" panose="02020603050405020304" pitchFamily="18" charset="0"/>
              </a:rPr>
              <a:t> </a:t>
            </a:r>
            <a:r>
              <a:rPr lang="cs-CZ" altLang="de-CZ" sz="2800" i="1" dirty="0">
                <a:latin typeface="Times New Roman" panose="02020603050405020304" pitchFamily="18" charset="0"/>
              </a:rPr>
              <a:t>(</a:t>
            </a:r>
            <a:r>
              <a:rPr lang="cs-CZ" altLang="de-CZ" sz="2800" i="1" dirty="0" err="1">
                <a:latin typeface="Times New Roman" panose="02020603050405020304" pitchFamily="18" charset="0"/>
              </a:rPr>
              <a:t>бр</a:t>
            </a:r>
            <a:r>
              <a:rPr lang="cs-CZ" altLang="de-CZ" sz="2800" i="1" u="sng" dirty="0" err="1">
                <a:latin typeface="Times New Roman" panose="02020603050405020304" pitchFamily="18" charset="0"/>
              </a:rPr>
              <a:t>а</a:t>
            </a:r>
            <a:r>
              <a:rPr lang="cs-CZ" altLang="de-CZ" sz="2800" i="1" dirty="0" err="1">
                <a:latin typeface="Times New Roman" panose="02020603050405020304" pitchFamily="18" charset="0"/>
              </a:rPr>
              <a:t>тьев</a:t>
            </a:r>
            <a:r>
              <a:rPr lang="cs-CZ" altLang="de-CZ" sz="2800" i="1" dirty="0">
                <a:latin typeface="Times New Roman" panose="02020603050405020304" pitchFamily="18" charset="0"/>
              </a:rPr>
              <a:t>, </a:t>
            </a:r>
            <a:r>
              <a:rPr lang="cs-CZ" altLang="de-CZ" sz="2800" i="1" dirty="0" err="1">
                <a:latin typeface="Times New Roman" panose="02020603050405020304" pitchFamily="18" charset="0"/>
              </a:rPr>
              <a:t>зятьёв</a:t>
            </a:r>
            <a:r>
              <a:rPr lang="cs-CZ" altLang="de-CZ" sz="2800" i="1" dirty="0">
                <a:latin typeface="Times New Roman" panose="02020603050405020304" pitchFamily="18" charset="0"/>
              </a:rPr>
              <a:t>)</a:t>
            </a:r>
            <a:r>
              <a:rPr lang="cs-CZ" altLang="de-CZ" sz="2800" dirty="0">
                <a:latin typeface="Times New Roman" panose="02020603050405020304" pitchFamily="18" charset="0"/>
              </a:rPr>
              <a:t>, částečně na /ej/, které ovšem není koncovkou -ej z typu </a:t>
            </a:r>
            <a:r>
              <a:rPr lang="cs-CZ" altLang="de-CZ" sz="2800" i="1" dirty="0" err="1">
                <a:latin typeface="Times New Roman" panose="02020603050405020304" pitchFamily="18" charset="0"/>
              </a:rPr>
              <a:t>рубль</a:t>
            </a:r>
            <a:r>
              <a:rPr lang="cs-CZ" altLang="de-CZ" sz="2800" dirty="0">
                <a:latin typeface="Times New Roman" panose="02020603050405020304" pitchFamily="18" charset="0"/>
              </a:rPr>
              <a:t>, ale pohyblivý vokál /e/ před /j/ rozšířeného kmene:</a:t>
            </a:r>
          </a:p>
          <a:p>
            <a:pPr marL="338138" indent="-338138" algn="l" eaLnBrk="1" hangingPunct="1">
              <a:spcBef>
                <a:spcPts val="800"/>
              </a:spcBef>
              <a:buSzPct val="45000"/>
              <a:buFont typeface="Wingdings" pitchFamily="2" charset="2"/>
              <a:buChar char="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  <a:defRPr/>
            </a:pPr>
            <a:r>
              <a:rPr lang="cs-CZ" altLang="de-CZ" sz="2800" dirty="0">
                <a:latin typeface="Times New Roman" panose="02020603050405020304" pitchFamily="18" charset="0"/>
              </a:rPr>
              <a:t>  </a:t>
            </a:r>
            <a:r>
              <a:rPr lang="cs-CZ" altLang="de-CZ" sz="2800" i="1" dirty="0" err="1">
                <a:latin typeface="Times New Roman" panose="02020603050405020304" pitchFamily="18" charset="0"/>
              </a:rPr>
              <a:t>мужь</a:t>
            </a:r>
            <a:r>
              <a:rPr lang="cs-CZ" altLang="de-CZ" sz="2800" i="1" u="sng" dirty="0" err="1">
                <a:latin typeface="Times New Roman" panose="02020603050405020304" pitchFamily="18" charset="0"/>
              </a:rPr>
              <a:t>я</a:t>
            </a:r>
            <a:r>
              <a:rPr lang="cs-CZ" altLang="de-CZ" sz="2800" i="1" dirty="0">
                <a:latin typeface="Times New Roman" panose="02020603050405020304" pitchFamily="18" charset="0"/>
              </a:rPr>
              <a:t>	   </a:t>
            </a:r>
            <a:r>
              <a:rPr lang="cs-CZ" altLang="de-CZ" sz="2800" dirty="0">
                <a:latin typeface="Times New Roman" panose="02020603050405020304" pitchFamily="18" charset="0"/>
              </a:rPr>
              <a:t>/</a:t>
            </a:r>
            <a:r>
              <a:rPr lang="cs-CZ" altLang="de-CZ" sz="2800" dirty="0" err="1">
                <a:latin typeface="Times New Roman" panose="02020603050405020304" pitchFamily="18" charset="0"/>
              </a:rPr>
              <a:t>mužja</a:t>
            </a:r>
            <a:r>
              <a:rPr lang="cs-CZ" altLang="de-CZ" sz="2800" dirty="0">
                <a:latin typeface="Times New Roman" panose="02020603050405020304" pitchFamily="18" charset="0"/>
              </a:rPr>
              <a:t>/</a:t>
            </a:r>
            <a:r>
              <a:rPr lang="cs-CZ" altLang="de-CZ" sz="2800" i="1" dirty="0">
                <a:latin typeface="Times New Roman" panose="02020603050405020304" pitchFamily="18" charset="0"/>
              </a:rPr>
              <a:t>		  </a:t>
            </a:r>
            <a:r>
              <a:rPr lang="cs-CZ" altLang="de-CZ" sz="2800" i="1" dirty="0" err="1">
                <a:latin typeface="Times New Roman" panose="02020603050405020304" pitchFamily="18" charset="0"/>
              </a:rPr>
              <a:t>друзь</a:t>
            </a:r>
            <a:r>
              <a:rPr lang="cs-CZ" altLang="de-CZ" sz="2800" i="1" u="sng" dirty="0" err="1">
                <a:latin typeface="Times New Roman" panose="02020603050405020304" pitchFamily="18" charset="0"/>
              </a:rPr>
              <a:t>я</a:t>
            </a:r>
            <a:r>
              <a:rPr lang="cs-CZ" altLang="de-CZ" sz="2800" dirty="0">
                <a:latin typeface="Times New Roman" panose="02020603050405020304" pitchFamily="18" charset="0"/>
              </a:rPr>
              <a:t> 		    /druz</a:t>
            </a:r>
            <a:r>
              <a:rPr lang="cs-CZ" altLang="de-CZ" sz="2400" baseline="-16000" dirty="0">
                <a:latin typeface="Times New Roman" panose="02020603050405020304" pitchFamily="18" charset="0"/>
              </a:rPr>
              <a:t>1</a:t>
            </a:r>
            <a:r>
              <a:rPr lang="cs-CZ" altLang="de-CZ" sz="2800" dirty="0">
                <a:latin typeface="Times New Roman" panose="02020603050405020304" pitchFamily="18" charset="0"/>
              </a:rPr>
              <a:t>ja/</a:t>
            </a:r>
          </a:p>
          <a:p>
            <a:pPr marL="338138" indent="-338138" algn="l" eaLnBrk="1" hangingPunct="1">
              <a:spcBef>
                <a:spcPts val="800"/>
              </a:spcBef>
              <a:buClrTx/>
              <a:buFontTx/>
              <a:buNone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  <a:defRPr/>
            </a:pPr>
            <a:r>
              <a:rPr lang="cs-CZ" altLang="de-CZ" sz="2800" dirty="0">
                <a:latin typeface="Times New Roman" panose="02020603050405020304" pitchFamily="18" charset="0"/>
              </a:rPr>
              <a:t>     </a:t>
            </a:r>
            <a:r>
              <a:rPr lang="cs-CZ" altLang="de-CZ" sz="2800" i="1" dirty="0" err="1">
                <a:latin typeface="Times New Roman" panose="02020603050405020304" pitchFamily="18" charset="0"/>
              </a:rPr>
              <a:t>муж</a:t>
            </a:r>
            <a:r>
              <a:rPr lang="cs-CZ" altLang="de-CZ" sz="2800" i="1" u="sng" dirty="0" err="1">
                <a:latin typeface="Times New Roman" panose="02020603050405020304" pitchFamily="18" charset="0"/>
              </a:rPr>
              <a:t>е</a:t>
            </a:r>
            <a:r>
              <a:rPr lang="cs-CZ" altLang="de-CZ" sz="2800" i="1" dirty="0" err="1">
                <a:latin typeface="Times New Roman" panose="02020603050405020304" pitchFamily="18" charset="0"/>
              </a:rPr>
              <a:t>й</a:t>
            </a:r>
            <a:r>
              <a:rPr lang="cs-CZ" altLang="de-CZ" sz="2800" i="1" dirty="0">
                <a:latin typeface="Times New Roman" panose="02020603050405020304" pitchFamily="18" charset="0"/>
              </a:rPr>
              <a:t>	  </a:t>
            </a:r>
            <a:r>
              <a:rPr lang="cs-CZ" altLang="de-CZ" sz="2800" dirty="0">
                <a:latin typeface="Times New Roman" panose="02020603050405020304" pitchFamily="18" charset="0"/>
              </a:rPr>
              <a:t>/</a:t>
            </a:r>
            <a:r>
              <a:rPr lang="cs-CZ" altLang="de-CZ" sz="2800" dirty="0" err="1">
                <a:latin typeface="Times New Roman" panose="02020603050405020304" pitchFamily="18" charset="0"/>
              </a:rPr>
              <a:t>mužej</a:t>
            </a:r>
            <a:r>
              <a:rPr lang="cs-CZ" altLang="de-CZ" sz="2800" dirty="0">
                <a:latin typeface="Times New Roman" panose="02020603050405020304" pitchFamily="18" charset="0"/>
              </a:rPr>
              <a:t>/ </a:t>
            </a:r>
            <a:r>
              <a:rPr lang="cs-CZ" altLang="de-CZ" sz="2800" i="1" dirty="0">
                <a:latin typeface="Times New Roman" panose="02020603050405020304" pitchFamily="18" charset="0"/>
              </a:rPr>
              <a:t>		  </a:t>
            </a:r>
            <a:r>
              <a:rPr lang="cs-CZ" altLang="de-CZ" sz="2800" i="1" dirty="0" err="1">
                <a:latin typeface="Times New Roman" panose="02020603050405020304" pitchFamily="18" charset="0"/>
              </a:rPr>
              <a:t>друз</a:t>
            </a:r>
            <a:r>
              <a:rPr lang="cs-CZ" altLang="de-CZ" sz="2800" i="1" u="sng" dirty="0" err="1">
                <a:latin typeface="Times New Roman" panose="02020603050405020304" pitchFamily="18" charset="0"/>
              </a:rPr>
              <a:t>е</a:t>
            </a:r>
            <a:r>
              <a:rPr lang="cs-CZ" altLang="de-CZ" sz="2800" i="1" dirty="0" err="1">
                <a:latin typeface="Times New Roman" panose="02020603050405020304" pitchFamily="18" charset="0"/>
              </a:rPr>
              <a:t>й</a:t>
            </a:r>
            <a:r>
              <a:rPr lang="cs-CZ" altLang="de-CZ" sz="2800" i="1" dirty="0">
                <a:latin typeface="Times New Roman" panose="02020603050405020304" pitchFamily="18" charset="0"/>
              </a:rPr>
              <a:t>		    </a:t>
            </a:r>
            <a:r>
              <a:rPr lang="cs-CZ" altLang="de-CZ" sz="2800" dirty="0">
                <a:latin typeface="Times New Roman" panose="02020603050405020304" pitchFamily="18" charset="0"/>
              </a:rPr>
              <a:t>/druz</a:t>
            </a:r>
            <a:r>
              <a:rPr lang="cs-CZ" altLang="de-CZ" sz="2400" baseline="-16000" dirty="0">
                <a:latin typeface="Times New Roman" panose="02020603050405020304" pitchFamily="18" charset="0"/>
              </a:rPr>
              <a:t>1</a:t>
            </a:r>
            <a:r>
              <a:rPr lang="cs-CZ" altLang="de-CZ" sz="2800" dirty="0">
                <a:latin typeface="Times New Roman" panose="02020603050405020304" pitchFamily="18" charset="0"/>
              </a:rPr>
              <a:t>ej/</a:t>
            </a:r>
          </a:p>
          <a:p>
            <a:pPr marL="338138" indent="-338138" algn="l" eaLnBrk="1" hangingPunct="1">
              <a:spcBef>
                <a:spcPts val="800"/>
              </a:spcBef>
              <a:buClrTx/>
              <a:buFontTx/>
              <a:buNone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  <a:defRPr/>
            </a:pPr>
            <a:r>
              <a:rPr lang="cs-CZ" altLang="de-CZ" sz="2800" i="1" dirty="0">
                <a:latin typeface="Times New Roman" panose="02020603050405020304" pitchFamily="18" charset="0"/>
              </a:rPr>
              <a:t>     </a:t>
            </a:r>
            <a:r>
              <a:rPr lang="cs-CZ" altLang="de-CZ" sz="2800" i="1" dirty="0" err="1">
                <a:latin typeface="Times New Roman" panose="02020603050405020304" pitchFamily="18" charset="0"/>
              </a:rPr>
              <a:t>мужь</a:t>
            </a:r>
            <a:r>
              <a:rPr lang="cs-CZ" altLang="de-CZ" sz="2800" i="1" u="sng" dirty="0" err="1">
                <a:latin typeface="Times New Roman" panose="02020603050405020304" pitchFamily="18" charset="0"/>
              </a:rPr>
              <a:t>я</a:t>
            </a:r>
            <a:r>
              <a:rPr lang="cs-CZ" altLang="de-CZ" sz="2800" i="1" dirty="0" err="1">
                <a:latin typeface="Times New Roman" panose="02020603050405020304" pitchFamily="18" charset="0"/>
              </a:rPr>
              <a:t>м</a:t>
            </a:r>
            <a:r>
              <a:rPr lang="cs-CZ" altLang="de-CZ" sz="2800" i="1" dirty="0">
                <a:latin typeface="Times New Roman" panose="02020603050405020304" pitchFamily="18" charset="0"/>
              </a:rPr>
              <a:t>  </a:t>
            </a:r>
            <a:r>
              <a:rPr lang="cs-CZ" altLang="de-CZ" sz="2800" dirty="0">
                <a:latin typeface="Times New Roman" panose="02020603050405020304" pitchFamily="18" charset="0"/>
              </a:rPr>
              <a:t>/</a:t>
            </a:r>
            <a:r>
              <a:rPr lang="cs-CZ" altLang="de-CZ" sz="2800" dirty="0" err="1">
                <a:latin typeface="Times New Roman" panose="02020603050405020304" pitchFamily="18" charset="0"/>
              </a:rPr>
              <a:t>mužjam</a:t>
            </a:r>
            <a:r>
              <a:rPr lang="cs-CZ" altLang="de-CZ" sz="2800" dirty="0">
                <a:latin typeface="Times New Roman" panose="02020603050405020304" pitchFamily="18" charset="0"/>
              </a:rPr>
              <a:t>/ </a:t>
            </a:r>
            <a:r>
              <a:rPr lang="cs-CZ" altLang="de-CZ" sz="2800" i="1" dirty="0">
                <a:latin typeface="Times New Roman" panose="02020603050405020304" pitchFamily="18" charset="0"/>
              </a:rPr>
              <a:t>	  </a:t>
            </a:r>
            <a:r>
              <a:rPr lang="cs-CZ" altLang="de-CZ" sz="2800" i="1" dirty="0" err="1">
                <a:latin typeface="Times New Roman" panose="02020603050405020304" pitchFamily="18" charset="0"/>
              </a:rPr>
              <a:t>друзь</a:t>
            </a:r>
            <a:r>
              <a:rPr lang="cs-CZ" altLang="de-CZ" sz="2800" i="1" u="sng" dirty="0" err="1">
                <a:latin typeface="Times New Roman" panose="02020603050405020304" pitchFamily="18" charset="0"/>
              </a:rPr>
              <a:t>я</a:t>
            </a:r>
            <a:r>
              <a:rPr lang="cs-CZ" altLang="de-CZ" sz="2800" i="1" dirty="0" err="1">
                <a:latin typeface="Times New Roman" panose="02020603050405020304" pitchFamily="18" charset="0"/>
              </a:rPr>
              <a:t>м</a:t>
            </a:r>
            <a:r>
              <a:rPr lang="cs-CZ" altLang="de-CZ" sz="2800" i="1" dirty="0">
                <a:latin typeface="Times New Roman" panose="02020603050405020304" pitchFamily="18" charset="0"/>
              </a:rPr>
              <a:t>	    </a:t>
            </a:r>
            <a:r>
              <a:rPr lang="cs-CZ" altLang="de-CZ" sz="2800" dirty="0">
                <a:latin typeface="Times New Roman" panose="02020603050405020304" pitchFamily="18" charset="0"/>
              </a:rPr>
              <a:t>/druz</a:t>
            </a:r>
            <a:r>
              <a:rPr lang="cs-CZ" altLang="de-CZ" sz="2400" baseline="-16000" dirty="0">
                <a:latin typeface="Times New Roman" panose="02020603050405020304" pitchFamily="18" charset="0"/>
              </a:rPr>
              <a:t>1</a:t>
            </a:r>
            <a:r>
              <a:rPr lang="cs-CZ" altLang="de-CZ" sz="2800" dirty="0">
                <a:latin typeface="Times New Roman" panose="02020603050405020304" pitchFamily="18" charset="0"/>
              </a:rPr>
              <a:t>jam/</a:t>
            </a:r>
          </a:p>
          <a:p>
            <a:pPr marL="338138" indent="-338138" algn="l" eaLnBrk="1" hangingPunct="1">
              <a:spcBef>
                <a:spcPts val="800"/>
              </a:spcBef>
              <a:buSzPct val="45000"/>
              <a:buFont typeface="Wingdings" pitchFamily="2" charset="2"/>
              <a:buChar char="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  <a:defRPr/>
            </a:pPr>
            <a:r>
              <a:rPr lang="cs-CZ" altLang="de-CZ" sz="2800" dirty="0">
                <a:latin typeface="Times New Roman" panose="02020603050405020304" pitchFamily="18" charset="0"/>
              </a:rPr>
              <a:t>Vzhledem k tomu, že plurálový kmen je /</a:t>
            </a:r>
            <a:r>
              <a:rPr lang="cs-CZ" altLang="de-CZ" sz="2800" dirty="0" err="1">
                <a:latin typeface="Times New Roman" panose="02020603050405020304" pitchFamily="18" charset="0"/>
              </a:rPr>
              <a:t>mužj</a:t>
            </a:r>
            <a:r>
              <a:rPr lang="cs-CZ" altLang="de-CZ" sz="2800" dirty="0">
                <a:latin typeface="Times New Roman" panose="02020603050405020304" pitchFamily="18" charset="0"/>
              </a:rPr>
              <a:t>/, resp. </a:t>
            </a:r>
            <a:br>
              <a:rPr lang="ru-RU" altLang="de-CZ" sz="2800" dirty="0">
                <a:latin typeface="Times New Roman" panose="02020603050405020304" pitchFamily="18" charset="0"/>
              </a:rPr>
            </a:br>
            <a:r>
              <a:rPr lang="ru-RU" altLang="de-CZ" sz="2800" dirty="0">
                <a:latin typeface="Times New Roman" panose="02020603050405020304" pitchFamily="18" charset="0"/>
              </a:rPr>
              <a:t>/</a:t>
            </a:r>
            <a:r>
              <a:rPr lang="cs-CZ" altLang="de-CZ" sz="2800" dirty="0">
                <a:latin typeface="Times New Roman" panose="02020603050405020304" pitchFamily="18" charset="0"/>
              </a:rPr>
              <a:t>druz</a:t>
            </a:r>
            <a:r>
              <a:rPr lang="cs-CZ" altLang="de-CZ" sz="2400" baseline="-16000" dirty="0">
                <a:latin typeface="Times New Roman" panose="02020603050405020304" pitchFamily="18" charset="0"/>
              </a:rPr>
              <a:t>1</a:t>
            </a:r>
            <a:r>
              <a:rPr lang="cs-CZ" altLang="de-CZ" sz="2800" dirty="0">
                <a:latin typeface="Times New Roman" panose="02020603050405020304" pitchFamily="18" charset="0"/>
              </a:rPr>
              <a:t>j/, je třeba </a:t>
            </a:r>
            <a:r>
              <a:rPr lang="cs-CZ" altLang="de-CZ" sz="2800" dirty="0" err="1">
                <a:latin typeface="Times New Roman" panose="02020603050405020304" pitchFamily="18" charset="0"/>
              </a:rPr>
              <a:t>Gpl</a:t>
            </a:r>
            <a:r>
              <a:rPr lang="cs-CZ" altLang="de-CZ" sz="2800" dirty="0">
                <a:latin typeface="Times New Roman" panose="02020603050405020304" pitchFamily="18" charset="0"/>
              </a:rPr>
              <a:t> interpretovat jako /</a:t>
            </a:r>
            <a:r>
              <a:rPr lang="cs-CZ" altLang="de-CZ" sz="2800" dirty="0" err="1">
                <a:latin typeface="Times New Roman" panose="02020603050405020304" pitchFamily="18" charset="0"/>
              </a:rPr>
              <a:t>muž#e#j</a:t>
            </a:r>
            <a:r>
              <a:rPr lang="cs-CZ" altLang="de-CZ" sz="2800" dirty="0">
                <a:latin typeface="Times New Roman" panose="02020603050405020304" pitchFamily="18" charset="0"/>
              </a:rPr>
              <a:t>/ + </a:t>
            </a:r>
            <a:r>
              <a:rPr lang="cs-CZ" altLang="de-CZ" sz="2800" dirty="0" err="1">
                <a:latin typeface="Times New Roman" panose="02020603050405020304" pitchFamily="18" charset="0"/>
              </a:rPr>
              <a:t>Ø</a:t>
            </a:r>
            <a:r>
              <a:rPr lang="cs-CZ" altLang="de-CZ" sz="2800" dirty="0">
                <a:latin typeface="Times New Roman" panose="02020603050405020304" pitchFamily="18" charset="0"/>
              </a:rPr>
              <a:t>,</a:t>
            </a:r>
            <a:br>
              <a:rPr lang="ru-RU" altLang="de-CZ" sz="2800" dirty="0">
                <a:latin typeface="Times New Roman" panose="02020603050405020304" pitchFamily="18" charset="0"/>
              </a:rPr>
            </a:br>
            <a:r>
              <a:rPr lang="cs-CZ" altLang="de-CZ" sz="2800" dirty="0">
                <a:latin typeface="Times New Roman" panose="02020603050405020304" pitchFamily="18" charset="0"/>
              </a:rPr>
              <a:t>/druz</a:t>
            </a:r>
            <a:r>
              <a:rPr lang="cs-CZ" altLang="de-CZ" sz="2400" baseline="-16000" dirty="0">
                <a:latin typeface="Times New Roman" panose="02020603050405020304" pitchFamily="18" charset="0"/>
              </a:rPr>
              <a:t>1</a:t>
            </a:r>
            <a:r>
              <a:rPr lang="cs-CZ" altLang="de-CZ" sz="2800" dirty="0">
                <a:latin typeface="Times New Roman" panose="02020603050405020304" pitchFamily="18" charset="0"/>
              </a:rPr>
              <a:t>#e#j/ + </a:t>
            </a:r>
            <a:r>
              <a:rPr lang="cs-CZ" altLang="de-CZ" sz="2800" dirty="0" err="1">
                <a:latin typeface="Times New Roman" panose="02020603050405020304" pitchFamily="18" charset="0"/>
              </a:rPr>
              <a:t>Ø</a:t>
            </a:r>
            <a:r>
              <a:rPr lang="cs-CZ" altLang="de-CZ" sz="2800" dirty="0">
                <a:latin typeface="Times New Roman" panose="02020603050405020304" pitchFamily="18" charset="0"/>
              </a:rPr>
              <a:t>; jedná se o jinou morfologickou strukturu než </a:t>
            </a:r>
            <a:r>
              <a:rPr lang="cs-CZ" altLang="de-CZ" sz="2800" i="1" dirty="0" err="1">
                <a:latin typeface="Times New Roman" panose="02020603050405020304" pitchFamily="18" charset="0"/>
              </a:rPr>
              <a:t>рублей</a:t>
            </a:r>
            <a:r>
              <a:rPr lang="cs-CZ" altLang="de-CZ" sz="2800" i="1" dirty="0">
                <a:latin typeface="Times New Roman" panose="02020603050405020304" pitchFamily="18" charset="0"/>
              </a:rPr>
              <a:t>,</a:t>
            </a:r>
            <a:r>
              <a:rPr lang="cs-CZ" altLang="de-CZ" sz="2800" dirty="0">
                <a:latin typeface="Times New Roman" panose="02020603050405020304" pitchFamily="18" charset="0"/>
              </a:rPr>
              <a:t> kde je /rubl, + ej/. </a:t>
            </a:r>
            <a:r>
              <a:rPr lang="cs-CZ" altLang="de-CZ" sz="2800" i="1" dirty="0" err="1">
                <a:latin typeface="Times New Roman" panose="02020603050405020304" pitchFamily="18" charset="0"/>
              </a:rPr>
              <a:t>Мужей</a:t>
            </a:r>
            <a:r>
              <a:rPr lang="cs-CZ" altLang="de-CZ" sz="2800" i="1" dirty="0">
                <a:latin typeface="Times New Roman" panose="02020603050405020304" pitchFamily="18" charset="0"/>
              </a:rPr>
              <a:t>, </a:t>
            </a:r>
            <a:r>
              <a:rPr lang="cs-CZ" altLang="de-CZ" sz="2800" i="1" dirty="0" err="1">
                <a:latin typeface="Times New Roman" panose="02020603050405020304" pitchFamily="18" charset="0"/>
              </a:rPr>
              <a:t>друзей</a:t>
            </a:r>
            <a:r>
              <a:rPr lang="cs-CZ" altLang="de-CZ" sz="2800" dirty="0">
                <a:latin typeface="Times New Roman" panose="02020603050405020304" pitchFamily="18" charset="0"/>
              </a:rPr>
              <a:t> mají morfologicky stejnou strukturu jako </a:t>
            </a:r>
            <a:r>
              <a:rPr lang="cs-CZ" altLang="de-CZ" sz="2800" dirty="0" err="1">
                <a:latin typeface="Times New Roman" panose="02020603050405020304" pitchFamily="18" charset="0"/>
              </a:rPr>
              <a:t>Nsg</a:t>
            </a:r>
            <a:r>
              <a:rPr lang="cs-CZ" altLang="de-CZ" sz="2800" dirty="0">
                <a:latin typeface="Times New Roman" panose="02020603050405020304" pitchFamily="18" charset="0"/>
              </a:rPr>
              <a:t> </a:t>
            </a:r>
            <a:r>
              <a:rPr lang="cs-CZ" altLang="de-CZ" sz="2800" i="1" dirty="0" err="1">
                <a:latin typeface="Times New Roman" panose="02020603050405020304" pitchFamily="18" charset="0"/>
              </a:rPr>
              <a:t>мурав</a:t>
            </a:r>
            <a:r>
              <a:rPr lang="cs-CZ" altLang="de-CZ" sz="2800" i="1" u="sng" dirty="0" err="1">
                <a:latin typeface="Times New Roman" panose="02020603050405020304" pitchFamily="18" charset="0"/>
              </a:rPr>
              <a:t>е</a:t>
            </a:r>
            <a:r>
              <a:rPr lang="cs-CZ" altLang="de-CZ" sz="2800" i="1" dirty="0" err="1">
                <a:latin typeface="Times New Roman" panose="02020603050405020304" pitchFamily="18" charset="0"/>
              </a:rPr>
              <a:t>й</a:t>
            </a:r>
            <a:endParaRPr lang="cs-CZ" altLang="de-CZ" sz="2800" i="1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Titel 1">
            <a:extLst>
              <a:ext uri="{FF2B5EF4-FFF2-40B4-BE49-F238E27FC236}">
                <a16:creationId xmlns:a16="http://schemas.microsoft.com/office/drawing/2014/main" id="{BA64F462-AED1-AA8B-07E8-6AC86754A8A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128588"/>
            <a:ext cx="8218488" cy="708025"/>
          </a:xfrm>
        </p:spPr>
        <p:txBody>
          <a:bodyPr/>
          <a:lstStyle/>
          <a:p>
            <a:pPr algn="l"/>
            <a:r>
              <a:rPr lang="de-DE" altLang="de-CZ" sz="2800">
                <a:latin typeface="Times New Roman" panose="02020603050405020304" pitchFamily="18" charset="0"/>
              </a:rPr>
              <a:t>RG (1980, §1211):</a:t>
            </a:r>
          </a:p>
        </p:txBody>
      </p:sp>
      <p:sp>
        <p:nvSpPr>
          <p:cNvPr id="50178" name="Rechteck 3">
            <a:extLst>
              <a:ext uri="{FF2B5EF4-FFF2-40B4-BE49-F238E27FC236}">
                <a16:creationId xmlns:a16="http://schemas.microsoft.com/office/drawing/2014/main" id="{E1EA40AA-37EF-3322-2B03-E04D5757D4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8313" y="1196975"/>
            <a:ext cx="8135937" cy="440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r>
              <a:rPr lang="ru-RU" altLang="de-CZ" sz="2800">
                <a:solidFill>
                  <a:schemeClr val="tx1"/>
                </a:solidFill>
                <a:latin typeface="Times New Roman" panose="02020603050405020304" pitchFamily="18" charset="0"/>
              </a:rPr>
              <a:t>Существительные с</a:t>
            </a:r>
            <a:r>
              <a:rPr lang="en-US" altLang="de-CZ" sz="2800">
                <a:solidFill>
                  <a:schemeClr val="tx1"/>
                </a:solidFill>
                <a:latin typeface="Times New Roman" panose="02020603050405020304" pitchFamily="18" charset="0"/>
              </a:rPr>
              <a:t> |j|</a:t>
            </a:r>
            <a:r>
              <a:rPr lang="ru-RU" altLang="de-CZ" sz="2800">
                <a:solidFill>
                  <a:schemeClr val="tx1"/>
                </a:solidFill>
                <a:latin typeface="Times New Roman" panose="02020603050405020304" pitchFamily="18" charset="0"/>
              </a:rPr>
              <a:t> в конце основы мн. ч. имеют в им. п. флексию ­|а| (орфогр. ­</a:t>
            </a:r>
            <a:r>
              <a:rPr lang="ru-RU" altLang="de-CZ" sz="2800" i="1">
                <a:solidFill>
                  <a:schemeClr val="tx1"/>
                </a:solidFill>
                <a:latin typeface="Times New Roman" panose="02020603050405020304" pitchFamily="18" charset="0"/>
              </a:rPr>
              <a:t>я</a:t>
            </a:r>
            <a:r>
              <a:rPr lang="ru-RU" altLang="de-CZ" sz="2800">
                <a:solidFill>
                  <a:schemeClr val="tx1"/>
                </a:solidFill>
                <a:latin typeface="Times New Roman" panose="02020603050405020304" pitchFamily="18" charset="0"/>
              </a:rPr>
              <a:t>) и в форме род. п. — флексии ­|оф</a:t>
            </a:r>
            <a:r>
              <a:rPr lang="ru-RU" altLang="de-CZ" sz="2800" baseline="-25000">
                <a:solidFill>
                  <a:schemeClr val="tx1"/>
                </a:solidFill>
                <a:latin typeface="Times New Roman" panose="02020603050405020304" pitchFamily="18" charset="0"/>
              </a:rPr>
              <a:t>2</a:t>
            </a:r>
            <a:r>
              <a:rPr lang="ru-RU" altLang="de-CZ" sz="2800">
                <a:solidFill>
                  <a:schemeClr val="tx1"/>
                </a:solidFill>
                <a:latin typeface="Times New Roman" panose="02020603050405020304" pitchFamily="18" charset="0"/>
              </a:rPr>
              <a:t>| (орфогр. ­</a:t>
            </a:r>
            <a:r>
              <a:rPr lang="ru-RU" altLang="de-CZ" sz="2800" i="1">
                <a:solidFill>
                  <a:schemeClr val="tx1"/>
                </a:solidFill>
                <a:latin typeface="Times New Roman" panose="02020603050405020304" pitchFamily="18" charset="0"/>
              </a:rPr>
              <a:t>ёв</a:t>
            </a:r>
            <a:r>
              <a:rPr lang="ru-RU" altLang="de-CZ" sz="2800">
                <a:solidFill>
                  <a:schemeClr val="tx1"/>
                </a:solidFill>
                <a:latin typeface="Times New Roman" panose="02020603050405020304" pitchFamily="18" charset="0"/>
              </a:rPr>
              <a:t>, ­</a:t>
            </a:r>
            <a:r>
              <a:rPr lang="ru-RU" altLang="de-CZ" sz="2800" i="1">
                <a:solidFill>
                  <a:schemeClr val="tx1"/>
                </a:solidFill>
                <a:latin typeface="Times New Roman" panose="02020603050405020304" pitchFamily="18" charset="0"/>
              </a:rPr>
              <a:t>ев</a:t>
            </a:r>
            <a:r>
              <a:rPr lang="ru-RU" altLang="de-CZ" sz="2800">
                <a:solidFill>
                  <a:schemeClr val="tx1"/>
                </a:solidFill>
                <a:latin typeface="Times New Roman" panose="02020603050405020304" pitchFamily="18" charset="0"/>
              </a:rPr>
              <a:t>) или </a:t>
            </a:r>
            <a:r>
              <a:rPr lang="ru-RU" altLang="de-CZ" sz="2800">
                <a:solidFill>
                  <a:srgbClr val="FF0000"/>
                </a:solidFill>
                <a:latin typeface="Times New Roman" panose="02020603050405020304" pitchFamily="18" charset="0"/>
              </a:rPr>
              <a:t>нулевую</a:t>
            </a:r>
            <a:r>
              <a:rPr lang="ru-RU" altLang="de-CZ" sz="2800">
                <a:solidFill>
                  <a:schemeClr val="tx1"/>
                </a:solidFill>
                <a:latin typeface="Times New Roman" panose="02020603050405020304" pitchFamily="18" charset="0"/>
              </a:rPr>
              <a:t>. Выбор флексии род. п. определяется типом ударения. Существительные с ударением на флексии в формах мн. ч. имеют в род. п. </a:t>
            </a:r>
            <a:r>
              <a:rPr lang="ru-RU" altLang="de-CZ" sz="2800">
                <a:solidFill>
                  <a:srgbClr val="FF0000"/>
                </a:solidFill>
                <a:latin typeface="Times New Roman" panose="02020603050405020304" pitchFamily="18" charset="0"/>
              </a:rPr>
              <a:t>нулевую флексию с беглой гласной в основе перед</a:t>
            </a:r>
            <a:r>
              <a:rPr lang="en-US" altLang="de-CZ" sz="2800">
                <a:solidFill>
                  <a:srgbClr val="FF0000"/>
                </a:solidFill>
                <a:latin typeface="Times New Roman" panose="02020603050405020304" pitchFamily="18" charset="0"/>
              </a:rPr>
              <a:t> |j|</a:t>
            </a:r>
            <a:r>
              <a:rPr lang="ru-RU" altLang="de-CZ" sz="280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ru-RU" altLang="de-CZ" sz="2800">
                <a:solidFill>
                  <a:schemeClr val="tx1"/>
                </a:solidFill>
                <a:latin typeface="Times New Roman" panose="02020603050405020304" pitchFamily="18" charset="0"/>
              </a:rPr>
              <a:t>(см. § 1231): </a:t>
            </a:r>
            <a:r>
              <a:rPr lang="ru-RU" altLang="de-CZ" sz="2800" i="1">
                <a:solidFill>
                  <a:schemeClr val="tx1"/>
                </a:solidFill>
                <a:latin typeface="Times New Roman" panose="02020603050405020304" pitchFamily="18" charset="0"/>
              </a:rPr>
              <a:t>друг</a:t>
            </a:r>
            <a:r>
              <a:rPr lang="ru-RU" altLang="de-CZ" sz="2800">
                <a:solidFill>
                  <a:schemeClr val="tx1"/>
                </a:solidFill>
                <a:latin typeface="Times New Roman" panose="02020603050405020304" pitchFamily="18" charset="0"/>
              </a:rPr>
              <a:t> — </a:t>
            </a:r>
            <a:r>
              <a:rPr lang="ru-RU" altLang="de-CZ" sz="2800" i="1">
                <a:solidFill>
                  <a:schemeClr val="tx1"/>
                </a:solidFill>
                <a:latin typeface="Times New Roman" panose="02020603050405020304" pitchFamily="18" charset="0"/>
              </a:rPr>
              <a:t>друзья</a:t>
            </a:r>
            <a:r>
              <a:rPr lang="ru-RU" altLang="de-CZ" sz="2800">
                <a:solidFill>
                  <a:schemeClr val="tx1"/>
                </a:solidFill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solidFill>
                  <a:schemeClr val="tx1"/>
                </a:solidFill>
                <a:latin typeface="Times New Roman" panose="02020603050405020304" pitchFamily="18" charset="0"/>
              </a:rPr>
              <a:t>друзей</a:t>
            </a:r>
            <a:r>
              <a:rPr lang="ru-RU" altLang="de-CZ" sz="2800">
                <a:solidFill>
                  <a:schemeClr val="tx1"/>
                </a:solidFill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solidFill>
                  <a:schemeClr val="tx1"/>
                </a:solidFill>
                <a:latin typeface="Times New Roman" panose="02020603050405020304" pitchFamily="18" charset="0"/>
              </a:rPr>
              <a:t>князь</a:t>
            </a:r>
            <a:r>
              <a:rPr lang="ru-RU" altLang="de-CZ" sz="2800">
                <a:solidFill>
                  <a:schemeClr val="tx1"/>
                </a:solidFill>
                <a:latin typeface="Times New Roman" panose="02020603050405020304" pitchFamily="18" charset="0"/>
              </a:rPr>
              <a:t> — </a:t>
            </a:r>
            <a:r>
              <a:rPr lang="ru-RU" altLang="de-CZ" sz="2800" i="1">
                <a:solidFill>
                  <a:schemeClr val="tx1"/>
                </a:solidFill>
                <a:latin typeface="Times New Roman" panose="02020603050405020304" pitchFamily="18" charset="0"/>
              </a:rPr>
              <a:t>князья</a:t>
            </a:r>
            <a:r>
              <a:rPr lang="ru-RU" altLang="de-CZ" sz="2800">
                <a:solidFill>
                  <a:schemeClr val="tx1"/>
                </a:solidFill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solidFill>
                  <a:schemeClr val="tx1"/>
                </a:solidFill>
                <a:latin typeface="Times New Roman" panose="02020603050405020304" pitchFamily="18" charset="0"/>
              </a:rPr>
              <a:t>князей</a:t>
            </a:r>
            <a:r>
              <a:rPr lang="ru-RU" altLang="de-CZ" sz="2800">
                <a:solidFill>
                  <a:schemeClr val="tx1"/>
                </a:solidFill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solidFill>
                  <a:schemeClr val="tx1"/>
                </a:solidFill>
                <a:latin typeface="Times New Roman" panose="02020603050405020304" pitchFamily="18" charset="0"/>
              </a:rPr>
              <a:t>муж</a:t>
            </a:r>
            <a:r>
              <a:rPr lang="ru-RU" altLang="de-CZ" sz="2800">
                <a:solidFill>
                  <a:schemeClr val="tx1"/>
                </a:solidFill>
                <a:latin typeface="Times New Roman" panose="02020603050405020304" pitchFamily="18" charset="0"/>
              </a:rPr>
              <a:t> — </a:t>
            </a:r>
            <a:r>
              <a:rPr lang="ru-RU" altLang="de-CZ" sz="2800" i="1">
                <a:solidFill>
                  <a:schemeClr val="tx1"/>
                </a:solidFill>
                <a:latin typeface="Times New Roman" panose="02020603050405020304" pitchFamily="18" charset="0"/>
              </a:rPr>
              <a:t>мужья</a:t>
            </a:r>
            <a:r>
              <a:rPr lang="ru-RU" altLang="de-CZ" sz="2800">
                <a:solidFill>
                  <a:schemeClr val="tx1"/>
                </a:solidFill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solidFill>
                  <a:schemeClr val="tx1"/>
                </a:solidFill>
                <a:latin typeface="Times New Roman" panose="02020603050405020304" pitchFamily="18" charset="0"/>
              </a:rPr>
              <a:t>мужей</a:t>
            </a:r>
            <a:r>
              <a:rPr lang="ru-RU" altLang="de-CZ" sz="2800">
                <a:solidFill>
                  <a:schemeClr val="tx1"/>
                </a:solidFill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solidFill>
                  <a:schemeClr val="tx1"/>
                </a:solidFill>
                <a:latin typeface="Times New Roman" panose="02020603050405020304" pitchFamily="18" charset="0"/>
              </a:rPr>
              <a:t>сын</a:t>
            </a:r>
            <a:r>
              <a:rPr lang="ru-RU" altLang="de-CZ" sz="2800">
                <a:solidFill>
                  <a:schemeClr val="tx1"/>
                </a:solidFill>
                <a:latin typeface="Times New Roman" panose="02020603050405020304" pitchFamily="18" charset="0"/>
              </a:rPr>
              <a:t> — </a:t>
            </a:r>
            <a:r>
              <a:rPr lang="ru-RU" altLang="de-CZ" sz="2800" i="1">
                <a:solidFill>
                  <a:schemeClr val="tx1"/>
                </a:solidFill>
                <a:latin typeface="Times New Roman" panose="02020603050405020304" pitchFamily="18" charset="0"/>
              </a:rPr>
              <a:t>сыновья</a:t>
            </a:r>
            <a:r>
              <a:rPr lang="ru-RU" altLang="de-CZ" sz="2800">
                <a:solidFill>
                  <a:schemeClr val="tx1"/>
                </a:solidFill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solidFill>
                  <a:schemeClr val="tx1"/>
                </a:solidFill>
                <a:latin typeface="Times New Roman" panose="02020603050405020304" pitchFamily="18" charset="0"/>
              </a:rPr>
              <a:t>сыновей</a:t>
            </a:r>
            <a:r>
              <a:rPr lang="ru-RU" altLang="de-CZ" sz="2800">
                <a:solidFill>
                  <a:schemeClr val="tx1"/>
                </a:solidFill>
                <a:latin typeface="Times New Roman" panose="02020603050405020304" pitchFamily="18" charset="0"/>
              </a:rPr>
              <a:t> (о форме </a:t>
            </a:r>
            <a:r>
              <a:rPr lang="ru-RU" altLang="de-CZ" sz="2800" i="1">
                <a:solidFill>
                  <a:schemeClr val="tx1"/>
                </a:solidFill>
                <a:latin typeface="Times New Roman" panose="02020603050405020304" pitchFamily="18" charset="0"/>
              </a:rPr>
              <a:t>сыны</a:t>
            </a:r>
            <a:r>
              <a:rPr lang="ru-RU" altLang="de-CZ" sz="2800">
                <a:solidFill>
                  <a:schemeClr val="tx1"/>
                </a:solidFill>
                <a:latin typeface="Times New Roman" panose="02020603050405020304" pitchFamily="18" charset="0"/>
              </a:rPr>
              <a:t> см. ниже). </a:t>
            </a:r>
            <a:endParaRPr lang="de-DE" altLang="de-CZ" sz="280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1">
            <a:extLst>
              <a:ext uri="{FF2B5EF4-FFF2-40B4-BE49-F238E27FC236}">
                <a16:creationId xmlns:a16="http://schemas.microsoft.com/office/drawing/2014/main" id="{6ED061C7-BD57-3746-6FBF-A88E17DFB4E8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342900" y="230188"/>
            <a:ext cx="8512175" cy="6249987"/>
          </a:xfrm>
        </p:spPr>
        <p:txBody>
          <a:bodyPr anchor="t"/>
          <a:lstStyle/>
          <a:p>
            <a:pPr marL="338138" indent="-338138" algn="l" eaLnBrk="1" hangingPunct="1">
              <a:spcBef>
                <a:spcPts val="800"/>
              </a:spcBef>
              <a:buSzPct val="45000"/>
              <a:buFont typeface="Wingdings" pitchFamily="2" charset="2"/>
              <a:buChar char="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  <a:defRPr/>
            </a:pPr>
            <a:r>
              <a:rPr lang="cs-CZ" altLang="de-CZ" sz="2800">
                <a:latin typeface="Times New Roman" panose="02020603050405020304" pitchFamily="18" charset="0"/>
              </a:rPr>
              <a:t>Ještě delší rozšíření kmene má substantivum </a:t>
            </a:r>
            <a:r>
              <a:rPr lang="cs-CZ" altLang="de-CZ" sz="2800" i="1">
                <a:latin typeface="Times New Roman" panose="02020603050405020304" pitchFamily="18" charset="0"/>
              </a:rPr>
              <a:t>сын: сыновь</a:t>
            </a:r>
            <a:r>
              <a:rPr lang="cs-CZ" altLang="de-CZ" sz="2800" i="1" u="sng">
                <a:latin typeface="Times New Roman" panose="02020603050405020304" pitchFamily="18" charset="0"/>
              </a:rPr>
              <a:t>я</a:t>
            </a:r>
            <a:r>
              <a:rPr lang="cs-CZ" altLang="de-CZ" sz="2800">
                <a:latin typeface="Times New Roman" panose="02020603050405020304" pitchFamily="18" charset="0"/>
              </a:rPr>
              <a:t>. Gpl </a:t>
            </a:r>
            <a:r>
              <a:rPr lang="cs-CZ" altLang="de-CZ" sz="2800" i="1">
                <a:latin typeface="Times New Roman" panose="02020603050405020304" pitchFamily="18" charset="0"/>
              </a:rPr>
              <a:t>сыновей</a:t>
            </a:r>
            <a:r>
              <a:rPr lang="cs-CZ" altLang="de-CZ" sz="2800">
                <a:latin typeface="Times New Roman" panose="02020603050405020304" pitchFamily="18" charset="0"/>
              </a:rPr>
              <a:t> má v soulad</a:t>
            </a:r>
            <a:r>
              <a:rPr lang="de-CH" altLang="de-CZ" sz="2800">
                <a:latin typeface="Times New Roman" panose="02020603050405020304" pitchFamily="18" charset="0"/>
              </a:rPr>
              <a:t>u</a:t>
            </a:r>
            <a:r>
              <a:rPr lang="cs-CZ" altLang="de-CZ" sz="2800">
                <a:latin typeface="Times New Roman" panose="02020603050405020304" pitchFamily="18" charset="0"/>
              </a:rPr>
              <a:t> s posledním odstavcem nulovou koncovkou</a:t>
            </a:r>
          </a:p>
          <a:p>
            <a:pPr marL="338138" indent="-338138" algn="l" eaLnBrk="1" hangingPunct="1">
              <a:spcBef>
                <a:spcPts val="800"/>
              </a:spcBef>
              <a:buSzPct val="45000"/>
              <a:buFont typeface="Wingdings" pitchFamily="2" charset="2"/>
              <a:buChar char="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  <a:defRPr/>
            </a:pPr>
            <a:r>
              <a:rPr lang="cs-CZ" altLang="de-CZ" sz="2800">
                <a:latin typeface="Times New Roman" panose="02020603050405020304" pitchFamily="18" charset="0"/>
              </a:rPr>
              <a:t>Obecně nulová koncovka v Gpl maskulin není vzácná: mají ji zejména substantiva na -</a:t>
            </a:r>
            <a:r>
              <a:rPr lang="cs-CZ" altLang="de-CZ" sz="2800" i="1">
                <a:latin typeface="Times New Roman" panose="02020603050405020304" pitchFamily="18" charset="0"/>
              </a:rPr>
              <a:t>in</a:t>
            </a:r>
            <a:r>
              <a:rPr lang="cs-CZ" altLang="de-CZ" sz="2800">
                <a:latin typeface="Times New Roman" panose="02020603050405020304" pitchFamily="18" charset="0"/>
              </a:rPr>
              <a:t> (které v pl odpadne) s Npl na -</a:t>
            </a:r>
            <a:r>
              <a:rPr lang="cs-CZ" altLang="de-CZ" sz="2800" i="1">
                <a:latin typeface="Times New Roman" panose="02020603050405020304" pitchFamily="18" charset="0"/>
              </a:rPr>
              <a:t>e</a:t>
            </a:r>
            <a:r>
              <a:rPr lang="cs-CZ" altLang="de-CZ" sz="2800">
                <a:latin typeface="Times New Roman" panose="02020603050405020304" pitchFamily="18" charset="0"/>
              </a:rPr>
              <a:t>: </a:t>
            </a:r>
            <a:r>
              <a:rPr lang="cs-CZ" altLang="de-CZ" sz="2800" i="1">
                <a:latin typeface="Times New Roman" panose="02020603050405020304" pitchFamily="18" charset="0"/>
              </a:rPr>
              <a:t>крестьянин, англичанин</a:t>
            </a:r>
            <a:r>
              <a:rPr lang="cs-CZ" altLang="de-CZ" sz="2800">
                <a:latin typeface="Times New Roman" panose="02020603050405020304" pitchFamily="18" charset="0"/>
              </a:rPr>
              <a:t>, pl </a:t>
            </a:r>
            <a:r>
              <a:rPr lang="cs-CZ" altLang="de-CZ" sz="2800" i="1">
                <a:latin typeface="Times New Roman" panose="02020603050405020304" pitchFamily="18" charset="0"/>
              </a:rPr>
              <a:t>крестьяне, англичане</a:t>
            </a:r>
            <a:r>
              <a:rPr lang="cs-CZ" altLang="de-CZ" sz="2800">
                <a:latin typeface="Times New Roman" panose="02020603050405020304" pitchFamily="18" charset="0"/>
              </a:rPr>
              <a:t>, Gpl </a:t>
            </a:r>
            <a:r>
              <a:rPr lang="cs-CZ" altLang="de-CZ" sz="2800" i="1">
                <a:latin typeface="Times New Roman" panose="02020603050405020304" pitchFamily="18" charset="0"/>
              </a:rPr>
              <a:t>крестьян, англичан</a:t>
            </a:r>
            <a:r>
              <a:rPr lang="cs-CZ" altLang="de-CZ" sz="2800">
                <a:latin typeface="Times New Roman" panose="02020603050405020304" pitchFamily="18" charset="0"/>
              </a:rPr>
              <a:t>, další označení národů jako </a:t>
            </a:r>
            <a:r>
              <a:rPr lang="cs-CZ" altLang="de-CZ" sz="2800" i="1">
                <a:latin typeface="Times New Roman" panose="02020603050405020304" pitchFamily="18" charset="0"/>
              </a:rPr>
              <a:t>груз</a:t>
            </a:r>
            <a:r>
              <a:rPr lang="cs-CZ" altLang="de-CZ" sz="2800" i="1" u="sng">
                <a:latin typeface="Times New Roman" panose="02020603050405020304" pitchFamily="18" charset="0"/>
              </a:rPr>
              <a:t>и</a:t>
            </a:r>
            <a:r>
              <a:rPr lang="cs-CZ" altLang="de-CZ" sz="2800" i="1">
                <a:latin typeface="Times New Roman" panose="02020603050405020304" pitchFamily="18" charset="0"/>
              </a:rPr>
              <a:t>н</a:t>
            </a:r>
            <a:r>
              <a:rPr lang="cs-CZ" altLang="de-CZ" sz="2800">
                <a:latin typeface="Times New Roman" panose="02020603050405020304" pitchFamily="18" charset="0"/>
              </a:rPr>
              <a:t>, Npl </a:t>
            </a:r>
            <a:r>
              <a:rPr lang="cs-CZ" altLang="de-CZ" sz="2800" i="1">
                <a:latin typeface="Times New Roman" panose="02020603050405020304" pitchFamily="18" charset="0"/>
              </a:rPr>
              <a:t>грузины</a:t>
            </a:r>
            <a:r>
              <a:rPr lang="cs-CZ" altLang="de-CZ" sz="2800">
                <a:latin typeface="Times New Roman" panose="02020603050405020304" pitchFamily="18" charset="0"/>
              </a:rPr>
              <a:t>, Gpl </a:t>
            </a:r>
            <a:r>
              <a:rPr lang="cs-CZ" altLang="de-CZ" sz="2800" i="1">
                <a:latin typeface="Times New Roman" panose="02020603050405020304" pitchFamily="18" charset="0"/>
              </a:rPr>
              <a:t>грузин</a:t>
            </a:r>
            <a:r>
              <a:rPr lang="cs-CZ" altLang="de-CZ" sz="2800">
                <a:latin typeface="Times New Roman" panose="02020603050405020304" pitchFamily="18" charset="0"/>
              </a:rPr>
              <a:t>, </a:t>
            </a:r>
            <a:r>
              <a:rPr lang="cs-CZ" altLang="de-CZ" sz="2800" i="1">
                <a:latin typeface="Times New Roman" panose="02020603050405020304" pitchFamily="18" charset="0"/>
              </a:rPr>
              <a:t>турок</a:t>
            </a:r>
            <a:r>
              <a:rPr lang="cs-CZ" altLang="de-CZ" sz="2800">
                <a:latin typeface="Times New Roman" panose="02020603050405020304" pitchFamily="18" charset="0"/>
              </a:rPr>
              <a:t>, Npl </a:t>
            </a:r>
            <a:r>
              <a:rPr lang="cs-CZ" altLang="de-CZ" sz="2800" i="1">
                <a:latin typeface="Times New Roman" panose="02020603050405020304" pitchFamily="18" charset="0"/>
              </a:rPr>
              <a:t>турки</a:t>
            </a:r>
            <a:r>
              <a:rPr lang="cs-CZ" altLang="de-CZ" sz="2800">
                <a:latin typeface="Times New Roman" panose="02020603050405020304" pitchFamily="18" charset="0"/>
              </a:rPr>
              <a:t>, Gpl </a:t>
            </a:r>
            <a:r>
              <a:rPr lang="cs-CZ" altLang="de-CZ" sz="2800" i="1">
                <a:latin typeface="Times New Roman" panose="02020603050405020304" pitchFamily="18" charset="0"/>
              </a:rPr>
              <a:t>турок</a:t>
            </a:r>
            <a:r>
              <a:rPr lang="cs-CZ" altLang="de-CZ" sz="2800">
                <a:latin typeface="Times New Roman" panose="02020603050405020304" pitchFamily="18" charset="0"/>
              </a:rPr>
              <a:t>, některá označení osob z oblasti vojenské jako </a:t>
            </a:r>
            <a:r>
              <a:rPr lang="cs-CZ" altLang="de-CZ" sz="2800" i="1">
                <a:latin typeface="Times New Roman" panose="02020603050405020304" pitchFamily="18" charset="0"/>
              </a:rPr>
              <a:t>партизан</a:t>
            </a:r>
            <a:r>
              <a:rPr lang="cs-CZ" altLang="de-CZ" sz="2800">
                <a:latin typeface="Times New Roman" panose="02020603050405020304" pitchFamily="18" charset="0"/>
              </a:rPr>
              <a:t>, Npl </a:t>
            </a:r>
            <a:r>
              <a:rPr lang="cs-CZ" altLang="de-CZ" sz="2800" i="1">
                <a:latin typeface="Times New Roman" panose="02020603050405020304" pitchFamily="18" charset="0"/>
              </a:rPr>
              <a:t>партизаны</a:t>
            </a:r>
            <a:r>
              <a:rPr lang="cs-CZ" altLang="de-CZ" sz="2800">
                <a:latin typeface="Times New Roman" panose="02020603050405020304" pitchFamily="18" charset="0"/>
              </a:rPr>
              <a:t>, Gpl </a:t>
            </a:r>
            <a:r>
              <a:rPr lang="cs-CZ" altLang="de-CZ" sz="2800" i="1">
                <a:latin typeface="Times New Roman" panose="02020603050405020304" pitchFamily="18" charset="0"/>
              </a:rPr>
              <a:t>парти-зан</a:t>
            </a:r>
            <a:r>
              <a:rPr lang="cs-CZ" altLang="de-CZ" sz="2800">
                <a:latin typeface="Times New Roman" panose="02020603050405020304" pitchFamily="18" charset="0"/>
              </a:rPr>
              <a:t>, </a:t>
            </a:r>
            <a:r>
              <a:rPr lang="cs-CZ" altLang="de-CZ" sz="2800" i="1">
                <a:latin typeface="Times New Roman" panose="02020603050405020304" pitchFamily="18" charset="0"/>
              </a:rPr>
              <a:t>солдат</a:t>
            </a:r>
            <a:r>
              <a:rPr lang="cs-CZ" altLang="de-CZ" sz="2800">
                <a:latin typeface="Times New Roman" panose="02020603050405020304" pitchFamily="18" charset="0"/>
              </a:rPr>
              <a:t>, Npl </a:t>
            </a:r>
            <a:r>
              <a:rPr lang="cs-CZ" altLang="de-CZ" sz="2800" i="1">
                <a:latin typeface="Times New Roman" panose="02020603050405020304" pitchFamily="18" charset="0"/>
              </a:rPr>
              <a:t>солдаты</a:t>
            </a:r>
            <a:r>
              <a:rPr lang="cs-CZ" altLang="de-CZ" sz="2800">
                <a:latin typeface="Times New Roman" panose="02020603050405020304" pitchFamily="18" charset="0"/>
              </a:rPr>
              <a:t>, Gpl </a:t>
            </a:r>
            <a:r>
              <a:rPr lang="cs-CZ" altLang="de-CZ" sz="2800" i="1">
                <a:latin typeface="Times New Roman" panose="02020603050405020304" pitchFamily="18" charset="0"/>
              </a:rPr>
              <a:t>солдат</a:t>
            </a:r>
            <a:r>
              <a:rPr lang="cs-CZ" altLang="de-CZ" sz="2800">
                <a:latin typeface="Times New Roman" panose="02020603050405020304" pitchFamily="18" charset="0"/>
              </a:rPr>
              <a:t> aj., některé míry jako </a:t>
            </a:r>
            <a:r>
              <a:rPr lang="cs-CZ" altLang="de-CZ" sz="2800" i="1">
                <a:latin typeface="Times New Roman" panose="02020603050405020304" pitchFamily="18" charset="0"/>
              </a:rPr>
              <a:t>ватт</a:t>
            </a:r>
            <a:r>
              <a:rPr lang="cs-CZ" altLang="de-CZ" sz="2800">
                <a:latin typeface="Times New Roman" panose="02020603050405020304" pitchFamily="18" charset="0"/>
              </a:rPr>
              <a:t>, </a:t>
            </a:r>
            <a:r>
              <a:rPr lang="cs-CZ" altLang="de-CZ" sz="2800" i="1">
                <a:latin typeface="Times New Roman" panose="02020603050405020304" pitchFamily="18" charset="0"/>
              </a:rPr>
              <a:t>грамм</a:t>
            </a:r>
            <a:r>
              <a:rPr lang="cs-CZ" altLang="de-CZ" sz="2800">
                <a:latin typeface="Times New Roman" panose="02020603050405020304" pitchFamily="18" charset="0"/>
              </a:rPr>
              <a:t>, některé párové předměty jako </a:t>
            </a:r>
            <a:r>
              <a:rPr lang="cs-CZ" altLang="de-CZ" sz="2800" i="1">
                <a:latin typeface="Times New Roman" panose="02020603050405020304" pitchFamily="18" charset="0"/>
              </a:rPr>
              <a:t>глаз, сапог</a:t>
            </a:r>
            <a:r>
              <a:rPr lang="cs-CZ" altLang="de-CZ" sz="2800">
                <a:latin typeface="Times New Roman" panose="02020603050405020304" pitchFamily="18" charset="0"/>
              </a:rPr>
              <a:t> a slova </a:t>
            </a:r>
            <a:r>
              <a:rPr lang="cs-CZ" altLang="de-CZ" sz="2800" i="1">
                <a:latin typeface="Times New Roman" panose="02020603050405020304" pitchFamily="18" charset="0"/>
              </a:rPr>
              <a:t>волос</a:t>
            </a:r>
            <a:r>
              <a:rPr lang="cs-CZ" altLang="de-CZ" sz="2800">
                <a:latin typeface="Times New Roman" panose="02020603050405020304" pitchFamily="18" charset="0"/>
              </a:rPr>
              <a:t> a </a:t>
            </a:r>
            <a:r>
              <a:rPr lang="cs-CZ" altLang="de-CZ" sz="2800" i="1">
                <a:latin typeface="Times New Roman" panose="02020603050405020304" pitchFamily="18" charset="0"/>
              </a:rPr>
              <a:t>человек</a:t>
            </a:r>
            <a:r>
              <a:rPr lang="cs-CZ" altLang="de-CZ" sz="2800">
                <a:latin typeface="Times New Roman" panose="02020603050405020304" pitchFamily="18" charset="0"/>
              </a:rPr>
              <a:t> (poslední pouze ve spojení s číslovkami typu </a:t>
            </a:r>
            <a:r>
              <a:rPr lang="cs-CZ" altLang="de-CZ" sz="2800" i="1">
                <a:latin typeface="Times New Roman" panose="02020603050405020304" pitchFamily="18" charset="0"/>
              </a:rPr>
              <a:t>пять</a:t>
            </a:r>
            <a:r>
              <a:rPr lang="cs-CZ" altLang="de-CZ" sz="2800">
                <a:latin typeface="Times New Roman" panose="02020603050405020304" pitchFamily="18" charset="0"/>
              </a:rPr>
              <a:t> </a:t>
            </a:r>
            <a:r>
              <a:rPr lang="cs-CZ" altLang="de-CZ" sz="2800" i="1">
                <a:latin typeface="Times New Roman" panose="02020603050405020304" pitchFamily="18" charset="0"/>
              </a:rPr>
              <a:t>человек</a:t>
            </a:r>
            <a:r>
              <a:rPr lang="cs-CZ" altLang="de-CZ" sz="2800">
                <a:latin typeface="Times New Roman" panose="02020603050405020304" pitchFamily="18" charset="0"/>
              </a:rPr>
              <a:t>)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1">
            <a:extLst>
              <a:ext uri="{FF2B5EF4-FFF2-40B4-BE49-F238E27FC236}">
                <a16:creationId xmlns:a16="http://schemas.microsoft.com/office/drawing/2014/main" id="{964BEE2F-2228-2507-63CD-EE4ACC839BB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de-CH" altLang="de-CZ" sz="3200">
                <a:latin typeface="Times New Roman" panose="02020603050405020304" pitchFamily="18" charset="0"/>
              </a:rPr>
              <a:t>Úvodní poznámky k ruskému tvarosloví</a:t>
            </a:r>
          </a:p>
        </p:txBody>
      </p:sp>
      <p:sp>
        <p:nvSpPr>
          <p:cNvPr id="17411" name="Rectangle 2">
            <a:extLst>
              <a:ext uri="{FF2B5EF4-FFF2-40B4-BE49-F238E27FC236}">
                <a16:creationId xmlns:a16="http://schemas.microsoft.com/office/drawing/2014/main" id="{FA685F28-D58E-20EB-366A-1AD8DE265F1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95288" y="1417638"/>
            <a:ext cx="8229600" cy="5408612"/>
          </a:xfrm>
        </p:spPr>
        <p:txBody>
          <a:bodyPr/>
          <a:lstStyle/>
          <a:p>
            <a:pPr marL="331788" indent="-331788" eaLnBrk="1" hangingPunct="1">
              <a:spcBef>
                <a:spcPts val="700"/>
              </a:spcBef>
              <a:buFont typeface="Times New Roman" panose="02020603050405020304" pitchFamily="18" charset="0"/>
              <a:buChar char="•"/>
              <a:tabLst>
                <a:tab pos="331788" algn="l"/>
                <a:tab pos="436563" algn="l"/>
                <a:tab pos="885825" algn="l"/>
                <a:tab pos="1335088" algn="l"/>
                <a:tab pos="1784350" algn="l"/>
                <a:tab pos="2233613" algn="l"/>
                <a:tab pos="2682875" algn="l"/>
                <a:tab pos="3132138" algn="l"/>
                <a:tab pos="3581400" algn="l"/>
                <a:tab pos="4030663" algn="l"/>
                <a:tab pos="4479925" algn="l"/>
                <a:tab pos="4929188" algn="l"/>
                <a:tab pos="5378450" algn="l"/>
                <a:tab pos="5827713" algn="l"/>
                <a:tab pos="6276975" algn="l"/>
                <a:tab pos="6726238" algn="l"/>
                <a:tab pos="7175500" algn="l"/>
                <a:tab pos="7624763" algn="l"/>
                <a:tab pos="8074025" algn="l"/>
                <a:tab pos="8523288" algn="l"/>
                <a:tab pos="8972550" algn="l"/>
              </a:tabLst>
            </a:pPr>
            <a:r>
              <a:rPr lang="cs-CZ" altLang="de-CZ" sz="2800" dirty="0">
                <a:latin typeface="Times New Roman" panose="02020603050405020304" pitchFamily="18" charset="0"/>
              </a:rPr>
              <a:t>Ruština má relativně bohaté tvarosloví, mnoho koncovek, převážně díky systému šesti </a:t>
            </a:r>
            <a:r>
              <a:rPr lang="cs-CZ" altLang="de-CZ" sz="2800" dirty="0" err="1">
                <a:latin typeface="Times New Roman" panose="02020603050405020304" pitchFamily="18" charset="0"/>
              </a:rPr>
              <a:t>flektivně</a:t>
            </a:r>
            <a:r>
              <a:rPr lang="cs-CZ" altLang="de-CZ" sz="2800" dirty="0">
                <a:latin typeface="Times New Roman" panose="02020603050405020304" pitchFamily="18" charset="0"/>
              </a:rPr>
              <a:t> vyjádřených pádů v nominální oblasti. To ji liší od západoevropských a </a:t>
            </a:r>
            <a:r>
              <a:rPr lang="cs-CZ" altLang="de-CZ" sz="2800" dirty="0" err="1">
                <a:latin typeface="Times New Roman" panose="02020603050405020304" pitchFamily="18" charset="0"/>
              </a:rPr>
              <a:t>balkánskoslovanských</a:t>
            </a:r>
            <a:r>
              <a:rPr lang="cs-CZ" altLang="de-CZ" sz="2800" dirty="0">
                <a:latin typeface="Times New Roman" panose="02020603050405020304" pitchFamily="18" charset="0"/>
              </a:rPr>
              <a:t> jazyků a spojuje ji s ostatními slovanskými jazyky</a:t>
            </a:r>
          </a:p>
          <a:p>
            <a:pPr marL="331788" indent="-331788" eaLnBrk="1" hangingPunct="1">
              <a:spcBef>
                <a:spcPts val="700"/>
              </a:spcBef>
              <a:buFont typeface="Times New Roman" panose="02020603050405020304" pitchFamily="18" charset="0"/>
              <a:buChar char="•"/>
              <a:tabLst>
                <a:tab pos="331788" algn="l"/>
                <a:tab pos="436563" algn="l"/>
                <a:tab pos="885825" algn="l"/>
                <a:tab pos="1335088" algn="l"/>
                <a:tab pos="1784350" algn="l"/>
                <a:tab pos="2233613" algn="l"/>
                <a:tab pos="2682875" algn="l"/>
                <a:tab pos="3132138" algn="l"/>
                <a:tab pos="3581400" algn="l"/>
                <a:tab pos="4030663" algn="l"/>
                <a:tab pos="4479925" algn="l"/>
                <a:tab pos="4929188" algn="l"/>
                <a:tab pos="5378450" algn="l"/>
                <a:tab pos="5827713" algn="l"/>
                <a:tab pos="6276975" algn="l"/>
                <a:tab pos="6726238" algn="l"/>
                <a:tab pos="7175500" algn="l"/>
                <a:tab pos="7624763" algn="l"/>
                <a:tab pos="8074025" algn="l"/>
                <a:tab pos="8523288" algn="l"/>
                <a:tab pos="8972550" algn="l"/>
              </a:tabLst>
            </a:pPr>
            <a:r>
              <a:rPr lang="cs-CZ" altLang="de-CZ" sz="2800" dirty="0">
                <a:latin typeface="Times New Roman" panose="02020603050405020304" pitchFamily="18" charset="0"/>
              </a:rPr>
              <a:t>Analýza morfologického systému je </a:t>
            </a:r>
            <a:r>
              <a:rPr lang="cs-CZ" altLang="de-CZ" sz="2800" dirty="0" err="1">
                <a:latin typeface="Times New Roman" panose="02020603050405020304" pitchFamily="18" charset="0"/>
              </a:rPr>
              <a:t>stížena</a:t>
            </a:r>
            <a:r>
              <a:rPr lang="cs-CZ" altLang="de-CZ" sz="2800" dirty="0">
                <a:latin typeface="Times New Roman" panose="02020603050405020304" pitchFamily="18" charset="0"/>
              </a:rPr>
              <a:t> ortografickými konvencemi:</a:t>
            </a:r>
          </a:p>
          <a:p>
            <a:pPr marL="331788" indent="-331788" eaLnBrk="1" hangingPunct="1">
              <a:spcBef>
                <a:spcPts val="700"/>
              </a:spcBef>
              <a:buFont typeface="Times New Roman" panose="02020603050405020304" pitchFamily="18" charset="0"/>
              <a:buChar char="•"/>
              <a:tabLst>
                <a:tab pos="331788" algn="l"/>
                <a:tab pos="436563" algn="l"/>
                <a:tab pos="885825" algn="l"/>
                <a:tab pos="1335088" algn="l"/>
                <a:tab pos="1784350" algn="l"/>
                <a:tab pos="2233613" algn="l"/>
                <a:tab pos="2682875" algn="l"/>
                <a:tab pos="3132138" algn="l"/>
                <a:tab pos="3581400" algn="l"/>
                <a:tab pos="4030663" algn="l"/>
                <a:tab pos="4479925" algn="l"/>
                <a:tab pos="4929188" algn="l"/>
                <a:tab pos="5378450" algn="l"/>
                <a:tab pos="5827713" algn="l"/>
                <a:tab pos="6276975" algn="l"/>
                <a:tab pos="6726238" algn="l"/>
                <a:tab pos="7175500" algn="l"/>
                <a:tab pos="7624763" algn="l"/>
                <a:tab pos="8074025" algn="l"/>
                <a:tab pos="8523288" algn="l"/>
                <a:tab pos="8972550" algn="l"/>
              </a:tabLst>
            </a:pPr>
            <a:r>
              <a:rPr lang="cs-CZ" altLang="de-CZ" sz="2800" i="1" dirty="0" err="1">
                <a:latin typeface="Times New Roman" panose="02020603050405020304" pitchFamily="18" charset="0"/>
              </a:rPr>
              <a:t>женá</a:t>
            </a:r>
            <a:r>
              <a:rPr lang="cs-CZ" altLang="de-CZ" sz="2800" i="1" dirty="0">
                <a:latin typeface="Times New Roman" panose="02020603050405020304" pitchFamily="18" charset="0"/>
              </a:rPr>
              <a:t> – </a:t>
            </a:r>
            <a:r>
              <a:rPr lang="cs-CZ" altLang="de-CZ" sz="2800" i="1" dirty="0" err="1">
                <a:latin typeface="Times New Roman" panose="02020603050405020304" pitchFamily="18" charset="0"/>
              </a:rPr>
              <a:t>земля</a:t>
            </a:r>
            <a:r>
              <a:rPr lang="cs-CZ" altLang="de-CZ" sz="2800" i="1" dirty="0">
                <a:latin typeface="Times New Roman" panose="02020603050405020304" pitchFamily="18" charset="0"/>
              </a:rPr>
              <a:t>́, </a:t>
            </a:r>
            <a:r>
              <a:rPr lang="cs-CZ" altLang="de-CZ" sz="2800" i="1" dirty="0" err="1">
                <a:latin typeface="Times New Roman" panose="02020603050405020304" pitchFamily="18" charset="0"/>
              </a:rPr>
              <a:t>жён</a:t>
            </a:r>
            <a:r>
              <a:rPr lang="cs-CZ" altLang="de-CZ" sz="2800" i="1" dirty="0">
                <a:latin typeface="Times New Roman" panose="02020603050405020304" pitchFamily="18" charset="0"/>
              </a:rPr>
              <a:t> – </a:t>
            </a:r>
            <a:r>
              <a:rPr lang="cs-CZ" altLang="de-CZ" sz="2800" i="1" dirty="0" err="1">
                <a:latin typeface="Times New Roman" panose="02020603050405020304" pitchFamily="18" charset="0"/>
              </a:rPr>
              <a:t>земéль</a:t>
            </a:r>
            <a:endParaRPr lang="cs-CZ" altLang="de-CZ" sz="2800" i="1" dirty="0">
              <a:latin typeface="Times New Roman" panose="02020603050405020304" pitchFamily="18" charset="0"/>
            </a:endParaRPr>
          </a:p>
          <a:p>
            <a:pPr marL="331788" indent="-331788" eaLnBrk="1" hangingPunct="1">
              <a:spcBef>
                <a:spcPts val="700"/>
              </a:spcBef>
              <a:buFont typeface="Times New Roman" panose="02020603050405020304" pitchFamily="18" charset="0"/>
              <a:buChar char="•"/>
              <a:tabLst>
                <a:tab pos="331788" algn="l"/>
                <a:tab pos="436563" algn="l"/>
                <a:tab pos="885825" algn="l"/>
                <a:tab pos="1335088" algn="l"/>
                <a:tab pos="1784350" algn="l"/>
                <a:tab pos="2233613" algn="l"/>
                <a:tab pos="2682875" algn="l"/>
                <a:tab pos="3132138" algn="l"/>
                <a:tab pos="3581400" algn="l"/>
                <a:tab pos="4030663" algn="l"/>
                <a:tab pos="4479925" algn="l"/>
                <a:tab pos="4929188" algn="l"/>
                <a:tab pos="5378450" algn="l"/>
                <a:tab pos="5827713" algn="l"/>
                <a:tab pos="6276975" algn="l"/>
                <a:tab pos="6726238" algn="l"/>
                <a:tab pos="7175500" algn="l"/>
                <a:tab pos="7624763" algn="l"/>
                <a:tab pos="8074025" algn="l"/>
                <a:tab pos="8523288" algn="l"/>
                <a:tab pos="8972550" algn="l"/>
              </a:tabLst>
            </a:pPr>
            <a:r>
              <a:rPr lang="cs-CZ" altLang="de-CZ" sz="2800" dirty="0">
                <a:latin typeface="Times New Roman" panose="02020603050405020304" pitchFamily="18" charset="0"/>
              </a:rPr>
              <a:t>Je nezbytné interpretovat vlastnosti spisovně ruského foneticko-fonologického systému: </a:t>
            </a:r>
            <a:r>
              <a:rPr lang="cs-CZ" altLang="de-CZ" sz="2800" i="1" dirty="0" err="1">
                <a:latin typeface="Times New Roman" panose="02020603050405020304" pitchFamily="18" charset="0"/>
              </a:rPr>
              <a:t>окнó</a:t>
            </a:r>
            <a:r>
              <a:rPr lang="cs-CZ" altLang="de-CZ" sz="2800" i="1" dirty="0">
                <a:latin typeface="Times New Roman" panose="02020603050405020304" pitchFamily="18" charset="0"/>
              </a:rPr>
              <a:t> – </a:t>
            </a:r>
            <a:r>
              <a:rPr lang="cs-CZ" altLang="de-CZ" sz="2800" i="1" dirty="0" err="1">
                <a:latin typeface="Times New Roman" panose="02020603050405020304" pitchFamily="18" charset="0"/>
              </a:rPr>
              <a:t>слóво</a:t>
            </a:r>
            <a:r>
              <a:rPr lang="cs-CZ" altLang="de-CZ" sz="2800" i="1" dirty="0">
                <a:latin typeface="Times New Roman" panose="02020603050405020304" pitchFamily="18" charset="0"/>
              </a:rPr>
              <a:t>, </a:t>
            </a:r>
            <a:r>
              <a:rPr lang="cs-CZ" altLang="de-CZ" sz="2800" i="1" dirty="0" err="1">
                <a:latin typeface="Times New Roman" panose="02020603050405020304" pitchFamily="18" charset="0"/>
              </a:rPr>
              <a:t>óкна</a:t>
            </a:r>
            <a:r>
              <a:rPr lang="cs-CZ" altLang="de-CZ" sz="2800" i="1" dirty="0">
                <a:latin typeface="Times New Roman" panose="02020603050405020304" pitchFamily="18" charset="0"/>
              </a:rPr>
              <a:t> – </a:t>
            </a:r>
            <a:r>
              <a:rPr lang="cs-CZ" altLang="de-CZ" sz="2800" i="1" dirty="0" err="1">
                <a:latin typeface="Times New Roman" panose="02020603050405020304" pitchFamily="18" charset="0"/>
              </a:rPr>
              <a:t>словá</a:t>
            </a:r>
            <a:r>
              <a:rPr lang="cs-CZ" altLang="de-CZ" sz="2800" dirty="0">
                <a:latin typeface="Times New Roman" panose="02020603050405020304" pitchFamily="18" charset="0"/>
              </a:rPr>
              <a:t>: kolik je zde koncovek?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1">
            <a:extLst>
              <a:ext uri="{FF2B5EF4-FFF2-40B4-BE49-F238E27FC236}">
                <a16:creationId xmlns:a16="http://schemas.microsoft.com/office/drawing/2014/main" id="{20B75754-F4AD-C43B-7FF4-CE8E21670038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342900" y="215900"/>
            <a:ext cx="8585200" cy="6408738"/>
          </a:xfrm>
        </p:spPr>
        <p:txBody>
          <a:bodyPr anchor="t"/>
          <a:lstStyle/>
          <a:p>
            <a:pPr marL="338138" indent="-338138" algn="l" eaLnBrk="1" hangingPunct="1">
              <a:spcBef>
                <a:spcPts val="800"/>
              </a:spcBef>
              <a:buSzPct val="45000"/>
              <a:buFont typeface="Wingdings" pitchFamily="2" charset="2"/>
              <a:buChar char="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  <a:defRPr/>
            </a:pPr>
            <a:r>
              <a:rPr lang="cs-CZ" altLang="de-CZ" sz="2800" dirty="0">
                <a:latin typeface="Times New Roman" panose="02020603050405020304" pitchFamily="18" charset="0"/>
              </a:rPr>
              <a:t>Specifické případy jsou substantiva </a:t>
            </a:r>
            <a:r>
              <a:rPr lang="cs-CZ" altLang="de-CZ" sz="2800" i="1" dirty="0" err="1">
                <a:latin typeface="Times New Roman" panose="02020603050405020304" pitchFamily="18" charset="0"/>
              </a:rPr>
              <a:t>чёрт</a:t>
            </a:r>
            <a:r>
              <a:rPr lang="cs-CZ" altLang="de-CZ" sz="2800" dirty="0">
                <a:latin typeface="Times New Roman" panose="02020603050405020304" pitchFamily="18" charset="0"/>
              </a:rPr>
              <a:t> a </a:t>
            </a:r>
            <a:r>
              <a:rPr lang="cs-CZ" altLang="de-CZ" sz="2800" i="1" dirty="0" err="1">
                <a:latin typeface="Times New Roman" panose="02020603050405020304" pitchFamily="18" charset="0"/>
              </a:rPr>
              <a:t>сосед</a:t>
            </a:r>
            <a:r>
              <a:rPr lang="cs-CZ" altLang="de-CZ" sz="2800" dirty="0">
                <a:latin typeface="Times New Roman" panose="02020603050405020304" pitchFamily="18" charset="0"/>
              </a:rPr>
              <a:t>, která sledují v </a:t>
            </a:r>
            <a:r>
              <a:rPr lang="cs-CZ" altLang="de-CZ" sz="2800" dirty="0" err="1">
                <a:latin typeface="Times New Roman" panose="02020603050405020304" pitchFamily="18" charset="0"/>
              </a:rPr>
              <a:t>sg</a:t>
            </a:r>
            <a:r>
              <a:rPr lang="cs-CZ" altLang="de-CZ" sz="2800" dirty="0">
                <a:latin typeface="Times New Roman" panose="02020603050405020304" pitchFamily="18" charset="0"/>
              </a:rPr>
              <a:t> tvrdé paradigma, v </a:t>
            </a:r>
            <a:r>
              <a:rPr lang="cs-CZ" altLang="de-CZ" sz="2800" dirty="0" err="1">
                <a:latin typeface="Times New Roman" panose="02020603050405020304" pitchFamily="18" charset="0"/>
              </a:rPr>
              <a:t>pl</a:t>
            </a:r>
            <a:r>
              <a:rPr lang="cs-CZ" altLang="de-CZ" sz="2800" dirty="0">
                <a:latin typeface="Times New Roman" panose="02020603050405020304" pitchFamily="18" charset="0"/>
              </a:rPr>
              <a:t> měkké: </a:t>
            </a:r>
            <a:r>
              <a:rPr lang="cs-CZ" altLang="de-CZ" sz="2800" i="1" dirty="0" err="1">
                <a:latin typeface="Times New Roman" panose="02020603050405020304" pitchFamily="18" charset="0"/>
              </a:rPr>
              <a:t>сосед</a:t>
            </a:r>
            <a:r>
              <a:rPr lang="cs-CZ" altLang="de-CZ" sz="2800" i="1" dirty="0">
                <a:latin typeface="Times New Roman" panose="02020603050405020304" pitchFamily="18" charset="0"/>
              </a:rPr>
              <a:t>, </a:t>
            </a:r>
            <a:r>
              <a:rPr lang="cs-CZ" altLang="de-CZ" sz="2800" i="1" dirty="0" err="1">
                <a:latin typeface="Times New Roman" panose="02020603050405020304" pitchFamily="18" charset="0"/>
              </a:rPr>
              <a:t>соседа</a:t>
            </a:r>
            <a:r>
              <a:rPr lang="cs-CZ" altLang="de-CZ" sz="2800" i="1" dirty="0">
                <a:latin typeface="Times New Roman" panose="02020603050405020304" pitchFamily="18" charset="0"/>
              </a:rPr>
              <a:t>, </a:t>
            </a:r>
            <a:r>
              <a:rPr lang="cs-CZ" altLang="de-CZ" sz="2800" i="1" dirty="0" err="1">
                <a:latin typeface="Times New Roman" panose="02020603050405020304" pitchFamily="18" charset="0"/>
              </a:rPr>
              <a:t>соседу</a:t>
            </a:r>
            <a:r>
              <a:rPr lang="cs-CZ" altLang="de-CZ" sz="2800" i="1" dirty="0">
                <a:latin typeface="Times New Roman" panose="02020603050405020304" pitchFamily="18" charset="0"/>
              </a:rPr>
              <a:t>, ..., </a:t>
            </a:r>
            <a:r>
              <a:rPr lang="cs-CZ" altLang="de-CZ" sz="2800" i="1" dirty="0" err="1">
                <a:latin typeface="Times New Roman" panose="02020603050405020304" pitchFamily="18" charset="0"/>
              </a:rPr>
              <a:t>соседи</a:t>
            </a:r>
            <a:r>
              <a:rPr lang="cs-CZ" altLang="de-CZ" sz="2800" i="1" dirty="0">
                <a:latin typeface="Times New Roman" panose="02020603050405020304" pitchFamily="18" charset="0"/>
              </a:rPr>
              <a:t>, </a:t>
            </a:r>
            <a:r>
              <a:rPr lang="cs-CZ" altLang="de-CZ" sz="2800" i="1" dirty="0" err="1">
                <a:latin typeface="Times New Roman" panose="02020603050405020304" pitchFamily="18" charset="0"/>
              </a:rPr>
              <a:t>соседей</a:t>
            </a:r>
            <a:r>
              <a:rPr lang="cs-CZ" altLang="de-CZ" sz="2800" i="1" dirty="0">
                <a:latin typeface="Times New Roman" panose="02020603050405020304" pitchFamily="18" charset="0"/>
              </a:rPr>
              <a:t>, </a:t>
            </a:r>
            <a:r>
              <a:rPr lang="cs-CZ" altLang="de-CZ" sz="2800" i="1" dirty="0" err="1">
                <a:latin typeface="Times New Roman" panose="02020603050405020304" pitchFamily="18" charset="0"/>
              </a:rPr>
              <a:t>соседям</a:t>
            </a:r>
            <a:r>
              <a:rPr lang="cs-CZ" altLang="de-CZ" sz="2800" dirty="0">
                <a:latin typeface="Times New Roman" panose="02020603050405020304" pitchFamily="18" charset="0"/>
              </a:rPr>
              <a:t>; </a:t>
            </a:r>
            <a:r>
              <a:rPr lang="cs-CZ" altLang="de-CZ" sz="2800" i="1" dirty="0" err="1">
                <a:latin typeface="Times New Roman" panose="02020603050405020304" pitchFamily="18" charset="0"/>
              </a:rPr>
              <a:t>чёрт</a:t>
            </a:r>
            <a:r>
              <a:rPr lang="cs-CZ" altLang="de-CZ" sz="2800" i="1" dirty="0">
                <a:latin typeface="Times New Roman" panose="02020603050405020304" pitchFamily="18" charset="0"/>
              </a:rPr>
              <a:t>, </a:t>
            </a:r>
            <a:r>
              <a:rPr lang="cs-CZ" altLang="de-CZ" sz="2800" i="1" dirty="0" err="1">
                <a:latin typeface="Times New Roman" panose="02020603050405020304" pitchFamily="18" charset="0"/>
              </a:rPr>
              <a:t>чёрта</a:t>
            </a:r>
            <a:r>
              <a:rPr lang="cs-CZ" altLang="de-CZ" sz="2800" i="1" dirty="0">
                <a:latin typeface="Times New Roman" panose="02020603050405020304" pitchFamily="18" charset="0"/>
              </a:rPr>
              <a:t>, </a:t>
            </a:r>
            <a:r>
              <a:rPr lang="cs-CZ" altLang="de-CZ" sz="2800" i="1" dirty="0" err="1">
                <a:latin typeface="Times New Roman" panose="02020603050405020304" pitchFamily="18" charset="0"/>
              </a:rPr>
              <a:t>чёрту</a:t>
            </a:r>
            <a:r>
              <a:rPr lang="cs-CZ" altLang="de-CZ" sz="2800" i="1" dirty="0">
                <a:latin typeface="Times New Roman" panose="02020603050405020304" pitchFamily="18" charset="0"/>
              </a:rPr>
              <a:t>, ..., </a:t>
            </a:r>
            <a:r>
              <a:rPr lang="cs-CZ" altLang="de-CZ" sz="2800" i="1" dirty="0" err="1">
                <a:latin typeface="Times New Roman" panose="02020603050405020304" pitchFamily="18" charset="0"/>
              </a:rPr>
              <a:t>ч</a:t>
            </a:r>
            <a:r>
              <a:rPr lang="cs-CZ" altLang="de-CZ" sz="2800" i="1" u="sng" dirty="0" err="1">
                <a:latin typeface="Times New Roman" panose="02020603050405020304" pitchFamily="18" charset="0"/>
              </a:rPr>
              <a:t>е</a:t>
            </a:r>
            <a:r>
              <a:rPr lang="cs-CZ" altLang="de-CZ" sz="2800" i="1" dirty="0" err="1">
                <a:latin typeface="Times New Roman" panose="02020603050405020304" pitchFamily="18" charset="0"/>
              </a:rPr>
              <a:t>рти</a:t>
            </a:r>
            <a:r>
              <a:rPr lang="cs-CZ" altLang="de-CZ" sz="2800" i="1" dirty="0">
                <a:latin typeface="Times New Roman" panose="02020603050405020304" pitchFamily="18" charset="0"/>
              </a:rPr>
              <a:t>, </a:t>
            </a:r>
            <a:r>
              <a:rPr lang="cs-CZ" altLang="de-CZ" sz="2800" i="1" dirty="0" err="1">
                <a:latin typeface="Times New Roman" panose="02020603050405020304" pitchFamily="18" charset="0"/>
              </a:rPr>
              <a:t>черт</a:t>
            </a:r>
            <a:r>
              <a:rPr lang="cs-CZ" altLang="de-CZ" sz="2800" i="1" u="sng" dirty="0" err="1">
                <a:latin typeface="Times New Roman" panose="02020603050405020304" pitchFamily="18" charset="0"/>
              </a:rPr>
              <a:t>е</a:t>
            </a:r>
            <a:r>
              <a:rPr lang="cs-CZ" altLang="de-CZ" sz="2800" i="1" dirty="0" err="1">
                <a:latin typeface="Times New Roman" panose="02020603050405020304" pitchFamily="18" charset="0"/>
              </a:rPr>
              <a:t>й</a:t>
            </a:r>
            <a:r>
              <a:rPr lang="cs-CZ" altLang="de-CZ" sz="2800" i="1" dirty="0">
                <a:latin typeface="Times New Roman" panose="02020603050405020304" pitchFamily="18" charset="0"/>
              </a:rPr>
              <a:t>, </a:t>
            </a:r>
            <a:r>
              <a:rPr lang="cs-CZ" altLang="de-CZ" sz="2800" i="1" dirty="0" err="1">
                <a:latin typeface="Times New Roman" panose="02020603050405020304" pitchFamily="18" charset="0"/>
              </a:rPr>
              <a:t>черт</a:t>
            </a:r>
            <a:r>
              <a:rPr lang="cs-CZ" altLang="de-CZ" sz="2800" i="1" u="sng" dirty="0" err="1">
                <a:latin typeface="Times New Roman" panose="02020603050405020304" pitchFamily="18" charset="0"/>
              </a:rPr>
              <a:t>я</a:t>
            </a:r>
            <a:r>
              <a:rPr lang="cs-CZ" altLang="de-CZ" sz="2800" i="1" dirty="0" err="1">
                <a:latin typeface="Times New Roman" panose="02020603050405020304" pitchFamily="18" charset="0"/>
              </a:rPr>
              <a:t>м</a:t>
            </a:r>
            <a:endParaRPr lang="ru-RU" altLang="de-CZ" sz="2800" dirty="0">
              <a:latin typeface="Times New Roman" panose="02020603050405020304" pitchFamily="18" charset="0"/>
            </a:endParaRPr>
          </a:p>
          <a:p>
            <a:pPr marL="338138" indent="-338138" algn="l" eaLnBrk="1" hangingPunct="1">
              <a:spcBef>
                <a:spcPts val="800"/>
              </a:spcBef>
              <a:buSzPct val="45000"/>
              <a:buFont typeface="Wingdings" pitchFamily="2" charset="2"/>
              <a:buChar char="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  <a:defRPr/>
            </a:pPr>
            <a:r>
              <a:rPr lang="cs-CZ" altLang="de-CZ" sz="2800" dirty="0">
                <a:latin typeface="Times New Roman" panose="02020603050405020304" pitchFamily="18" charset="0"/>
              </a:rPr>
              <a:t>Slovo </a:t>
            </a:r>
            <a:r>
              <a:rPr lang="cs-CZ" altLang="de-CZ" sz="2800" i="1" dirty="0" err="1">
                <a:latin typeface="Times New Roman" panose="02020603050405020304" pitchFamily="18" charset="0"/>
              </a:rPr>
              <a:t>чёрт</a:t>
            </a:r>
            <a:r>
              <a:rPr lang="cs-CZ" altLang="de-CZ" sz="2800" i="1" dirty="0">
                <a:latin typeface="Times New Roman" panose="02020603050405020304" pitchFamily="18" charset="0"/>
              </a:rPr>
              <a:t> </a:t>
            </a:r>
            <a:r>
              <a:rPr lang="cs-CZ" altLang="de-CZ" sz="2800" dirty="0">
                <a:latin typeface="Times New Roman" panose="02020603050405020304" pitchFamily="18" charset="0"/>
              </a:rPr>
              <a:t>se vyznačuje dokonce vokalickou kmenovou alternací mezi singulárem a plurálem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1">
            <a:extLst>
              <a:ext uri="{FF2B5EF4-FFF2-40B4-BE49-F238E27FC236}">
                <a16:creationId xmlns:a16="http://schemas.microsoft.com/office/drawing/2014/main" id="{90F89338-70EF-0CDF-1C14-0FE3800614E6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179388" y="188913"/>
            <a:ext cx="8713787" cy="6408737"/>
          </a:xfrm>
        </p:spPr>
        <p:txBody>
          <a:bodyPr anchor="t"/>
          <a:lstStyle/>
          <a:p>
            <a:pPr marL="338138" indent="-338138" algn="l" eaLnBrk="1" hangingPunct="1">
              <a:spcBef>
                <a:spcPts val="800"/>
              </a:spcBef>
              <a:buSzPct val="45000"/>
              <a:buFont typeface="Wingdings" pitchFamily="2" charset="2"/>
              <a:buChar char="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  <a:defRPr/>
            </a:pPr>
            <a:r>
              <a:rPr lang="cs-CZ" altLang="de-CZ" sz="2800" dirty="0">
                <a:latin typeface="Times New Roman" panose="02020603050405020304" pitchFamily="18" charset="0"/>
              </a:rPr>
              <a:t>Neutra</a:t>
            </a:r>
          </a:p>
          <a:p>
            <a:pPr marL="338138" indent="-338138" algn="l" eaLnBrk="1" hangingPunct="1">
              <a:spcBef>
                <a:spcPts val="800"/>
              </a:spcBef>
              <a:buSzPct val="45000"/>
              <a:buFont typeface="Wingdings" pitchFamily="2" charset="2"/>
              <a:buChar char="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  <a:defRPr/>
            </a:pPr>
            <a:r>
              <a:rPr lang="cs-CZ" altLang="de-CZ" sz="2800" dirty="0">
                <a:latin typeface="Times New Roman" panose="02020603050405020304" pitchFamily="18" charset="0"/>
              </a:rPr>
              <a:t>Neutra se liší od maskulin systematicky pouze v </a:t>
            </a:r>
            <a:r>
              <a:rPr lang="cs-CZ" altLang="de-CZ" sz="2800" dirty="0" err="1">
                <a:latin typeface="Times New Roman" panose="02020603050405020304" pitchFamily="18" charset="0"/>
              </a:rPr>
              <a:t>NAsg</a:t>
            </a:r>
            <a:r>
              <a:rPr lang="cs-CZ" altLang="de-CZ" sz="2800" dirty="0">
                <a:latin typeface="Times New Roman" panose="02020603050405020304" pitchFamily="18" charset="0"/>
              </a:rPr>
              <a:t>, nemají totiž zde nulovou koncovku. Jedno jediné maskulinum má v </a:t>
            </a:r>
            <a:r>
              <a:rPr lang="cs-CZ" altLang="de-CZ" sz="2800" dirty="0" err="1">
                <a:latin typeface="Times New Roman" panose="02020603050405020304" pitchFamily="18" charset="0"/>
              </a:rPr>
              <a:t>Nsg</a:t>
            </a:r>
            <a:r>
              <a:rPr lang="cs-CZ" altLang="de-CZ" sz="2800" dirty="0">
                <a:latin typeface="Times New Roman" panose="02020603050405020304" pitchFamily="18" charset="0"/>
              </a:rPr>
              <a:t> na konci grafické -</a:t>
            </a:r>
            <a:r>
              <a:rPr lang="cs-CZ" altLang="de-CZ" sz="2800" i="1" dirty="0">
                <a:latin typeface="Times New Roman" panose="02020603050405020304" pitchFamily="18" charset="0"/>
              </a:rPr>
              <a:t>e</a:t>
            </a:r>
            <a:r>
              <a:rPr lang="cs-CZ" altLang="de-CZ" sz="2800" dirty="0">
                <a:latin typeface="Times New Roman" panose="02020603050405020304" pitchFamily="18" charset="0"/>
              </a:rPr>
              <a:t> (jehož fonologická interpretace je problematická, protože není pod přízvukem a není s čím ho srovnat): </a:t>
            </a:r>
            <a:r>
              <a:rPr lang="cs-CZ" altLang="de-CZ" sz="2800" i="1" dirty="0" err="1">
                <a:latin typeface="Times New Roman" panose="02020603050405020304" pitchFamily="18" charset="0"/>
              </a:rPr>
              <a:t>подмаст</a:t>
            </a:r>
            <a:r>
              <a:rPr lang="cs-CZ" altLang="de-CZ" sz="2800" i="1" u="sng" dirty="0" err="1">
                <a:latin typeface="Times New Roman" panose="02020603050405020304" pitchFamily="18" charset="0"/>
              </a:rPr>
              <a:t>е</a:t>
            </a:r>
            <a:r>
              <a:rPr lang="cs-CZ" altLang="de-CZ" sz="2800" i="1" dirty="0" err="1">
                <a:latin typeface="Times New Roman" panose="02020603050405020304" pitchFamily="18" charset="0"/>
              </a:rPr>
              <a:t>рье</a:t>
            </a:r>
            <a:r>
              <a:rPr lang="cs-CZ" altLang="de-CZ" sz="2800" dirty="0">
                <a:latin typeface="Times New Roman" panose="02020603050405020304" pitchFamily="18" charset="0"/>
              </a:rPr>
              <a:t> ,tovaryš</a:t>
            </a:r>
            <a:r>
              <a:rPr lang="cs-CZ" altLang="de-DE" sz="2800" dirty="0">
                <a:latin typeface="Times New Roman" panose="02020603050405020304" pitchFamily="18" charset="0"/>
              </a:rPr>
              <a:t>‘</a:t>
            </a:r>
            <a:r>
              <a:rPr lang="cs-CZ" altLang="de-CZ" sz="2800" dirty="0">
                <a:latin typeface="Times New Roman" panose="02020603050405020304" pitchFamily="18" charset="0"/>
              </a:rPr>
              <a:t>. Slovo </a:t>
            </a:r>
            <a:r>
              <a:rPr lang="cs-CZ" altLang="de-CZ" sz="2800" i="1" dirty="0" err="1">
                <a:latin typeface="Times New Roman" panose="02020603050405020304" pitchFamily="18" charset="0"/>
              </a:rPr>
              <a:t>кофе</a:t>
            </a:r>
            <a:r>
              <a:rPr lang="cs-CZ" altLang="de-CZ" sz="2800" dirty="0">
                <a:latin typeface="Times New Roman" panose="02020603050405020304" pitchFamily="18" charset="0"/>
              </a:rPr>
              <a:t> sem nepatří, protože jeho nesklonnost naznačuje, že -</a:t>
            </a:r>
            <a:r>
              <a:rPr lang="cs-CZ" altLang="de-CZ" sz="2800" i="1" dirty="0">
                <a:latin typeface="Times New Roman" panose="02020603050405020304" pitchFamily="18" charset="0"/>
              </a:rPr>
              <a:t>e </a:t>
            </a:r>
            <a:r>
              <a:rPr lang="cs-CZ" altLang="de-CZ" sz="2800" dirty="0">
                <a:latin typeface="Times New Roman" panose="02020603050405020304" pitchFamily="18" charset="0"/>
              </a:rPr>
              <a:t>není koncovka (nehledě na to, že hovorově je </a:t>
            </a:r>
            <a:r>
              <a:rPr lang="cs-CZ" altLang="de-CZ" sz="2800" i="1" dirty="0" err="1">
                <a:latin typeface="Times New Roman" panose="02020603050405020304" pitchFamily="18" charset="0"/>
              </a:rPr>
              <a:t>кофе</a:t>
            </a:r>
            <a:r>
              <a:rPr lang="cs-CZ" altLang="de-CZ" sz="2800" i="1" dirty="0">
                <a:latin typeface="Times New Roman" panose="02020603050405020304" pitchFamily="18" charset="0"/>
              </a:rPr>
              <a:t> </a:t>
            </a:r>
            <a:r>
              <a:rPr lang="cs-CZ" altLang="de-CZ" sz="2800" dirty="0">
                <a:latin typeface="Times New Roman" panose="02020603050405020304" pitchFamily="18" charset="0"/>
              </a:rPr>
              <a:t>i středního rodu); zajímavější je odvozený typ </a:t>
            </a:r>
            <a:r>
              <a:rPr lang="cs-CZ" altLang="de-CZ" sz="2800" i="1" dirty="0" err="1">
                <a:latin typeface="Times New Roman" panose="02020603050405020304" pitchFamily="18" charset="0"/>
              </a:rPr>
              <a:t>домище</a:t>
            </a:r>
            <a:r>
              <a:rPr lang="cs-CZ" altLang="de-CZ" sz="2800" i="1" dirty="0">
                <a:latin typeface="Times New Roman" panose="02020603050405020304" pitchFamily="18" charset="0"/>
              </a:rPr>
              <a:t> </a:t>
            </a:r>
            <a:r>
              <a:rPr lang="cs-CZ" altLang="de-CZ" sz="2800" dirty="0">
                <a:latin typeface="Times New Roman" panose="02020603050405020304" pitchFamily="18" charset="0"/>
              </a:rPr>
              <a:t>(augmentativa) a </a:t>
            </a:r>
            <a:r>
              <a:rPr lang="ru-RU" altLang="de-CZ" sz="2800" i="1" dirty="0">
                <a:latin typeface="Times New Roman" panose="02020603050405020304" pitchFamily="18" charset="0"/>
              </a:rPr>
              <a:t>домишко</a:t>
            </a:r>
            <a:r>
              <a:rPr lang="ru-RU" altLang="de-CZ" sz="2800" dirty="0">
                <a:latin typeface="Times New Roman" panose="02020603050405020304" pitchFamily="18" charset="0"/>
              </a:rPr>
              <a:t> (</a:t>
            </a:r>
            <a:r>
              <a:rPr lang="cs-CZ" altLang="de-CZ" sz="2800" dirty="0">
                <a:latin typeface="Times New Roman" panose="02020603050405020304" pitchFamily="18" charset="0"/>
              </a:rPr>
              <a:t>deminutiva</a:t>
            </a:r>
            <a:r>
              <a:rPr lang="ru-RU" altLang="de-CZ" sz="2800" dirty="0">
                <a:latin typeface="Times New Roman" panose="02020603050405020304" pitchFamily="18" charset="0"/>
              </a:rPr>
              <a:t>)</a:t>
            </a:r>
            <a:r>
              <a:rPr lang="cs-CZ" altLang="de-CZ" sz="2800" dirty="0">
                <a:latin typeface="Times New Roman" panose="02020603050405020304" pitchFamily="18" charset="0"/>
              </a:rPr>
              <a:t>, který má rod podle základního slova</a:t>
            </a:r>
            <a:r>
              <a:rPr lang="ru-RU" altLang="de-CZ" sz="2800" dirty="0">
                <a:latin typeface="Times New Roman" panose="02020603050405020304" pitchFamily="18" charset="0"/>
              </a:rPr>
              <a:t>: </a:t>
            </a:r>
            <a:r>
              <a:rPr lang="ru-RU" altLang="de-CZ" sz="2800" i="1" dirty="0">
                <a:latin typeface="Times New Roman" panose="02020603050405020304" pitchFamily="18" charset="0"/>
              </a:rPr>
              <a:t>Вот такой не обычный домище!, Домишко был маленький </a:t>
            </a:r>
            <a:r>
              <a:rPr lang="cs-CZ" altLang="de-CZ" sz="2800" dirty="0">
                <a:latin typeface="Times New Roman" panose="02020603050405020304" pitchFamily="18" charset="0"/>
              </a:rPr>
              <a:t>(rod podle </a:t>
            </a:r>
            <a:r>
              <a:rPr lang="cs-CZ" altLang="de-CZ" sz="2800" i="1" dirty="0" err="1">
                <a:latin typeface="Times New Roman" panose="02020603050405020304" pitchFamily="18" charset="0"/>
              </a:rPr>
              <a:t>дом</a:t>
            </a:r>
            <a:r>
              <a:rPr lang="cs-CZ" altLang="de-CZ" sz="2800" dirty="0">
                <a:latin typeface="Times New Roman" panose="02020603050405020304" pitchFamily="18" charset="0"/>
              </a:rPr>
              <a:t>). Čili některá maskulina mají prokazatelně koncovku -</a:t>
            </a:r>
            <a:r>
              <a:rPr lang="cs-CZ" altLang="de-CZ" sz="2800" i="1" dirty="0">
                <a:latin typeface="Times New Roman" panose="02020603050405020304" pitchFamily="18" charset="0"/>
              </a:rPr>
              <a:t>o </a:t>
            </a:r>
            <a:r>
              <a:rPr lang="cs-CZ" altLang="de-CZ" sz="2800" dirty="0">
                <a:latin typeface="Times New Roman" panose="02020603050405020304" pitchFamily="18" charset="0"/>
              </a:rPr>
              <a:t>v </a:t>
            </a:r>
            <a:r>
              <a:rPr lang="cs-CZ" altLang="de-CZ" sz="2800" dirty="0" err="1">
                <a:latin typeface="Times New Roman" panose="02020603050405020304" pitchFamily="18" charset="0"/>
              </a:rPr>
              <a:t>NAsg</a:t>
            </a:r>
            <a:r>
              <a:rPr lang="cs-CZ" altLang="de-CZ" sz="2800" dirty="0">
                <a:latin typeface="Times New Roman" panose="02020603050405020304" pitchFamily="18" charset="0"/>
              </a:rPr>
              <a:t>!   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1">
            <a:extLst>
              <a:ext uri="{FF2B5EF4-FFF2-40B4-BE49-F238E27FC236}">
                <a16:creationId xmlns:a16="http://schemas.microsoft.com/office/drawing/2014/main" id="{547130CF-BAF6-DC7E-D3DA-B3FA6CE2E3A2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347663" y="220663"/>
            <a:ext cx="8226425" cy="6408737"/>
          </a:xfrm>
        </p:spPr>
        <p:txBody>
          <a:bodyPr anchor="t"/>
          <a:lstStyle/>
          <a:p>
            <a:pPr marL="342900" indent="-336550" algn="l" eaLnBrk="1" hangingPunct="1">
              <a:spcBef>
                <a:spcPts val="800"/>
              </a:spcBef>
              <a:buClrTx/>
              <a:buFontTx/>
              <a:buNone/>
              <a:tabLst>
                <a:tab pos="342900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6500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  <a:tab pos="8980488" algn="l"/>
                <a:tab pos="9429750" algn="l"/>
                <a:tab pos="9879013" algn="l"/>
                <a:tab pos="10328275" algn="l"/>
                <a:tab pos="10777538" algn="l"/>
                <a:tab pos="10779125" algn="l"/>
                <a:tab pos="10780713" algn="l"/>
              </a:tabLst>
              <a:defRPr/>
            </a:pPr>
            <a:r>
              <a:rPr lang="ru-RU" altLang="de-CZ" sz="2800">
                <a:latin typeface="Times New Roman" panose="02020603050405020304" pitchFamily="18" charset="0"/>
              </a:rPr>
              <a:t>правило		</a:t>
            </a:r>
            <a:r>
              <a:rPr lang="de-CH" altLang="de-CZ" sz="2800">
                <a:latin typeface="Times New Roman" panose="02020603050405020304" pitchFamily="18" charset="0"/>
              </a:rPr>
              <a:t>-o</a:t>
            </a:r>
            <a:r>
              <a:rPr lang="ru-RU" altLang="de-CZ" sz="2800">
                <a:latin typeface="Times New Roman" panose="02020603050405020304" pitchFamily="18" charset="0"/>
              </a:rPr>
              <a:t>		</a:t>
            </a:r>
            <a:r>
              <a:rPr lang="de-CH" altLang="de-CZ" sz="2800">
                <a:latin typeface="Times New Roman" panose="02020603050405020304" pitchFamily="18" charset="0"/>
              </a:rPr>
              <a:t>(silná pozice </a:t>
            </a:r>
            <a:r>
              <a:rPr lang="ru-RU" altLang="de-CZ" sz="2800" i="1">
                <a:latin typeface="Times New Roman" panose="02020603050405020304" pitchFamily="18" charset="0"/>
              </a:rPr>
              <a:t>письмо</a:t>
            </a:r>
            <a:r>
              <a:rPr lang="de-CH" altLang="de-CZ" sz="2800">
                <a:latin typeface="Times New Roman" panose="02020603050405020304" pitchFamily="18" charset="0"/>
              </a:rPr>
              <a:t>)</a:t>
            </a:r>
          </a:p>
          <a:p>
            <a:pPr marL="342900" indent="-336550" algn="just" eaLnBrk="1" hangingPunct="1">
              <a:spcBef>
                <a:spcPts val="800"/>
              </a:spcBef>
              <a:buClrTx/>
              <a:buFontTx/>
              <a:buNone/>
              <a:tabLst>
                <a:tab pos="342900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6500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  <a:tab pos="8980488" algn="l"/>
                <a:tab pos="9429750" algn="l"/>
                <a:tab pos="9879013" algn="l"/>
                <a:tab pos="10328275" algn="l"/>
                <a:tab pos="10777538" algn="l"/>
                <a:tab pos="10779125" algn="l"/>
                <a:tab pos="10780713" algn="l"/>
              </a:tabLst>
              <a:defRPr/>
            </a:pPr>
            <a:r>
              <a:rPr lang="ru-RU" altLang="de-CZ" sz="2800">
                <a:latin typeface="Times New Roman" panose="02020603050405020304" pitchFamily="18" charset="0"/>
              </a:rPr>
              <a:t>правила</a:t>
            </a:r>
            <a:r>
              <a:rPr lang="de-CH" altLang="de-CZ" sz="2800">
                <a:latin typeface="Times New Roman" panose="02020603050405020304" pitchFamily="18" charset="0"/>
              </a:rPr>
              <a:t>		-a</a:t>
            </a:r>
            <a:r>
              <a:rPr lang="ru-RU" altLang="de-CZ" sz="2800">
                <a:latin typeface="Times New Roman" panose="02020603050405020304" pitchFamily="18" charset="0"/>
              </a:rPr>
              <a:t>		</a:t>
            </a:r>
            <a:r>
              <a:rPr lang="de-CH" altLang="de-CZ" sz="2800">
                <a:latin typeface="Times New Roman" panose="02020603050405020304" pitchFamily="18" charset="0"/>
              </a:rPr>
              <a:t>(silná pozice </a:t>
            </a:r>
            <a:r>
              <a:rPr lang="ru-RU" altLang="de-CZ" sz="2800" i="1">
                <a:latin typeface="Times New Roman" panose="02020603050405020304" pitchFamily="18" charset="0"/>
              </a:rPr>
              <a:t>письма</a:t>
            </a:r>
            <a:r>
              <a:rPr lang="de-CH" altLang="de-CZ" sz="2800">
                <a:latin typeface="Times New Roman" panose="02020603050405020304" pitchFamily="18" charset="0"/>
              </a:rPr>
              <a:t>)</a:t>
            </a:r>
          </a:p>
          <a:p>
            <a:pPr marL="342900" indent="-336550" algn="just" eaLnBrk="1" hangingPunct="1">
              <a:spcBef>
                <a:spcPts val="800"/>
              </a:spcBef>
              <a:buClrTx/>
              <a:buFontTx/>
              <a:buNone/>
              <a:tabLst>
                <a:tab pos="342900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6500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  <a:tab pos="8980488" algn="l"/>
                <a:tab pos="9429750" algn="l"/>
                <a:tab pos="9879013" algn="l"/>
                <a:tab pos="10328275" algn="l"/>
                <a:tab pos="10777538" algn="l"/>
                <a:tab pos="10779125" algn="l"/>
                <a:tab pos="10780713" algn="l"/>
              </a:tabLst>
              <a:defRPr/>
            </a:pPr>
            <a:r>
              <a:rPr lang="ru-RU" altLang="de-CZ" sz="2800">
                <a:latin typeface="Times New Roman" panose="02020603050405020304" pitchFamily="18" charset="0"/>
              </a:rPr>
              <a:t>правилу</a:t>
            </a:r>
            <a:r>
              <a:rPr lang="de-CH" altLang="de-CZ" sz="2800">
                <a:latin typeface="Times New Roman" panose="02020603050405020304" pitchFamily="18" charset="0"/>
              </a:rPr>
              <a:t>		-u</a:t>
            </a:r>
          </a:p>
          <a:p>
            <a:pPr marL="342900" indent="-336550" algn="just" eaLnBrk="1" hangingPunct="1">
              <a:spcBef>
                <a:spcPts val="800"/>
              </a:spcBef>
              <a:buClrTx/>
              <a:buFontTx/>
              <a:buNone/>
              <a:tabLst>
                <a:tab pos="342900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6500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  <a:tab pos="8980488" algn="l"/>
                <a:tab pos="9429750" algn="l"/>
                <a:tab pos="9879013" algn="l"/>
                <a:tab pos="10328275" algn="l"/>
                <a:tab pos="10777538" algn="l"/>
                <a:tab pos="10779125" algn="l"/>
                <a:tab pos="10780713" algn="l"/>
              </a:tabLst>
              <a:defRPr/>
            </a:pPr>
            <a:r>
              <a:rPr lang="ru-RU" altLang="de-CZ" sz="2800">
                <a:latin typeface="Times New Roman" panose="02020603050405020304" pitchFamily="18" charset="0"/>
              </a:rPr>
              <a:t>правило</a:t>
            </a:r>
            <a:r>
              <a:rPr lang="de-CH" altLang="de-CZ" sz="2800">
                <a:latin typeface="Times New Roman" panose="02020603050405020304" pitchFamily="18" charset="0"/>
              </a:rPr>
              <a:t>		-o</a:t>
            </a:r>
            <a:r>
              <a:rPr lang="ru-RU" altLang="de-CZ" sz="2800">
                <a:latin typeface="Times New Roman" panose="02020603050405020304" pitchFamily="18" charset="0"/>
              </a:rPr>
              <a:t>		 </a:t>
            </a:r>
            <a:r>
              <a:rPr lang="de-CH" altLang="de-CZ" sz="2800">
                <a:latin typeface="Times New Roman" panose="02020603050405020304" pitchFamily="18" charset="0"/>
              </a:rPr>
              <a:t>(silná pozice </a:t>
            </a:r>
            <a:r>
              <a:rPr lang="ru-RU" altLang="de-CZ" sz="2800" i="1">
                <a:latin typeface="Times New Roman" panose="02020603050405020304" pitchFamily="18" charset="0"/>
              </a:rPr>
              <a:t>письмо</a:t>
            </a:r>
            <a:r>
              <a:rPr lang="de-CH" altLang="de-CZ" sz="2800">
                <a:latin typeface="Times New Roman" panose="02020603050405020304" pitchFamily="18" charset="0"/>
              </a:rPr>
              <a:t>)</a:t>
            </a:r>
          </a:p>
          <a:p>
            <a:pPr marL="342900" indent="-336550" algn="just" eaLnBrk="1" hangingPunct="1">
              <a:spcBef>
                <a:spcPts val="800"/>
              </a:spcBef>
              <a:buClrTx/>
              <a:buFontTx/>
              <a:buNone/>
              <a:tabLst>
                <a:tab pos="342900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6500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  <a:tab pos="8980488" algn="l"/>
                <a:tab pos="9429750" algn="l"/>
                <a:tab pos="9879013" algn="l"/>
                <a:tab pos="10328275" algn="l"/>
                <a:tab pos="10777538" algn="l"/>
                <a:tab pos="10779125" algn="l"/>
                <a:tab pos="10780713" algn="l"/>
              </a:tabLst>
              <a:defRPr/>
            </a:pPr>
            <a:r>
              <a:rPr lang="ru-RU" altLang="de-CZ" sz="2800">
                <a:latin typeface="Times New Roman" panose="02020603050405020304" pitchFamily="18" charset="0"/>
              </a:rPr>
              <a:t>правилом</a:t>
            </a:r>
            <a:r>
              <a:rPr lang="de-CH" altLang="de-CZ" sz="2800">
                <a:latin typeface="Times New Roman" panose="02020603050405020304" pitchFamily="18" charset="0"/>
              </a:rPr>
              <a:t>	-om</a:t>
            </a:r>
            <a:r>
              <a:rPr lang="ru-RU" altLang="de-CZ" sz="2800">
                <a:latin typeface="Times New Roman" panose="02020603050405020304" pitchFamily="18" charset="0"/>
              </a:rPr>
              <a:t>	 </a:t>
            </a:r>
            <a:r>
              <a:rPr lang="de-CH" altLang="de-CZ" sz="2800">
                <a:latin typeface="Times New Roman" panose="02020603050405020304" pitchFamily="18" charset="0"/>
              </a:rPr>
              <a:t>(silná pozice </a:t>
            </a:r>
            <a:r>
              <a:rPr lang="ru-RU" altLang="de-CZ" sz="2800" i="1">
                <a:latin typeface="Times New Roman" panose="02020603050405020304" pitchFamily="18" charset="0"/>
              </a:rPr>
              <a:t>письмом</a:t>
            </a:r>
            <a:r>
              <a:rPr lang="de-CH" altLang="de-CZ" sz="2800">
                <a:latin typeface="Times New Roman" panose="02020603050405020304" pitchFamily="18" charset="0"/>
              </a:rPr>
              <a:t>)</a:t>
            </a:r>
          </a:p>
          <a:p>
            <a:pPr marL="342900" indent="-336550" algn="just" eaLnBrk="1" hangingPunct="1">
              <a:spcBef>
                <a:spcPts val="800"/>
              </a:spcBef>
              <a:buClrTx/>
              <a:buFontTx/>
              <a:buNone/>
              <a:tabLst>
                <a:tab pos="342900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6500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  <a:tab pos="8980488" algn="l"/>
                <a:tab pos="9429750" algn="l"/>
                <a:tab pos="9879013" algn="l"/>
                <a:tab pos="10328275" algn="l"/>
                <a:tab pos="10777538" algn="l"/>
                <a:tab pos="10779125" algn="l"/>
                <a:tab pos="10780713" algn="l"/>
              </a:tabLst>
              <a:defRPr/>
            </a:pPr>
            <a:r>
              <a:rPr lang="ru-RU" altLang="de-CZ" sz="2800">
                <a:latin typeface="Times New Roman" panose="02020603050405020304" pitchFamily="18" charset="0"/>
              </a:rPr>
              <a:t>правиле</a:t>
            </a:r>
            <a:r>
              <a:rPr lang="de-CH" altLang="de-CZ" sz="2800">
                <a:latin typeface="Times New Roman" panose="02020603050405020304" pitchFamily="18" charset="0"/>
              </a:rPr>
              <a:t>		-e</a:t>
            </a:r>
            <a:r>
              <a:rPr lang="ru-RU" altLang="de-CZ" sz="2800">
                <a:latin typeface="Times New Roman" panose="02020603050405020304" pitchFamily="18" charset="0"/>
              </a:rPr>
              <a:t>		 </a:t>
            </a:r>
            <a:r>
              <a:rPr lang="de-CH" altLang="de-CZ" sz="2800">
                <a:latin typeface="Times New Roman" panose="02020603050405020304" pitchFamily="18" charset="0"/>
              </a:rPr>
              <a:t>(silná pozice </a:t>
            </a:r>
            <a:r>
              <a:rPr lang="ru-RU" altLang="de-CZ" sz="2800" i="1">
                <a:latin typeface="Times New Roman" panose="02020603050405020304" pitchFamily="18" charset="0"/>
              </a:rPr>
              <a:t>письме</a:t>
            </a:r>
            <a:r>
              <a:rPr lang="de-CH" altLang="de-CZ" sz="2800">
                <a:latin typeface="Times New Roman" panose="02020603050405020304" pitchFamily="18" charset="0"/>
              </a:rPr>
              <a:t>)</a:t>
            </a:r>
          </a:p>
          <a:p>
            <a:pPr marL="342900" indent="-336550" algn="l" eaLnBrk="1" hangingPunct="1">
              <a:spcBef>
                <a:spcPts val="800"/>
              </a:spcBef>
              <a:buClrTx/>
              <a:buFontTx/>
              <a:buNone/>
              <a:tabLst>
                <a:tab pos="342900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6500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  <a:tab pos="8980488" algn="l"/>
                <a:tab pos="9429750" algn="l"/>
                <a:tab pos="9879013" algn="l"/>
                <a:tab pos="10328275" algn="l"/>
                <a:tab pos="10777538" algn="l"/>
                <a:tab pos="10779125" algn="l"/>
                <a:tab pos="10780713" algn="l"/>
              </a:tabLst>
              <a:defRPr/>
            </a:pPr>
            <a:r>
              <a:rPr lang="ru-RU" altLang="de-CZ" sz="2800">
                <a:latin typeface="Times New Roman" panose="02020603050405020304" pitchFamily="18" charset="0"/>
              </a:rPr>
              <a:t>правила</a:t>
            </a:r>
            <a:r>
              <a:rPr lang="de-CH" altLang="de-CZ" sz="2800">
                <a:latin typeface="Times New Roman" panose="02020603050405020304" pitchFamily="18" charset="0"/>
              </a:rPr>
              <a:t>		-a</a:t>
            </a:r>
            <a:r>
              <a:rPr lang="ru-RU" altLang="de-CZ" sz="2800">
                <a:latin typeface="Times New Roman" panose="02020603050405020304" pitchFamily="18" charset="0"/>
              </a:rPr>
              <a:t>		 </a:t>
            </a:r>
            <a:r>
              <a:rPr lang="de-CH" altLang="de-CZ" sz="2800">
                <a:latin typeface="Times New Roman" panose="02020603050405020304" pitchFamily="18" charset="0"/>
              </a:rPr>
              <a:t>(silná pozice </a:t>
            </a:r>
            <a:r>
              <a:rPr lang="ru-RU" altLang="de-CZ" sz="2800" i="1">
                <a:latin typeface="Times New Roman" panose="02020603050405020304" pitchFamily="18" charset="0"/>
              </a:rPr>
              <a:t>слова</a:t>
            </a:r>
            <a:r>
              <a:rPr lang="de-CH" altLang="de-CZ" sz="2800">
                <a:latin typeface="Times New Roman" panose="02020603050405020304" pitchFamily="18" charset="0"/>
              </a:rPr>
              <a:t>)</a:t>
            </a:r>
          </a:p>
          <a:p>
            <a:pPr marL="342900" indent="-336550" algn="l" eaLnBrk="1" hangingPunct="1">
              <a:spcBef>
                <a:spcPts val="800"/>
              </a:spcBef>
              <a:buClrTx/>
              <a:buFontTx/>
              <a:buNone/>
              <a:tabLst>
                <a:tab pos="342900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6500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  <a:tab pos="8980488" algn="l"/>
                <a:tab pos="9429750" algn="l"/>
                <a:tab pos="9879013" algn="l"/>
                <a:tab pos="10328275" algn="l"/>
                <a:tab pos="10777538" algn="l"/>
                <a:tab pos="10779125" algn="l"/>
                <a:tab pos="10780713" algn="l"/>
              </a:tabLst>
              <a:defRPr/>
            </a:pPr>
            <a:r>
              <a:rPr lang="ru-RU" altLang="de-CZ" sz="2800">
                <a:latin typeface="Times New Roman" panose="02020603050405020304" pitchFamily="18" charset="0"/>
              </a:rPr>
              <a:t>правил</a:t>
            </a:r>
            <a:r>
              <a:rPr lang="de-CH" altLang="de-CZ" sz="2800">
                <a:latin typeface="Times New Roman" panose="02020603050405020304" pitchFamily="18" charset="0"/>
              </a:rPr>
              <a:t>		-Ø</a:t>
            </a:r>
          </a:p>
          <a:p>
            <a:pPr marL="342900" indent="-336550" algn="l" eaLnBrk="1" hangingPunct="1">
              <a:spcBef>
                <a:spcPts val="800"/>
              </a:spcBef>
              <a:buClrTx/>
              <a:buFontTx/>
              <a:buNone/>
              <a:tabLst>
                <a:tab pos="342900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6500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  <a:tab pos="8980488" algn="l"/>
                <a:tab pos="9429750" algn="l"/>
                <a:tab pos="9879013" algn="l"/>
                <a:tab pos="10328275" algn="l"/>
                <a:tab pos="10777538" algn="l"/>
                <a:tab pos="10779125" algn="l"/>
                <a:tab pos="10780713" algn="l"/>
              </a:tabLst>
              <a:defRPr/>
            </a:pPr>
            <a:r>
              <a:rPr lang="ru-RU" altLang="de-CZ" sz="2800">
                <a:latin typeface="Times New Roman" panose="02020603050405020304" pitchFamily="18" charset="0"/>
              </a:rPr>
              <a:t>правилам</a:t>
            </a:r>
            <a:r>
              <a:rPr lang="de-CH" altLang="de-CZ" sz="2800">
                <a:latin typeface="Times New Roman" panose="02020603050405020304" pitchFamily="18" charset="0"/>
              </a:rPr>
              <a:t>	-am</a:t>
            </a:r>
            <a:r>
              <a:rPr lang="ru-RU" altLang="de-CZ" sz="2800">
                <a:latin typeface="Times New Roman" panose="02020603050405020304" pitchFamily="18" charset="0"/>
              </a:rPr>
              <a:t>	</a:t>
            </a:r>
            <a:r>
              <a:rPr lang="de-CH" altLang="de-CZ" sz="2800">
                <a:latin typeface="Times New Roman" panose="02020603050405020304" pitchFamily="18" charset="0"/>
              </a:rPr>
              <a:t>(silná pozice </a:t>
            </a:r>
            <a:r>
              <a:rPr lang="ru-RU" altLang="de-CZ" sz="2800" i="1">
                <a:latin typeface="Times New Roman" panose="02020603050405020304" pitchFamily="18" charset="0"/>
              </a:rPr>
              <a:t>словам</a:t>
            </a:r>
            <a:r>
              <a:rPr lang="de-CH" altLang="de-CZ" sz="2800">
                <a:latin typeface="Times New Roman" panose="02020603050405020304" pitchFamily="18" charset="0"/>
              </a:rPr>
              <a:t>)</a:t>
            </a:r>
          </a:p>
          <a:p>
            <a:pPr marL="342900" indent="-336550" algn="l" eaLnBrk="1" hangingPunct="1">
              <a:spcBef>
                <a:spcPts val="800"/>
              </a:spcBef>
              <a:buClrTx/>
              <a:buFontTx/>
              <a:buNone/>
              <a:tabLst>
                <a:tab pos="342900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6500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  <a:tab pos="8980488" algn="l"/>
                <a:tab pos="9429750" algn="l"/>
                <a:tab pos="9879013" algn="l"/>
                <a:tab pos="10328275" algn="l"/>
                <a:tab pos="10777538" algn="l"/>
                <a:tab pos="10779125" algn="l"/>
                <a:tab pos="10780713" algn="l"/>
              </a:tabLst>
              <a:defRPr/>
            </a:pPr>
            <a:r>
              <a:rPr lang="ru-RU" altLang="de-CZ" sz="2800">
                <a:latin typeface="Times New Roman" panose="02020603050405020304" pitchFamily="18" charset="0"/>
              </a:rPr>
              <a:t>правила</a:t>
            </a:r>
            <a:r>
              <a:rPr lang="de-CH" altLang="de-CZ" sz="2800">
                <a:latin typeface="Times New Roman" panose="02020603050405020304" pitchFamily="18" charset="0"/>
              </a:rPr>
              <a:t>		-a</a:t>
            </a:r>
            <a:r>
              <a:rPr lang="ru-RU" altLang="de-CZ" sz="2800">
                <a:latin typeface="Times New Roman" panose="02020603050405020304" pitchFamily="18" charset="0"/>
              </a:rPr>
              <a:t>		 </a:t>
            </a:r>
            <a:r>
              <a:rPr lang="de-CH" altLang="de-CZ" sz="2800">
                <a:latin typeface="Times New Roman" panose="02020603050405020304" pitchFamily="18" charset="0"/>
              </a:rPr>
              <a:t>(silná pozice </a:t>
            </a:r>
            <a:r>
              <a:rPr lang="ru-RU" altLang="de-CZ" sz="2800" i="1">
                <a:latin typeface="Times New Roman" panose="02020603050405020304" pitchFamily="18" charset="0"/>
              </a:rPr>
              <a:t>слова</a:t>
            </a:r>
            <a:r>
              <a:rPr lang="de-CH" altLang="de-CZ" sz="2800">
                <a:latin typeface="Times New Roman" panose="02020603050405020304" pitchFamily="18" charset="0"/>
              </a:rPr>
              <a:t>)</a:t>
            </a:r>
          </a:p>
          <a:p>
            <a:pPr marL="342900" indent="-336550" algn="l" eaLnBrk="1" hangingPunct="1">
              <a:spcBef>
                <a:spcPts val="800"/>
              </a:spcBef>
              <a:buClrTx/>
              <a:buFontTx/>
              <a:buNone/>
              <a:tabLst>
                <a:tab pos="342900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6500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  <a:tab pos="8980488" algn="l"/>
                <a:tab pos="9429750" algn="l"/>
                <a:tab pos="9879013" algn="l"/>
                <a:tab pos="10328275" algn="l"/>
                <a:tab pos="10777538" algn="l"/>
                <a:tab pos="10779125" algn="l"/>
                <a:tab pos="10780713" algn="l"/>
              </a:tabLst>
              <a:defRPr/>
            </a:pPr>
            <a:r>
              <a:rPr lang="ru-RU" altLang="de-CZ" sz="2800">
                <a:latin typeface="Times New Roman" panose="02020603050405020304" pitchFamily="18" charset="0"/>
              </a:rPr>
              <a:t>правилами</a:t>
            </a:r>
            <a:r>
              <a:rPr lang="de-CH" altLang="de-CZ" sz="2800">
                <a:latin typeface="Times New Roman" panose="02020603050405020304" pitchFamily="18" charset="0"/>
              </a:rPr>
              <a:t>	-am,i</a:t>
            </a:r>
            <a:r>
              <a:rPr lang="de-CH" altLang="de-CZ" sz="2400" baseline="-16000">
                <a:latin typeface="Times New Roman" panose="02020603050405020304" pitchFamily="18" charset="0"/>
              </a:rPr>
              <a:t>3</a:t>
            </a:r>
            <a:r>
              <a:rPr lang="ru-RU" altLang="de-CZ" sz="2400" baseline="-16000">
                <a:latin typeface="Times New Roman" panose="02020603050405020304" pitchFamily="18" charset="0"/>
              </a:rPr>
              <a:t>	 </a:t>
            </a:r>
            <a:r>
              <a:rPr lang="de-CH" altLang="de-CZ" sz="2800">
                <a:latin typeface="Times New Roman" panose="02020603050405020304" pitchFamily="18" charset="0"/>
              </a:rPr>
              <a:t>(silná pozice </a:t>
            </a:r>
            <a:r>
              <a:rPr lang="ru-RU" altLang="de-CZ" sz="2800" i="1">
                <a:latin typeface="Times New Roman" panose="02020603050405020304" pitchFamily="18" charset="0"/>
              </a:rPr>
              <a:t>словами</a:t>
            </a:r>
            <a:r>
              <a:rPr lang="de-CH" altLang="de-CZ" sz="2800">
                <a:latin typeface="Times New Roman" panose="02020603050405020304" pitchFamily="18" charset="0"/>
              </a:rPr>
              <a:t>)</a:t>
            </a:r>
          </a:p>
          <a:p>
            <a:pPr marL="342900" indent="-336550" algn="l" eaLnBrk="1" hangingPunct="1">
              <a:spcBef>
                <a:spcPts val="800"/>
              </a:spcBef>
              <a:buClrTx/>
              <a:buFontTx/>
              <a:buNone/>
              <a:tabLst>
                <a:tab pos="342900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6500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  <a:tab pos="8980488" algn="l"/>
                <a:tab pos="9429750" algn="l"/>
                <a:tab pos="9879013" algn="l"/>
                <a:tab pos="10328275" algn="l"/>
                <a:tab pos="10777538" algn="l"/>
                <a:tab pos="10779125" algn="l"/>
                <a:tab pos="10780713" algn="l"/>
              </a:tabLst>
              <a:defRPr/>
            </a:pPr>
            <a:r>
              <a:rPr lang="ru-RU" altLang="de-CZ" sz="2800">
                <a:latin typeface="Times New Roman" panose="02020603050405020304" pitchFamily="18" charset="0"/>
              </a:rPr>
              <a:t>правилах</a:t>
            </a:r>
            <a:r>
              <a:rPr lang="de-CH" altLang="de-CZ" sz="2800">
                <a:latin typeface="Times New Roman" panose="02020603050405020304" pitchFamily="18" charset="0"/>
              </a:rPr>
              <a:t>	-ax</a:t>
            </a:r>
            <a:r>
              <a:rPr lang="ru-RU" altLang="de-CZ" sz="2800">
                <a:latin typeface="Times New Roman" panose="02020603050405020304" pitchFamily="18" charset="0"/>
              </a:rPr>
              <a:t>	 </a:t>
            </a:r>
            <a:r>
              <a:rPr lang="de-CH" altLang="de-CZ" sz="2800">
                <a:latin typeface="Times New Roman" panose="02020603050405020304" pitchFamily="18" charset="0"/>
              </a:rPr>
              <a:t>(silná pozice </a:t>
            </a:r>
            <a:r>
              <a:rPr lang="ru-RU" altLang="de-CZ" sz="2800" i="1">
                <a:latin typeface="Times New Roman" panose="02020603050405020304" pitchFamily="18" charset="0"/>
              </a:rPr>
              <a:t>словах</a:t>
            </a:r>
            <a:r>
              <a:rPr lang="de-CH" altLang="de-CZ" sz="2800">
                <a:latin typeface="Times New Roman" panose="02020603050405020304" pitchFamily="18" charset="0"/>
              </a:rPr>
              <a:t>)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1">
            <a:extLst>
              <a:ext uri="{FF2B5EF4-FFF2-40B4-BE49-F238E27FC236}">
                <a16:creationId xmlns:a16="http://schemas.microsoft.com/office/drawing/2014/main" id="{5DBE34E9-6162-6576-3585-71D426C06226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323850" y="274638"/>
            <a:ext cx="8226425" cy="6308725"/>
          </a:xfrm>
        </p:spPr>
        <p:txBody>
          <a:bodyPr anchor="t"/>
          <a:lstStyle/>
          <a:p>
            <a:pPr marL="342900" indent="-336550" algn="l" eaLnBrk="1" hangingPunct="1">
              <a:lnSpc>
                <a:spcPct val="90000"/>
              </a:lnSpc>
              <a:spcBef>
                <a:spcPts val="800"/>
              </a:spcBef>
              <a:buClrTx/>
              <a:buFontTx/>
              <a:buNone/>
              <a:tabLst>
                <a:tab pos="342900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6500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  <a:tab pos="8980488" algn="l"/>
                <a:tab pos="9429750" algn="l"/>
                <a:tab pos="9879013" algn="l"/>
                <a:tab pos="10328275" algn="l"/>
                <a:tab pos="10777538" algn="l"/>
                <a:tab pos="10779125" algn="l"/>
                <a:tab pos="10780713" algn="l"/>
              </a:tabLst>
              <a:defRPr/>
            </a:pPr>
            <a:r>
              <a:rPr lang="ru-RU" altLang="de-CZ" sz="2800" dirty="0">
                <a:latin typeface="Times New Roman" panose="02020603050405020304" pitchFamily="18" charset="0"/>
              </a:rPr>
              <a:t>п</a:t>
            </a:r>
            <a:r>
              <a:rPr lang="ru-RU" altLang="de-CZ" sz="2800" u="sng" dirty="0">
                <a:latin typeface="Times New Roman" panose="02020603050405020304" pitchFamily="18" charset="0"/>
              </a:rPr>
              <a:t>о</a:t>
            </a:r>
            <a:r>
              <a:rPr lang="ru-RU" altLang="de-CZ" sz="2800" dirty="0">
                <a:latin typeface="Times New Roman" panose="02020603050405020304" pitchFamily="18" charset="0"/>
              </a:rPr>
              <a:t>ле			</a:t>
            </a:r>
            <a:r>
              <a:rPr lang="de-CH" altLang="de-CZ" sz="2800" dirty="0">
                <a:latin typeface="Times New Roman" panose="02020603050405020304" pitchFamily="18" charset="0"/>
              </a:rPr>
              <a:t>-o		(</a:t>
            </a:r>
            <a:r>
              <a:rPr lang="de-CH" altLang="de-CZ" sz="2800" dirty="0" err="1">
                <a:latin typeface="Times New Roman" panose="02020603050405020304" pitchFamily="18" charset="0"/>
              </a:rPr>
              <a:t>silná</a:t>
            </a:r>
            <a:r>
              <a:rPr lang="de-CH" altLang="de-CZ" sz="2800" dirty="0">
                <a:latin typeface="Times New Roman" panose="02020603050405020304" pitchFamily="18" charset="0"/>
              </a:rPr>
              <a:t> </a:t>
            </a:r>
            <a:r>
              <a:rPr lang="de-CH" altLang="de-CZ" sz="2800" dirty="0" err="1">
                <a:latin typeface="Times New Roman" panose="02020603050405020304" pitchFamily="18" charset="0"/>
              </a:rPr>
              <a:t>pozice</a:t>
            </a:r>
            <a:r>
              <a:rPr lang="de-CH" altLang="de-CZ" sz="2800" dirty="0">
                <a:latin typeface="Times New Roman" panose="02020603050405020304" pitchFamily="18" charset="0"/>
              </a:rPr>
              <a:t> </a:t>
            </a:r>
            <a:r>
              <a:rPr lang="ru-RU" altLang="de-CZ" sz="2800" i="1" dirty="0">
                <a:latin typeface="Times New Roman" panose="02020603050405020304" pitchFamily="18" charset="0"/>
              </a:rPr>
              <a:t>бельё</a:t>
            </a:r>
            <a:r>
              <a:rPr lang="de-CH" altLang="de-CZ" sz="2800" dirty="0">
                <a:latin typeface="Times New Roman" panose="02020603050405020304" pitchFamily="18" charset="0"/>
              </a:rPr>
              <a:t>)</a:t>
            </a:r>
          </a:p>
          <a:p>
            <a:pPr marL="342900" indent="-336550" algn="l" eaLnBrk="1" hangingPunct="1">
              <a:lnSpc>
                <a:spcPct val="90000"/>
              </a:lnSpc>
              <a:spcBef>
                <a:spcPts val="800"/>
              </a:spcBef>
              <a:buClrTx/>
              <a:buFontTx/>
              <a:buNone/>
              <a:tabLst>
                <a:tab pos="342900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6500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  <a:tab pos="8980488" algn="l"/>
                <a:tab pos="9429750" algn="l"/>
                <a:tab pos="9879013" algn="l"/>
                <a:tab pos="10328275" algn="l"/>
                <a:tab pos="10777538" algn="l"/>
                <a:tab pos="10779125" algn="l"/>
                <a:tab pos="10780713" algn="l"/>
              </a:tabLst>
              <a:defRPr/>
            </a:pPr>
            <a:r>
              <a:rPr lang="ru-RU" altLang="de-CZ" sz="2800" dirty="0">
                <a:latin typeface="Times New Roman" panose="02020603050405020304" pitchFamily="18" charset="0"/>
              </a:rPr>
              <a:t>п</a:t>
            </a:r>
            <a:r>
              <a:rPr lang="ru-RU" altLang="de-CZ" sz="2800" u="sng" dirty="0">
                <a:latin typeface="Times New Roman" panose="02020603050405020304" pitchFamily="18" charset="0"/>
              </a:rPr>
              <a:t>о</a:t>
            </a:r>
            <a:r>
              <a:rPr lang="ru-RU" altLang="de-CZ" sz="2800" dirty="0">
                <a:latin typeface="Times New Roman" panose="02020603050405020304" pitchFamily="18" charset="0"/>
              </a:rPr>
              <a:t>ля</a:t>
            </a:r>
            <a:r>
              <a:rPr lang="de-CH" altLang="de-CZ" sz="2800" dirty="0">
                <a:latin typeface="Times New Roman" panose="02020603050405020304" pitchFamily="18" charset="0"/>
              </a:rPr>
              <a:t>			-a</a:t>
            </a:r>
            <a:r>
              <a:rPr lang="ru-RU" altLang="de-CZ" sz="2800" dirty="0">
                <a:latin typeface="Times New Roman" panose="02020603050405020304" pitchFamily="18" charset="0"/>
              </a:rPr>
              <a:t>		</a:t>
            </a:r>
            <a:r>
              <a:rPr lang="de-CH" altLang="de-CZ" sz="2800" dirty="0">
                <a:latin typeface="Times New Roman" panose="02020603050405020304" pitchFamily="18" charset="0"/>
              </a:rPr>
              <a:t>(</a:t>
            </a:r>
            <a:r>
              <a:rPr lang="de-CH" altLang="de-CZ" sz="2800" dirty="0" err="1">
                <a:latin typeface="Times New Roman" panose="02020603050405020304" pitchFamily="18" charset="0"/>
              </a:rPr>
              <a:t>silná</a:t>
            </a:r>
            <a:r>
              <a:rPr lang="de-CH" altLang="de-CZ" sz="2800" dirty="0">
                <a:latin typeface="Times New Roman" panose="02020603050405020304" pitchFamily="18" charset="0"/>
              </a:rPr>
              <a:t> </a:t>
            </a:r>
            <a:r>
              <a:rPr lang="de-CH" altLang="de-CZ" sz="2800" dirty="0" err="1">
                <a:latin typeface="Times New Roman" panose="02020603050405020304" pitchFamily="18" charset="0"/>
              </a:rPr>
              <a:t>pozice</a:t>
            </a:r>
            <a:r>
              <a:rPr lang="de-CH" altLang="de-CZ" sz="2800" dirty="0">
                <a:latin typeface="Times New Roman" panose="02020603050405020304" pitchFamily="18" charset="0"/>
              </a:rPr>
              <a:t> </a:t>
            </a:r>
            <a:r>
              <a:rPr lang="ru-RU" altLang="de-CZ" sz="2800" i="1" dirty="0">
                <a:latin typeface="Times New Roman" panose="02020603050405020304" pitchFamily="18" charset="0"/>
              </a:rPr>
              <a:t>белья</a:t>
            </a:r>
            <a:r>
              <a:rPr lang="de-CH" altLang="de-CZ" sz="2800" dirty="0">
                <a:latin typeface="Times New Roman" panose="02020603050405020304" pitchFamily="18" charset="0"/>
              </a:rPr>
              <a:t>)</a:t>
            </a:r>
          </a:p>
          <a:p>
            <a:pPr marL="342900" indent="-336550" algn="l" eaLnBrk="1" hangingPunct="1">
              <a:lnSpc>
                <a:spcPct val="90000"/>
              </a:lnSpc>
              <a:spcBef>
                <a:spcPts val="800"/>
              </a:spcBef>
              <a:buClrTx/>
              <a:buFontTx/>
              <a:buNone/>
              <a:tabLst>
                <a:tab pos="342900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6500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  <a:tab pos="8980488" algn="l"/>
                <a:tab pos="9429750" algn="l"/>
                <a:tab pos="9879013" algn="l"/>
                <a:tab pos="10328275" algn="l"/>
                <a:tab pos="10777538" algn="l"/>
                <a:tab pos="10779125" algn="l"/>
                <a:tab pos="10780713" algn="l"/>
              </a:tabLst>
              <a:defRPr/>
            </a:pPr>
            <a:r>
              <a:rPr lang="ru-RU" altLang="de-CZ" sz="2800" dirty="0">
                <a:latin typeface="Times New Roman" panose="02020603050405020304" pitchFamily="18" charset="0"/>
              </a:rPr>
              <a:t>п</a:t>
            </a:r>
            <a:r>
              <a:rPr lang="ru-RU" altLang="de-CZ" sz="2800" u="sng" dirty="0">
                <a:latin typeface="Times New Roman" panose="02020603050405020304" pitchFamily="18" charset="0"/>
              </a:rPr>
              <a:t>о</a:t>
            </a:r>
            <a:r>
              <a:rPr lang="ru-RU" altLang="de-CZ" sz="2800" dirty="0">
                <a:latin typeface="Times New Roman" panose="02020603050405020304" pitchFamily="18" charset="0"/>
              </a:rPr>
              <a:t>лю</a:t>
            </a:r>
            <a:r>
              <a:rPr lang="de-CH" altLang="de-CZ" sz="2800" dirty="0">
                <a:latin typeface="Times New Roman" panose="02020603050405020304" pitchFamily="18" charset="0"/>
              </a:rPr>
              <a:t>			-</a:t>
            </a:r>
            <a:r>
              <a:rPr lang="de-CH" altLang="de-CZ" sz="2800" dirty="0" err="1">
                <a:latin typeface="Times New Roman" panose="02020603050405020304" pitchFamily="18" charset="0"/>
              </a:rPr>
              <a:t>u</a:t>
            </a:r>
            <a:endParaRPr lang="de-CH" altLang="de-CZ" sz="2800" dirty="0">
              <a:latin typeface="Times New Roman" panose="02020603050405020304" pitchFamily="18" charset="0"/>
            </a:endParaRPr>
          </a:p>
          <a:p>
            <a:pPr marL="342900" indent="-336550" algn="l" eaLnBrk="1" hangingPunct="1">
              <a:lnSpc>
                <a:spcPct val="90000"/>
              </a:lnSpc>
              <a:spcBef>
                <a:spcPts val="800"/>
              </a:spcBef>
              <a:buClrTx/>
              <a:buFontTx/>
              <a:buNone/>
              <a:tabLst>
                <a:tab pos="342900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6500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  <a:tab pos="8980488" algn="l"/>
                <a:tab pos="9429750" algn="l"/>
                <a:tab pos="9879013" algn="l"/>
                <a:tab pos="10328275" algn="l"/>
                <a:tab pos="10777538" algn="l"/>
                <a:tab pos="10779125" algn="l"/>
                <a:tab pos="10780713" algn="l"/>
              </a:tabLst>
              <a:defRPr/>
            </a:pPr>
            <a:r>
              <a:rPr lang="ru-RU" altLang="de-CZ" sz="2800" dirty="0">
                <a:latin typeface="Times New Roman" panose="02020603050405020304" pitchFamily="18" charset="0"/>
              </a:rPr>
              <a:t>п</a:t>
            </a:r>
            <a:r>
              <a:rPr lang="ru-RU" altLang="de-CZ" sz="2800" u="sng" dirty="0">
                <a:latin typeface="Times New Roman" panose="02020603050405020304" pitchFamily="18" charset="0"/>
              </a:rPr>
              <a:t>о</a:t>
            </a:r>
            <a:r>
              <a:rPr lang="ru-RU" altLang="de-CZ" sz="2800" dirty="0">
                <a:latin typeface="Times New Roman" panose="02020603050405020304" pitchFamily="18" charset="0"/>
              </a:rPr>
              <a:t>ле</a:t>
            </a:r>
            <a:r>
              <a:rPr lang="de-CH" altLang="de-CZ" sz="2800" dirty="0">
                <a:latin typeface="Times New Roman" panose="02020603050405020304" pitchFamily="18" charset="0"/>
              </a:rPr>
              <a:t>			-o</a:t>
            </a:r>
            <a:r>
              <a:rPr lang="ru-RU" altLang="de-CZ" sz="2800" dirty="0">
                <a:latin typeface="Times New Roman" panose="02020603050405020304" pitchFamily="18" charset="0"/>
              </a:rPr>
              <a:t>		 </a:t>
            </a:r>
            <a:r>
              <a:rPr lang="de-CH" altLang="de-CZ" sz="2800" dirty="0">
                <a:latin typeface="Times New Roman" panose="02020603050405020304" pitchFamily="18" charset="0"/>
              </a:rPr>
              <a:t>(</a:t>
            </a:r>
            <a:r>
              <a:rPr lang="de-CH" altLang="de-CZ" sz="2800" dirty="0" err="1">
                <a:latin typeface="Times New Roman" panose="02020603050405020304" pitchFamily="18" charset="0"/>
              </a:rPr>
              <a:t>silná</a:t>
            </a:r>
            <a:r>
              <a:rPr lang="de-CH" altLang="de-CZ" sz="2800" dirty="0">
                <a:latin typeface="Times New Roman" panose="02020603050405020304" pitchFamily="18" charset="0"/>
              </a:rPr>
              <a:t> </a:t>
            </a:r>
            <a:r>
              <a:rPr lang="de-CH" altLang="de-CZ" sz="2800" dirty="0" err="1">
                <a:latin typeface="Times New Roman" panose="02020603050405020304" pitchFamily="18" charset="0"/>
              </a:rPr>
              <a:t>pozice</a:t>
            </a:r>
            <a:r>
              <a:rPr lang="de-CH" altLang="de-CZ" sz="2800" dirty="0">
                <a:latin typeface="Times New Roman" panose="02020603050405020304" pitchFamily="18" charset="0"/>
              </a:rPr>
              <a:t> </a:t>
            </a:r>
            <a:r>
              <a:rPr lang="ru-RU" altLang="de-CZ" sz="2800" i="1" dirty="0">
                <a:latin typeface="Times New Roman" panose="02020603050405020304" pitchFamily="18" charset="0"/>
              </a:rPr>
              <a:t>бельё</a:t>
            </a:r>
            <a:r>
              <a:rPr lang="de-CH" altLang="de-CZ" sz="2800" dirty="0">
                <a:latin typeface="Times New Roman" panose="02020603050405020304" pitchFamily="18" charset="0"/>
              </a:rPr>
              <a:t>)</a:t>
            </a:r>
          </a:p>
          <a:p>
            <a:pPr marL="342900" indent="-336550" algn="l" eaLnBrk="1" hangingPunct="1">
              <a:lnSpc>
                <a:spcPct val="90000"/>
              </a:lnSpc>
              <a:spcBef>
                <a:spcPts val="800"/>
              </a:spcBef>
              <a:buClrTx/>
              <a:buFontTx/>
              <a:buNone/>
              <a:tabLst>
                <a:tab pos="342900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6500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  <a:tab pos="8980488" algn="l"/>
                <a:tab pos="9429750" algn="l"/>
                <a:tab pos="9879013" algn="l"/>
                <a:tab pos="10328275" algn="l"/>
                <a:tab pos="10777538" algn="l"/>
                <a:tab pos="10779125" algn="l"/>
                <a:tab pos="10780713" algn="l"/>
              </a:tabLst>
              <a:defRPr/>
            </a:pPr>
            <a:r>
              <a:rPr lang="ru-RU" altLang="de-CZ" sz="2800" dirty="0">
                <a:latin typeface="Times New Roman" panose="02020603050405020304" pitchFamily="18" charset="0"/>
              </a:rPr>
              <a:t>п</a:t>
            </a:r>
            <a:r>
              <a:rPr lang="ru-RU" altLang="de-CZ" sz="2800" u="sng" dirty="0">
                <a:latin typeface="Times New Roman" panose="02020603050405020304" pitchFamily="18" charset="0"/>
              </a:rPr>
              <a:t>о</a:t>
            </a:r>
            <a:r>
              <a:rPr lang="ru-RU" altLang="de-CZ" sz="2800" dirty="0">
                <a:latin typeface="Times New Roman" panose="02020603050405020304" pitchFamily="18" charset="0"/>
              </a:rPr>
              <a:t>лем</a:t>
            </a:r>
            <a:r>
              <a:rPr lang="de-CH" altLang="de-CZ" sz="2800" dirty="0">
                <a:latin typeface="Times New Roman" panose="02020603050405020304" pitchFamily="18" charset="0"/>
              </a:rPr>
              <a:t>		-</a:t>
            </a:r>
            <a:r>
              <a:rPr lang="de-CH" altLang="de-CZ" sz="2800" dirty="0" err="1">
                <a:latin typeface="Times New Roman" panose="02020603050405020304" pitchFamily="18" charset="0"/>
              </a:rPr>
              <a:t>om</a:t>
            </a:r>
            <a:r>
              <a:rPr lang="ru-RU" altLang="de-CZ" sz="2800" dirty="0">
                <a:latin typeface="Times New Roman" panose="02020603050405020304" pitchFamily="18" charset="0"/>
              </a:rPr>
              <a:t>	 </a:t>
            </a:r>
            <a:r>
              <a:rPr lang="de-CH" altLang="de-CZ" sz="2800" dirty="0">
                <a:latin typeface="Times New Roman" panose="02020603050405020304" pitchFamily="18" charset="0"/>
              </a:rPr>
              <a:t>(</a:t>
            </a:r>
            <a:r>
              <a:rPr lang="de-CH" altLang="de-CZ" sz="2800" dirty="0" err="1">
                <a:latin typeface="Times New Roman" panose="02020603050405020304" pitchFamily="18" charset="0"/>
              </a:rPr>
              <a:t>silná</a:t>
            </a:r>
            <a:r>
              <a:rPr lang="de-CH" altLang="de-CZ" sz="2800" dirty="0">
                <a:latin typeface="Times New Roman" panose="02020603050405020304" pitchFamily="18" charset="0"/>
              </a:rPr>
              <a:t> </a:t>
            </a:r>
            <a:r>
              <a:rPr lang="de-CH" altLang="de-CZ" sz="2800" dirty="0" err="1">
                <a:latin typeface="Times New Roman" panose="02020603050405020304" pitchFamily="18" charset="0"/>
              </a:rPr>
              <a:t>pozice</a:t>
            </a:r>
            <a:r>
              <a:rPr lang="de-CH" altLang="de-CZ" sz="2800" dirty="0">
                <a:latin typeface="Times New Roman" panose="02020603050405020304" pitchFamily="18" charset="0"/>
              </a:rPr>
              <a:t> </a:t>
            </a:r>
            <a:r>
              <a:rPr lang="ru-RU" altLang="de-CZ" sz="2800" i="1" dirty="0">
                <a:latin typeface="Times New Roman" panose="02020603050405020304" pitchFamily="18" charset="0"/>
              </a:rPr>
              <a:t>бельём</a:t>
            </a:r>
            <a:r>
              <a:rPr lang="de-CH" altLang="de-CZ" sz="2800" dirty="0">
                <a:latin typeface="Times New Roman" panose="02020603050405020304" pitchFamily="18" charset="0"/>
              </a:rPr>
              <a:t>)</a:t>
            </a:r>
          </a:p>
          <a:p>
            <a:pPr marL="342900" indent="-336550" algn="l" eaLnBrk="1" hangingPunct="1">
              <a:lnSpc>
                <a:spcPct val="90000"/>
              </a:lnSpc>
              <a:spcBef>
                <a:spcPts val="800"/>
              </a:spcBef>
              <a:buClrTx/>
              <a:buFontTx/>
              <a:buNone/>
              <a:tabLst>
                <a:tab pos="342900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6500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  <a:tab pos="8980488" algn="l"/>
                <a:tab pos="9429750" algn="l"/>
                <a:tab pos="9879013" algn="l"/>
                <a:tab pos="10328275" algn="l"/>
                <a:tab pos="10777538" algn="l"/>
                <a:tab pos="10779125" algn="l"/>
                <a:tab pos="10780713" algn="l"/>
              </a:tabLst>
              <a:defRPr/>
            </a:pPr>
            <a:r>
              <a:rPr lang="ru-RU" altLang="de-CZ" sz="2800" dirty="0">
                <a:latin typeface="Times New Roman" panose="02020603050405020304" pitchFamily="18" charset="0"/>
              </a:rPr>
              <a:t>п</a:t>
            </a:r>
            <a:r>
              <a:rPr lang="ru-RU" altLang="de-CZ" sz="2800" u="sng" dirty="0">
                <a:latin typeface="Times New Roman" panose="02020603050405020304" pitchFamily="18" charset="0"/>
              </a:rPr>
              <a:t>о</a:t>
            </a:r>
            <a:r>
              <a:rPr lang="ru-RU" altLang="de-CZ" sz="2800" dirty="0">
                <a:latin typeface="Times New Roman" panose="02020603050405020304" pitchFamily="18" charset="0"/>
              </a:rPr>
              <a:t>ле</a:t>
            </a:r>
            <a:r>
              <a:rPr lang="de-CH" altLang="de-CZ" sz="2800" dirty="0">
                <a:latin typeface="Times New Roman" panose="02020603050405020304" pitchFamily="18" charset="0"/>
              </a:rPr>
              <a:t>			-</a:t>
            </a:r>
            <a:r>
              <a:rPr lang="de-CH" altLang="de-CZ" sz="2800" dirty="0" err="1">
                <a:latin typeface="Times New Roman" panose="02020603050405020304" pitchFamily="18" charset="0"/>
              </a:rPr>
              <a:t>e</a:t>
            </a:r>
            <a:r>
              <a:rPr lang="ru-RU" altLang="de-CZ" sz="2800" dirty="0">
                <a:latin typeface="Times New Roman" panose="02020603050405020304" pitchFamily="18" charset="0"/>
              </a:rPr>
              <a:t>		 </a:t>
            </a:r>
            <a:r>
              <a:rPr lang="de-CH" altLang="de-CZ" sz="2800" dirty="0">
                <a:latin typeface="Times New Roman" panose="02020603050405020304" pitchFamily="18" charset="0"/>
              </a:rPr>
              <a:t>(</a:t>
            </a:r>
            <a:r>
              <a:rPr lang="de-CH" altLang="de-CZ" sz="2800" dirty="0" err="1">
                <a:latin typeface="Times New Roman" panose="02020603050405020304" pitchFamily="18" charset="0"/>
              </a:rPr>
              <a:t>silná</a:t>
            </a:r>
            <a:r>
              <a:rPr lang="de-CH" altLang="de-CZ" sz="2800" dirty="0">
                <a:latin typeface="Times New Roman" panose="02020603050405020304" pitchFamily="18" charset="0"/>
              </a:rPr>
              <a:t> </a:t>
            </a:r>
            <a:r>
              <a:rPr lang="de-CH" altLang="de-CZ" sz="2800" dirty="0" err="1">
                <a:latin typeface="Times New Roman" panose="02020603050405020304" pitchFamily="18" charset="0"/>
              </a:rPr>
              <a:t>pozice</a:t>
            </a:r>
            <a:r>
              <a:rPr lang="de-CH" altLang="de-CZ" sz="2800" dirty="0">
                <a:latin typeface="Times New Roman" panose="02020603050405020304" pitchFamily="18" charset="0"/>
              </a:rPr>
              <a:t> </a:t>
            </a:r>
            <a:r>
              <a:rPr lang="ru-RU" altLang="de-CZ" sz="2800" i="1" dirty="0">
                <a:latin typeface="Times New Roman" panose="02020603050405020304" pitchFamily="18" charset="0"/>
              </a:rPr>
              <a:t>белье</a:t>
            </a:r>
            <a:r>
              <a:rPr lang="de-CH" altLang="de-CZ" sz="2800" dirty="0">
                <a:latin typeface="Times New Roman" panose="02020603050405020304" pitchFamily="18" charset="0"/>
              </a:rPr>
              <a:t>)</a:t>
            </a:r>
          </a:p>
          <a:p>
            <a:pPr marL="342900" indent="-336550" algn="l" eaLnBrk="1" hangingPunct="1">
              <a:lnSpc>
                <a:spcPct val="90000"/>
              </a:lnSpc>
              <a:spcBef>
                <a:spcPts val="800"/>
              </a:spcBef>
              <a:buClrTx/>
              <a:buFontTx/>
              <a:buNone/>
              <a:tabLst>
                <a:tab pos="342900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6500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  <a:tab pos="8980488" algn="l"/>
                <a:tab pos="9429750" algn="l"/>
                <a:tab pos="9879013" algn="l"/>
                <a:tab pos="10328275" algn="l"/>
                <a:tab pos="10777538" algn="l"/>
                <a:tab pos="10779125" algn="l"/>
                <a:tab pos="10780713" algn="l"/>
              </a:tabLst>
              <a:defRPr/>
            </a:pPr>
            <a:r>
              <a:rPr lang="ru-RU" altLang="de-CZ" sz="2800" dirty="0">
                <a:latin typeface="Times New Roman" panose="02020603050405020304" pitchFamily="18" charset="0"/>
              </a:rPr>
              <a:t>пол</a:t>
            </a:r>
            <a:r>
              <a:rPr lang="ru-RU" altLang="de-CZ" sz="2800" u="sng" dirty="0">
                <a:latin typeface="Times New Roman" panose="02020603050405020304" pitchFamily="18" charset="0"/>
              </a:rPr>
              <a:t>я</a:t>
            </a:r>
            <a:r>
              <a:rPr lang="de-CH" altLang="de-CZ" sz="2800" dirty="0">
                <a:latin typeface="Times New Roman" panose="02020603050405020304" pitchFamily="18" charset="0"/>
              </a:rPr>
              <a:t>			-a</a:t>
            </a:r>
          </a:p>
          <a:p>
            <a:pPr marL="342900" indent="-336550" algn="l" eaLnBrk="1" hangingPunct="1">
              <a:lnSpc>
                <a:spcPct val="90000"/>
              </a:lnSpc>
              <a:spcBef>
                <a:spcPts val="800"/>
              </a:spcBef>
              <a:buClrTx/>
              <a:buFontTx/>
              <a:buNone/>
              <a:tabLst>
                <a:tab pos="342900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6500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  <a:tab pos="8980488" algn="l"/>
                <a:tab pos="9429750" algn="l"/>
                <a:tab pos="9879013" algn="l"/>
                <a:tab pos="10328275" algn="l"/>
                <a:tab pos="10777538" algn="l"/>
                <a:tab pos="10779125" algn="l"/>
                <a:tab pos="10780713" algn="l"/>
              </a:tabLst>
              <a:defRPr/>
            </a:pPr>
            <a:r>
              <a:rPr lang="ru-RU" altLang="de-CZ" sz="2800" dirty="0">
                <a:latin typeface="Times New Roman" panose="02020603050405020304" pitchFamily="18" charset="0"/>
              </a:rPr>
              <a:t>пол</a:t>
            </a:r>
            <a:r>
              <a:rPr lang="ru-RU" altLang="de-CZ" sz="2800" u="sng" dirty="0">
                <a:latin typeface="Times New Roman" panose="02020603050405020304" pitchFamily="18" charset="0"/>
              </a:rPr>
              <a:t>е</a:t>
            </a:r>
            <a:r>
              <a:rPr lang="ru-RU" altLang="de-CZ" sz="2800" dirty="0">
                <a:latin typeface="Times New Roman" panose="02020603050405020304" pitchFamily="18" charset="0"/>
              </a:rPr>
              <a:t>й</a:t>
            </a:r>
            <a:r>
              <a:rPr lang="de-CH" altLang="de-CZ" sz="2800" dirty="0">
                <a:latin typeface="Times New Roman" panose="02020603050405020304" pitchFamily="18" charset="0"/>
              </a:rPr>
              <a:t>		-</a:t>
            </a:r>
            <a:r>
              <a:rPr lang="de-CH" altLang="de-CZ" sz="2800" dirty="0" err="1">
                <a:latin typeface="Times New Roman" panose="02020603050405020304" pitchFamily="18" charset="0"/>
              </a:rPr>
              <a:t>ej</a:t>
            </a:r>
            <a:endParaRPr lang="de-CH" altLang="de-CZ" sz="2800" dirty="0">
              <a:latin typeface="Times New Roman" panose="02020603050405020304" pitchFamily="18" charset="0"/>
            </a:endParaRPr>
          </a:p>
          <a:p>
            <a:pPr marL="342900" indent="-336550" algn="l" eaLnBrk="1" hangingPunct="1">
              <a:lnSpc>
                <a:spcPct val="90000"/>
              </a:lnSpc>
              <a:spcBef>
                <a:spcPts val="800"/>
              </a:spcBef>
              <a:buClrTx/>
              <a:buFontTx/>
              <a:buNone/>
              <a:tabLst>
                <a:tab pos="342900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6500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  <a:tab pos="8980488" algn="l"/>
                <a:tab pos="9429750" algn="l"/>
                <a:tab pos="9879013" algn="l"/>
                <a:tab pos="10328275" algn="l"/>
                <a:tab pos="10777538" algn="l"/>
                <a:tab pos="10779125" algn="l"/>
                <a:tab pos="10780713" algn="l"/>
              </a:tabLst>
              <a:defRPr/>
            </a:pPr>
            <a:r>
              <a:rPr lang="ru-RU" altLang="de-CZ" sz="2800" dirty="0">
                <a:latin typeface="Times New Roman" panose="02020603050405020304" pitchFamily="18" charset="0"/>
              </a:rPr>
              <a:t>пол</a:t>
            </a:r>
            <a:r>
              <a:rPr lang="ru-RU" altLang="de-CZ" sz="2800" u="sng" dirty="0">
                <a:latin typeface="Times New Roman" panose="02020603050405020304" pitchFamily="18" charset="0"/>
              </a:rPr>
              <a:t>я</a:t>
            </a:r>
            <a:r>
              <a:rPr lang="ru-RU" altLang="de-CZ" sz="2800" dirty="0">
                <a:latin typeface="Times New Roman" panose="02020603050405020304" pitchFamily="18" charset="0"/>
              </a:rPr>
              <a:t>м</a:t>
            </a:r>
            <a:r>
              <a:rPr lang="de-CH" altLang="de-CZ" sz="2800" dirty="0">
                <a:latin typeface="Times New Roman" panose="02020603050405020304" pitchFamily="18" charset="0"/>
              </a:rPr>
              <a:t>		-am</a:t>
            </a:r>
          </a:p>
          <a:p>
            <a:pPr marL="342900" indent="-336550" algn="l" eaLnBrk="1" hangingPunct="1">
              <a:lnSpc>
                <a:spcPct val="90000"/>
              </a:lnSpc>
              <a:spcBef>
                <a:spcPts val="800"/>
              </a:spcBef>
              <a:buClrTx/>
              <a:buFontTx/>
              <a:buNone/>
              <a:tabLst>
                <a:tab pos="342900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6500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  <a:tab pos="8980488" algn="l"/>
                <a:tab pos="9429750" algn="l"/>
                <a:tab pos="9879013" algn="l"/>
                <a:tab pos="10328275" algn="l"/>
                <a:tab pos="10777538" algn="l"/>
                <a:tab pos="10779125" algn="l"/>
                <a:tab pos="10780713" algn="l"/>
              </a:tabLst>
              <a:defRPr/>
            </a:pPr>
            <a:r>
              <a:rPr lang="ru-RU" altLang="de-CZ" sz="2800" dirty="0">
                <a:latin typeface="Times New Roman" panose="02020603050405020304" pitchFamily="18" charset="0"/>
              </a:rPr>
              <a:t>пол</a:t>
            </a:r>
            <a:r>
              <a:rPr lang="ru-RU" altLang="de-CZ" sz="2800" u="sng" dirty="0">
                <a:latin typeface="Times New Roman" panose="02020603050405020304" pitchFamily="18" charset="0"/>
              </a:rPr>
              <a:t>я</a:t>
            </a:r>
            <a:r>
              <a:rPr lang="de-CH" altLang="de-CZ" sz="2800" dirty="0">
                <a:latin typeface="Times New Roman" panose="02020603050405020304" pitchFamily="18" charset="0"/>
              </a:rPr>
              <a:t>			-a</a:t>
            </a:r>
          </a:p>
          <a:p>
            <a:pPr marL="342900" indent="-336550" algn="l" eaLnBrk="1" hangingPunct="1">
              <a:lnSpc>
                <a:spcPct val="90000"/>
              </a:lnSpc>
              <a:spcBef>
                <a:spcPts val="800"/>
              </a:spcBef>
              <a:buClrTx/>
              <a:buFontTx/>
              <a:buNone/>
              <a:tabLst>
                <a:tab pos="342900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6500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  <a:tab pos="8980488" algn="l"/>
                <a:tab pos="9429750" algn="l"/>
                <a:tab pos="9879013" algn="l"/>
                <a:tab pos="10328275" algn="l"/>
                <a:tab pos="10777538" algn="l"/>
                <a:tab pos="10779125" algn="l"/>
                <a:tab pos="10780713" algn="l"/>
              </a:tabLst>
              <a:defRPr/>
            </a:pPr>
            <a:r>
              <a:rPr lang="ru-RU" altLang="de-CZ" sz="2800" dirty="0">
                <a:latin typeface="Times New Roman" panose="02020603050405020304" pitchFamily="18" charset="0"/>
              </a:rPr>
              <a:t>пол</a:t>
            </a:r>
            <a:r>
              <a:rPr lang="ru-RU" altLang="de-CZ" sz="2800" u="sng" dirty="0">
                <a:latin typeface="Times New Roman" panose="02020603050405020304" pitchFamily="18" charset="0"/>
              </a:rPr>
              <a:t>я</a:t>
            </a:r>
            <a:r>
              <a:rPr lang="ru-RU" altLang="de-CZ" sz="2800" dirty="0">
                <a:latin typeface="Times New Roman" panose="02020603050405020304" pitchFamily="18" charset="0"/>
              </a:rPr>
              <a:t>ми</a:t>
            </a:r>
            <a:r>
              <a:rPr lang="de-CH" altLang="de-CZ" sz="2800" dirty="0">
                <a:latin typeface="Times New Roman" panose="02020603050405020304" pitchFamily="18" charset="0"/>
              </a:rPr>
              <a:t>		-am,i</a:t>
            </a:r>
            <a:r>
              <a:rPr lang="de-CH" altLang="de-CZ" sz="2400" baseline="-16000" dirty="0">
                <a:latin typeface="Times New Roman" panose="02020603050405020304" pitchFamily="18" charset="0"/>
              </a:rPr>
              <a:t>3</a:t>
            </a:r>
          </a:p>
          <a:p>
            <a:pPr marL="342900" indent="-336550" algn="l" eaLnBrk="1" hangingPunct="1">
              <a:lnSpc>
                <a:spcPct val="90000"/>
              </a:lnSpc>
              <a:spcBef>
                <a:spcPts val="800"/>
              </a:spcBef>
              <a:buClrTx/>
              <a:buFontTx/>
              <a:buNone/>
              <a:tabLst>
                <a:tab pos="342900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6500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  <a:tab pos="8980488" algn="l"/>
                <a:tab pos="9429750" algn="l"/>
                <a:tab pos="9879013" algn="l"/>
                <a:tab pos="10328275" algn="l"/>
                <a:tab pos="10777538" algn="l"/>
                <a:tab pos="10779125" algn="l"/>
                <a:tab pos="10780713" algn="l"/>
              </a:tabLst>
              <a:defRPr/>
            </a:pPr>
            <a:r>
              <a:rPr lang="ru-RU" altLang="de-CZ" sz="2800" dirty="0">
                <a:latin typeface="Times New Roman" panose="02020603050405020304" pitchFamily="18" charset="0"/>
              </a:rPr>
              <a:t>пол</a:t>
            </a:r>
            <a:r>
              <a:rPr lang="ru-RU" altLang="de-CZ" sz="2800" u="sng" dirty="0">
                <a:latin typeface="Times New Roman" panose="02020603050405020304" pitchFamily="18" charset="0"/>
              </a:rPr>
              <a:t>я</a:t>
            </a:r>
            <a:r>
              <a:rPr lang="ru-RU" altLang="de-CZ" sz="2800" dirty="0">
                <a:latin typeface="Times New Roman" panose="02020603050405020304" pitchFamily="18" charset="0"/>
              </a:rPr>
              <a:t>х</a:t>
            </a:r>
            <a:r>
              <a:rPr lang="de-CH" altLang="de-CZ" sz="2800" dirty="0">
                <a:latin typeface="Times New Roman" panose="02020603050405020304" pitchFamily="18" charset="0"/>
              </a:rPr>
              <a:t>	</a:t>
            </a:r>
            <a:r>
              <a:rPr lang="de-CH" altLang="de-CZ" sz="2800">
                <a:latin typeface="Times New Roman" panose="02020603050405020304" pitchFamily="18" charset="0"/>
              </a:rPr>
              <a:t>		-</a:t>
            </a:r>
            <a:r>
              <a:rPr lang="de-CH" altLang="de-CZ" sz="2800" dirty="0" err="1">
                <a:latin typeface="Times New Roman" panose="02020603050405020304" pitchFamily="18" charset="0"/>
              </a:rPr>
              <a:t>ax</a:t>
            </a:r>
            <a:endParaRPr lang="de-CH" altLang="de-CZ" sz="2800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1">
            <a:extLst>
              <a:ext uri="{FF2B5EF4-FFF2-40B4-BE49-F238E27FC236}">
                <a16:creationId xmlns:a16="http://schemas.microsoft.com/office/drawing/2014/main" id="{2FB126CE-CC75-6810-F23B-C9EABABC1B2B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360363" y="360363"/>
            <a:ext cx="8423275" cy="5759450"/>
          </a:xfrm>
        </p:spPr>
        <p:txBody>
          <a:bodyPr anchor="t"/>
          <a:lstStyle/>
          <a:p>
            <a:pPr marL="338138" indent="-338138" algn="l" eaLnBrk="1" hangingPunct="1">
              <a:spcBef>
                <a:spcPts val="800"/>
              </a:spcBef>
              <a:buSzPct val="45000"/>
              <a:buFont typeface="Wingdings" pitchFamily="2" charset="2"/>
              <a:buChar char="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  <a:defRPr/>
            </a:pPr>
            <a:r>
              <a:rPr lang="cs-CZ" altLang="de-CZ" sz="2800" dirty="0">
                <a:latin typeface="Times New Roman" panose="02020603050405020304" pitchFamily="18" charset="0"/>
              </a:rPr>
              <a:t>Stejně jako u maskulin je i u neuter jediný </a:t>
            </a:r>
            <a:r>
              <a:rPr lang="cs-CZ" altLang="de-CZ" sz="2800" dirty="0" err="1">
                <a:latin typeface="Times New Roman" panose="02020603050405020304" pitchFamily="18" charset="0"/>
              </a:rPr>
              <a:t>systema-tický</a:t>
            </a:r>
            <a:r>
              <a:rPr lang="cs-CZ" altLang="de-CZ" sz="2800" dirty="0">
                <a:latin typeface="Times New Roman" panose="02020603050405020304" pitchFamily="18" charset="0"/>
              </a:rPr>
              <a:t> rozdíl mezi tvrdým a měkkým paradigmatem v </a:t>
            </a:r>
            <a:r>
              <a:rPr lang="cs-CZ" altLang="de-CZ" sz="2800" dirty="0" err="1">
                <a:latin typeface="Times New Roman" panose="02020603050405020304" pitchFamily="18" charset="0"/>
              </a:rPr>
              <a:t>Gpl</a:t>
            </a:r>
            <a:r>
              <a:rPr lang="cs-CZ" altLang="de-CZ" sz="2800" dirty="0">
                <a:latin typeface="Times New Roman" panose="02020603050405020304" pitchFamily="18" charset="0"/>
              </a:rPr>
              <a:t>. Pro identifikaci silných pozic v měkkém paradigmatu je relevantní typ </a:t>
            </a:r>
            <a:r>
              <a:rPr lang="cs-CZ" altLang="de-CZ" sz="2800" i="1" dirty="0" err="1">
                <a:latin typeface="Times New Roman" panose="02020603050405020304" pitchFamily="18" charset="0"/>
              </a:rPr>
              <a:t>бельё</a:t>
            </a:r>
            <a:r>
              <a:rPr lang="cs-CZ" altLang="de-CZ" sz="2800" dirty="0">
                <a:latin typeface="Times New Roman" panose="02020603050405020304" pitchFamily="18" charset="0"/>
              </a:rPr>
              <a:t>, nikoliv periferní typ </a:t>
            </a:r>
            <a:r>
              <a:rPr lang="cs-CZ" altLang="de-CZ" sz="2800" i="1" dirty="0" err="1">
                <a:latin typeface="Times New Roman" panose="02020603050405020304" pitchFamily="18" charset="0"/>
              </a:rPr>
              <a:t>жити</a:t>
            </a:r>
            <a:r>
              <a:rPr lang="cs-CZ" altLang="de-CZ" sz="2800" i="1" u="sng" dirty="0" err="1">
                <a:latin typeface="Times New Roman" panose="02020603050405020304" pitchFamily="18" charset="0"/>
              </a:rPr>
              <a:t>е</a:t>
            </a:r>
            <a:r>
              <a:rPr lang="cs-CZ" altLang="de-CZ" sz="2800" dirty="0">
                <a:latin typeface="Times New Roman" panose="02020603050405020304" pitchFamily="18" charset="0"/>
              </a:rPr>
              <a:t> (viz níž).</a:t>
            </a:r>
          </a:p>
          <a:p>
            <a:pPr marL="338138" indent="-338138" algn="l" eaLnBrk="1" hangingPunct="1">
              <a:spcBef>
                <a:spcPts val="800"/>
              </a:spcBef>
              <a:buSzPct val="45000"/>
              <a:buFont typeface="Wingdings" pitchFamily="2" charset="2"/>
              <a:buChar char="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  <a:defRPr/>
            </a:pPr>
            <a:r>
              <a:rPr lang="cs-CZ" altLang="de-CZ" sz="2800" dirty="0">
                <a:latin typeface="Times New Roman" panose="02020603050405020304" pitchFamily="18" charset="0"/>
              </a:rPr>
              <a:t>Identifikace slabých pozic podle silných je jinak jednoznačná; poznámku si zasluhuje NA vs. </a:t>
            </a:r>
            <a:r>
              <a:rPr lang="cs-CZ" altLang="de-CZ" sz="2800" dirty="0" err="1">
                <a:latin typeface="Times New Roman" panose="02020603050405020304" pitchFamily="18" charset="0"/>
              </a:rPr>
              <a:t>Lsg</a:t>
            </a:r>
            <a:r>
              <a:rPr lang="cs-CZ" altLang="de-CZ" sz="2800" dirty="0">
                <a:latin typeface="Times New Roman" panose="02020603050405020304" pitchFamily="18" charset="0"/>
              </a:rPr>
              <a:t>: ačkoliv jsou ortograficky totožné, je alespoň fakultativně možné je foneticky rozlišovat: </a:t>
            </a:r>
            <a:r>
              <a:rPr lang="cs-CZ" altLang="de-CZ" sz="2800" i="1" dirty="0" err="1">
                <a:latin typeface="Times New Roman" panose="02020603050405020304" pitchFamily="18" charset="0"/>
              </a:rPr>
              <a:t>поле</a:t>
            </a:r>
            <a:r>
              <a:rPr lang="cs-CZ" altLang="de-CZ" sz="2800" dirty="0">
                <a:latin typeface="Times New Roman" panose="02020603050405020304" pitchFamily="18" charset="0"/>
              </a:rPr>
              <a:t> (NA) ['</a:t>
            </a:r>
            <a:r>
              <a:rPr lang="cs-CZ" altLang="de-CZ" sz="2800" dirty="0" err="1">
                <a:latin typeface="Times New Roman" panose="02020603050405020304" pitchFamily="18" charset="0"/>
              </a:rPr>
              <a:t>polʲə</a:t>
            </a:r>
            <a:r>
              <a:rPr lang="cs-CZ" altLang="de-CZ" sz="2800" dirty="0">
                <a:latin typeface="Times New Roman" panose="02020603050405020304" pitchFamily="18" charset="0"/>
              </a:rPr>
              <a:t>] - </a:t>
            </a:r>
            <a:r>
              <a:rPr lang="cs-CZ" altLang="de-CZ" sz="2800" i="1" dirty="0" err="1">
                <a:latin typeface="Times New Roman" panose="02020603050405020304" pitchFamily="18" charset="0"/>
              </a:rPr>
              <a:t>поле</a:t>
            </a:r>
            <a:r>
              <a:rPr lang="cs-CZ" altLang="de-CZ" sz="2800" dirty="0">
                <a:latin typeface="Times New Roman" panose="02020603050405020304" pitchFamily="18" charset="0"/>
              </a:rPr>
              <a:t> (L) ['</a:t>
            </a:r>
            <a:r>
              <a:rPr lang="cs-CZ" altLang="de-CZ" sz="2800" dirty="0" err="1">
                <a:latin typeface="Times New Roman" panose="02020603050405020304" pitchFamily="18" charset="0"/>
              </a:rPr>
              <a:t>polʲ</a:t>
            </a:r>
            <a:r>
              <a:rPr lang="de-DE" altLang="de-CZ" sz="2800" dirty="0" err="1">
                <a:latin typeface="Times New Roman" panose="02020603050405020304" pitchFamily="18" charset="0"/>
              </a:rPr>
              <a:t>ɪ</a:t>
            </a:r>
            <a:r>
              <a:rPr lang="cs-CZ" altLang="de-CZ" sz="2800" dirty="0">
                <a:latin typeface="Times New Roman" panose="02020603050405020304" pitchFamily="18" charset="0"/>
              </a:rPr>
              <a:t>], srov. </a:t>
            </a:r>
            <a:r>
              <a:rPr lang="cs-CZ" altLang="de-CZ" sz="2800" i="1" dirty="0" err="1">
                <a:latin typeface="Times New Roman" panose="02020603050405020304" pitchFamily="18" charset="0"/>
              </a:rPr>
              <a:t>Снег</a:t>
            </a:r>
            <a:r>
              <a:rPr lang="cs-CZ" altLang="de-CZ" sz="2800" i="1" dirty="0">
                <a:latin typeface="Times New Roman" panose="02020603050405020304" pitchFamily="18" charset="0"/>
              </a:rPr>
              <a:t> </a:t>
            </a:r>
            <a:r>
              <a:rPr lang="cs-CZ" altLang="de-CZ" sz="2800" i="1" dirty="0" err="1">
                <a:latin typeface="Times New Roman" panose="02020603050405020304" pitchFamily="18" charset="0"/>
              </a:rPr>
              <a:t>падает</a:t>
            </a:r>
            <a:r>
              <a:rPr lang="cs-CZ" altLang="de-CZ" sz="2800" i="1" dirty="0">
                <a:latin typeface="Times New Roman" panose="02020603050405020304" pitchFamily="18" charset="0"/>
              </a:rPr>
              <a:t> </a:t>
            </a:r>
            <a:r>
              <a:rPr lang="cs-CZ" altLang="de-CZ" sz="2800" i="1" dirty="0" err="1">
                <a:latin typeface="Times New Roman" panose="02020603050405020304" pitchFamily="18" charset="0"/>
              </a:rPr>
              <a:t>на</a:t>
            </a:r>
            <a:r>
              <a:rPr lang="cs-CZ" altLang="de-CZ" sz="2800" i="1" dirty="0">
                <a:latin typeface="Times New Roman" panose="02020603050405020304" pitchFamily="18" charset="0"/>
              </a:rPr>
              <a:t> </a:t>
            </a:r>
            <a:r>
              <a:rPr lang="cs-CZ" altLang="de-CZ" sz="2800" i="1" dirty="0" err="1">
                <a:latin typeface="Times New Roman" panose="02020603050405020304" pitchFamily="18" charset="0"/>
              </a:rPr>
              <a:t>это</a:t>
            </a:r>
            <a:r>
              <a:rPr lang="cs-CZ" altLang="de-CZ" sz="2800" i="1" dirty="0">
                <a:latin typeface="Times New Roman" panose="02020603050405020304" pitchFamily="18" charset="0"/>
              </a:rPr>
              <a:t> </a:t>
            </a:r>
            <a:r>
              <a:rPr lang="cs-CZ" altLang="de-CZ" sz="2800" i="1" dirty="0" err="1">
                <a:latin typeface="Times New Roman" panose="02020603050405020304" pitchFamily="18" charset="0"/>
              </a:rPr>
              <a:t>поле</a:t>
            </a:r>
            <a:r>
              <a:rPr lang="cs-CZ" altLang="de-CZ" sz="2800" dirty="0">
                <a:latin typeface="Times New Roman" panose="02020603050405020304" pitchFamily="18" charset="0"/>
              </a:rPr>
              <a:t> vs. </a:t>
            </a:r>
            <a:r>
              <a:rPr lang="cs-CZ" altLang="de-CZ" sz="2800" i="1" dirty="0" err="1">
                <a:latin typeface="Times New Roman" panose="02020603050405020304" pitchFamily="18" charset="0"/>
              </a:rPr>
              <a:t>Снег</a:t>
            </a:r>
            <a:r>
              <a:rPr lang="cs-CZ" altLang="de-CZ" sz="2800" i="1" dirty="0">
                <a:latin typeface="Times New Roman" panose="02020603050405020304" pitchFamily="18" charset="0"/>
              </a:rPr>
              <a:t> </a:t>
            </a:r>
            <a:r>
              <a:rPr lang="cs-CZ" altLang="de-CZ" sz="2800" i="1" dirty="0" err="1">
                <a:latin typeface="Times New Roman" panose="02020603050405020304" pitchFamily="18" charset="0"/>
              </a:rPr>
              <a:t>лежит</a:t>
            </a:r>
            <a:r>
              <a:rPr lang="cs-CZ" altLang="de-CZ" sz="2800" i="1" dirty="0">
                <a:latin typeface="Times New Roman" panose="02020603050405020304" pitchFamily="18" charset="0"/>
              </a:rPr>
              <a:t> </a:t>
            </a:r>
            <a:r>
              <a:rPr lang="cs-CZ" altLang="de-CZ" sz="2800" i="1" dirty="0" err="1">
                <a:latin typeface="Times New Roman" panose="02020603050405020304" pitchFamily="18" charset="0"/>
              </a:rPr>
              <a:t>на</a:t>
            </a:r>
            <a:r>
              <a:rPr lang="cs-CZ" altLang="de-CZ" sz="2800" i="1" dirty="0">
                <a:latin typeface="Times New Roman" panose="02020603050405020304" pitchFamily="18" charset="0"/>
              </a:rPr>
              <a:t> </a:t>
            </a:r>
            <a:r>
              <a:rPr lang="cs-CZ" altLang="de-CZ" sz="2800" i="1" dirty="0" err="1">
                <a:latin typeface="Times New Roman" panose="02020603050405020304" pitchFamily="18" charset="0"/>
              </a:rPr>
              <a:t>этом</a:t>
            </a:r>
            <a:r>
              <a:rPr lang="cs-CZ" altLang="de-CZ" sz="2800" i="1" dirty="0">
                <a:latin typeface="Times New Roman" panose="02020603050405020304" pitchFamily="18" charset="0"/>
              </a:rPr>
              <a:t> </a:t>
            </a:r>
            <a:r>
              <a:rPr lang="cs-CZ" altLang="de-CZ" sz="2800" i="1" dirty="0" err="1">
                <a:latin typeface="Times New Roman" panose="02020603050405020304" pitchFamily="18" charset="0"/>
              </a:rPr>
              <a:t>поле</a:t>
            </a:r>
            <a:r>
              <a:rPr lang="cs-CZ" altLang="de-CZ" sz="2800" dirty="0">
                <a:latin typeface="Times New Roman" panose="02020603050405020304" pitchFamily="18" charset="0"/>
              </a:rPr>
              <a:t>. Srov. ZS.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1">
            <a:extLst>
              <a:ext uri="{FF2B5EF4-FFF2-40B4-BE49-F238E27FC236}">
                <a16:creationId xmlns:a16="http://schemas.microsoft.com/office/drawing/2014/main" id="{AA8BED08-80C0-20FF-9080-DC739A05C19E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342900" y="374650"/>
            <a:ext cx="8585200" cy="6294438"/>
          </a:xfrm>
        </p:spPr>
        <p:txBody>
          <a:bodyPr anchor="t"/>
          <a:lstStyle/>
          <a:p>
            <a:pPr marL="336550" indent="-336550" algn="l" eaLnBrk="1" hangingPunct="1">
              <a:spcBef>
                <a:spcPts val="800"/>
              </a:spcBef>
              <a:buSzPct val="45000"/>
              <a:buFont typeface="Wingdings" pitchFamily="2" charset="2"/>
              <a:buChar char=""/>
              <a:tabLst>
                <a:tab pos="336550" algn="l"/>
                <a:tab pos="441325" algn="l"/>
                <a:tab pos="890588" algn="l"/>
                <a:tab pos="1339850" algn="l"/>
                <a:tab pos="1789113" algn="l"/>
                <a:tab pos="2238375" algn="l"/>
                <a:tab pos="2687638" algn="l"/>
                <a:tab pos="3136900" algn="l"/>
                <a:tab pos="3586163" algn="l"/>
                <a:tab pos="4035425" algn="l"/>
                <a:tab pos="4484688" algn="l"/>
                <a:tab pos="4933950" algn="l"/>
                <a:tab pos="5383213" algn="l"/>
                <a:tab pos="5832475" algn="l"/>
                <a:tab pos="6281738" algn="l"/>
                <a:tab pos="6731000" algn="l"/>
                <a:tab pos="7180263" algn="l"/>
                <a:tab pos="7629525" algn="l"/>
                <a:tab pos="8078788" algn="l"/>
                <a:tab pos="8528050" algn="l"/>
                <a:tab pos="8977313" algn="l"/>
              </a:tabLst>
              <a:defRPr/>
            </a:pPr>
            <a:r>
              <a:rPr lang="cs-CZ" altLang="de-CZ" sz="2800" dirty="0">
                <a:latin typeface="Times New Roman" panose="02020603050405020304" pitchFamily="18" charset="0"/>
              </a:rPr>
              <a:t>I u neuter vystupují v </a:t>
            </a:r>
            <a:r>
              <a:rPr lang="cs-CZ" altLang="de-CZ" sz="2800" dirty="0" err="1">
                <a:latin typeface="Times New Roman" panose="02020603050405020304" pitchFamily="18" charset="0"/>
              </a:rPr>
              <a:t>Gpl</a:t>
            </a:r>
            <a:r>
              <a:rPr lang="cs-CZ" altLang="de-CZ" sz="2800" dirty="0">
                <a:latin typeface="Times New Roman" panose="02020603050405020304" pitchFamily="18" charset="0"/>
              </a:rPr>
              <a:t> tvary, které vypadají „stejně</a:t>
            </a:r>
            <a:r>
              <a:rPr lang="cs-CZ" altLang="de-DE" sz="2800" dirty="0">
                <a:latin typeface="Times New Roman" panose="02020603050405020304" pitchFamily="18" charset="0"/>
              </a:rPr>
              <a:t>“</a:t>
            </a:r>
            <a:r>
              <a:rPr lang="cs-CZ" altLang="de-CZ" sz="2800" dirty="0">
                <a:latin typeface="Times New Roman" panose="02020603050405020304" pitchFamily="18" charset="0"/>
              </a:rPr>
              <a:t>, mají však různou morfologickou strukturu: </a:t>
            </a:r>
            <a:r>
              <a:rPr lang="cs-CZ" altLang="de-CZ" sz="2800" i="1" dirty="0" err="1">
                <a:latin typeface="Times New Roman" panose="02020603050405020304" pitchFamily="18" charset="0"/>
              </a:rPr>
              <a:t>пол</a:t>
            </a:r>
            <a:r>
              <a:rPr lang="cs-CZ" altLang="de-CZ" sz="2800" i="1" u="sng" dirty="0" err="1">
                <a:latin typeface="Times New Roman" panose="02020603050405020304" pitchFamily="18" charset="0"/>
              </a:rPr>
              <a:t>е</a:t>
            </a:r>
            <a:r>
              <a:rPr lang="cs-CZ" altLang="de-CZ" sz="2800" i="1" dirty="0" err="1">
                <a:latin typeface="Times New Roman" panose="02020603050405020304" pitchFamily="18" charset="0"/>
              </a:rPr>
              <a:t>й</a:t>
            </a:r>
            <a:r>
              <a:rPr lang="cs-CZ" altLang="de-CZ" sz="2800" i="1" dirty="0">
                <a:latin typeface="Times New Roman" panose="02020603050405020304" pitchFamily="18" charset="0"/>
              </a:rPr>
              <a:t>, </a:t>
            </a:r>
            <a:r>
              <a:rPr lang="cs-CZ" altLang="de-CZ" sz="2800" i="1" dirty="0" err="1">
                <a:latin typeface="Times New Roman" panose="02020603050405020304" pitchFamily="18" charset="0"/>
              </a:rPr>
              <a:t>мор</a:t>
            </a:r>
            <a:r>
              <a:rPr lang="cs-CZ" altLang="de-CZ" sz="2800" i="1" u="sng" dirty="0" err="1">
                <a:latin typeface="Times New Roman" panose="02020603050405020304" pitchFamily="18" charset="0"/>
              </a:rPr>
              <a:t>е</a:t>
            </a:r>
            <a:r>
              <a:rPr lang="cs-CZ" altLang="de-CZ" sz="2800" i="1" dirty="0" err="1">
                <a:latin typeface="Times New Roman" panose="02020603050405020304" pitchFamily="18" charset="0"/>
              </a:rPr>
              <a:t>й</a:t>
            </a:r>
            <a:r>
              <a:rPr lang="cs-CZ" altLang="de-CZ" sz="2800" dirty="0">
                <a:latin typeface="Times New Roman" panose="02020603050405020304" pitchFamily="18" charset="0"/>
              </a:rPr>
              <a:t> mají koncovku -</a:t>
            </a:r>
            <a:r>
              <a:rPr lang="cs-CZ" altLang="de-CZ" sz="2800" i="1" dirty="0">
                <a:latin typeface="Times New Roman" panose="02020603050405020304" pitchFamily="18" charset="0"/>
              </a:rPr>
              <a:t>ej</a:t>
            </a:r>
            <a:r>
              <a:rPr lang="cs-CZ" altLang="de-CZ" sz="2800" dirty="0">
                <a:latin typeface="Times New Roman" panose="02020603050405020304" pitchFamily="18" charset="0"/>
              </a:rPr>
              <a:t> /</a:t>
            </a:r>
            <a:r>
              <a:rPr lang="cs-CZ" altLang="de-CZ" sz="2800" dirty="0" err="1">
                <a:latin typeface="Times New Roman" panose="02020603050405020304" pitchFamily="18" charset="0"/>
              </a:rPr>
              <a:t>pol</a:t>
            </a:r>
            <a:r>
              <a:rPr lang="cs-CZ" altLang="de-CZ" sz="2800" dirty="0">
                <a:latin typeface="Times New Roman" panose="02020603050405020304" pitchFamily="18" charset="0"/>
              </a:rPr>
              <a:t>, + ej/, zatímco substantiva typu </a:t>
            </a:r>
            <a:r>
              <a:rPr lang="cs-CZ" altLang="de-CZ" sz="2800" i="1" dirty="0" err="1">
                <a:latin typeface="Times New Roman" panose="02020603050405020304" pitchFamily="18" charset="0"/>
              </a:rPr>
              <a:t>бельё</a:t>
            </a:r>
            <a:r>
              <a:rPr lang="cs-CZ" altLang="de-CZ" sz="2800" dirty="0">
                <a:latin typeface="Times New Roman" panose="02020603050405020304" pitchFamily="18" charset="0"/>
              </a:rPr>
              <a:t> mají nulovou koncovku: </a:t>
            </a:r>
            <a:r>
              <a:rPr lang="cs-CZ" altLang="de-CZ" sz="2800" i="1" dirty="0" err="1">
                <a:latin typeface="Times New Roman" panose="02020603050405020304" pitchFamily="18" charset="0"/>
              </a:rPr>
              <a:t>ружьё</a:t>
            </a:r>
            <a:r>
              <a:rPr lang="cs-CZ" altLang="de-CZ" sz="2800" i="1" dirty="0">
                <a:latin typeface="Times New Roman" panose="02020603050405020304" pitchFamily="18" charset="0"/>
              </a:rPr>
              <a:t> – </a:t>
            </a:r>
            <a:r>
              <a:rPr lang="cs-CZ" altLang="de-CZ" sz="2800" i="1" dirty="0" err="1">
                <a:latin typeface="Times New Roman" panose="02020603050405020304" pitchFamily="18" charset="0"/>
              </a:rPr>
              <a:t>р</a:t>
            </a:r>
            <a:r>
              <a:rPr lang="cs-CZ" altLang="de-CZ" sz="2800" i="1" u="sng" dirty="0" err="1">
                <a:latin typeface="Times New Roman" panose="02020603050405020304" pitchFamily="18" charset="0"/>
              </a:rPr>
              <a:t>у</a:t>
            </a:r>
            <a:r>
              <a:rPr lang="cs-CZ" altLang="de-CZ" sz="2800" i="1" dirty="0" err="1">
                <a:latin typeface="Times New Roman" panose="02020603050405020304" pitchFamily="18" charset="0"/>
              </a:rPr>
              <a:t>жей</a:t>
            </a:r>
            <a:r>
              <a:rPr lang="cs-CZ" altLang="de-CZ" sz="2800" i="1" dirty="0">
                <a:latin typeface="Times New Roman" panose="02020603050405020304" pitchFamily="18" charset="0"/>
              </a:rPr>
              <a:t>, </a:t>
            </a:r>
            <a:r>
              <a:rPr lang="cs-CZ" altLang="de-CZ" sz="2800" i="1" dirty="0" err="1">
                <a:latin typeface="Times New Roman" panose="02020603050405020304" pitchFamily="18" charset="0"/>
              </a:rPr>
              <a:t>питьё</a:t>
            </a:r>
            <a:r>
              <a:rPr lang="cs-CZ" altLang="de-CZ" sz="2800" i="1" dirty="0">
                <a:latin typeface="Times New Roman" panose="02020603050405020304" pitchFamily="18" charset="0"/>
              </a:rPr>
              <a:t> – </a:t>
            </a:r>
            <a:r>
              <a:rPr lang="cs-CZ" altLang="de-CZ" sz="2800" i="1" dirty="0" err="1">
                <a:latin typeface="Times New Roman" panose="02020603050405020304" pitchFamily="18" charset="0"/>
              </a:rPr>
              <a:t>пит</a:t>
            </a:r>
            <a:r>
              <a:rPr lang="cs-CZ" altLang="de-CZ" sz="2800" i="1" u="sng" dirty="0" err="1">
                <a:latin typeface="Times New Roman" panose="02020603050405020304" pitchFamily="18" charset="0"/>
              </a:rPr>
              <a:t>е</a:t>
            </a:r>
            <a:r>
              <a:rPr lang="cs-CZ" altLang="de-CZ" sz="2800" i="1" dirty="0" err="1">
                <a:latin typeface="Times New Roman" panose="02020603050405020304" pitchFamily="18" charset="0"/>
              </a:rPr>
              <a:t>й</a:t>
            </a:r>
            <a:r>
              <a:rPr lang="cs-CZ" altLang="de-CZ" sz="2800" dirty="0">
                <a:latin typeface="Times New Roman" panose="02020603050405020304" pitchFamily="18" charset="0"/>
              </a:rPr>
              <a:t>, čili máme opět pohyblivý vokál před nulovou koncovkou: /</a:t>
            </a:r>
            <a:r>
              <a:rPr lang="cs-CZ" altLang="de-CZ" sz="2800" dirty="0" err="1">
                <a:latin typeface="Times New Roman" panose="02020603050405020304" pitchFamily="18" charset="0"/>
              </a:rPr>
              <a:t>ruž#j+o</a:t>
            </a:r>
            <a:r>
              <a:rPr lang="cs-CZ" altLang="de-CZ" sz="2800" dirty="0">
                <a:latin typeface="Times New Roman" panose="02020603050405020304" pitchFamily="18" charset="0"/>
              </a:rPr>
              <a:t>/ - /</a:t>
            </a:r>
            <a:r>
              <a:rPr lang="cs-CZ" altLang="de-CZ" sz="2800" dirty="0" err="1">
                <a:latin typeface="Times New Roman" panose="02020603050405020304" pitchFamily="18" charset="0"/>
              </a:rPr>
              <a:t>ruž#e#j+Ø</a:t>
            </a:r>
            <a:r>
              <a:rPr lang="cs-CZ" altLang="de-CZ" sz="2800" dirty="0">
                <a:latin typeface="Times New Roman" panose="02020603050405020304" pitchFamily="18" charset="0"/>
              </a:rPr>
              <a:t>/, /pit</a:t>
            </a:r>
            <a:r>
              <a:rPr lang="cs-CZ" altLang="de-CZ" sz="2400" baseline="-20000" dirty="0">
                <a:latin typeface="Times New Roman" panose="02020603050405020304" pitchFamily="18" charset="0"/>
              </a:rPr>
              <a:t>1</a:t>
            </a:r>
            <a:r>
              <a:rPr lang="cs-CZ" altLang="de-CZ" sz="2800" dirty="0">
                <a:latin typeface="Times New Roman" panose="02020603050405020304" pitchFamily="18" charset="0"/>
              </a:rPr>
              <a:t>#j+o/ - </a:t>
            </a:r>
            <a:br>
              <a:rPr lang="cs-CZ" altLang="de-CZ" sz="2800" dirty="0">
                <a:latin typeface="Times New Roman" panose="02020603050405020304" pitchFamily="18" charset="0"/>
              </a:rPr>
            </a:br>
            <a:r>
              <a:rPr lang="cs-CZ" altLang="de-CZ" sz="2800" dirty="0">
                <a:latin typeface="Times New Roman" panose="02020603050405020304" pitchFamily="18" charset="0"/>
              </a:rPr>
              <a:t>/pit</a:t>
            </a:r>
            <a:r>
              <a:rPr lang="cs-CZ" altLang="de-CZ" sz="2400" baseline="-20000" dirty="0">
                <a:latin typeface="Times New Roman" panose="02020603050405020304" pitchFamily="18" charset="0"/>
              </a:rPr>
              <a:t>1</a:t>
            </a:r>
            <a:r>
              <a:rPr lang="cs-CZ" altLang="de-CZ" sz="2800" dirty="0">
                <a:latin typeface="Times New Roman" panose="02020603050405020304" pitchFamily="18" charset="0"/>
              </a:rPr>
              <a:t>#e#j+Ø/</a:t>
            </a:r>
          </a:p>
          <a:p>
            <a:pPr marL="336550" indent="-336550" algn="l" eaLnBrk="1" hangingPunct="1">
              <a:spcBef>
                <a:spcPts val="800"/>
              </a:spcBef>
              <a:buSzPct val="45000"/>
              <a:buFont typeface="Wingdings" pitchFamily="2" charset="2"/>
              <a:buChar char=""/>
              <a:tabLst>
                <a:tab pos="336550" algn="l"/>
                <a:tab pos="441325" algn="l"/>
                <a:tab pos="890588" algn="l"/>
                <a:tab pos="1339850" algn="l"/>
                <a:tab pos="1789113" algn="l"/>
                <a:tab pos="2238375" algn="l"/>
                <a:tab pos="2687638" algn="l"/>
                <a:tab pos="3136900" algn="l"/>
                <a:tab pos="3586163" algn="l"/>
                <a:tab pos="4035425" algn="l"/>
                <a:tab pos="4484688" algn="l"/>
                <a:tab pos="4933950" algn="l"/>
                <a:tab pos="5383213" algn="l"/>
                <a:tab pos="5832475" algn="l"/>
                <a:tab pos="6281738" algn="l"/>
                <a:tab pos="6731000" algn="l"/>
                <a:tab pos="7180263" algn="l"/>
                <a:tab pos="7629525" algn="l"/>
                <a:tab pos="8078788" algn="l"/>
                <a:tab pos="8528050" algn="l"/>
                <a:tab pos="8977313" algn="l"/>
              </a:tabLst>
              <a:defRPr/>
            </a:pPr>
            <a:r>
              <a:rPr lang="cs-CZ" altLang="de-CZ" sz="2800" dirty="0">
                <a:latin typeface="Times New Roman" panose="02020603050405020304" pitchFamily="18" charset="0"/>
              </a:rPr>
              <a:t>V některých případech se píše v nepřízvučných </a:t>
            </a:r>
            <a:r>
              <a:rPr lang="cs-CZ" altLang="de-CZ" sz="2800" dirty="0" err="1">
                <a:latin typeface="Times New Roman" panose="02020603050405020304" pitchFamily="18" charset="0"/>
              </a:rPr>
              <a:t>slabi-kách</a:t>
            </a:r>
            <a:r>
              <a:rPr lang="cs-CZ" altLang="de-CZ" sz="2800" dirty="0">
                <a:latin typeface="Times New Roman" panose="02020603050405020304" pitchFamily="18" charset="0"/>
              </a:rPr>
              <a:t> pohyblivý vokál jako {</a:t>
            </a:r>
            <a:r>
              <a:rPr lang="cs-CZ" altLang="de-CZ" sz="2800" dirty="0" err="1">
                <a:latin typeface="Times New Roman" panose="02020603050405020304" pitchFamily="18" charset="0"/>
              </a:rPr>
              <a:t>и</a:t>
            </a:r>
            <a:r>
              <a:rPr lang="cs-CZ" altLang="de-CZ" sz="2800" dirty="0">
                <a:latin typeface="Times New Roman" panose="02020603050405020304" pitchFamily="18" charset="0"/>
              </a:rPr>
              <a:t>} </a:t>
            </a:r>
            <a:r>
              <a:rPr lang="cs-CZ" altLang="de-CZ" sz="2800" i="1" dirty="0">
                <a:latin typeface="Times New Roman" panose="02020603050405020304" pitchFamily="18" charset="0"/>
              </a:rPr>
              <a:t>(</a:t>
            </a:r>
            <a:r>
              <a:rPr lang="cs-CZ" altLang="de-CZ" sz="2800" i="1" dirty="0" err="1">
                <a:latin typeface="Times New Roman" panose="02020603050405020304" pitchFamily="18" charset="0"/>
              </a:rPr>
              <a:t>копьё</a:t>
            </a:r>
            <a:r>
              <a:rPr lang="cs-CZ" altLang="de-CZ" sz="2800" i="1" dirty="0">
                <a:latin typeface="Times New Roman" panose="02020603050405020304" pitchFamily="18" charset="0"/>
              </a:rPr>
              <a:t> – </a:t>
            </a:r>
            <a:r>
              <a:rPr lang="cs-CZ" altLang="de-CZ" sz="2800" i="1" dirty="0" err="1">
                <a:latin typeface="Times New Roman" panose="02020603050405020304" pitchFamily="18" charset="0"/>
              </a:rPr>
              <a:t>к</a:t>
            </a:r>
            <a:r>
              <a:rPr lang="cs-CZ" altLang="de-CZ" sz="2800" i="1" u="sng" dirty="0" err="1">
                <a:latin typeface="Times New Roman" panose="02020603050405020304" pitchFamily="18" charset="0"/>
              </a:rPr>
              <a:t>о</a:t>
            </a:r>
            <a:r>
              <a:rPr lang="cs-CZ" altLang="de-CZ" sz="2800" i="1" dirty="0" err="1">
                <a:latin typeface="Times New Roman" panose="02020603050405020304" pitchFamily="18" charset="0"/>
              </a:rPr>
              <a:t>пий</a:t>
            </a:r>
            <a:r>
              <a:rPr lang="cs-CZ" altLang="de-CZ" sz="2800" i="1" dirty="0">
                <a:latin typeface="Times New Roman" panose="02020603050405020304" pitchFamily="18" charset="0"/>
              </a:rPr>
              <a:t>, </a:t>
            </a:r>
            <a:r>
              <a:rPr lang="cs-CZ" altLang="de-CZ" sz="2800" i="1" dirty="0" err="1">
                <a:latin typeface="Times New Roman" panose="02020603050405020304" pitchFamily="18" charset="0"/>
              </a:rPr>
              <a:t>к</a:t>
            </a:r>
            <a:r>
              <a:rPr lang="cs-CZ" altLang="de-CZ" sz="2800" i="1" u="sng" dirty="0" err="1">
                <a:latin typeface="Times New Roman" panose="02020603050405020304" pitchFamily="18" charset="0"/>
              </a:rPr>
              <a:t>у</a:t>
            </a:r>
            <a:r>
              <a:rPr lang="cs-CZ" altLang="de-CZ" sz="2800" i="1" dirty="0" err="1">
                <a:latin typeface="Times New Roman" panose="02020603050405020304" pitchFamily="18" charset="0"/>
              </a:rPr>
              <a:t>шанье</a:t>
            </a:r>
            <a:r>
              <a:rPr lang="cs-CZ" altLang="de-CZ" sz="2800" i="1" dirty="0">
                <a:latin typeface="Times New Roman" panose="02020603050405020304" pitchFamily="18" charset="0"/>
              </a:rPr>
              <a:t> – </a:t>
            </a:r>
            <a:r>
              <a:rPr lang="cs-CZ" altLang="de-CZ" sz="2800" i="1" dirty="0" err="1">
                <a:latin typeface="Times New Roman" panose="02020603050405020304" pitchFamily="18" charset="0"/>
              </a:rPr>
              <a:t>к</a:t>
            </a:r>
            <a:r>
              <a:rPr lang="cs-CZ" altLang="de-CZ" sz="2800" i="1" u="sng" dirty="0" err="1">
                <a:latin typeface="Times New Roman" panose="02020603050405020304" pitchFamily="18" charset="0"/>
              </a:rPr>
              <a:t>у</a:t>
            </a:r>
            <a:r>
              <a:rPr lang="cs-CZ" altLang="de-CZ" sz="2800" i="1" dirty="0" err="1">
                <a:latin typeface="Times New Roman" panose="02020603050405020304" pitchFamily="18" charset="0"/>
              </a:rPr>
              <a:t>шаний</a:t>
            </a:r>
            <a:r>
              <a:rPr lang="cs-CZ" altLang="de-CZ" sz="2800" i="1" dirty="0">
                <a:latin typeface="Times New Roman" panose="02020603050405020304" pitchFamily="18" charset="0"/>
              </a:rPr>
              <a:t>)</a:t>
            </a:r>
            <a:r>
              <a:rPr lang="cs-CZ" altLang="de-CZ" sz="2800" dirty="0">
                <a:latin typeface="Times New Roman" panose="02020603050405020304" pitchFamily="18" charset="0"/>
              </a:rPr>
              <a:t>; ani v tomto případě grafické {</a:t>
            </a:r>
            <a:r>
              <a:rPr lang="cs-CZ" altLang="de-CZ" sz="2800" dirty="0" err="1">
                <a:latin typeface="Times New Roman" panose="02020603050405020304" pitchFamily="18" charset="0"/>
              </a:rPr>
              <a:t>и</a:t>
            </a:r>
            <a:r>
              <a:rPr lang="cs-CZ" altLang="de-CZ" sz="2800" dirty="0">
                <a:latin typeface="Times New Roman" panose="02020603050405020304" pitchFamily="18" charset="0"/>
              </a:rPr>
              <a:t>} nikdy není pod přízvukem a lze ho interpretovat jako /e/ </a:t>
            </a:r>
          </a:p>
          <a:p>
            <a:pPr marL="336550" indent="-336550" algn="l" eaLnBrk="1" hangingPunct="1">
              <a:spcBef>
                <a:spcPts val="800"/>
              </a:spcBef>
              <a:buSzPct val="45000"/>
              <a:buFont typeface="Wingdings" pitchFamily="2" charset="2"/>
              <a:buChar char=""/>
              <a:tabLst>
                <a:tab pos="336550" algn="l"/>
                <a:tab pos="441325" algn="l"/>
                <a:tab pos="890588" algn="l"/>
                <a:tab pos="1339850" algn="l"/>
                <a:tab pos="1789113" algn="l"/>
                <a:tab pos="2238375" algn="l"/>
                <a:tab pos="2687638" algn="l"/>
                <a:tab pos="3136900" algn="l"/>
                <a:tab pos="3586163" algn="l"/>
                <a:tab pos="4035425" algn="l"/>
                <a:tab pos="4484688" algn="l"/>
                <a:tab pos="4933950" algn="l"/>
                <a:tab pos="5383213" algn="l"/>
                <a:tab pos="5832475" algn="l"/>
                <a:tab pos="6281738" algn="l"/>
                <a:tab pos="6731000" algn="l"/>
                <a:tab pos="7180263" algn="l"/>
                <a:tab pos="7629525" algn="l"/>
                <a:tab pos="8078788" algn="l"/>
                <a:tab pos="8528050" algn="l"/>
                <a:tab pos="8977313" algn="l"/>
              </a:tabLst>
              <a:defRPr/>
            </a:pPr>
            <a:r>
              <a:rPr lang="cs-CZ" altLang="de-CZ" sz="2800" dirty="0">
                <a:latin typeface="Times New Roman" panose="02020603050405020304" pitchFamily="18" charset="0"/>
              </a:rPr>
              <a:t>I u neuter nacházíme některé dílčí typy, např. slova s kmenem na sykavku:</a:t>
            </a:r>
          </a:p>
          <a:p>
            <a:pPr marL="336550" indent="-336550" algn="l" eaLnBrk="1" hangingPunct="1">
              <a:spcBef>
                <a:spcPts val="800"/>
              </a:spcBef>
              <a:buClrTx/>
              <a:buFontTx/>
              <a:buNone/>
              <a:tabLst>
                <a:tab pos="336550" algn="l"/>
                <a:tab pos="441325" algn="l"/>
                <a:tab pos="890588" algn="l"/>
                <a:tab pos="1339850" algn="l"/>
                <a:tab pos="1789113" algn="l"/>
                <a:tab pos="2238375" algn="l"/>
                <a:tab pos="2687638" algn="l"/>
                <a:tab pos="3136900" algn="l"/>
                <a:tab pos="3586163" algn="l"/>
                <a:tab pos="4035425" algn="l"/>
                <a:tab pos="4484688" algn="l"/>
                <a:tab pos="4933950" algn="l"/>
                <a:tab pos="5383213" algn="l"/>
                <a:tab pos="5832475" algn="l"/>
                <a:tab pos="6281738" algn="l"/>
                <a:tab pos="6731000" algn="l"/>
                <a:tab pos="7180263" algn="l"/>
                <a:tab pos="7629525" algn="l"/>
                <a:tab pos="8078788" algn="l"/>
                <a:tab pos="8528050" algn="l"/>
                <a:tab pos="8977313" algn="l"/>
              </a:tabLst>
              <a:defRPr/>
            </a:pPr>
            <a:r>
              <a:rPr lang="cs-CZ" altLang="de-CZ" sz="2800" dirty="0">
                <a:latin typeface="Times New Roman" panose="02020603050405020304" pitchFamily="18" charset="0"/>
              </a:rPr>
              <a:t>  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1">
            <a:extLst>
              <a:ext uri="{FF2B5EF4-FFF2-40B4-BE49-F238E27FC236}">
                <a16:creationId xmlns:a16="http://schemas.microsoft.com/office/drawing/2014/main" id="{D91B670F-9280-1E3D-4851-5DC1440298B9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250825" y="188913"/>
            <a:ext cx="8226425" cy="6408737"/>
          </a:xfrm>
        </p:spPr>
        <p:txBody>
          <a:bodyPr anchor="t"/>
          <a:lstStyle/>
          <a:p>
            <a:pPr marL="342900" indent="-336550" algn="l" eaLnBrk="1" hangingPunct="1">
              <a:spcBef>
                <a:spcPts val="800"/>
              </a:spcBef>
              <a:buClrTx/>
              <a:buFontTx/>
              <a:buNone/>
              <a:tabLst>
                <a:tab pos="342900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6500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  <a:tab pos="8980488" algn="l"/>
                <a:tab pos="9429750" algn="l"/>
                <a:tab pos="9879013" algn="l"/>
                <a:tab pos="10328275" algn="l"/>
                <a:tab pos="10777538" algn="l"/>
                <a:tab pos="10779125" algn="l"/>
                <a:tab pos="10780713" algn="l"/>
              </a:tabLst>
              <a:defRPr/>
            </a:pPr>
            <a:r>
              <a:rPr lang="ru-RU" altLang="de-CZ" sz="2800" dirty="0">
                <a:latin typeface="Times New Roman" panose="02020603050405020304" pitchFamily="18" charset="0"/>
              </a:rPr>
              <a:t>лиц</a:t>
            </a:r>
            <a:r>
              <a:rPr lang="ru-RU" altLang="de-CZ" sz="2800" u="sng" dirty="0">
                <a:latin typeface="Times New Roman" panose="02020603050405020304" pitchFamily="18" charset="0"/>
              </a:rPr>
              <a:t>о</a:t>
            </a:r>
            <a:r>
              <a:rPr lang="ru-RU" altLang="de-CZ" sz="2800" dirty="0">
                <a:latin typeface="Times New Roman" panose="02020603050405020304" pitchFamily="18" charset="0"/>
              </a:rPr>
              <a:t>				с</a:t>
            </a:r>
            <a:r>
              <a:rPr lang="ru-RU" altLang="de-CZ" sz="2800" u="sng" dirty="0">
                <a:latin typeface="Times New Roman" panose="02020603050405020304" pitchFamily="18" charset="0"/>
              </a:rPr>
              <a:t>е</a:t>
            </a:r>
            <a:r>
              <a:rPr lang="ru-RU" altLang="de-CZ" sz="2800" dirty="0">
                <a:latin typeface="Times New Roman" panose="02020603050405020304" pitchFamily="18" charset="0"/>
              </a:rPr>
              <a:t>рдце</a:t>
            </a:r>
          </a:p>
          <a:p>
            <a:pPr marL="342900" indent="-336550" algn="l" eaLnBrk="1" hangingPunct="1">
              <a:spcBef>
                <a:spcPts val="800"/>
              </a:spcBef>
              <a:buClrTx/>
              <a:buFontTx/>
              <a:buNone/>
              <a:tabLst>
                <a:tab pos="342900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6500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  <a:tab pos="8980488" algn="l"/>
                <a:tab pos="9429750" algn="l"/>
                <a:tab pos="9879013" algn="l"/>
                <a:tab pos="10328275" algn="l"/>
                <a:tab pos="10777538" algn="l"/>
                <a:tab pos="10779125" algn="l"/>
                <a:tab pos="10780713" algn="l"/>
              </a:tabLst>
              <a:defRPr/>
            </a:pPr>
            <a:r>
              <a:rPr lang="ru-RU" altLang="de-CZ" sz="2800" dirty="0">
                <a:latin typeface="Times New Roman" panose="02020603050405020304" pitchFamily="18" charset="0"/>
              </a:rPr>
              <a:t>лица				сердца</a:t>
            </a:r>
          </a:p>
          <a:p>
            <a:pPr marL="342900" indent="-336550" algn="l" eaLnBrk="1" hangingPunct="1">
              <a:spcBef>
                <a:spcPts val="800"/>
              </a:spcBef>
              <a:buClrTx/>
              <a:buFontTx/>
              <a:buNone/>
              <a:tabLst>
                <a:tab pos="342900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6500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  <a:tab pos="8980488" algn="l"/>
                <a:tab pos="9429750" algn="l"/>
                <a:tab pos="9879013" algn="l"/>
                <a:tab pos="10328275" algn="l"/>
                <a:tab pos="10777538" algn="l"/>
                <a:tab pos="10779125" algn="l"/>
                <a:tab pos="10780713" algn="l"/>
              </a:tabLst>
              <a:defRPr/>
            </a:pPr>
            <a:r>
              <a:rPr lang="ru-RU" altLang="de-CZ" sz="2800" dirty="0">
                <a:latin typeface="Times New Roman" panose="02020603050405020304" pitchFamily="18" charset="0"/>
              </a:rPr>
              <a:t>лицу				сердцу</a:t>
            </a:r>
          </a:p>
          <a:p>
            <a:pPr marL="342900" indent="-336550" algn="l" eaLnBrk="1" hangingPunct="1">
              <a:spcBef>
                <a:spcPts val="800"/>
              </a:spcBef>
              <a:buClrTx/>
              <a:buFontTx/>
              <a:buNone/>
              <a:tabLst>
                <a:tab pos="342900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6500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  <a:tab pos="8980488" algn="l"/>
                <a:tab pos="9429750" algn="l"/>
                <a:tab pos="9879013" algn="l"/>
                <a:tab pos="10328275" algn="l"/>
                <a:tab pos="10777538" algn="l"/>
                <a:tab pos="10779125" algn="l"/>
                <a:tab pos="10780713" algn="l"/>
              </a:tabLst>
              <a:defRPr/>
            </a:pPr>
            <a:r>
              <a:rPr lang="ru-RU" altLang="de-CZ" sz="2800" dirty="0">
                <a:latin typeface="Times New Roman" panose="02020603050405020304" pitchFamily="18" charset="0"/>
              </a:rPr>
              <a:t>лицо				сердце</a:t>
            </a:r>
          </a:p>
          <a:p>
            <a:pPr marL="342900" indent="-336550" algn="l" eaLnBrk="1" hangingPunct="1">
              <a:spcBef>
                <a:spcPts val="800"/>
              </a:spcBef>
              <a:buClrTx/>
              <a:buFontTx/>
              <a:buNone/>
              <a:tabLst>
                <a:tab pos="342900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6500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  <a:tab pos="8980488" algn="l"/>
                <a:tab pos="9429750" algn="l"/>
                <a:tab pos="9879013" algn="l"/>
                <a:tab pos="10328275" algn="l"/>
                <a:tab pos="10777538" algn="l"/>
                <a:tab pos="10779125" algn="l"/>
                <a:tab pos="10780713" algn="l"/>
              </a:tabLst>
              <a:defRPr/>
            </a:pPr>
            <a:r>
              <a:rPr lang="ru-RU" altLang="de-CZ" sz="2800" dirty="0">
                <a:latin typeface="Times New Roman" panose="02020603050405020304" pitchFamily="18" charset="0"/>
              </a:rPr>
              <a:t>лицом			сердцем</a:t>
            </a:r>
          </a:p>
          <a:p>
            <a:pPr marL="342900" indent="-336550" algn="l" eaLnBrk="1" hangingPunct="1">
              <a:spcBef>
                <a:spcPts val="800"/>
              </a:spcBef>
              <a:buClrTx/>
              <a:buFontTx/>
              <a:buNone/>
              <a:tabLst>
                <a:tab pos="342900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6500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  <a:tab pos="8980488" algn="l"/>
                <a:tab pos="9429750" algn="l"/>
                <a:tab pos="9879013" algn="l"/>
                <a:tab pos="10328275" algn="l"/>
                <a:tab pos="10777538" algn="l"/>
                <a:tab pos="10779125" algn="l"/>
                <a:tab pos="10780713" algn="l"/>
              </a:tabLst>
              <a:defRPr/>
            </a:pPr>
            <a:r>
              <a:rPr lang="ru-RU" altLang="de-CZ" sz="2800" dirty="0">
                <a:latin typeface="Times New Roman" panose="02020603050405020304" pitchFamily="18" charset="0"/>
              </a:rPr>
              <a:t>лице				сердце</a:t>
            </a:r>
          </a:p>
          <a:p>
            <a:pPr marL="342900" indent="-336550" algn="l" eaLnBrk="1" hangingPunct="1">
              <a:spcBef>
                <a:spcPts val="800"/>
              </a:spcBef>
              <a:buClrTx/>
              <a:buFontTx/>
              <a:buNone/>
              <a:tabLst>
                <a:tab pos="342900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6500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  <a:tab pos="8980488" algn="l"/>
                <a:tab pos="9429750" algn="l"/>
                <a:tab pos="9879013" algn="l"/>
                <a:tab pos="10328275" algn="l"/>
                <a:tab pos="10777538" algn="l"/>
                <a:tab pos="10779125" algn="l"/>
                <a:tab pos="10780713" algn="l"/>
              </a:tabLst>
              <a:defRPr/>
            </a:pPr>
            <a:r>
              <a:rPr lang="ru-RU" altLang="de-CZ" sz="2800" dirty="0">
                <a:latin typeface="Times New Roman" panose="02020603050405020304" pitchFamily="18" charset="0"/>
              </a:rPr>
              <a:t>л</a:t>
            </a:r>
            <a:r>
              <a:rPr lang="ru-RU" altLang="de-CZ" sz="2800" u="sng" dirty="0">
                <a:latin typeface="Times New Roman" panose="02020603050405020304" pitchFamily="18" charset="0"/>
              </a:rPr>
              <a:t>и</a:t>
            </a:r>
            <a:r>
              <a:rPr lang="ru-RU" altLang="de-CZ" sz="2800" dirty="0">
                <a:latin typeface="Times New Roman" panose="02020603050405020304" pitchFamily="18" charset="0"/>
              </a:rPr>
              <a:t>ца				сердц</a:t>
            </a:r>
            <a:r>
              <a:rPr lang="ru-RU" altLang="de-CZ" sz="2800" u="sng" dirty="0">
                <a:latin typeface="Times New Roman" panose="02020603050405020304" pitchFamily="18" charset="0"/>
              </a:rPr>
              <a:t>а</a:t>
            </a:r>
          </a:p>
          <a:p>
            <a:pPr marL="342900" indent="-336550" algn="l" eaLnBrk="1" hangingPunct="1">
              <a:spcBef>
                <a:spcPts val="800"/>
              </a:spcBef>
              <a:buClrTx/>
              <a:buFontTx/>
              <a:buNone/>
              <a:tabLst>
                <a:tab pos="342900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6500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  <a:tab pos="8980488" algn="l"/>
                <a:tab pos="9429750" algn="l"/>
                <a:tab pos="9879013" algn="l"/>
                <a:tab pos="10328275" algn="l"/>
                <a:tab pos="10777538" algn="l"/>
                <a:tab pos="10779125" algn="l"/>
                <a:tab pos="10780713" algn="l"/>
              </a:tabLst>
              <a:defRPr/>
            </a:pPr>
            <a:r>
              <a:rPr lang="ru-RU" altLang="de-CZ" sz="2800" dirty="0">
                <a:latin typeface="Times New Roman" panose="02020603050405020304" pitchFamily="18" charset="0"/>
              </a:rPr>
              <a:t>лиц				серд</a:t>
            </a:r>
            <a:r>
              <a:rPr lang="ru-RU" altLang="de-CZ" sz="2800" u="sng" dirty="0">
                <a:latin typeface="Times New Roman" panose="02020603050405020304" pitchFamily="18" charset="0"/>
              </a:rPr>
              <a:t>е</a:t>
            </a:r>
            <a:r>
              <a:rPr lang="ru-RU" altLang="de-CZ" sz="2800" dirty="0">
                <a:latin typeface="Times New Roman" panose="02020603050405020304" pitchFamily="18" charset="0"/>
              </a:rPr>
              <a:t>ц</a:t>
            </a:r>
          </a:p>
          <a:p>
            <a:pPr marL="342900" indent="-336550" algn="l" eaLnBrk="1" hangingPunct="1">
              <a:spcBef>
                <a:spcPts val="800"/>
              </a:spcBef>
              <a:buClrTx/>
              <a:buFontTx/>
              <a:buNone/>
              <a:tabLst>
                <a:tab pos="342900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6500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  <a:tab pos="8980488" algn="l"/>
                <a:tab pos="9429750" algn="l"/>
                <a:tab pos="9879013" algn="l"/>
                <a:tab pos="10328275" algn="l"/>
                <a:tab pos="10777538" algn="l"/>
                <a:tab pos="10779125" algn="l"/>
                <a:tab pos="10780713" algn="l"/>
              </a:tabLst>
              <a:defRPr/>
            </a:pPr>
            <a:r>
              <a:rPr lang="ru-RU" altLang="de-CZ" sz="2800" dirty="0">
                <a:latin typeface="Times New Roman" panose="02020603050405020304" pitchFamily="18" charset="0"/>
              </a:rPr>
              <a:t>лицам			сердцам</a:t>
            </a:r>
          </a:p>
          <a:p>
            <a:pPr marL="342900" indent="-336550" algn="l" eaLnBrk="1" hangingPunct="1">
              <a:spcBef>
                <a:spcPts val="800"/>
              </a:spcBef>
              <a:buClrTx/>
              <a:buFontTx/>
              <a:buNone/>
              <a:tabLst>
                <a:tab pos="342900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6500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  <a:tab pos="8980488" algn="l"/>
                <a:tab pos="9429750" algn="l"/>
                <a:tab pos="9879013" algn="l"/>
                <a:tab pos="10328275" algn="l"/>
                <a:tab pos="10777538" algn="l"/>
                <a:tab pos="10779125" algn="l"/>
                <a:tab pos="10780713" algn="l"/>
              </a:tabLst>
              <a:defRPr/>
            </a:pPr>
            <a:r>
              <a:rPr lang="ru-RU" altLang="de-CZ" sz="2800" dirty="0">
                <a:latin typeface="Times New Roman" panose="02020603050405020304" pitchFamily="18" charset="0"/>
              </a:rPr>
              <a:t>лица				сердца</a:t>
            </a:r>
          </a:p>
          <a:p>
            <a:pPr marL="342900" indent="-336550" algn="l" eaLnBrk="1" hangingPunct="1">
              <a:spcBef>
                <a:spcPts val="800"/>
              </a:spcBef>
              <a:buClrTx/>
              <a:buFontTx/>
              <a:buNone/>
              <a:tabLst>
                <a:tab pos="342900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6500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  <a:tab pos="8980488" algn="l"/>
                <a:tab pos="9429750" algn="l"/>
                <a:tab pos="9879013" algn="l"/>
                <a:tab pos="10328275" algn="l"/>
                <a:tab pos="10777538" algn="l"/>
                <a:tab pos="10779125" algn="l"/>
                <a:tab pos="10780713" algn="l"/>
              </a:tabLst>
              <a:defRPr/>
            </a:pPr>
            <a:r>
              <a:rPr lang="ru-RU" altLang="de-CZ" sz="2800" dirty="0">
                <a:latin typeface="Times New Roman" panose="02020603050405020304" pitchFamily="18" charset="0"/>
              </a:rPr>
              <a:t>лицами			сердцами</a:t>
            </a:r>
          </a:p>
          <a:p>
            <a:pPr marL="342900" indent="-336550" algn="l" eaLnBrk="1" hangingPunct="1">
              <a:spcBef>
                <a:spcPts val="800"/>
              </a:spcBef>
              <a:buClrTx/>
              <a:buFontTx/>
              <a:buNone/>
              <a:tabLst>
                <a:tab pos="342900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6500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  <a:tab pos="8980488" algn="l"/>
                <a:tab pos="9429750" algn="l"/>
                <a:tab pos="9879013" algn="l"/>
                <a:tab pos="10328275" algn="l"/>
                <a:tab pos="10777538" algn="l"/>
                <a:tab pos="10779125" algn="l"/>
                <a:tab pos="10780713" algn="l"/>
              </a:tabLst>
              <a:defRPr/>
            </a:pPr>
            <a:r>
              <a:rPr lang="ru-RU" altLang="de-CZ" sz="2800" dirty="0">
                <a:latin typeface="Times New Roman" panose="02020603050405020304" pitchFamily="18" charset="0"/>
              </a:rPr>
              <a:t>лицах			сердцах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1">
            <a:extLst>
              <a:ext uri="{FF2B5EF4-FFF2-40B4-BE49-F238E27FC236}">
                <a16:creationId xmlns:a16="http://schemas.microsoft.com/office/drawing/2014/main" id="{B0D70453-0150-5A98-3EA3-F966E459A4D4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273050" y="431800"/>
            <a:ext cx="8655050" cy="5759450"/>
          </a:xfrm>
        </p:spPr>
        <p:txBody>
          <a:bodyPr anchor="t"/>
          <a:lstStyle/>
          <a:p>
            <a:pPr marL="338138" indent="-338138" algn="l" eaLnBrk="1" hangingPunct="1">
              <a:spcBef>
                <a:spcPts val="800"/>
              </a:spcBef>
              <a:buSzPct val="45000"/>
              <a:buFont typeface="Wingdings" pitchFamily="2" charset="2"/>
              <a:buChar char="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  <a:defRPr/>
            </a:pPr>
            <a:r>
              <a:rPr lang="cs-CZ" altLang="de-CZ" sz="2800" dirty="0">
                <a:latin typeface="Times New Roman" panose="02020603050405020304" pitchFamily="18" charset="0"/>
              </a:rPr>
              <a:t>Psaní {</a:t>
            </a:r>
            <a:r>
              <a:rPr lang="cs-CZ" altLang="de-CZ" sz="2800" dirty="0" err="1">
                <a:latin typeface="Times New Roman" panose="02020603050405020304" pitchFamily="18" charset="0"/>
              </a:rPr>
              <a:t>о</a:t>
            </a:r>
            <a:r>
              <a:rPr lang="cs-CZ" altLang="de-CZ" sz="2800" dirty="0">
                <a:latin typeface="Times New Roman" panose="02020603050405020304" pitchFamily="18" charset="0"/>
              </a:rPr>
              <a:t>} pod přízvukem a {</a:t>
            </a:r>
            <a:r>
              <a:rPr lang="cs-CZ" altLang="de-CZ" sz="2800" dirty="0" err="1">
                <a:latin typeface="Times New Roman" panose="02020603050405020304" pitchFamily="18" charset="0"/>
              </a:rPr>
              <a:t>е</a:t>
            </a:r>
            <a:r>
              <a:rPr lang="cs-CZ" altLang="de-CZ" sz="2800" dirty="0">
                <a:latin typeface="Times New Roman" panose="02020603050405020304" pitchFamily="18" charset="0"/>
              </a:rPr>
              <a:t>} mimo přízvuk je konvenční (srov. také </a:t>
            </a:r>
            <a:r>
              <a:rPr lang="cs-CZ" altLang="de-CZ" sz="2800" i="1" dirty="0" err="1">
                <a:latin typeface="Times New Roman" panose="02020603050405020304" pitchFamily="18" charset="0"/>
              </a:rPr>
              <a:t>плеч</a:t>
            </a:r>
            <a:r>
              <a:rPr lang="cs-CZ" altLang="de-CZ" sz="2800" i="1" u="sng" dirty="0" err="1">
                <a:latin typeface="Times New Roman" panose="02020603050405020304" pitchFamily="18" charset="0"/>
              </a:rPr>
              <a:t>о</a:t>
            </a:r>
            <a:r>
              <a:rPr lang="cs-CZ" altLang="de-CZ" sz="2800" dirty="0">
                <a:latin typeface="Times New Roman" panose="02020603050405020304" pitchFamily="18" charset="0"/>
              </a:rPr>
              <a:t> vs. </a:t>
            </a:r>
            <a:r>
              <a:rPr lang="cs-CZ" altLang="de-CZ" sz="2800" i="1" dirty="0" err="1">
                <a:latin typeface="Times New Roman" panose="02020603050405020304" pitchFamily="18" charset="0"/>
              </a:rPr>
              <a:t>в</a:t>
            </a:r>
            <a:r>
              <a:rPr lang="cs-CZ" altLang="de-CZ" sz="2800" i="1" u="sng" dirty="0" err="1">
                <a:latin typeface="Times New Roman" panose="02020603050405020304" pitchFamily="18" charset="0"/>
              </a:rPr>
              <a:t>е</a:t>
            </a:r>
            <a:r>
              <a:rPr lang="cs-CZ" altLang="de-CZ" sz="2800" i="1" dirty="0" err="1">
                <a:latin typeface="Times New Roman" panose="02020603050405020304" pitchFamily="18" charset="0"/>
              </a:rPr>
              <a:t>че</a:t>
            </a:r>
            <a:r>
              <a:rPr lang="cs-CZ" altLang="de-CZ" sz="2800" dirty="0">
                <a:latin typeface="Times New Roman" panose="02020603050405020304" pitchFamily="18" charset="0"/>
              </a:rPr>
              <a:t>), teoreticky by se mohlo psát </a:t>
            </a:r>
            <a:r>
              <a:rPr lang="cs-CZ" altLang="de-CZ" sz="2800" i="1" dirty="0">
                <a:latin typeface="Times New Roman" panose="02020603050405020304" pitchFamily="18" charset="0"/>
              </a:rPr>
              <a:t>*</a:t>
            </a:r>
            <a:r>
              <a:rPr lang="cs-CZ" altLang="de-CZ" sz="2800" i="1" dirty="0" err="1">
                <a:latin typeface="Times New Roman" panose="02020603050405020304" pitchFamily="18" charset="0"/>
              </a:rPr>
              <a:t>лицё</a:t>
            </a:r>
            <a:r>
              <a:rPr lang="cs-CZ" altLang="de-CZ" sz="2800" dirty="0">
                <a:latin typeface="Times New Roman" panose="02020603050405020304" pitchFamily="18" charset="0"/>
              </a:rPr>
              <a:t> resp. </a:t>
            </a:r>
            <a:r>
              <a:rPr lang="cs-CZ" altLang="de-CZ" sz="2800" i="1" dirty="0">
                <a:latin typeface="Times New Roman" panose="02020603050405020304" pitchFamily="18" charset="0"/>
              </a:rPr>
              <a:t>*</a:t>
            </a:r>
            <a:r>
              <a:rPr lang="cs-CZ" altLang="de-CZ" sz="2800" i="1" dirty="0" err="1">
                <a:latin typeface="Times New Roman" panose="02020603050405020304" pitchFamily="18" charset="0"/>
              </a:rPr>
              <a:t>сердцо</a:t>
            </a:r>
            <a:r>
              <a:rPr lang="cs-CZ" altLang="de-CZ" sz="2800" dirty="0">
                <a:latin typeface="Times New Roman" panose="02020603050405020304" pitchFamily="18" charset="0"/>
              </a:rPr>
              <a:t> se stejným vztahem k fonologii</a:t>
            </a:r>
          </a:p>
          <a:p>
            <a:pPr marL="338138" indent="-338138" algn="l" eaLnBrk="1" hangingPunct="1">
              <a:spcBef>
                <a:spcPts val="800"/>
              </a:spcBef>
              <a:buSzPct val="45000"/>
              <a:buFont typeface="Wingdings" pitchFamily="2" charset="2"/>
              <a:buChar char="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  <a:defRPr/>
            </a:pPr>
            <a:r>
              <a:rPr lang="cs-CZ" altLang="de-CZ" sz="2800" dirty="0">
                <a:latin typeface="Times New Roman" panose="02020603050405020304" pitchFamily="18" charset="0"/>
              </a:rPr>
              <a:t>K typu patří i již uvedená derivovaná augmentativa typu </a:t>
            </a:r>
            <a:r>
              <a:rPr lang="cs-CZ" altLang="de-CZ" sz="2800" i="1" dirty="0" err="1">
                <a:latin typeface="Times New Roman" panose="02020603050405020304" pitchFamily="18" charset="0"/>
              </a:rPr>
              <a:t>домище</a:t>
            </a:r>
            <a:r>
              <a:rPr lang="cs-CZ" altLang="de-CZ" sz="2800" dirty="0">
                <a:latin typeface="Times New Roman" panose="02020603050405020304" pitchFamily="18" charset="0"/>
              </a:rPr>
              <a:t>, která dnes v souladu se základním slovem jsou mužského rodu</a:t>
            </a:r>
          </a:p>
          <a:p>
            <a:pPr marL="338138" indent="-338138" algn="l" eaLnBrk="1" hangingPunct="1">
              <a:spcBef>
                <a:spcPts val="800"/>
              </a:spcBef>
              <a:buSzPct val="45000"/>
              <a:buFont typeface="Wingdings" pitchFamily="2" charset="2"/>
              <a:buChar char="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  <a:defRPr/>
            </a:pPr>
            <a:r>
              <a:rPr lang="cs-CZ" altLang="de-CZ" sz="2800" dirty="0">
                <a:latin typeface="Times New Roman" panose="02020603050405020304" pitchFamily="18" charset="0"/>
              </a:rPr>
              <a:t>Podobně jako typ </a:t>
            </a:r>
            <a:r>
              <a:rPr lang="cs-CZ" altLang="de-CZ" sz="2800" i="1" dirty="0" err="1">
                <a:latin typeface="Times New Roman" panose="02020603050405020304" pitchFamily="18" charset="0"/>
              </a:rPr>
              <a:t>пролетарий</a:t>
            </a:r>
            <a:r>
              <a:rPr lang="cs-CZ" altLang="de-CZ" sz="2800" i="1" dirty="0">
                <a:latin typeface="Times New Roman" panose="02020603050405020304" pitchFamily="18" charset="0"/>
              </a:rPr>
              <a:t> </a:t>
            </a:r>
            <a:r>
              <a:rPr lang="cs-CZ" altLang="de-CZ" sz="2800" dirty="0">
                <a:latin typeface="Times New Roman" panose="02020603050405020304" pitchFamily="18" charset="0"/>
              </a:rPr>
              <a:t>u maskulin je zde (mnohem častější) typ </a:t>
            </a:r>
            <a:r>
              <a:rPr lang="cs-CZ" altLang="de-CZ" sz="2800" i="1" dirty="0" err="1">
                <a:latin typeface="Times New Roman" panose="02020603050405020304" pitchFamily="18" charset="0"/>
              </a:rPr>
              <a:t>знание</a:t>
            </a:r>
            <a:r>
              <a:rPr lang="cs-CZ" altLang="de-CZ" sz="2800" i="1" dirty="0">
                <a:latin typeface="Times New Roman" panose="02020603050405020304" pitchFamily="18" charset="0"/>
              </a:rPr>
              <a:t> </a:t>
            </a:r>
            <a:r>
              <a:rPr lang="cs-CZ" altLang="de-CZ" sz="2800" dirty="0">
                <a:latin typeface="Times New Roman" panose="02020603050405020304" pitchFamily="18" charset="0"/>
              </a:rPr>
              <a:t>na /</a:t>
            </a:r>
            <a:r>
              <a:rPr lang="cs-CZ" altLang="de-CZ" sz="2800" dirty="0" err="1">
                <a:latin typeface="Times New Roman" panose="02020603050405020304" pitchFamily="18" charset="0"/>
              </a:rPr>
              <a:t>ij</a:t>
            </a:r>
            <a:r>
              <a:rPr lang="cs-CZ" altLang="de-CZ" sz="2800" dirty="0">
                <a:latin typeface="Times New Roman" panose="02020603050405020304" pitchFamily="18" charset="0"/>
              </a:rPr>
              <a:t>/, který má v </a:t>
            </a:r>
            <a:r>
              <a:rPr lang="cs-CZ" altLang="de-CZ" sz="2800" dirty="0" err="1">
                <a:latin typeface="Times New Roman" panose="02020603050405020304" pitchFamily="18" charset="0"/>
              </a:rPr>
              <a:t>Lsg</a:t>
            </a:r>
            <a:r>
              <a:rPr lang="cs-CZ" altLang="de-CZ" sz="2800" dirty="0">
                <a:latin typeface="Times New Roman" panose="02020603050405020304" pitchFamily="18" charset="0"/>
              </a:rPr>
              <a:t> grafické {</a:t>
            </a:r>
            <a:r>
              <a:rPr lang="cs-CZ" altLang="de-CZ" sz="2800" dirty="0" err="1">
                <a:latin typeface="Times New Roman" panose="02020603050405020304" pitchFamily="18" charset="0"/>
              </a:rPr>
              <a:t>и</a:t>
            </a:r>
            <a:r>
              <a:rPr lang="cs-CZ" altLang="de-CZ" sz="2800" dirty="0">
                <a:latin typeface="Times New Roman" panose="02020603050405020304" pitchFamily="18" charset="0"/>
              </a:rPr>
              <a:t>}:</a:t>
            </a:r>
          </a:p>
          <a:p>
            <a:pPr marL="338138" indent="-338138" algn="l" eaLnBrk="1" hangingPunct="1">
              <a:spcBef>
                <a:spcPts val="800"/>
              </a:spcBef>
              <a:buSzPct val="45000"/>
              <a:buFont typeface="Wingdings" pitchFamily="2" charset="2"/>
              <a:buChar char="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  <a:defRPr/>
            </a:pPr>
            <a:r>
              <a:rPr lang="cs-CZ" altLang="de-CZ" sz="2800" i="1" dirty="0" err="1">
                <a:latin typeface="Times New Roman" panose="02020603050405020304" pitchFamily="18" charset="0"/>
              </a:rPr>
              <a:t>зн</a:t>
            </a:r>
            <a:r>
              <a:rPr lang="cs-CZ" altLang="de-CZ" sz="2800" i="1" u="sng" dirty="0" err="1">
                <a:latin typeface="Times New Roman" panose="02020603050405020304" pitchFamily="18" charset="0"/>
              </a:rPr>
              <a:t>а</a:t>
            </a:r>
            <a:r>
              <a:rPr lang="cs-CZ" altLang="de-CZ" sz="2800" i="1" dirty="0" err="1">
                <a:latin typeface="Times New Roman" panose="02020603050405020304" pitchFamily="18" charset="0"/>
              </a:rPr>
              <a:t>ние</a:t>
            </a:r>
            <a:r>
              <a:rPr lang="cs-CZ" altLang="de-CZ" sz="2800" i="1" dirty="0">
                <a:latin typeface="Times New Roman" panose="02020603050405020304" pitchFamily="18" charset="0"/>
              </a:rPr>
              <a:t>, </a:t>
            </a:r>
            <a:r>
              <a:rPr lang="cs-CZ" altLang="de-CZ" sz="2800" i="1" dirty="0" err="1">
                <a:latin typeface="Times New Roman" panose="02020603050405020304" pitchFamily="18" charset="0"/>
              </a:rPr>
              <a:t>знания</a:t>
            </a:r>
            <a:r>
              <a:rPr lang="cs-CZ" altLang="de-CZ" sz="2800" i="1" dirty="0">
                <a:latin typeface="Times New Roman" panose="02020603050405020304" pitchFamily="18" charset="0"/>
              </a:rPr>
              <a:t>, </a:t>
            </a:r>
            <a:r>
              <a:rPr lang="cs-CZ" altLang="de-CZ" sz="2800" i="1" dirty="0" err="1">
                <a:latin typeface="Times New Roman" panose="02020603050405020304" pitchFamily="18" charset="0"/>
              </a:rPr>
              <a:t>знанию</a:t>
            </a:r>
            <a:r>
              <a:rPr lang="cs-CZ" altLang="de-CZ" sz="2800" i="1" dirty="0">
                <a:latin typeface="Times New Roman" panose="02020603050405020304" pitchFamily="18" charset="0"/>
              </a:rPr>
              <a:t>, </a:t>
            </a:r>
            <a:r>
              <a:rPr lang="cs-CZ" altLang="de-CZ" sz="2800" i="1" dirty="0" err="1">
                <a:latin typeface="Times New Roman" panose="02020603050405020304" pitchFamily="18" charset="0"/>
              </a:rPr>
              <a:t>знание</a:t>
            </a:r>
            <a:r>
              <a:rPr lang="cs-CZ" altLang="de-CZ" sz="2800" i="1" dirty="0">
                <a:latin typeface="Times New Roman" panose="02020603050405020304" pitchFamily="18" charset="0"/>
              </a:rPr>
              <a:t>, </a:t>
            </a:r>
            <a:r>
              <a:rPr lang="cs-CZ" altLang="de-CZ" sz="2800" i="1" dirty="0" err="1">
                <a:latin typeface="Times New Roman" panose="02020603050405020304" pitchFamily="18" charset="0"/>
              </a:rPr>
              <a:t>знанием</a:t>
            </a:r>
            <a:r>
              <a:rPr lang="cs-CZ" altLang="de-CZ" sz="2800" i="1" dirty="0">
                <a:latin typeface="Times New Roman" panose="02020603050405020304" pitchFamily="18" charset="0"/>
              </a:rPr>
              <a:t>, </a:t>
            </a:r>
            <a:r>
              <a:rPr lang="cs-CZ" altLang="de-CZ" sz="2800" i="1" dirty="0" err="1">
                <a:latin typeface="Times New Roman" panose="02020603050405020304" pitchFamily="18" charset="0"/>
              </a:rPr>
              <a:t>знани</a:t>
            </a:r>
            <a:r>
              <a:rPr lang="cs-CZ" altLang="de-CZ" sz="2800" i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и</a:t>
            </a:r>
            <a:r>
              <a:rPr lang="cs-CZ" altLang="de-CZ" sz="2800" i="1" dirty="0">
                <a:latin typeface="Times New Roman" panose="02020603050405020304" pitchFamily="18" charset="0"/>
              </a:rPr>
              <a:t>, </a:t>
            </a:r>
            <a:r>
              <a:rPr lang="cs-CZ" altLang="de-CZ" sz="2800" i="1" dirty="0" err="1">
                <a:latin typeface="Times New Roman" panose="02020603050405020304" pitchFamily="18" charset="0"/>
              </a:rPr>
              <a:t>знания</a:t>
            </a:r>
            <a:r>
              <a:rPr lang="cs-CZ" altLang="de-CZ" sz="2800" i="1" dirty="0">
                <a:latin typeface="Times New Roman" panose="02020603050405020304" pitchFamily="18" charset="0"/>
              </a:rPr>
              <a:t>, </a:t>
            </a:r>
            <a:r>
              <a:rPr lang="cs-CZ" altLang="de-CZ" sz="2800" i="1" dirty="0" err="1">
                <a:latin typeface="Times New Roman" panose="02020603050405020304" pitchFamily="18" charset="0"/>
              </a:rPr>
              <a:t>знаний</a:t>
            </a:r>
            <a:r>
              <a:rPr lang="cs-CZ" altLang="de-CZ" sz="2800" i="1" dirty="0">
                <a:latin typeface="Times New Roman" panose="02020603050405020304" pitchFamily="18" charset="0"/>
              </a:rPr>
              <a:t>, </a:t>
            </a:r>
            <a:r>
              <a:rPr lang="cs-CZ" altLang="de-CZ" sz="2800" i="1" dirty="0" err="1">
                <a:latin typeface="Times New Roman" panose="02020603050405020304" pitchFamily="18" charset="0"/>
              </a:rPr>
              <a:t>знаниям</a:t>
            </a:r>
            <a:r>
              <a:rPr lang="cs-CZ" altLang="de-CZ" sz="2800" i="1" dirty="0">
                <a:latin typeface="Times New Roman" panose="02020603050405020304" pitchFamily="18" charset="0"/>
              </a:rPr>
              <a:t>, </a:t>
            </a:r>
            <a:r>
              <a:rPr lang="cs-CZ" altLang="de-CZ" sz="2800" i="1" dirty="0" err="1">
                <a:latin typeface="Times New Roman" panose="02020603050405020304" pitchFamily="18" charset="0"/>
              </a:rPr>
              <a:t>знания</a:t>
            </a:r>
            <a:r>
              <a:rPr lang="cs-CZ" altLang="de-CZ" sz="2800" i="1" dirty="0">
                <a:latin typeface="Times New Roman" panose="02020603050405020304" pitchFamily="18" charset="0"/>
              </a:rPr>
              <a:t>, </a:t>
            </a:r>
            <a:r>
              <a:rPr lang="cs-CZ" altLang="de-CZ" sz="2800" i="1" dirty="0" err="1">
                <a:latin typeface="Times New Roman" panose="02020603050405020304" pitchFamily="18" charset="0"/>
              </a:rPr>
              <a:t>знаниями</a:t>
            </a:r>
            <a:r>
              <a:rPr lang="cs-CZ" altLang="de-CZ" sz="2800" i="1" dirty="0">
                <a:latin typeface="Times New Roman" panose="02020603050405020304" pitchFamily="18" charset="0"/>
              </a:rPr>
              <a:t>, </a:t>
            </a:r>
            <a:r>
              <a:rPr lang="cs-CZ" altLang="de-CZ" sz="2800" i="1" dirty="0" err="1">
                <a:latin typeface="Times New Roman" panose="02020603050405020304" pitchFamily="18" charset="0"/>
              </a:rPr>
              <a:t>знаниях</a:t>
            </a:r>
            <a:r>
              <a:rPr lang="cs-CZ" altLang="de-CZ" sz="2800" dirty="0">
                <a:latin typeface="Times New Roman" panose="02020603050405020304" pitchFamily="18" charset="0"/>
              </a:rPr>
              <a:t>  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1">
            <a:extLst>
              <a:ext uri="{FF2B5EF4-FFF2-40B4-BE49-F238E27FC236}">
                <a16:creationId xmlns:a16="http://schemas.microsoft.com/office/drawing/2014/main" id="{5F6E4629-2FB6-68F4-DA5C-02A340BC5CC0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215900" y="215900"/>
            <a:ext cx="8423275" cy="6335713"/>
          </a:xfrm>
        </p:spPr>
        <p:txBody>
          <a:bodyPr anchor="t"/>
          <a:lstStyle/>
          <a:p>
            <a:pPr marL="338138" indent="-338138" algn="l" eaLnBrk="1" hangingPunct="1">
              <a:spcBef>
                <a:spcPts val="800"/>
              </a:spcBef>
              <a:buSzPct val="45000"/>
              <a:buFont typeface="Wingdings" pitchFamily="2" charset="2"/>
              <a:buChar char="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  <a:defRPr/>
            </a:pPr>
            <a:r>
              <a:rPr lang="cs-CZ" altLang="de-CZ" sz="2800" dirty="0">
                <a:latin typeface="Times New Roman" panose="02020603050405020304" pitchFamily="18" charset="0"/>
              </a:rPr>
              <a:t>Na rozdíl od maskulin jsou u neuter ovšem typy s přízvukem na koncovce, a to dva: </a:t>
            </a:r>
            <a:r>
              <a:rPr lang="cs-CZ" altLang="de-CZ" sz="2800" i="1" dirty="0" err="1">
                <a:latin typeface="Times New Roman" panose="02020603050405020304" pitchFamily="18" charset="0"/>
              </a:rPr>
              <a:t>остриё</a:t>
            </a:r>
            <a:r>
              <a:rPr lang="cs-CZ" altLang="de-CZ" sz="2800" dirty="0">
                <a:latin typeface="Times New Roman" panose="02020603050405020304" pitchFamily="18" charset="0"/>
              </a:rPr>
              <a:t> ,ostří</a:t>
            </a:r>
            <a:r>
              <a:rPr lang="cs-CZ" altLang="de-DE" sz="2800" dirty="0">
                <a:latin typeface="Times New Roman" panose="02020603050405020304" pitchFamily="18" charset="0"/>
              </a:rPr>
              <a:t>‘</a:t>
            </a:r>
            <a:r>
              <a:rPr lang="cs-CZ" altLang="de-CZ" sz="2800" dirty="0">
                <a:latin typeface="Times New Roman" panose="02020603050405020304" pitchFamily="18" charset="0"/>
              </a:rPr>
              <a:t> vs. </a:t>
            </a:r>
            <a:r>
              <a:rPr lang="cs-CZ" altLang="de-CZ" sz="2800" i="1" dirty="0" err="1">
                <a:latin typeface="Times New Roman" panose="02020603050405020304" pitchFamily="18" charset="0"/>
              </a:rPr>
              <a:t>жити</a:t>
            </a:r>
            <a:r>
              <a:rPr lang="cs-CZ" altLang="de-CZ" sz="2800" i="1" u="sng" dirty="0" err="1">
                <a:latin typeface="Times New Roman" panose="02020603050405020304" pitchFamily="18" charset="0"/>
              </a:rPr>
              <a:t>е</a:t>
            </a:r>
            <a:r>
              <a:rPr lang="cs-CZ" altLang="de-CZ" sz="2800" dirty="0">
                <a:latin typeface="Times New Roman" panose="02020603050405020304" pitchFamily="18" charset="0"/>
              </a:rPr>
              <a:t> ,život světce</a:t>
            </a:r>
            <a:r>
              <a:rPr lang="cs-CZ" altLang="de-DE" sz="2800" dirty="0">
                <a:latin typeface="Times New Roman" panose="02020603050405020304" pitchFamily="18" charset="0"/>
              </a:rPr>
              <a:t>‘</a:t>
            </a:r>
            <a:r>
              <a:rPr lang="cs-CZ" altLang="de-CZ" sz="2800" dirty="0">
                <a:latin typeface="Times New Roman" panose="02020603050405020304" pitchFamily="18" charset="0"/>
              </a:rPr>
              <a:t>. Srov. </a:t>
            </a:r>
            <a:r>
              <a:rPr lang="cs-CZ" altLang="de-CZ" sz="2800" dirty="0" err="1">
                <a:latin typeface="Times New Roman" panose="02020603050405020304" pitchFamily="18" charset="0"/>
              </a:rPr>
              <a:t>Nsg</a:t>
            </a:r>
            <a:r>
              <a:rPr lang="cs-CZ" altLang="de-CZ" sz="2800" dirty="0">
                <a:latin typeface="Times New Roman" panose="02020603050405020304" pitchFamily="18" charset="0"/>
              </a:rPr>
              <a:t> </a:t>
            </a:r>
            <a:r>
              <a:rPr lang="cs-CZ" altLang="de-CZ" sz="2800" i="1" dirty="0" err="1">
                <a:latin typeface="Times New Roman" panose="02020603050405020304" pitchFamily="18" charset="0"/>
              </a:rPr>
              <a:t>остриё</a:t>
            </a:r>
            <a:r>
              <a:rPr lang="cs-CZ" altLang="de-CZ" sz="2800" i="1" dirty="0">
                <a:latin typeface="Times New Roman" panose="02020603050405020304" pitchFamily="18" charset="0"/>
              </a:rPr>
              <a:t> – </a:t>
            </a:r>
            <a:r>
              <a:rPr lang="cs-CZ" altLang="de-CZ" sz="2800" i="1" dirty="0" err="1">
                <a:latin typeface="Times New Roman" panose="02020603050405020304" pitchFamily="18" charset="0"/>
              </a:rPr>
              <a:t>жити</a:t>
            </a:r>
            <a:r>
              <a:rPr lang="cs-CZ" altLang="de-CZ" sz="2800" i="1" u="sng" dirty="0" err="1">
                <a:latin typeface="Times New Roman" panose="02020603050405020304" pitchFamily="18" charset="0"/>
              </a:rPr>
              <a:t>е</a:t>
            </a:r>
            <a:r>
              <a:rPr lang="cs-CZ" altLang="de-CZ" sz="2800" dirty="0">
                <a:latin typeface="Times New Roman" panose="02020603050405020304" pitchFamily="18" charset="0"/>
              </a:rPr>
              <a:t>,  </a:t>
            </a:r>
            <a:r>
              <a:rPr lang="cs-CZ" altLang="de-CZ" sz="2800" dirty="0" err="1">
                <a:latin typeface="Times New Roman" panose="02020603050405020304" pitchFamily="18" charset="0"/>
              </a:rPr>
              <a:t>Lsg</a:t>
            </a:r>
            <a:r>
              <a:rPr lang="cs-CZ" altLang="de-CZ" sz="2800" dirty="0">
                <a:latin typeface="Times New Roman" panose="02020603050405020304" pitchFamily="18" charset="0"/>
              </a:rPr>
              <a:t> </a:t>
            </a:r>
            <a:r>
              <a:rPr lang="cs-CZ" altLang="de-CZ" sz="2800" i="1" dirty="0" err="1">
                <a:latin typeface="Times New Roman" panose="02020603050405020304" pitchFamily="18" charset="0"/>
              </a:rPr>
              <a:t>остри</a:t>
            </a:r>
            <a:r>
              <a:rPr lang="cs-CZ" altLang="de-CZ" sz="2800" i="1" u="sng" dirty="0" err="1">
                <a:latin typeface="Times New Roman" panose="02020603050405020304" pitchFamily="18" charset="0"/>
              </a:rPr>
              <a:t>е</a:t>
            </a:r>
            <a:r>
              <a:rPr lang="cs-CZ" altLang="de-CZ" sz="2800" dirty="0">
                <a:latin typeface="Times New Roman" panose="02020603050405020304" pitchFamily="18" charset="0"/>
              </a:rPr>
              <a:t> – </a:t>
            </a:r>
            <a:r>
              <a:rPr lang="cs-CZ" altLang="de-CZ" sz="2800" i="1" dirty="0" err="1">
                <a:latin typeface="Times New Roman" panose="02020603050405020304" pitchFamily="18" charset="0"/>
              </a:rPr>
              <a:t>жити</a:t>
            </a:r>
            <a:r>
              <a:rPr lang="cs-CZ" altLang="de-CZ" sz="2800" i="1" u="sng" dirty="0" err="1">
                <a:latin typeface="Times New Roman" panose="02020603050405020304" pitchFamily="18" charset="0"/>
              </a:rPr>
              <a:t>и</a:t>
            </a:r>
            <a:r>
              <a:rPr lang="cs-CZ" altLang="de-CZ" sz="2800" dirty="0">
                <a:latin typeface="Times New Roman" panose="02020603050405020304" pitchFamily="18" charset="0"/>
              </a:rPr>
              <a:t>, </a:t>
            </a:r>
            <a:r>
              <a:rPr lang="cs-CZ" altLang="de-CZ" sz="2800" dirty="0" err="1">
                <a:latin typeface="Times New Roman" panose="02020603050405020304" pitchFamily="18" charset="0"/>
              </a:rPr>
              <a:t>Isg</a:t>
            </a:r>
            <a:r>
              <a:rPr lang="cs-CZ" altLang="de-CZ" sz="2800" dirty="0">
                <a:latin typeface="Times New Roman" panose="02020603050405020304" pitchFamily="18" charset="0"/>
              </a:rPr>
              <a:t> </a:t>
            </a:r>
            <a:r>
              <a:rPr lang="cs-CZ" altLang="de-CZ" sz="2800" i="1" dirty="0" err="1">
                <a:latin typeface="Times New Roman" panose="02020603050405020304" pitchFamily="18" charset="0"/>
              </a:rPr>
              <a:t>остри</a:t>
            </a:r>
            <a:r>
              <a:rPr lang="cs-CZ" altLang="de-CZ" sz="2800" i="1" u="sng" dirty="0" err="1">
                <a:latin typeface="Times New Roman" panose="02020603050405020304" pitchFamily="18" charset="0"/>
              </a:rPr>
              <a:t>ё</a:t>
            </a:r>
            <a:r>
              <a:rPr lang="cs-CZ" altLang="de-CZ" sz="2800" i="1" dirty="0" err="1">
                <a:latin typeface="Times New Roman" panose="02020603050405020304" pitchFamily="18" charset="0"/>
              </a:rPr>
              <a:t>м</a:t>
            </a:r>
            <a:r>
              <a:rPr lang="cs-CZ" altLang="de-CZ" sz="2800" i="1" dirty="0">
                <a:latin typeface="Times New Roman" panose="02020603050405020304" pitchFamily="18" charset="0"/>
              </a:rPr>
              <a:t> – </a:t>
            </a:r>
            <a:r>
              <a:rPr lang="cs-CZ" altLang="de-CZ" sz="2800" i="1" dirty="0" err="1">
                <a:latin typeface="Times New Roman" panose="02020603050405020304" pitchFamily="18" charset="0"/>
              </a:rPr>
              <a:t>жити</a:t>
            </a:r>
            <a:r>
              <a:rPr lang="cs-CZ" altLang="de-CZ" sz="2800" i="1" u="sng" dirty="0" err="1">
                <a:latin typeface="Times New Roman" panose="02020603050405020304" pitchFamily="18" charset="0"/>
              </a:rPr>
              <a:t>е</a:t>
            </a:r>
            <a:r>
              <a:rPr lang="cs-CZ" altLang="de-CZ" sz="2800" i="1" dirty="0" err="1">
                <a:latin typeface="Times New Roman" panose="02020603050405020304" pitchFamily="18" charset="0"/>
              </a:rPr>
              <a:t>м</a:t>
            </a:r>
            <a:r>
              <a:rPr lang="cs-CZ" altLang="de-CZ" sz="2800" dirty="0">
                <a:latin typeface="Times New Roman" panose="02020603050405020304" pitchFamily="18" charset="0"/>
              </a:rPr>
              <a:t> (</a:t>
            </a:r>
            <a:r>
              <a:rPr lang="cs-CZ" altLang="de-CZ" sz="2800" dirty="0" err="1">
                <a:latin typeface="Times New Roman" panose="02020603050405020304" pitchFamily="18" charset="0"/>
              </a:rPr>
              <a:t>Gpl</a:t>
            </a:r>
            <a:r>
              <a:rPr lang="cs-CZ" altLang="de-CZ" sz="2800" dirty="0">
                <a:latin typeface="Times New Roman" panose="02020603050405020304" pitchFamily="18" charset="0"/>
              </a:rPr>
              <a:t> </a:t>
            </a:r>
            <a:r>
              <a:rPr lang="cs-CZ" altLang="de-CZ" sz="2800" i="1" dirty="0" err="1">
                <a:latin typeface="Times New Roman" panose="02020603050405020304" pitchFamily="18" charset="0"/>
              </a:rPr>
              <a:t>остриёв</a:t>
            </a:r>
            <a:r>
              <a:rPr lang="cs-CZ" altLang="de-CZ" sz="2800" i="1" dirty="0">
                <a:latin typeface="Times New Roman" panose="02020603050405020304" pitchFamily="18" charset="0"/>
              </a:rPr>
              <a:t> - </a:t>
            </a:r>
            <a:r>
              <a:rPr lang="cs-CZ" altLang="de-CZ" sz="2800" i="1" dirty="0" err="1">
                <a:latin typeface="Times New Roman" panose="02020603050405020304" pitchFamily="18" charset="0"/>
              </a:rPr>
              <a:t>жит</a:t>
            </a:r>
            <a:r>
              <a:rPr lang="cs-CZ" altLang="de-CZ" sz="2800" i="1" u="sng" dirty="0" err="1">
                <a:latin typeface="Times New Roman" panose="02020603050405020304" pitchFamily="18" charset="0"/>
              </a:rPr>
              <a:t>и</a:t>
            </a:r>
            <a:r>
              <a:rPr lang="cs-CZ" altLang="de-CZ" sz="2800" i="1" dirty="0" err="1">
                <a:latin typeface="Times New Roman" panose="02020603050405020304" pitchFamily="18" charset="0"/>
              </a:rPr>
              <a:t>й</a:t>
            </a:r>
            <a:r>
              <a:rPr lang="cs-CZ" altLang="de-CZ" sz="2800" dirty="0">
                <a:latin typeface="Times New Roman" panose="02020603050405020304" pitchFamily="18" charset="0"/>
              </a:rPr>
              <a:t>) NB: Tyto koncovky nemohou být fonologicky totožné.</a:t>
            </a:r>
          </a:p>
          <a:p>
            <a:pPr marL="338138" indent="-338138" algn="l" eaLnBrk="1" hangingPunct="1">
              <a:spcBef>
                <a:spcPts val="800"/>
              </a:spcBef>
              <a:buSzPct val="45000"/>
              <a:buFont typeface="Wingdings" pitchFamily="2" charset="2"/>
              <a:buChar char="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  <a:defRPr/>
            </a:pPr>
            <a:r>
              <a:rPr lang="cs-CZ" altLang="de-CZ" sz="2800" dirty="0">
                <a:latin typeface="Times New Roman" panose="02020603050405020304" pitchFamily="18" charset="0"/>
              </a:rPr>
              <a:t>V konečném důsledku není a priori jasné, zda interpretovat koncovky typu </a:t>
            </a:r>
            <a:r>
              <a:rPr lang="cs-CZ" altLang="de-CZ" sz="2800" i="1" dirty="0" err="1">
                <a:latin typeface="Times New Roman" panose="02020603050405020304" pitchFamily="18" charset="0"/>
              </a:rPr>
              <a:t>знание</a:t>
            </a:r>
            <a:r>
              <a:rPr lang="cs-CZ" altLang="de-CZ" sz="2800" i="1" dirty="0">
                <a:latin typeface="Times New Roman" panose="02020603050405020304" pitchFamily="18" charset="0"/>
              </a:rPr>
              <a:t> </a:t>
            </a:r>
            <a:r>
              <a:rPr lang="cs-CZ" altLang="de-CZ" sz="2800" dirty="0">
                <a:latin typeface="Times New Roman" panose="02020603050405020304" pitchFamily="18" charset="0"/>
              </a:rPr>
              <a:t>podle typu </a:t>
            </a:r>
            <a:r>
              <a:rPr lang="cs-CZ" altLang="de-CZ" sz="2800" i="1" dirty="0" err="1">
                <a:latin typeface="Times New Roman" panose="02020603050405020304" pitchFamily="18" charset="0"/>
              </a:rPr>
              <a:t>остриё</a:t>
            </a:r>
            <a:r>
              <a:rPr lang="cs-CZ" altLang="de-CZ" sz="2800" i="1" dirty="0">
                <a:latin typeface="Times New Roman" panose="02020603050405020304" pitchFamily="18" charset="0"/>
              </a:rPr>
              <a:t> </a:t>
            </a:r>
            <a:r>
              <a:rPr lang="cs-CZ" altLang="de-CZ" sz="2800" dirty="0">
                <a:latin typeface="Times New Roman" panose="02020603050405020304" pitchFamily="18" charset="0"/>
              </a:rPr>
              <a:t>nebo podle typu </a:t>
            </a:r>
            <a:r>
              <a:rPr lang="cs-CZ" altLang="de-CZ" sz="2800" i="1" dirty="0" err="1">
                <a:latin typeface="Times New Roman" panose="02020603050405020304" pitchFamily="18" charset="0"/>
              </a:rPr>
              <a:t>жити</a:t>
            </a:r>
            <a:r>
              <a:rPr lang="cs-CZ" altLang="de-CZ" sz="2800" i="1" u="sng" dirty="0" err="1">
                <a:latin typeface="Times New Roman" panose="02020603050405020304" pitchFamily="18" charset="0"/>
              </a:rPr>
              <a:t>е</a:t>
            </a:r>
            <a:r>
              <a:rPr lang="cs-CZ" altLang="de-CZ" sz="2800" dirty="0">
                <a:latin typeface="Times New Roman" panose="02020603050405020304" pitchFamily="18" charset="0"/>
              </a:rPr>
              <a:t>. Co se týče jejich frekvence v lexiku, tak </a:t>
            </a:r>
            <a:r>
              <a:rPr lang="cs-CZ" altLang="de-CZ" sz="2800" i="1" dirty="0" err="1">
                <a:latin typeface="Times New Roman" panose="02020603050405020304" pitchFamily="18" charset="0"/>
              </a:rPr>
              <a:t>остриё</a:t>
            </a:r>
            <a:r>
              <a:rPr lang="cs-CZ" altLang="de-CZ" sz="2800" dirty="0">
                <a:latin typeface="Times New Roman" panose="02020603050405020304" pitchFamily="18" charset="0"/>
              </a:rPr>
              <a:t> je samo, zatímco typ </a:t>
            </a:r>
            <a:r>
              <a:rPr lang="cs-CZ" altLang="de-CZ" sz="2800" i="1" dirty="0" err="1">
                <a:latin typeface="Times New Roman" panose="02020603050405020304" pitchFamily="18" charset="0"/>
              </a:rPr>
              <a:t>жити</a:t>
            </a:r>
            <a:r>
              <a:rPr lang="cs-CZ" altLang="de-CZ" sz="2800" i="1" u="sng" dirty="0" err="1">
                <a:latin typeface="Times New Roman" panose="02020603050405020304" pitchFamily="18" charset="0"/>
              </a:rPr>
              <a:t>е</a:t>
            </a:r>
            <a:r>
              <a:rPr lang="cs-CZ" altLang="de-CZ" sz="2800" dirty="0">
                <a:latin typeface="Times New Roman" panose="02020603050405020304" pitchFamily="18" charset="0"/>
              </a:rPr>
              <a:t> je zastoupen třemi až čtyřmi slovy </a:t>
            </a:r>
            <a:r>
              <a:rPr lang="cs-CZ" altLang="de-CZ" sz="2800" i="1" dirty="0">
                <a:latin typeface="Times New Roman" panose="02020603050405020304" pitchFamily="18" charset="0"/>
              </a:rPr>
              <a:t>((</a:t>
            </a:r>
            <a:r>
              <a:rPr lang="cs-CZ" altLang="de-CZ" sz="2800" i="1" dirty="0" err="1">
                <a:latin typeface="Times New Roman" panose="02020603050405020304" pitchFamily="18" charset="0"/>
              </a:rPr>
              <a:t>не</a:t>
            </a:r>
            <a:r>
              <a:rPr lang="cs-CZ" altLang="de-CZ" sz="2800" i="1" dirty="0">
                <a:latin typeface="Times New Roman" panose="02020603050405020304" pitchFamily="18" charset="0"/>
              </a:rPr>
              <a:t>)</a:t>
            </a:r>
            <a:r>
              <a:rPr lang="cs-CZ" altLang="de-CZ" sz="2800" i="1" dirty="0" err="1">
                <a:latin typeface="Times New Roman" panose="02020603050405020304" pitchFamily="18" charset="0"/>
              </a:rPr>
              <a:t>быти</a:t>
            </a:r>
            <a:r>
              <a:rPr lang="cs-CZ" altLang="de-CZ" sz="2800" i="1" u="sng" dirty="0" err="1">
                <a:latin typeface="Times New Roman" panose="02020603050405020304" pitchFamily="18" charset="0"/>
              </a:rPr>
              <a:t>е</a:t>
            </a:r>
            <a:r>
              <a:rPr lang="cs-CZ" altLang="de-CZ" sz="2800" i="1" dirty="0">
                <a:latin typeface="Times New Roman" panose="02020603050405020304" pitchFamily="18" charset="0"/>
              </a:rPr>
              <a:t>, </a:t>
            </a:r>
            <a:r>
              <a:rPr lang="cs-CZ" altLang="de-CZ" sz="2800" i="1" dirty="0" err="1">
                <a:latin typeface="Times New Roman" panose="02020603050405020304" pitchFamily="18" charset="0"/>
              </a:rPr>
              <a:t>пити</a:t>
            </a:r>
            <a:r>
              <a:rPr lang="cs-CZ" altLang="de-CZ" sz="2800" i="1" u="sng" dirty="0" err="1">
                <a:latin typeface="Times New Roman" panose="02020603050405020304" pitchFamily="18" charset="0"/>
              </a:rPr>
              <a:t>е</a:t>
            </a:r>
            <a:r>
              <a:rPr lang="cs-CZ" altLang="de-CZ" sz="2800" i="1" dirty="0">
                <a:latin typeface="Times New Roman" panose="02020603050405020304" pitchFamily="18" charset="0"/>
              </a:rPr>
              <a:t>)</a:t>
            </a:r>
            <a:r>
              <a:rPr lang="cs-CZ" altLang="de-CZ" sz="2800" dirty="0">
                <a:latin typeface="Times New Roman" panose="02020603050405020304" pitchFamily="18" charset="0"/>
              </a:rPr>
              <a:t> 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1">
            <a:extLst>
              <a:ext uri="{FF2B5EF4-FFF2-40B4-BE49-F238E27FC236}">
                <a16:creationId xmlns:a16="http://schemas.microsoft.com/office/drawing/2014/main" id="{E863CF20-1704-F240-9284-D1393B25587F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344488" y="304800"/>
            <a:ext cx="8510587" cy="6269038"/>
          </a:xfrm>
        </p:spPr>
        <p:txBody>
          <a:bodyPr anchor="t"/>
          <a:lstStyle/>
          <a:p>
            <a:pPr marL="338138" indent="-338138" algn="l" eaLnBrk="1" hangingPunct="1">
              <a:spcBef>
                <a:spcPts val="800"/>
              </a:spcBef>
              <a:buSzPct val="45000"/>
              <a:buFont typeface="Wingdings" pitchFamily="2" charset="2"/>
              <a:buChar char="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  <a:defRPr/>
            </a:pPr>
            <a:r>
              <a:rPr lang="cs-CZ" altLang="de-CZ" sz="2800" dirty="0">
                <a:latin typeface="Times New Roman" panose="02020603050405020304" pitchFamily="18" charset="0"/>
              </a:rPr>
              <a:t>Slova typu </a:t>
            </a:r>
            <a:r>
              <a:rPr lang="cs-CZ" altLang="de-CZ" sz="2800" i="1" dirty="0" err="1">
                <a:latin typeface="Times New Roman" panose="02020603050405020304" pitchFamily="18" charset="0"/>
              </a:rPr>
              <a:t>жити</a:t>
            </a:r>
            <a:r>
              <a:rPr lang="cs-CZ" altLang="de-CZ" sz="2800" i="1" u="sng" dirty="0" err="1">
                <a:latin typeface="Times New Roman" panose="02020603050405020304" pitchFamily="18" charset="0"/>
              </a:rPr>
              <a:t>е</a:t>
            </a:r>
            <a:r>
              <a:rPr lang="cs-CZ" altLang="de-CZ" sz="2800" dirty="0">
                <a:latin typeface="Times New Roman" panose="02020603050405020304" pitchFamily="18" charset="0"/>
              </a:rPr>
              <a:t> jsou </a:t>
            </a:r>
            <a:r>
              <a:rPr lang="cs-CZ" altLang="de-CZ" sz="2800" dirty="0" err="1">
                <a:latin typeface="Times New Roman" panose="02020603050405020304" pitchFamily="18" charset="0"/>
              </a:rPr>
              <a:t>csl</a:t>
            </a:r>
            <a:r>
              <a:rPr lang="cs-CZ" altLang="de-CZ" sz="2800" dirty="0">
                <a:latin typeface="Times New Roman" panose="02020603050405020304" pitchFamily="18" charset="0"/>
              </a:rPr>
              <a:t>. původu, co prozrazuje i jejich sémantika</a:t>
            </a:r>
            <a:r>
              <a:rPr lang="ru-RU" altLang="de-CZ" sz="2800" dirty="0">
                <a:latin typeface="Times New Roman" panose="02020603050405020304" pitchFamily="18" charset="0"/>
              </a:rPr>
              <a:t>,</a:t>
            </a:r>
            <a:r>
              <a:rPr lang="cs-CZ" altLang="de-CZ" sz="2800" dirty="0">
                <a:latin typeface="Times New Roman" panose="02020603050405020304" pitchFamily="18" charset="0"/>
              </a:rPr>
              <a:t> resp. stylistická příslušnost: </a:t>
            </a:r>
            <a:r>
              <a:rPr lang="cs-CZ" altLang="de-CZ" sz="2800" i="1" dirty="0" err="1">
                <a:latin typeface="Times New Roman" panose="02020603050405020304" pitchFamily="18" charset="0"/>
              </a:rPr>
              <a:t>житьё</a:t>
            </a:r>
            <a:r>
              <a:rPr lang="cs-CZ" altLang="de-CZ" sz="2800" dirty="0">
                <a:latin typeface="Times New Roman" panose="02020603050405020304" pitchFamily="18" charset="0"/>
              </a:rPr>
              <a:t> </a:t>
            </a:r>
            <a:br>
              <a:rPr lang="ru-RU" altLang="de-CZ" sz="2800" dirty="0">
                <a:latin typeface="Times New Roman" panose="02020603050405020304" pitchFamily="18" charset="0"/>
              </a:rPr>
            </a:br>
            <a:r>
              <a:rPr lang="cs-CZ" altLang="de-CZ" sz="2800" dirty="0">
                <a:latin typeface="Times New Roman" panose="02020603050405020304" pitchFamily="18" charset="0"/>
              </a:rPr>
              <a:t>,(hov.) žití, živobytí</a:t>
            </a:r>
            <a:r>
              <a:rPr lang="cs-CZ" altLang="de-DE" sz="2800" dirty="0">
                <a:latin typeface="Times New Roman" panose="02020603050405020304" pitchFamily="18" charset="0"/>
              </a:rPr>
              <a:t>‘</a:t>
            </a:r>
            <a:r>
              <a:rPr lang="cs-CZ" altLang="de-CZ" sz="2800" dirty="0">
                <a:latin typeface="Times New Roman" panose="02020603050405020304" pitchFamily="18" charset="0"/>
              </a:rPr>
              <a:t> - </a:t>
            </a:r>
            <a:r>
              <a:rPr lang="cs-CZ" altLang="de-CZ" sz="2800" i="1" dirty="0" err="1">
                <a:latin typeface="Times New Roman" panose="02020603050405020304" pitchFamily="18" charset="0"/>
              </a:rPr>
              <a:t>жити</a:t>
            </a:r>
            <a:r>
              <a:rPr lang="cs-CZ" altLang="de-CZ" sz="2800" i="1" u="sng" dirty="0" err="1">
                <a:latin typeface="Times New Roman" panose="02020603050405020304" pitchFamily="18" charset="0"/>
              </a:rPr>
              <a:t>е</a:t>
            </a:r>
            <a:r>
              <a:rPr lang="cs-CZ" altLang="de-CZ" sz="2800" dirty="0">
                <a:latin typeface="Times New Roman" panose="02020603050405020304" pitchFamily="18" charset="0"/>
              </a:rPr>
              <a:t> ,život světce</a:t>
            </a:r>
            <a:r>
              <a:rPr lang="cs-CZ" altLang="de-DE" sz="2800" dirty="0">
                <a:latin typeface="Times New Roman" panose="02020603050405020304" pitchFamily="18" charset="0"/>
              </a:rPr>
              <a:t>‘</a:t>
            </a:r>
            <a:r>
              <a:rPr lang="cs-CZ" altLang="de-CZ" sz="2800" dirty="0">
                <a:latin typeface="Times New Roman" panose="02020603050405020304" pitchFamily="18" charset="0"/>
              </a:rPr>
              <a:t>, </a:t>
            </a:r>
            <a:r>
              <a:rPr lang="cs-CZ" altLang="de-CZ" sz="2800" i="1" dirty="0" err="1">
                <a:latin typeface="Times New Roman" panose="02020603050405020304" pitchFamily="18" charset="0"/>
              </a:rPr>
              <a:t>быти</a:t>
            </a:r>
            <a:r>
              <a:rPr lang="cs-CZ" altLang="de-CZ" sz="2800" i="1" u="sng" dirty="0" err="1">
                <a:latin typeface="Times New Roman" panose="02020603050405020304" pitchFamily="18" charset="0"/>
              </a:rPr>
              <a:t>е</a:t>
            </a:r>
            <a:r>
              <a:rPr lang="cs-CZ" altLang="de-CZ" sz="2800" dirty="0">
                <a:latin typeface="Times New Roman" panose="02020603050405020304" pitchFamily="18" charset="0"/>
              </a:rPr>
              <a:t> ,bytí, jsoucno</a:t>
            </a:r>
            <a:r>
              <a:rPr lang="cs-CZ" altLang="de-DE" sz="2800" dirty="0">
                <a:latin typeface="Times New Roman" panose="02020603050405020304" pitchFamily="18" charset="0"/>
              </a:rPr>
              <a:t>‘</a:t>
            </a:r>
            <a:r>
              <a:rPr lang="cs-CZ" altLang="de-CZ" sz="2800" dirty="0">
                <a:latin typeface="Times New Roman" panose="02020603050405020304" pitchFamily="18" charset="0"/>
              </a:rPr>
              <a:t> – </a:t>
            </a:r>
            <a:r>
              <a:rPr lang="cs-CZ" altLang="de-CZ" sz="2800" i="1" dirty="0" err="1">
                <a:latin typeface="Times New Roman" panose="02020603050405020304" pitchFamily="18" charset="0"/>
              </a:rPr>
              <a:t>бытьё</a:t>
            </a:r>
            <a:r>
              <a:rPr lang="cs-CZ" altLang="de-CZ" sz="2800" dirty="0">
                <a:latin typeface="Times New Roman" panose="02020603050405020304" pitchFamily="18" charset="0"/>
              </a:rPr>
              <a:t> ,způsob</a:t>
            </a:r>
            <a:r>
              <a:rPr lang="de-DE" altLang="de-CZ" sz="2800" dirty="0"/>
              <a:t> </a:t>
            </a:r>
            <a:r>
              <a:rPr lang="cs-CZ" altLang="de-CZ" sz="2800" dirty="0">
                <a:latin typeface="Times New Roman" panose="02020603050405020304" pitchFamily="18" charset="0"/>
              </a:rPr>
              <a:t>života</a:t>
            </a:r>
            <a:r>
              <a:rPr lang="cs-CZ" altLang="de-DE" sz="2800" dirty="0">
                <a:latin typeface="Times New Roman" panose="02020603050405020304" pitchFamily="18" charset="0"/>
              </a:rPr>
              <a:t>‘</a:t>
            </a:r>
            <a:br>
              <a:rPr lang="cs-CZ" altLang="de-CZ" sz="2800" dirty="0">
                <a:latin typeface="Times New Roman" panose="02020603050405020304" pitchFamily="18" charset="0"/>
              </a:rPr>
            </a:br>
            <a:r>
              <a:rPr lang="cs-CZ" altLang="de-CZ" sz="2800" dirty="0">
                <a:latin typeface="Times New Roman" panose="02020603050405020304" pitchFamily="18" charset="0"/>
              </a:rPr>
              <a:t>(</a:t>
            </a:r>
            <a:r>
              <a:rPr lang="cs-CZ" altLang="de-CZ" sz="2800" i="1" dirty="0" err="1">
                <a:latin typeface="Times New Roman" panose="02020603050405020304" pitchFamily="18" charset="0"/>
              </a:rPr>
              <a:t>житьё</a:t>
            </a:r>
            <a:r>
              <a:rPr lang="cs-CZ" altLang="de-CZ" sz="2800" dirty="0" err="1">
                <a:latin typeface="Times New Roman" panose="02020603050405020304" pitchFamily="18" charset="0"/>
              </a:rPr>
              <a:t>-</a:t>
            </a:r>
            <a:r>
              <a:rPr lang="cs-CZ" altLang="de-CZ" sz="2800" i="1" dirty="0" err="1">
                <a:latin typeface="Times New Roman" panose="02020603050405020304" pitchFamily="18" charset="0"/>
              </a:rPr>
              <a:t>бытьё</a:t>
            </a:r>
            <a:r>
              <a:rPr lang="cs-CZ" altLang="de-CZ" sz="2800" dirty="0">
                <a:latin typeface="Times New Roman" panose="02020603050405020304" pitchFamily="18" charset="0"/>
              </a:rPr>
              <a:t> ,žití, způsob života</a:t>
            </a:r>
            <a:r>
              <a:rPr lang="cs-CZ" altLang="de-DE" sz="2800" dirty="0">
                <a:latin typeface="Times New Roman" panose="02020603050405020304" pitchFamily="18" charset="0"/>
              </a:rPr>
              <a:t>‘</a:t>
            </a:r>
            <a:r>
              <a:rPr lang="cs-CZ" altLang="de-CZ" sz="2800" dirty="0">
                <a:latin typeface="Times New Roman" panose="02020603050405020304" pitchFamily="18" charset="0"/>
              </a:rPr>
              <a:t>), </a:t>
            </a:r>
            <a:r>
              <a:rPr lang="cs-CZ" altLang="de-CZ" sz="2800" i="1" dirty="0" err="1">
                <a:latin typeface="Times New Roman" panose="02020603050405020304" pitchFamily="18" charset="0"/>
              </a:rPr>
              <a:t>питьё</a:t>
            </a:r>
            <a:r>
              <a:rPr lang="cs-CZ" altLang="de-CZ" sz="2800" dirty="0">
                <a:latin typeface="Times New Roman" panose="02020603050405020304" pitchFamily="18" charset="0"/>
              </a:rPr>
              <a:t> ,pití, nápoj</a:t>
            </a:r>
            <a:r>
              <a:rPr lang="cs-CZ" altLang="de-DE" sz="2800" dirty="0">
                <a:latin typeface="Times New Roman" panose="02020603050405020304" pitchFamily="18" charset="0"/>
              </a:rPr>
              <a:t>‘</a:t>
            </a:r>
            <a:r>
              <a:rPr lang="cs-CZ" altLang="de-CZ" sz="2800" dirty="0">
                <a:latin typeface="Times New Roman" panose="02020603050405020304" pitchFamily="18" charset="0"/>
              </a:rPr>
              <a:t> – </a:t>
            </a:r>
            <a:r>
              <a:rPr lang="cs-CZ" altLang="de-CZ" sz="2800" i="1" dirty="0" err="1">
                <a:latin typeface="Times New Roman" panose="02020603050405020304" pitchFamily="18" charset="0"/>
              </a:rPr>
              <a:t>пити</a:t>
            </a:r>
            <a:r>
              <a:rPr lang="cs-CZ" altLang="de-CZ" sz="2800" i="1" u="sng" dirty="0" err="1">
                <a:latin typeface="Times New Roman" panose="02020603050405020304" pitchFamily="18" charset="0"/>
              </a:rPr>
              <a:t>е</a:t>
            </a:r>
            <a:r>
              <a:rPr lang="cs-CZ" altLang="de-CZ" sz="2800" dirty="0">
                <a:latin typeface="Times New Roman" panose="02020603050405020304" pitchFamily="18" charset="0"/>
              </a:rPr>
              <a:t> ,(</a:t>
            </a:r>
            <a:r>
              <a:rPr lang="cs-CZ" altLang="de-CZ" sz="2800" dirty="0" err="1">
                <a:latin typeface="Times New Roman" panose="02020603050405020304" pitchFamily="18" charset="0"/>
              </a:rPr>
              <a:t>zast</a:t>
            </a:r>
            <a:r>
              <a:rPr lang="cs-CZ" altLang="de-CZ" sz="2800" dirty="0">
                <a:latin typeface="Times New Roman" panose="02020603050405020304" pitchFamily="18" charset="0"/>
              </a:rPr>
              <a:t>., </a:t>
            </a:r>
            <a:r>
              <a:rPr lang="cs-CZ" altLang="de-CZ" sz="2800" dirty="0" err="1">
                <a:latin typeface="Times New Roman" panose="02020603050405020304" pitchFamily="18" charset="0"/>
              </a:rPr>
              <a:t>slavn</a:t>
            </a:r>
            <a:r>
              <a:rPr lang="cs-CZ" altLang="de-CZ" sz="2800" dirty="0">
                <a:latin typeface="Times New Roman" panose="02020603050405020304" pitchFamily="18" charset="0"/>
              </a:rPr>
              <a:t>., žert.) pití, nápoj</a:t>
            </a:r>
            <a:r>
              <a:rPr lang="cs-CZ" altLang="de-DE" sz="2800" dirty="0">
                <a:latin typeface="Times New Roman" panose="02020603050405020304" pitchFamily="18" charset="0"/>
              </a:rPr>
              <a:t>‘</a:t>
            </a:r>
            <a:endParaRPr lang="cs-CZ" altLang="de-CZ" sz="2800" dirty="0">
              <a:latin typeface="Times New Roman" panose="02020603050405020304" pitchFamily="18" charset="0"/>
            </a:endParaRPr>
          </a:p>
          <a:p>
            <a:pPr marL="338138" indent="-338138" algn="l" eaLnBrk="1" hangingPunct="1">
              <a:spcBef>
                <a:spcPts val="800"/>
              </a:spcBef>
              <a:buSzPct val="45000"/>
              <a:buFont typeface="Wingdings" pitchFamily="2" charset="2"/>
              <a:buChar char="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  <a:defRPr/>
            </a:pPr>
            <a:r>
              <a:rPr lang="cs-CZ" altLang="de-CZ" sz="2800" dirty="0">
                <a:latin typeface="Times New Roman" panose="02020603050405020304" pitchFamily="18" charset="0"/>
              </a:rPr>
              <a:t>Je však třeba říci, že sufix /-</a:t>
            </a:r>
            <a:r>
              <a:rPr lang="cs-CZ" altLang="de-CZ" sz="2800" dirty="0" err="1">
                <a:latin typeface="Times New Roman" panose="02020603050405020304" pitchFamily="18" charset="0"/>
              </a:rPr>
              <a:t>ije</a:t>
            </a:r>
            <a:r>
              <a:rPr lang="cs-CZ" altLang="de-CZ" sz="2800" dirty="0">
                <a:latin typeface="Times New Roman" panose="02020603050405020304" pitchFamily="18" charset="0"/>
              </a:rPr>
              <a:t>/ typu </a:t>
            </a:r>
            <a:r>
              <a:rPr lang="cs-CZ" altLang="de-CZ" sz="2800" i="1" dirty="0" err="1">
                <a:latin typeface="Times New Roman" panose="02020603050405020304" pitchFamily="18" charset="0"/>
              </a:rPr>
              <a:t>зн</a:t>
            </a:r>
            <a:r>
              <a:rPr lang="cs-CZ" altLang="de-CZ" sz="2800" i="1" u="sng" dirty="0" err="1">
                <a:latin typeface="Times New Roman" panose="02020603050405020304" pitchFamily="18" charset="0"/>
              </a:rPr>
              <a:t>а</a:t>
            </a:r>
            <a:r>
              <a:rPr lang="cs-CZ" altLang="de-CZ" sz="2800" i="1" dirty="0" err="1">
                <a:latin typeface="Times New Roman" panose="02020603050405020304" pitchFamily="18" charset="0"/>
              </a:rPr>
              <a:t>ние</a:t>
            </a:r>
            <a:r>
              <a:rPr lang="cs-CZ" altLang="de-CZ" sz="2800" i="1" dirty="0">
                <a:latin typeface="Times New Roman" panose="02020603050405020304" pitchFamily="18" charset="0"/>
              </a:rPr>
              <a:t> </a:t>
            </a:r>
            <a:r>
              <a:rPr lang="cs-CZ" altLang="de-CZ" sz="2800" dirty="0">
                <a:latin typeface="Times New Roman" panose="02020603050405020304" pitchFamily="18" charset="0"/>
              </a:rPr>
              <a:t>(na rozdíl od sufixu </a:t>
            </a:r>
            <a:r>
              <a:rPr lang="ru-RU" altLang="de-CZ" sz="2800" dirty="0">
                <a:latin typeface="Times New Roman" panose="02020603050405020304" pitchFamily="18" charset="0"/>
              </a:rPr>
              <a:t>/</a:t>
            </a:r>
            <a:r>
              <a:rPr lang="cs-CZ" altLang="de-CZ" sz="2800" dirty="0">
                <a:latin typeface="Times New Roman" panose="02020603050405020304" pitchFamily="18" charset="0"/>
              </a:rPr>
              <a:t>-jo</a:t>
            </a:r>
            <a:r>
              <a:rPr lang="ru-RU" altLang="de-CZ" sz="2800" dirty="0">
                <a:latin typeface="Times New Roman" panose="02020603050405020304" pitchFamily="18" charset="0"/>
              </a:rPr>
              <a:t>/</a:t>
            </a:r>
            <a:r>
              <a:rPr lang="cs-CZ" altLang="de-CZ" sz="2800" dirty="0">
                <a:latin typeface="Times New Roman" panose="02020603050405020304" pitchFamily="18" charset="0"/>
              </a:rPr>
              <a:t> typu </a:t>
            </a:r>
            <a:r>
              <a:rPr lang="cs-CZ" altLang="de-CZ" sz="2800" i="1" dirty="0" err="1">
                <a:latin typeface="Times New Roman" panose="02020603050405020304" pitchFamily="18" charset="0"/>
              </a:rPr>
              <a:t>к</a:t>
            </a:r>
            <a:r>
              <a:rPr lang="cs-CZ" altLang="de-CZ" sz="2800" i="1" u="sng" dirty="0" err="1">
                <a:latin typeface="Times New Roman" panose="02020603050405020304" pitchFamily="18" charset="0"/>
              </a:rPr>
              <a:t>у</a:t>
            </a:r>
            <a:r>
              <a:rPr lang="cs-CZ" altLang="de-CZ" sz="2800" i="1" dirty="0" err="1">
                <a:latin typeface="Times New Roman" panose="02020603050405020304" pitchFamily="18" charset="0"/>
              </a:rPr>
              <a:t>шанье</a:t>
            </a:r>
            <a:r>
              <a:rPr lang="cs-CZ" altLang="de-CZ" sz="2800" dirty="0">
                <a:latin typeface="Times New Roman" panose="02020603050405020304" pitchFamily="18" charset="0"/>
              </a:rPr>
              <a:t>) je také </a:t>
            </a:r>
            <a:r>
              <a:rPr lang="cs-CZ" altLang="de-CZ" sz="2800" dirty="0" err="1">
                <a:latin typeface="Times New Roman" panose="02020603050405020304" pitchFamily="18" charset="0"/>
              </a:rPr>
              <a:t>csl</a:t>
            </a:r>
            <a:r>
              <a:rPr lang="cs-CZ" altLang="de-CZ" sz="2800" dirty="0">
                <a:latin typeface="Times New Roman" panose="02020603050405020304" pitchFamily="18" charset="0"/>
              </a:rPr>
              <a:t>. původu, čili systematicky by se typ </a:t>
            </a:r>
            <a:r>
              <a:rPr lang="cs-CZ" altLang="de-CZ" sz="2800" i="1" dirty="0" err="1">
                <a:latin typeface="Times New Roman" panose="02020603050405020304" pitchFamily="18" charset="0"/>
              </a:rPr>
              <a:t>зн</a:t>
            </a:r>
            <a:r>
              <a:rPr lang="cs-CZ" altLang="de-CZ" sz="2800" i="1" u="sng" dirty="0" err="1">
                <a:latin typeface="Times New Roman" panose="02020603050405020304" pitchFamily="18" charset="0"/>
              </a:rPr>
              <a:t>а</a:t>
            </a:r>
            <a:r>
              <a:rPr lang="cs-CZ" altLang="de-CZ" sz="2800" i="1" dirty="0" err="1">
                <a:latin typeface="Times New Roman" panose="02020603050405020304" pitchFamily="18" charset="0"/>
              </a:rPr>
              <a:t>ние</a:t>
            </a:r>
            <a:r>
              <a:rPr lang="cs-CZ" altLang="de-CZ" sz="2800" i="1" dirty="0">
                <a:latin typeface="Times New Roman" panose="02020603050405020304" pitchFamily="18" charset="0"/>
              </a:rPr>
              <a:t> </a:t>
            </a:r>
            <a:r>
              <a:rPr lang="cs-CZ" altLang="de-CZ" sz="2800" dirty="0">
                <a:latin typeface="Times New Roman" panose="02020603050405020304" pitchFamily="18" charset="0"/>
              </a:rPr>
              <a:t>spíše měl ztotožnit s typem </a:t>
            </a:r>
            <a:r>
              <a:rPr lang="cs-CZ" altLang="de-CZ" sz="2800" i="1" dirty="0" err="1">
                <a:latin typeface="Times New Roman" panose="02020603050405020304" pitchFamily="18" charset="0"/>
              </a:rPr>
              <a:t>жити</a:t>
            </a:r>
            <a:r>
              <a:rPr lang="cs-CZ" altLang="de-CZ" sz="2800" i="1" u="sng" dirty="0" err="1">
                <a:latin typeface="Times New Roman" panose="02020603050405020304" pitchFamily="18" charset="0"/>
              </a:rPr>
              <a:t>е</a:t>
            </a:r>
            <a:r>
              <a:rPr lang="cs-CZ" altLang="de-CZ" sz="2800" dirty="0">
                <a:latin typeface="Times New Roman" panose="02020603050405020304" pitchFamily="18" charset="0"/>
              </a:rPr>
              <a:t> než s ojedinělým slovem </a:t>
            </a:r>
            <a:r>
              <a:rPr lang="cs-CZ" altLang="de-CZ" sz="2800" i="1" dirty="0" err="1">
                <a:latin typeface="Times New Roman" panose="02020603050405020304" pitchFamily="18" charset="0"/>
              </a:rPr>
              <a:t>остриё</a:t>
            </a:r>
            <a:r>
              <a:rPr lang="cs-CZ" altLang="de-CZ" sz="2800" dirty="0">
                <a:latin typeface="Times New Roman" panose="02020603050405020304" pitchFamily="18" charset="0"/>
              </a:rPr>
              <a:t>, které má na jedné straně -i- před /j/, na druhé straně /o/ na konci. RG (1980) interpretuje podle </a:t>
            </a:r>
            <a:r>
              <a:rPr lang="cs-CZ" altLang="de-CZ" sz="2800" i="1" dirty="0" err="1">
                <a:latin typeface="Times New Roman" panose="02020603050405020304" pitchFamily="18" charset="0"/>
              </a:rPr>
              <a:t>жити</a:t>
            </a:r>
            <a:r>
              <a:rPr lang="cs-CZ" altLang="de-CZ" sz="2800" i="1" u="sng" dirty="0" err="1">
                <a:latin typeface="Times New Roman" panose="02020603050405020304" pitchFamily="18" charset="0"/>
              </a:rPr>
              <a:t>е</a:t>
            </a:r>
            <a:r>
              <a:rPr lang="cs-CZ" altLang="de-CZ" sz="2800" dirty="0">
                <a:latin typeface="Times New Roman" panose="02020603050405020304" pitchFamily="18" charset="0"/>
              </a:rPr>
              <a:t> (čili fonologické /i/ v L</a:t>
            </a:r>
            <a:r>
              <a:rPr lang="ru-RU" altLang="de-CZ" sz="2800" dirty="0">
                <a:latin typeface="Times New Roman" panose="02020603050405020304" pitchFamily="18" charset="0"/>
              </a:rPr>
              <a:t>, </a:t>
            </a:r>
            <a:r>
              <a:rPr lang="cs-CZ" altLang="de-CZ" sz="2800" dirty="0">
                <a:latin typeface="Times New Roman" panose="02020603050405020304" pitchFamily="18" charset="0"/>
              </a:rPr>
              <a:t>§1175), </a:t>
            </a:r>
            <a:r>
              <a:rPr lang="cs-CZ" altLang="de-CZ" sz="2800" dirty="0" err="1">
                <a:latin typeface="Times New Roman" panose="02020603050405020304" pitchFamily="18" charset="0"/>
              </a:rPr>
              <a:t>Ďurovič</a:t>
            </a:r>
            <a:r>
              <a:rPr lang="cs-CZ" altLang="de-CZ" sz="2800" dirty="0">
                <a:latin typeface="Times New Roman" panose="02020603050405020304" pitchFamily="18" charset="0"/>
              </a:rPr>
              <a:t> však podle </a:t>
            </a:r>
            <a:r>
              <a:rPr lang="cs-CZ" altLang="de-CZ" sz="2800" i="1" dirty="0" err="1">
                <a:latin typeface="Times New Roman" panose="02020603050405020304" pitchFamily="18" charset="0"/>
              </a:rPr>
              <a:t>остриё</a:t>
            </a:r>
            <a:r>
              <a:rPr lang="cs-CZ" altLang="de-CZ" sz="2800" dirty="0">
                <a:latin typeface="Times New Roman" panose="02020603050405020304" pitchFamily="18" charset="0"/>
              </a:rPr>
              <a:t>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>
            <a:extLst>
              <a:ext uri="{FF2B5EF4-FFF2-40B4-BE49-F238E27FC236}">
                <a16:creationId xmlns:a16="http://schemas.microsoft.com/office/drawing/2014/main" id="{55D45C4F-B7CE-7C26-0EB6-ED454249B9F3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457200" y="468313"/>
            <a:ext cx="8228013" cy="6083300"/>
          </a:xfrm>
        </p:spPr>
        <p:txBody>
          <a:bodyPr anchor="t"/>
          <a:lstStyle/>
          <a:p>
            <a:pPr marL="331788" indent="-331788" algn="l" eaLnBrk="1" hangingPunct="1">
              <a:spcBef>
                <a:spcPts val="700"/>
              </a:spcBef>
              <a:buFont typeface="Times New Roman" panose="02020603050405020304" pitchFamily="18" charset="0"/>
              <a:buChar char="•"/>
              <a:tabLst>
                <a:tab pos="331788" algn="l"/>
                <a:tab pos="436563" algn="l"/>
                <a:tab pos="885825" algn="l"/>
                <a:tab pos="1335088" algn="l"/>
                <a:tab pos="1784350" algn="l"/>
                <a:tab pos="2233613" algn="l"/>
                <a:tab pos="2682875" algn="l"/>
                <a:tab pos="3132138" algn="l"/>
                <a:tab pos="3581400" algn="l"/>
                <a:tab pos="4030663" algn="l"/>
                <a:tab pos="4479925" algn="l"/>
                <a:tab pos="4929188" algn="l"/>
                <a:tab pos="5378450" algn="l"/>
                <a:tab pos="5827713" algn="l"/>
                <a:tab pos="6276975" algn="l"/>
                <a:tab pos="6726238" algn="l"/>
                <a:tab pos="7175500" algn="l"/>
                <a:tab pos="7624763" algn="l"/>
                <a:tab pos="8074025" algn="l"/>
                <a:tab pos="8523288" algn="l"/>
                <a:tab pos="8972550" algn="l"/>
              </a:tabLst>
              <a:defRPr/>
            </a:pPr>
            <a:r>
              <a:rPr lang="cs-CZ" altLang="de-CZ" sz="2800" dirty="0">
                <a:latin typeface="Times New Roman" panose="02020603050405020304" pitchFamily="18" charset="0"/>
              </a:rPr>
              <a:t>Stejný problém se týká i kmenů a kořenů slov: </a:t>
            </a:r>
            <a:r>
              <a:rPr lang="cs-CZ" altLang="de-CZ" sz="2800" i="1" dirty="0" err="1">
                <a:latin typeface="Times New Roman" panose="02020603050405020304" pitchFamily="18" charset="0"/>
              </a:rPr>
              <a:t>жена</a:t>
            </a:r>
            <a:r>
              <a:rPr lang="cs-CZ" altLang="de-CZ" sz="2800" dirty="0">
                <a:latin typeface="Times New Roman" panose="02020603050405020304" pitchFamily="18" charset="0"/>
              </a:rPr>
              <a:t> [</a:t>
            </a:r>
            <a:r>
              <a:rPr lang="cs-CZ" altLang="de-CZ" sz="2800" dirty="0" err="1">
                <a:latin typeface="Times New Roman" panose="02020603050405020304" pitchFamily="18" charset="0"/>
              </a:rPr>
              <a:t>ʐ</a:t>
            </a:r>
            <a:r>
              <a:rPr lang="de-DE" altLang="de-CZ" sz="2800" dirty="0">
                <a:latin typeface="Times New Roman" panose="02020603050405020304" pitchFamily="18" charset="0"/>
              </a:rPr>
              <a:t>ᵻ</a:t>
            </a:r>
            <a:r>
              <a:rPr lang="cs-CZ" altLang="de-CZ" sz="2800" dirty="0">
                <a:latin typeface="Times New Roman" panose="02020603050405020304" pitchFamily="18" charset="0"/>
              </a:rPr>
              <a:t>'na] – </a:t>
            </a:r>
            <a:r>
              <a:rPr lang="cs-CZ" altLang="de-CZ" sz="2800" i="1" dirty="0" err="1">
                <a:latin typeface="Times New Roman" panose="02020603050405020304" pitchFamily="18" charset="0"/>
              </a:rPr>
              <a:t>ж</a:t>
            </a:r>
            <a:r>
              <a:rPr lang="ru-RU" altLang="de-CZ" sz="2800" i="1" dirty="0">
                <a:latin typeface="Times New Roman" panose="02020603050405020304" pitchFamily="18" charset="0"/>
              </a:rPr>
              <a:t>ё</a:t>
            </a:r>
            <a:r>
              <a:rPr lang="cs-CZ" altLang="de-CZ" sz="2800" i="1" dirty="0" err="1">
                <a:latin typeface="Times New Roman" panose="02020603050405020304" pitchFamily="18" charset="0"/>
              </a:rPr>
              <a:t>н</a:t>
            </a:r>
            <a:r>
              <a:rPr lang="cs-CZ" altLang="de-CZ" sz="2800" dirty="0">
                <a:latin typeface="Times New Roman" panose="02020603050405020304" pitchFamily="18" charset="0"/>
              </a:rPr>
              <a:t> ['</a:t>
            </a:r>
            <a:r>
              <a:rPr lang="cs-CZ" altLang="de-CZ" sz="2800" dirty="0" err="1">
                <a:latin typeface="Times New Roman" panose="02020603050405020304" pitchFamily="18" charset="0"/>
              </a:rPr>
              <a:t>ʐоn</a:t>
            </a:r>
            <a:r>
              <a:rPr lang="cs-CZ" altLang="de-CZ" sz="2800" dirty="0">
                <a:latin typeface="Times New Roman" panose="02020603050405020304" pitchFamily="18" charset="0"/>
              </a:rPr>
              <a:t>], </a:t>
            </a:r>
            <a:r>
              <a:rPr lang="cs-CZ" altLang="de-CZ" sz="2800" i="1" dirty="0" err="1">
                <a:latin typeface="Times New Roman" panose="02020603050405020304" pitchFamily="18" charset="0"/>
              </a:rPr>
              <a:t>окно</a:t>
            </a:r>
            <a:r>
              <a:rPr lang="cs-CZ" altLang="de-CZ" sz="2800" dirty="0">
                <a:latin typeface="Times New Roman" panose="02020603050405020304" pitchFamily="18" charset="0"/>
              </a:rPr>
              <a:t> [</a:t>
            </a:r>
            <a:r>
              <a:rPr lang="cs-CZ" altLang="de-CZ" sz="2800" dirty="0" err="1">
                <a:latin typeface="Times New Roman" panose="02020603050405020304" pitchFamily="18" charset="0"/>
              </a:rPr>
              <a:t>ʌ'kno</a:t>
            </a:r>
            <a:r>
              <a:rPr lang="cs-CZ" altLang="de-CZ" sz="2800" dirty="0">
                <a:latin typeface="Times New Roman" panose="02020603050405020304" pitchFamily="18" charset="0"/>
              </a:rPr>
              <a:t>] – </a:t>
            </a:r>
            <a:r>
              <a:rPr lang="cs-CZ" altLang="de-CZ" sz="2800" i="1" dirty="0" err="1">
                <a:latin typeface="Times New Roman" panose="02020603050405020304" pitchFamily="18" charset="0"/>
              </a:rPr>
              <a:t>окон</a:t>
            </a:r>
            <a:r>
              <a:rPr lang="cs-CZ" altLang="de-CZ" sz="2800" dirty="0">
                <a:latin typeface="Times New Roman" panose="02020603050405020304" pitchFamily="18" charset="0"/>
              </a:rPr>
              <a:t> ['</a:t>
            </a:r>
            <a:r>
              <a:rPr lang="cs-CZ" altLang="de-CZ" sz="2800" dirty="0" err="1">
                <a:latin typeface="Times New Roman" panose="02020603050405020304" pitchFamily="18" charset="0"/>
              </a:rPr>
              <a:t>okən</a:t>
            </a:r>
            <a:r>
              <a:rPr lang="cs-CZ" altLang="de-CZ" sz="2800" dirty="0">
                <a:latin typeface="Times New Roman" panose="02020603050405020304" pitchFamily="18" charset="0"/>
              </a:rPr>
              <a:t>]: kolik alomorfů (a jaké?)?</a:t>
            </a:r>
          </a:p>
          <a:p>
            <a:pPr marL="331788" indent="-331788" algn="l" eaLnBrk="1" hangingPunct="1">
              <a:spcBef>
                <a:spcPts val="700"/>
              </a:spcBef>
              <a:buFont typeface="Times New Roman" panose="02020603050405020304" pitchFamily="18" charset="0"/>
              <a:buChar char="•"/>
              <a:tabLst>
                <a:tab pos="331788" algn="l"/>
                <a:tab pos="436563" algn="l"/>
                <a:tab pos="885825" algn="l"/>
                <a:tab pos="1335088" algn="l"/>
                <a:tab pos="1784350" algn="l"/>
                <a:tab pos="2233613" algn="l"/>
                <a:tab pos="2682875" algn="l"/>
                <a:tab pos="3132138" algn="l"/>
                <a:tab pos="3581400" algn="l"/>
                <a:tab pos="4030663" algn="l"/>
                <a:tab pos="4479925" algn="l"/>
                <a:tab pos="4929188" algn="l"/>
                <a:tab pos="5378450" algn="l"/>
                <a:tab pos="5827713" algn="l"/>
                <a:tab pos="6276975" algn="l"/>
                <a:tab pos="6726238" algn="l"/>
                <a:tab pos="7175500" algn="l"/>
                <a:tab pos="7624763" algn="l"/>
                <a:tab pos="8074025" algn="l"/>
                <a:tab pos="8523288" algn="l"/>
                <a:tab pos="8972550" algn="l"/>
              </a:tabLst>
              <a:defRPr/>
            </a:pPr>
            <a:r>
              <a:rPr lang="cs-CZ" altLang="de-CZ" sz="2800" dirty="0">
                <a:latin typeface="Times New Roman" panose="02020603050405020304" pitchFamily="18" charset="0"/>
              </a:rPr>
              <a:t>Popis flexe předpokládá analýzu grafematického systému a jednotnou a důslednou interpretaci fonologického a morfonologického systému</a:t>
            </a:r>
          </a:p>
          <a:p>
            <a:pPr marL="331788" indent="-331788" algn="l" eaLnBrk="1" hangingPunct="1">
              <a:spcBef>
                <a:spcPts val="700"/>
              </a:spcBef>
              <a:buFont typeface="Times New Roman" panose="02020603050405020304" pitchFamily="18" charset="0"/>
              <a:buChar char="•"/>
              <a:tabLst>
                <a:tab pos="331788" algn="l"/>
                <a:tab pos="436563" algn="l"/>
                <a:tab pos="885825" algn="l"/>
                <a:tab pos="1335088" algn="l"/>
                <a:tab pos="1784350" algn="l"/>
                <a:tab pos="2233613" algn="l"/>
                <a:tab pos="2682875" algn="l"/>
                <a:tab pos="3132138" algn="l"/>
                <a:tab pos="3581400" algn="l"/>
                <a:tab pos="4030663" algn="l"/>
                <a:tab pos="4479925" algn="l"/>
                <a:tab pos="4929188" algn="l"/>
                <a:tab pos="5378450" algn="l"/>
                <a:tab pos="5827713" algn="l"/>
                <a:tab pos="6276975" algn="l"/>
                <a:tab pos="6726238" algn="l"/>
                <a:tab pos="7175500" algn="l"/>
                <a:tab pos="7624763" algn="l"/>
                <a:tab pos="8074025" algn="l"/>
                <a:tab pos="8523288" algn="l"/>
                <a:tab pos="8972550" algn="l"/>
              </a:tabLst>
              <a:defRPr/>
            </a:pPr>
            <a:r>
              <a:rPr lang="cs-CZ" altLang="de-CZ" sz="2800" dirty="0">
                <a:latin typeface="Times New Roman" panose="02020603050405020304" pitchFamily="18" charset="0"/>
              </a:rPr>
              <a:t>=&gt; látka zimního semestru, „Paradigmatika spisovné ruštiny</a:t>
            </a:r>
            <a:r>
              <a:rPr lang="cs-CZ" altLang="de-DE" sz="2800" dirty="0">
                <a:latin typeface="Times New Roman" panose="02020603050405020304" pitchFamily="18" charset="0"/>
              </a:rPr>
              <a:t>“</a:t>
            </a:r>
            <a:endParaRPr lang="cs-CZ" altLang="de-CZ" sz="2800" dirty="0">
              <a:latin typeface="Times New Roman" panose="02020603050405020304" pitchFamily="18" charset="0"/>
            </a:endParaRPr>
          </a:p>
          <a:p>
            <a:pPr marL="331788" indent="-331788" algn="l" eaLnBrk="1" hangingPunct="1">
              <a:spcBef>
                <a:spcPts val="700"/>
              </a:spcBef>
              <a:buClrTx/>
              <a:buFontTx/>
              <a:buNone/>
              <a:tabLst>
                <a:tab pos="331788" algn="l"/>
                <a:tab pos="436563" algn="l"/>
                <a:tab pos="885825" algn="l"/>
                <a:tab pos="1335088" algn="l"/>
                <a:tab pos="1784350" algn="l"/>
                <a:tab pos="2233613" algn="l"/>
                <a:tab pos="2682875" algn="l"/>
                <a:tab pos="3132138" algn="l"/>
                <a:tab pos="3581400" algn="l"/>
                <a:tab pos="4030663" algn="l"/>
                <a:tab pos="4479925" algn="l"/>
                <a:tab pos="4929188" algn="l"/>
                <a:tab pos="5378450" algn="l"/>
                <a:tab pos="5827713" algn="l"/>
                <a:tab pos="6276975" algn="l"/>
                <a:tab pos="6726238" algn="l"/>
                <a:tab pos="7175500" algn="l"/>
                <a:tab pos="7624763" algn="l"/>
                <a:tab pos="8074025" algn="l"/>
                <a:tab pos="8523288" algn="l"/>
                <a:tab pos="8972550" algn="l"/>
              </a:tabLst>
              <a:defRPr/>
            </a:pPr>
            <a:endParaRPr lang="cs-CZ" altLang="de-CZ" sz="2800" dirty="0">
              <a:latin typeface="Times New Roman" panose="02020603050405020304" pitchFamily="18" charset="0"/>
            </a:endParaRPr>
          </a:p>
          <a:p>
            <a:pPr marL="331788" indent="-331788" algn="l" eaLnBrk="1" hangingPunct="1">
              <a:spcBef>
                <a:spcPts val="700"/>
              </a:spcBef>
              <a:buClrTx/>
              <a:buFontTx/>
              <a:buNone/>
              <a:tabLst>
                <a:tab pos="331788" algn="l"/>
                <a:tab pos="436563" algn="l"/>
                <a:tab pos="885825" algn="l"/>
                <a:tab pos="1335088" algn="l"/>
                <a:tab pos="1784350" algn="l"/>
                <a:tab pos="2233613" algn="l"/>
                <a:tab pos="2682875" algn="l"/>
                <a:tab pos="3132138" algn="l"/>
                <a:tab pos="3581400" algn="l"/>
                <a:tab pos="4030663" algn="l"/>
                <a:tab pos="4479925" algn="l"/>
                <a:tab pos="4929188" algn="l"/>
                <a:tab pos="5378450" algn="l"/>
                <a:tab pos="5827713" algn="l"/>
                <a:tab pos="6276975" algn="l"/>
                <a:tab pos="6726238" algn="l"/>
                <a:tab pos="7175500" algn="l"/>
                <a:tab pos="7624763" algn="l"/>
                <a:tab pos="8074025" algn="l"/>
                <a:tab pos="8523288" algn="l"/>
                <a:tab pos="8972550" algn="l"/>
              </a:tabLst>
              <a:defRPr/>
            </a:pPr>
            <a:endParaRPr lang="cs-CZ" altLang="de-CZ" sz="2800" dirty="0">
              <a:latin typeface="Times New Roman" panose="02020603050405020304" pitchFamily="18" charset="0"/>
            </a:endParaRPr>
          </a:p>
          <a:p>
            <a:pPr marL="331788" indent="-331788" algn="l" eaLnBrk="1" hangingPunct="1">
              <a:spcBef>
                <a:spcPts val="700"/>
              </a:spcBef>
              <a:buClrTx/>
              <a:buFontTx/>
              <a:buNone/>
              <a:tabLst>
                <a:tab pos="331788" algn="l"/>
                <a:tab pos="436563" algn="l"/>
                <a:tab pos="885825" algn="l"/>
                <a:tab pos="1335088" algn="l"/>
                <a:tab pos="1784350" algn="l"/>
                <a:tab pos="2233613" algn="l"/>
                <a:tab pos="2682875" algn="l"/>
                <a:tab pos="3132138" algn="l"/>
                <a:tab pos="3581400" algn="l"/>
                <a:tab pos="4030663" algn="l"/>
                <a:tab pos="4479925" algn="l"/>
                <a:tab pos="4929188" algn="l"/>
                <a:tab pos="5378450" algn="l"/>
                <a:tab pos="5827713" algn="l"/>
                <a:tab pos="6276975" algn="l"/>
                <a:tab pos="6726238" algn="l"/>
                <a:tab pos="7175500" algn="l"/>
                <a:tab pos="7624763" algn="l"/>
                <a:tab pos="8074025" algn="l"/>
                <a:tab pos="8523288" algn="l"/>
                <a:tab pos="8972550" algn="l"/>
              </a:tabLst>
              <a:defRPr/>
            </a:pPr>
            <a:endParaRPr lang="cs-CZ" altLang="de-CZ" sz="2800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29" name="Inhaltsplatzhalter 2">
            <a:extLst>
              <a:ext uri="{FF2B5EF4-FFF2-40B4-BE49-F238E27FC236}">
                <a16:creationId xmlns:a16="http://schemas.microsoft.com/office/drawing/2014/main" id="{472DD55F-1430-9D72-AA22-F58BA12800D5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23850" y="260350"/>
            <a:ext cx="8569325" cy="6264275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de-CZ" sz="2800">
                <a:latin typeface="Times New Roman" panose="02020603050405020304" pitchFamily="18" charset="0"/>
              </a:rPr>
              <a:t>V každém případě tvoří typ </a:t>
            </a:r>
            <a:r>
              <a:rPr lang="cs-CZ" altLang="de-CZ" sz="2800" i="1">
                <a:latin typeface="Times New Roman" panose="02020603050405020304" pitchFamily="18" charset="0"/>
              </a:rPr>
              <a:t>житие </a:t>
            </a:r>
            <a:r>
              <a:rPr lang="cs-CZ" altLang="de-CZ" sz="2800">
                <a:latin typeface="Times New Roman" panose="02020603050405020304" pitchFamily="18" charset="0"/>
              </a:rPr>
              <a:t>zvláštní podtyp, který se odlišuje čtyřmi koncovkami od ostatních neuter, je to jedna z početných stop csl. dědictví v ruštině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cs-CZ" altLang="de-CZ" sz="2800">
              <a:latin typeface="Times New Roman" panose="02020603050405020304" pitchFamily="18" charset="0"/>
            </a:endParaRPr>
          </a:p>
          <a:p>
            <a:pPr marL="457200" indent="-457200" eaLnBrk="1" hangingPunct="1">
              <a:buSzPct val="45000"/>
              <a:buFont typeface="Wingdings" pitchFamily="2" charset="2"/>
              <a:buChar char=""/>
            </a:pPr>
            <a:r>
              <a:rPr lang="cs-CZ" altLang="de-CZ" sz="2800">
                <a:latin typeface="Times New Roman" panose="02020603050405020304" pitchFamily="18" charset="0"/>
              </a:rPr>
              <a:t>Zvláštní koncovky neuter:</a:t>
            </a:r>
          </a:p>
          <a:p>
            <a:pPr marL="457200" indent="-457200" eaLnBrk="1" hangingPunct="1">
              <a:buSzPct val="45000"/>
              <a:buFont typeface="Wingdings" pitchFamily="2" charset="2"/>
              <a:buChar char=""/>
            </a:pPr>
            <a:r>
              <a:rPr lang="cs-CZ" altLang="de-CZ" sz="2800">
                <a:latin typeface="Times New Roman" panose="02020603050405020304" pitchFamily="18" charset="0"/>
              </a:rPr>
              <a:t>Npl na -/i/: část neuter na -</a:t>
            </a:r>
            <a:r>
              <a:rPr lang="cs-CZ" altLang="de-CZ" sz="2800" i="1">
                <a:latin typeface="Times New Roman" panose="02020603050405020304" pitchFamily="18" charset="0"/>
              </a:rPr>
              <a:t>ko</a:t>
            </a:r>
            <a:r>
              <a:rPr lang="cs-CZ" altLang="de-CZ" sz="2800">
                <a:latin typeface="Times New Roman" panose="02020603050405020304" pitchFamily="18" charset="0"/>
              </a:rPr>
              <a:t>, z toho některá nederivovaná (</a:t>
            </a:r>
            <a:r>
              <a:rPr lang="cs-CZ" altLang="de-CZ" sz="2800" i="1">
                <a:latin typeface="Times New Roman" panose="02020603050405020304" pitchFamily="18" charset="0"/>
              </a:rPr>
              <a:t>л</a:t>
            </a:r>
            <a:r>
              <a:rPr lang="cs-CZ" altLang="de-CZ" sz="2800" i="1" u="sng">
                <a:latin typeface="Times New Roman" panose="02020603050405020304" pitchFamily="18" charset="0"/>
              </a:rPr>
              <a:t>ы</a:t>
            </a:r>
            <a:r>
              <a:rPr lang="cs-CZ" altLang="de-CZ" sz="2800" i="1">
                <a:latin typeface="Times New Roman" panose="02020603050405020304" pitchFamily="18" charset="0"/>
              </a:rPr>
              <a:t>ко – л</a:t>
            </a:r>
            <a:r>
              <a:rPr lang="cs-CZ" altLang="de-CZ" sz="2800" i="1" u="sng">
                <a:latin typeface="Times New Roman" panose="02020603050405020304" pitchFamily="18" charset="0"/>
              </a:rPr>
              <a:t>ы</a:t>
            </a:r>
            <a:r>
              <a:rPr lang="cs-CZ" altLang="de-CZ" sz="2800" i="1">
                <a:latin typeface="Times New Roman" panose="02020603050405020304" pitchFamily="18" charset="0"/>
              </a:rPr>
              <a:t>ки</a:t>
            </a:r>
            <a:r>
              <a:rPr lang="cs-CZ" altLang="de-CZ" sz="2800">
                <a:latin typeface="Times New Roman" panose="02020603050405020304" pitchFamily="18" charset="0"/>
              </a:rPr>
              <a:t> ,lýko</a:t>
            </a:r>
            <a:r>
              <a:rPr lang="cs-CZ" altLang="de-DE" sz="2800">
                <a:latin typeface="Times New Roman" panose="02020603050405020304" pitchFamily="18" charset="0"/>
              </a:rPr>
              <a:t>‘</a:t>
            </a:r>
            <a:r>
              <a:rPr lang="cs-CZ" altLang="de-CZ" sz="2800">
                <a:latin typeface="Times New Roman" panose="02020603050405020304" pitchFamily="18" charset="0"/>
              </a:rPr>
              <a:t>, </a:t>
            </a:r>
            <a:r>
              <a:rPr lang="cs-CZ" altLang="de-CZ" sz="2800" i="1">
                <a:latin typeface="Times New Roman" panose="02020603050405020304" pitchFamily="18" charset="0"/>
              </a:rPr>
              <a:t>яблоко – яблоки</a:t>
            </a:r>
            <a:r>
              <a:rPr lang="cs-CZ" altLang="de-CZ" sz="2800">
                <a:latin typeface="Times New Roman" panose="02020603050405020304" pitchFamily="18" charset="0"/>
              </a:rPr>
              <a:t>), všechny odpovídající diminutivy </a:t>
            </a:r>
            <a:r>
              <a:rPr lang="cs-CZ" altLang="de-CZ" sz="2800" i="1">
                <a:latin typeface="Times New Roman" panose="02020603050405020304" pitchFamily="18" charset="0"/>
              </a:rPr>
              <a:t>(крыл</a:t>
            </a:r>
            <a:r>
              <a:rPr lang="cs-CZ" altLang="de-CZ" sz="2800" i="1" u="sng">
                <a:latin typeface="Times New Roman" panose="02020603050405020304" pitchFamily="18" charset="0"/>
              </a:rPr>
              <a:t>е</a:t>
            </a:r>
            <a:r>
              <a:rPr lang="cs-CZ" altLang="de-CZ" sz="2800" i="1">
                <a:latin typeface="Times New Roman" panose="02020603050405020304" pitchFamily="18" charset="0"/>
              </a:rPr>
              <a:t>чко – крыл</a:t>
            </a:r>
            <a:r>
              <a:rPr lang="cs-CZ" altLang="de-CZ" sz="2800" i="1" u="sng">
                <a:latin typeface="Times New Roman" panose="02020603050405020304" pitchFamily="18" charset="0"/>
              </a:rPr>
              <a:t>е</a:t>
            </a:r>
            <a:r>
              <a:rPr lang="cs-CZ" altLang="de-CZ" sz="2800" i="1">
                <a:latin typeface="Times New Roman" panose="02020603050405020304" pitchFamily="18" charset="0"/>
              </a:rPr>
              <a:t>чки, озерк</a:t>
            </a:r>
            <a:r>
              <a:rPr lang="cs-CZ" altLang="de-CZ" sz="2800" i="1" u="sng">
                <a:latin typeface="Times New Roman" panose="02020603050405020304" pitchFamily="18" charset="0"/>
              </a:rPr>
              <a:t>о</a:t>
            </a:r>
            <a:r>
              <a:rPr lang="cs-CZ" altLang="de-CZ" sz="2800" i="1">
                <a:latin typeface="Times New Roman" panose="02020603050405020304" pitchFamily="18" charset="0"/>
              </a:rPr>
              <a:t> - озерк</a:t>
            </a:r>
            <a:r>
              <a:rPr lang="cs-CZ" altLang="de-CZ" sz="2800" i="1" u="sng">
                <a:latin typeface="Times New Roman" panose="02020603050405020304" pitchFamily="18" charset="0"/>
              </a:rPr>
              <a:t>и</a:t>
            </a:r>
            <a:r>
              <a:rPr lang="cs-CZ" altLang="de-CZ" sz="2800" i="1">
                <a:latin typeface="Times New Roman" panose="02020603050405020304" pitchFamily="18" charset="0"/>
              </a:rPr>
              <a:t>) </a:t>
            </a:r>
            <a:r>
              <a:rPr lang="cs-CZ" altLang="de-CZ" sz="2800">
                <a:latin typeface="Times New Roman" panose="02020603050405020304" pitchFamily="18" charset="0"/>
              </a:rPr>
              <a:t>a (původem duálová) slova </a:t>
            </a:r>
            <a:r>
              <a:rPr lang="cs-CZ" altLang="de-CZ" sz="2800" i="1">
                <a:latin typeface="Times New Roman" panose="02020603050405020304" pitchFamily="18" charset="0"/>
              </a:rPr>
              <a:t>плеч</a:t>
            </a:r>
            <a:r>
              <a:rPr lang="cs-CZ" altLang="de-CZ" sz="2800" i="1" u="sng">
                <a:latin typeface="Times New Roman" panose="02020603050405020304" pitchFamily="18" charset="0"/>
              </a:rPr>
              <a:t>о</a:t>
            </a:r>
            <a:r>
              <a:rPr lang="cs-CZ" altLang="de-CZ" sz="2800" i="1">
                <a:latin typeface="Times New Roman" panose="02020603050405020304" pitchFamily="18" charset="0"/>
              </a:rPr>
              <a:t> – пл</a:t>
            </a:r>
            <a:r>
              <a:rPr lang="cs-CZ" altLang="de-CZ" sz="2800" i="1" u="sng">
                <a:latin typeface="Times New Roman" panose="02020603050405020304" pitchFamily="18" charset="0"/>
              </a:rPr>
              <a:t>е</a:t>
            </a:r>
            <a:r>
              <a:rPr lang="cs-CZ" altLang="de-CZ" sz="2800" i="1">
                <a:latin typeface="Times New Roman" panose="02020603050405020304" pitchFamily="18" charset="0"/>
              </a:rPr>
              <a:t>чи, кол</a:t>
            </a:r>
            <a:r>
              <a:rPr lang="cs-CZ" altLang="de-CZ" sz="2800" i="1" u="sng">
                <a:latin typeface="Times New Roman" panose="02020603050405020304" pitchFamily="18" charset="0"/>
              </a:rPr>
              <a:t>е</a:t>
            </a:r>
            <a:r>
              <a:rPr lang="cs-CZ" altLang="de-CZ" sz="2800" i="1">
                <a:latin typeface="Times New Roman" panose="02020603050405020304" pitchFamily="18" charset="0"/>
              </a:rPr>
              <a:t>но – кол</a:t>
            </a:r>
            <a:r>
              <a:rPr lang="cs-CZ" altLang="de-CZ" sz="2800" i="1" u="sng">
                <a:latin typeface="Times New Roman" panose="02020603050405020304" pitchFamily="18" charset="0"/>
              </a:rPr>
              <a:t>е</a:t>
            </a:r>
            <a:r>
              <a:rPr lang="cs-CZ" altLang="de-CZ" sz="2800" i="1">
                <a:latin typeface="Times New Roman" panose="02020603050405020304" pitchFamily="18" charset="0"/>
              </a:rPr>
              <a:t>ни, ухо – уши</a:t>
            </a:r>
            <a:r>
              <a:rPr lang="cs-CZ" altLang="de-CZ" sz="2800">
                <a:latin typeface="Times New Roman" panose="02020603050405020304" pitchFamily="18" charset="0"/>
              </a:rPr>
              <a:t> a </a:t>
            </a:r>
            <a:r>
              <a:rPr lang="cs-CZ" altLang="de-CZ" sz="2800" i="1">
                <a:latin typeface="Times New Roman" panose="02020603050405020304" pitchFamily="18" charset="0"/>
              </a:rPr>
              <a:t>око – очи</a:t>
            </a:r>
            <a:r>
              <a:rPr lang="cs-CZ" altLang="de-CZ" sz="2800">
                <a:latin typeface="Times New Roman" panose="02020603050405020304" pitchFamily="18" charset="0"/>
              </a:rPr>
              <a:t> 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cs-CZ" altLang="de-CZ" sz="28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1">
            <a:extLst>
              <a:ext uri="{FF2B5EF4-FFF2-40B4-BE49-F238E27FC236}">
                <a16:creationId xmlns:a16="http://schemas.microsoft.com/office/drawing/2014/main" id="{C1DBADBD-BD56-4D74-6C85-8C73DB7C376B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287338" y="139700"/>
            <a:ext cx="8567737" cy="6497638"/>
          </a:xfrm>
        </p:spPr>
        <p:txBody>
          <a:bodyPr anchor="t"/>
          <a:lstStyle/>
          <a:p>
            <a:pPr marL="338138" indent="-338138" algn="l" eaLnBrk="1" hangingPunct="1">
              <a:spcBef>
                <a:spcPts val="800"/>
              </a:spcBef>
              <a:buSzPct val="45000"/>
              <a:buFont typeface="Wingdings" pitchFamily="2" charset="2"/>
              <a:buChar char="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  <a:defRPr/>
            </a:pPr>
            <a:r>
              <a:rPr lang="cs-CZ" altLang="de-CZ" sz="2800" dirty="0">
                <a:latin typeface="Times New Roman" panose="02020603050405020304" pitchFamily="18" charset="0"/>
              </a:rPr>
              <a:t>I maskulina typu </a:t>
            </a:r>
            <a:r>
              <a:rPr lang="cs-CZ" altLang="de-CZ" sz="2800" i="1" dirty="0" err="1">
                <a:latin typeface="Times New Roman" panose="02020603050405020304" pitchFamily="18" charset="0"/>
              </a:rPr>
              <a:t>домишко</a:t>
            </a:r>
            <a:r>
              <a:rPr lang="cs-CZ" altLang="de-CZ" sz="2800" i="1" dirty="0">
                <a:latin typeface="Times New Roman" panose="02020603050405020304" pitchFamily="18" charset="0"/>
              </a:rPr>
              <a:t> </a:t>
            </a:r>
            <a:r>
              <a:rPr lang="cs-CZ" altLang="de-CZ" sz="2800" dirty="0">
                <a:latin typeface="Times New Roman" panose="02020603050405020304" pitchFamily="18" charset="0"/>
              </a:rPr>
              <a:t>mají </a:t>
            </a:r>
            <a:r>
              <a:rPr lang="cs-CZ" altLang="de-CZ" sz="2800" dirty="0" err="1">
                <a:latin typeface="Times New Roman" panose="02020603050405020304" pitchFamily="18" charset="0"/>
              </a:rPr>
              <a:t>Npl</a:t>
            </a:r>
            <a:r>
              <a:rPr lang="cs-CZ" altLang="de-CZ" sz="2800" dirty="0">
                <a:latin typeface="Times New Roman" panose="02020603050405020304" pitchFamily="18" charset="0"/>
              </a:rPr>
              <a:t> na /i/</a:t>
            </a:r>
            <a:r>
              <a:rPr lang="ru-RU" altLang="de-CZ" sz="2800" dirty="0">
                <a:latin typeface="Times New Roman" panose="02020603050405020304" pitchFamily="18" charset="0"/>
              </a:rPr>
              <a:t> </a:t>
            </a:r>
            <a:r>
              <a:rPr lang="ru-RU" altLang="de-CZ" sz="2800" i="1" dirty="0">
                <a:latin typeface="Times New Roman" panose="02020603050405020304" pitchFamily="18" charset="0"/>
              </a:rPr>
              <a:t>(</a:t>
            </a:r>
            <a:r>
              <a:rPr lang="cs-CZ" altLang="de-CZ" sz="2800" i="1" dirty="0" err="1">
                <a:latin typeface="Times New Roman" panose="02020603050405020304" pitchFamily="18" charset="0"/>
              </a:rPr>
              <a:t>домишки</a:t>
            </a:r>
            <a:r>
              <a:rPr lang="ru-RU" altLang="de-CZ" sz="2800" i="1" dirty="0">
                <a:latin typeface="Times New Roman" panose="02020603050405020304" pitchFamily="18" charset="0"/>
              </a:rPr>
              <a:t>)</a:t>
            </a:r>
            <a:endParaRPr lang="cs-CZ" altLang="de-CZ" sz="2800" i="1" dirty="0">
              <a:latin typeface="Times New Roman" panose="02020603050405020304" pitchFamily="18" charset="0"/>
            </a:endParaRPr>
          </a:p>
          <a:p>
            <a:pPr marL="338138" indent="-338138" algn="l" eaLnBrk="1" hangingPunct="1">
              <a:spcBef>
                <a:spcPts val="800"/>
              </a:spcBef>
              <a:buSzPct val="45000"/>
              <a:buFont typeface="Wingdings" pitchFamily="2" charset="2"/>
              <a:buChar char="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  <a:defRPr/>
            </a:pPr>
            <a:r>
              <a:rPr lang="cs-CZ" altLang="de-CZ" sz="2800" dirty="0">
                <a:latin typeface="Times New Roman" panose="02020603050405020304" pitchFamily="18" charset="0"/>
              </a:rPr>
              <a:t>Historické motivace pro /i/ jsou tedy různé</a:t>
            </a:r>
          </a:p>
          <a:p>
            <a:pPr marL="338138" indent="-338138" algn="l" eaLnBrk="1" hangingPunct="1">
              <a:spcBef>
                <a:spcPts val="800"/>
              </a:spcBef>
              <a:buSzPct val="45000"/>
              <a:buFont typeface="Wingdings" pitchFamily="2" charset="2"/>
              <a:buChar char="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  <a:defRPr/>
            </a:pPr>
            <a:r>
              <a:rPr lang="cs-CZ" altLang="de-CZ" sz="2800" dirty="0" err="1">
                <a:latin typeface="Times New Roman" panose="02020603050405020304" pitchFamily="18" charset="0"/>
              </a:rPr>
              <a:t>Gpl</a:t>
            </a:r>
            <a:r>
              <a:rPr lang="cs-CZ" altLang="de-CZ" sz="2800" dirty="0">
                <a:latin typeface="Times New Roman" panose="02020603050405020304" pitchFamily="18" charset="0"/>
              </a:rPr>
              <a:t> na -of</a:t>
            </a:r>
            <a:r>
              <a:rPr lang="cs-CZ" altLang="de-CZ" sz="2400" baseline="-20000" dirty="0">
                <a:latin typeface="Times New Roman" panose="02020603050405020304" pitchFamily="18" charset="0"/>
              </a:rPr>
              <a:t>2</a:t>
            </a:r>
            <a:r>
              <a:rPr lang="cs-CZ" altLang="de-CZ" sz="2800" dirty="0">
                <a:latin typeface="Times New Roman" panose="02020603050405020304" pitchFamily="18" charset="0"/>
              </a:rPr>
              <a:t>: substantiva na přízvučné -</a:t>
            </a:r>
            <a:r>
              <a:rPr lang="cs-CZ" altLang="de-CZ" sz="2800" i="1" dirty="0" err="1">
                <a:latin typeface="Times New Roman" panose="02020603050405020304" pitchFamily="18" charset="0"/>
              </a:rPr>
              <a:t>ko</a:t>
            </a:r>
            <a:r>
              <a:rPr lang="cs-CZ" altLang="de-CZ" sz="2800" dirty="0">
                <a:latin typeface="Times New Roman" panose="02020603050405020304" pitchFamily="18" charset="0"/>
              </a:rPr>
              <a:t>,  která mají v </a:t>
            </a:r>
            <a:r>
              <a:rPr lang="cs-CZ" altLang="de-CZ" sz="2800" dirty="0" err="1">
                <a:latin typeface="Times New Roman" panose="02020603050405020304" pitchFamily="18" charset="0"/>
              </a:rPr>
              <a:t>Npl</a:t>
            </a:r>
            <a:r>
              <a:rPr lang="cs-CZ" altLang="de-CZ" sz="2800" dirty="0">
                <a:latin typeface="Times New Roman" panose="02020603050405020304" pitchFamily="18" charset="0"/>
              </a:rPr>
              <a:t> -</a:t>
            </a:r>
            <a:r>
              <a:rPr lang="cs-CZ" altLang="de-CZ" sz="2800" i="1" dirty="0">
                <a:latin typeface="Times New Roman" panose="02020603050405020304" pitchFamily="18" charset="0"/>
              </a:rPr>
              <a:t>i</a:t>
            </a:r>
            <a:r>
              <a:rPr lang="cs-CZ" altLang="de-CZ" sz="2800" dirty="0">
                <a:latin typeface="Times New Roman" panose="02020603050405020304" pitchFamily="18" charset="0"/>
              </a:rPr>
              <a:t> (</a:t>
            </a:r>
            <a:r>
              <a:rPr lang="cs-CZ" altLang="de-CZ" sz="2800" i="1" dirty="0" err="1">
                <a:latin typeface="Times New Roman" panose="02020603050405020304" pitchFamily="18" charset="0"/>
              </a:rPr>
              <a:t>озерк</a:t>
            </a:r>
            <a:r>
              <a:rPr lang="cs-CZ" altLang="de-CZ" sz="2800" i="1" u="sng" dirty="0" err="1">
                <a:latin typeface="Times New Roman" panose="02020603050405020304" pitchFamily="18" charset="0"/>
              </a:rPr>
              <a:t>о</a:t>
            </a:r>
            <a:r>
              <a:rPr lang="cs-CZ" altLang="de-CZ" sz="2800" i="1" dirty="0">
                <a:latin typeface="Times New Roman" panose="02020603050405020304" pitchFamily="18" charset="0"/>
              </a:rPr>
              <a:t> – </a:t>
            </a:r>
            <a:r>
              <a:rPr lang="cs-CZ" altLang="de-CZ" sz="2800" i="1" dirty="0" err="1">
                <a:latin typeface="Times New Roman" panose="02020603050405020304" pitchFamily="18" charset="0"/>
              </a:rPr>
              <a:t>озерк</a:t>
            </a:r>
            <a:r>
              <a:rPr lang="cs-CZ" altLang="de-CZ" sz="2800" i="1" u="sng" dirty="0" err="1">
                <a:latin typeface="Times New Roman" panose="02020603050405020304" pitchFamily="18" charset="0"/>
              </a:rPr>
              <a:t>и</a:t>
            </a:r>
            <a:r>
              <a:rPr lang="cs-CZ" altLang="de-CZ" sz="2800" i="1" dirty="0">
                <a:latin typeface="Times New Roman" panose="02020603050405020304" pitchFamily="18" charset="0"/>
              </a:rPr>
              <a:t> – </a:t>
            </a:r>
            <a:r>
              <a:rPr lang="cs-CZ" altLang="de-CZ" sz="2800" i="1" dirty="0" err="1">
                <a:latin typeface="Times New Roman" panose="02020603050405020304" pitchFamily="18" charset="0"/>
              </a:rPr>
              <a:t>озерк</a:t>
            </a:r>
            <a:r>
              <a:rPr lang="cs-CZ" altLang="de-CZ" sz="2800" i="1" u="sng" dirty="0" err="1">
                <a:latin typeface="Times New Roman" panose="02020603050405020304" pitchFamily="18" charset="0"/>
              </a:rPr>
              <a:t>о</a:t>
            </a:r>
            <a:r>
              <a:rPr lang="cs-CZ" altLang="de-CZ" sz="2800" i="1" dirty="0" err="1">
                <a:latin typeface="Times New Roman" panose="02020603050405020304" pitchFamily="18" charset="0"/>
              </a:rPr>
              <a:t>в</a:t>
            </a:r>
            <a:r>
              <a:rPr lang="cs-CZ" altLang="de-CZ" sz="2800" dirty="0">
                <a:latin typeface="Times New Roman" panose="02020603050405020304" pitchFamily="18" charset="0"/>
              </a:rPr>
              <a:t>), některá další substantiva na -</a:t>
            </a:r>
            <a:r>
              <a:rPr lang="cs-CZ" altLang="de-CZ" sz="2800" i="1" dirty="0" err="1">
                <a:latin typeface="Times New Roman" panose="02020603050405020304" pitchFamily="18" charset="0"/>
              </a:rPr>
              <a:t>ko</a:t>
            </a:r>
            <a:r>
              <a:rPr lang="cs-CZ" altLang="de-CZ" sz="2800" i="1" dirty="0">
                <a:latin typeface="Times New Roman" panose="02020603050405020304" pitchFamily="18" charset="0"/>
              </a:rPr>
              <a:t> (</a:t>
            </a:r>
            <a:r>
              <a:rPr lang="cs-CZ" altLang="de-CZ" sz="2800" i="1" u="sng" dirty="0" err="1">
                <a:latin typeface="Times New Roman" panose="02020603050405020304" pitchFamily="18" charset="0"/>
              </a:rPr>
              <a:t>о</a:t>
            </a:r>
            <a:r>
              <a:rPr lang="cs-CZ" altLang="de-CZ" sz="2800" i="1" dirty="0" err="1">
                <a:latin typeface="Times New Roman" panose="02020603050405020304" pitchFamily="18" charset="0"/>
              </a:rPr>
              <a:t>блако</a:t>
            </a:r>
            <a:r>
              <a:rPr lang="cs-CZ" altLang="de-CZ" sz="2800" i="1" dirty="0">
                <a:latin typeface="Times New Roman" panose="02020603050405020304" pitchFamily="18" charset="0"/>
              </a:rPr>
              <a:t> – </a:t>
            </a:r>
            <a:r>
              <a:rPr lang="cs-CZ" altLang="de-CZ" sz="2800" i="1" dirty="0" err="1">
                <a:latin typeface="Times New Roman" panose="02020603050405020304" pitchFamily="18" charset="0"/>
              </a:rPr>
              <a:t>облак</a:t>
            </a:r>
            <a:r>
              <a:rPr lang="cs-CZ" altLang="de-CZ" sz="2800" i="1" u="sng" dirty="0" err="1">
                <a:latin typeface="Times New Roman" panose="02020603050405020304" pitchFamily="18" charset="0"/>
              </a:rPr>
              <a:t>а</a:t>
            </a:r>
            <a:r>
              <a:rPr lang="cs-CZ" altLang="de-CZ" sz="2800" i="1" dirty="0">
                <a:latin typeface="Times New Roman" panose="02020603050405020304" pitchFamily="18" charset="0"/>
              </a:rPr>
              <a:t> – </a:t>
            </a:r>
            <a:r>
              <a:rPr lang="cs-CZ" altLang="de-CZ" sz="2800" i="1" dirty="0" err="1">
                <a:latin typeface="Times New Roman" panose="02020603050405020304" pitchFamily="18" charset="0"/>
              </a:rPr>
              <a:t>облак</a:t>
            </a:r>
            <a:r>
              <a:rPr lang="cs-CZ" altLang="de-CZ" sz="2800" i="1" u="sng" dirty="0" err="1">
                <a:latin typeface="Times New Roman" panose="02020603050405020304" pitchFamily="18" charset="0"/>
              </a:rPr>
              <a:t>о</a:t>
            </a:r>
            <a:r>
              <a:rPr lang="cs-CZ" altLang="de-CZ" sz="2800" i="1" dirty="0" err="1">
                <a:latin typeface="Times New Roman" panose="02020603050405020304" pitchFamily="18" charset="0"/>
              </a:rPr>
              <a:t>в</a:t>
            </a:r>
            <a:r>
              <a:rPr lang="cs-CZ" altLang="de-CZ" sz="2800" i="1" dirty="0">
                <a:latin typeface="Times New Roman" panose="02020603050405020304" pitchFamily="18" charset="0"/>
              </a:rPr>
              <a:t>)</a:t>
            </a:r>
            <a:r>
              <a:rPr lang="cs-CZ" altLang="de-CZ" sz="2800" dirty="0">
                <a:latin typeface="Times New Roman" panose="02020603050405020304" pitchFamily="18" charset="0"/>
              </a:rPr>
              <a:t>, neutra s plurálovým kmenem rozšířeným o /j/ </a:t>
            </a:r>
            <a:r>
              <a:rPr lang="cs-CZ" altLang="de-CZ" sz="2800" i="1" dirty="0">
                <a:latin typeface="Times New Roman" panose="02020603050405020304" pitchFamily="18" charset="0"/>
              </a:rPr>
              <a:t>(</a:t>
            </a:r>
            <a:r>
              <a:rPr lang="cs-CZ" altLang="de-CZ" sz="2800" i="1" dirty="0" err="1">
                <a:latin typeface="Times New Roman" panose="02020603050405020304" pitchFamily="18" charset="0"/>
              </a:rPr>
              <a:t>д</a:t>
            </a:r>
            <a:r>
              <a:rPr lang="cs-CZ" altLang="de-CZ" sz="2800" i="1" u="sng" dirty="0" err="1">
                <a:latin typeface="Times New Roman" panose="02020603050405020304" pitchFamily="18" charset="0"/>
              </a:rPr>
              <a:t>е</a:t>
            </a:r>
            <a:r>
              <a:rPr lang="cs-CZ" altLang="de-CZ" sz="2800" i="1" dirty="0" err="1">
                <a:latin typeface="Times New Roman" panose="02020603050405020304" pitchFamily="18" charset="0"/>
              </a:rPr>
              <a:t>рево</a:t>
            </a:r>
            <a:r>
              <a:rPr lang="cs-CZ" altLang="de-CZ" sz="2800" i="1" dirty="0">
                <a:latin typeface="Times New Roman" panose="02020603050405020304" pitchFamily="18" charset="0"/>
              </a:rPr>
              <a:t> – </a:t>
            </a:r>
            <a:r>
              <a:rPr lang="cs-CZ" altLang="de-CZ" sz="2800" i="1" dirty="0" err="1">
                <a:latin typeface="Times New Roman" panose="02020603050405020304" pitchFamily="18" charset="0"/>
              </a:rPr>
              <a:t>дер</a:t>
            </a:r>
            <a:r>
              <a:rPr lang="cs-CZ" altLang="de-CZ" sz="2800" i="1" u="sng" dirty="0" err="1">
                <a:latin typeface="Times New Roman" panose="02020603050405020304" pitchFamily="18" charset="0"/>
              </a:rPr>
              <a:t>е</a:t>
            </a:r>
            <a:r>
              <a:rPr lang="cs-CZ" altLang="de-CZ" sz="2800" i="1" dirty="0" err="1">
                <a:latin typeface="Times New Roman" panose="02020603050405020304" pitchFamily="18" charset="0"/>
              </a:rPr>
              <a:t>вья</a:t>
            </a:r>
            <a:r>
              <a:rPr lang="cs-CZ" altLang="de-CZ" sz="2800" i="1" dirty="0">
                <a:latin typeface="Times New Roman" panose="02020603050405020304" pitchFamily="18" charset="0"/>
              </a:rPr>
              <a:t> – </a:t>
            </a:r>
            <a:r>
              <a:rPr lang="cs-CZ" altLang="de-CZ" sz="2800" i="1" dirty="0" err="1">
                <a:latin typeface="Times New Roman" panose="02020603050405020304" pitchFamily="18" charset="0"/>
              </a:rPr>
              <a:t>дер</a:t>
            </a:r>
            <a:r>
              <a:rPr lang="cs-CZ" altLang="de-CZ" sz="2800" i="1" u="sng" dirty="0" err="1">
                <a:latin typeface="Times New Roman" panose="02020603050405020304" pitchFamily="18" charset="0"/>
              </a:rPr>
              <a:t>е</a:t>
            </a:r>
            <a:r>
              <a:rPr lang="cs-CZ" altLang="de-CZ" sz="2800" i="1" dirty="0" err="1">
                <a:latin typeface="Times New Roman" panose="02020603050405020304" pitchFamily="18" charset="0"/>
              </a:rPr>
              <a:t>вьев</a:t>
            </a:r>
            <a:r>
              <a:rPr lang="cs-CZ" altLang="de-CZ" sz="2800" i="1" dirty="0">
                <a:latin typeface="Times New Roman" panose="02020603050405020304" pitchFamily="18" charset="0"/>
              </a:rPr>
              <a:t>)</a:t>
            </a:r>
            <a:r>
              <a:rPr lang="cs-CZ" altLang="de-CZ" sz="2800" dirty="0">
                <a:latin typeface="Times New Roman" panose="02020603050405020304" pitchFamily="18" charset="0"/>
              </a:rPr>
              <a:t> a některá neutra typu </a:t>
            </a:r>
            <a:r>
              <a:rPr lang="cs-CZ" altLang="de-CZ" sz="2800" i="1" dirty="0" err="1">
                <a:latin typeface="Times New Roman" panose="02020603050405020304" pitchFamily="18" charset="0"/>
              </a:rPr>
              <a:t>к</a:t>
            </a:r>
            <a:r>
              <a:rPr lang="cs-CZ" altLang="de-CZ" sz="2800" i="1" u="sng" dirty="0" err="1">
                <a:latin typeface="Times New Roman" panose="02020603050405020304" pitchFamily="18" charset="0"/>
              </a:rPr>
              <a:t>у</a:t>
            </a:r>
            <a:r>
              <a:rPr lang="cs-CZ" altLang="de-CZ" sz="2800" i="1" dirty="0" err="1">
                <a:latin typeface="Times New Roman" panose="02020603050405020304" pitchFamily="18" charset="0"/>
              </a:rPr>
              <a:t>шанье</a:t>
            </a:r>
            <a:r>
              <a:rPr lang="cs-CZ" altLang="de-CZ" sz="2800" i="1" dirty="0">
                <a:latin typeface="Times New Roman" panose="02020603050405020304" pitchFamily="18" charset="0"/>
              </a:rPr>
              <a:t> </a:t>
            </a:r>
            <a:r>
              <a:rPr lang="cs-CZ" altLang="de-CZ" sz="2800" dirty="0">
                <a:latin typeface="Times New Roman" panose="02020603050405020304" pitchFamily="18" charset="0"/>
              </a:rPr>
              <a:t>(</a:t>
            </a:r>
            <a:r>
              <a:rPr lang="cs-CZ" altLang="de-CZ" sz="2800" i="1" dirty="0" err="1">
                <a:latin typeface="Times New Roman" panose="02020603050405020304" pitchFamily="18" charset="0"/>
              </a:rPr>
              <a:t>пл</a:t>
            </a:r>
            <a:r>
              <a:rPr lang="cs-CZ" altLang="de-CZ" sz="2800" i="1" u="sng" dirty="0" err="1">
                <a:latin typeface="Times New Roman" panose="02020603050405020304" pitchFamily="18" charset="0"/>
              </a:rPr>
              <a:t>а</a:t>
            </a:r>
            <a:r>
              <a:rPr lang="cs-CZ" altLang="de-CZ" sz="2800" i="1" dirty="0" err="1">
                <a:latin typeface="Times New Roman" panose="02020603050405020304" pitchFamily="18" charset="0"/>
              </a:rPr>
              <a:t>тье</a:t>
            </a:r>
            <a:r>
              <a:rPr lang="cs-CZ" altLang="de-CZ" sz="2800" i="1" dirty="0">
                <a:latin typeface="Times New Roman" panose="02020603050405020304" pitchFamily="18" charset="0"/>
              </a:rPr>
              <a:t> – </a:t>
            </a:r>
            <a:r>
              <a:rPr lang="cs-CZ" altLang="de-CZ" sz="2800" i="1" dirty="0" err="1">
                <a:latin typeface="Times New Roman" panose="02020603050405020304" pitchFamily="18" charset="0"/>
              </a:rPr>
              <a:t>пл</a:t>
            </a:r>
            <a:r>
              <a:rPr lang="cs-CZ" altLang="de-CZ" sz="2800" i="1" u="sng" dirty="0" err="1">
                <a:latin typeface="Times New Roman" panose="02020603050405020304" pitchFamily="18" charset="0"/>
              </a:rPr>
              <a:t>а</a:t>
            </a:r>
            <a:r>
              <a:rPr lang="cs-CZ" altLang="de-CZ" sz="2800" i="1" dirty="0" err="1">
                <a:latin typeface="Times New Roman" panose="02020603050405020304" pitchFamily="18" charset="0"/>
              </a:rPr>
              <a:t>тья</a:t>
            </a:r>
            <a:r>
              <a:rPr lang="cs-CZ" altLang="de-CZ" sz="2800" i="1" dirty="0">
                <a:latin typeface="Times New Roman" panose="02020603050405020304" pitchFamily="18" charset="0"/>
              </a:rPr>
              <a:t> – </a:t>
            </a:r>
            <a:r>
              <a:rPr lang="cs-CZ" altLang="de-CZ" sz="2800" i="1" dirty="0" err="1">
                <a:latin typeface="Times New Roman" panose="02020603050405020304" pitchFamily="18" charset="0"/>
              </a:rPr>
              <a:t>пл</a:t>
            </a:r>
            <a:r>
              <a:rPr lang="cs-CZ" altLang="de-CZ" sz="2800" i="1" u="sng" dirty="0" err="1">
                <a:latin typeface="Times New Roman" panose="02020603050405020304" pitchFamily="18" charset="0"/>
              </a:rPr>
              <a:t>а</a:t>
            </a:r>
            <a:r>
              <a:rPr lang="cs-CZ" altLang="de-CZ" sz="2800" i="1" dirty="0" err="1">
                <a:latin typeface="Times New Roman" panose="02020603050405020304" pitchFamily="18" charset="0"/>
              </a:rPr>
              <a:t>тьев</a:t>
            </a:r>
            <a:r>
              <a:rPr lang="cs-CZ" altLang="de-CZ" sz="2800" dirty="0">
                <a:latin typeface="Times New Roman" panose="02020603050405020304" pitchFamily="18" charset="0"/>
              </a:rPr>
              <a:t> včetně maskulina </a:t>
            </a:r>
            <a:r>
              <a:rPr lang="cs-CZ" altLang="de-CZ" sz="2800" i="1" dirty="0" err="1">
                <a:latin typeface="Times New Roman" panose="02020603050405020304" pitchFamily="18" charset="0"/>
              </a:rPr>
              <a:t>подмаст</a:t>
            </a:r>
            <a:r>
              <a:rPr lang="cs-CZ" altLang="de-CZ" sz="2800" i="1" u="sng" dirty="0" err="1">
                <a:latin typeface="Times New Roman" panose="02020603050405020304" pitchFamily="18" charset="0"/>
              </a:rPr>
              <a:t>е</a:t>
            </a:r>
            <a:r>
              <a:rPr lang="cs-CZ" altLang="de-CZ" sz="2800" i="1" dirty="0" err="1">
                <a:latin typeface="Times New Roman" panose="02020603050405020304" pitchFamily="18" charset="0"/>
              </a:rPr>
              <a:t>рье</a:t>
            </a:r>
            <a:r>
              <a:rPr lang="cs-CZ" altLang="de-CZ" sz="2800" i="1" dirty="0">
                <a:latin typeface="Times New Roman" panose="02020603050405020304" pitchFamily="18" charset="0"/>
              </a:rPr>
              <a:t> – </a:t>
            </a:r>
            <a:r>
              <a:rPr lang="cs-CZ" altLang="de-CZ" sz="2800" i="1" dirty="0" err="1">
                <a:latin typeface="Times New Roman" panose="02020603050405020304" pitchFamily="18" charset="0"/>
              </a:rPr>
              <a:t>помаст</a:t>
            </a:r>
            <a:r>
              <a:rPr lang="cs-CZ" altLang="de-CZ" sz="2800" i="1" u="sng" dirty="0" err="1">
                <a:latin typeface="Times New Roman" panose="02020603050405020304" pitchFamily="18" charset="0"/>
              </a:rPr>
              <a:t>е</a:t>
            </a:r>
            <a:r>
              <a:rPr lang="cs-CZ" altLang="de-CZ" sz="2800" i="1" dirty="0" err="1">
                <a:latin typeface="Times New Roman" panose="02020603050405020304" pitchFamily="18" charset="0"/>
              </a:rPr>
              <a:t>рья</a:t>
            </a:r>
            <a:r>
              <a:rPr lang="cs-CZ" altLang="de-CZ" sz="2800" i="1" dirty="0">
                <a:latin typeface="Times New Roman" panose="02020603050405020304" pitchFamily="18" charset="0"/>
              </a:rPr>
              <a:t> – </a:t>
            </a:r>
            <a:r>
              <a:rPr lang="cs-CZ" altLang="de-CZ" sz="2800" i="1" dirty="0" err="1">
                <a:latin typeface="Times New Roman" panose="02020603050405020304" pitchFamily="18" charset="0"/>
              </a:rPr>
              <a:t>подмаст</a:t>
            </a:r>
            <a:r>
              <a:rPr lang="cs-CZ" altLang="de-CZ" sz="2800" i="1" u="sng" dirty="0" err="1">
                <a:latin typeface="Times New Roman" panose="02020603050405020304" pitchFamily="18" charset="0"/>
              </a:rPr>
              <a:t>е</a:t>
            </a:r>
            <a:r>
              <a:rPr lang="cs-CZ" altLang="de-CZ" sz="2800" i="1" dirty="0" err="1">
                <a:latin typeface="Times New Roman" panose="02020603050405020304" pitchFamily="18" charset="0"/>
              </a:rPr>
              <a:t>рьев</a:t>
            </a:r>
            <a:r>
              <a:rPr lang="cs-CZ" altLang="de-CZ" sz="2800" dirty="0">
                <a:latin typeface="Times New Roman" panose="02020603050405020304" pitchFamily="18" charset="0"/>
              </a:rPr>
              <a:t>) a uvedené substantivum  </a:t>
            </a:r>
            <a:r>
              <a:rPr lang="cs-CZ" altLang="de-CZ" sz="2800" i="1" dirty="0" err="1">
                <a:latin typeface="Times New Roman" panose="02020603050405020304" pitchFamily="18" charset="0"/>
              </a:rPr>
              <a:t>остриё</a:t>
            </a:r>
            <a:r>
              <a:rPr lang="cs-CZ" altLang="de-CZ" sz="2800" i="1" dirty="0">
                <a:latin typeface="Times New Roman" panose="02020603050405020304" pitchFamily="18" charset="0"/>
              </a:rPr>
              <a:t> – </a:t>
            </a:r>
            <a:r>
              <a:rPr lang="cs-CZ" altLang="de-CZ" sz="2800" i="1" dirty="0" err="1">
                <a:latin typeface="Times New Roman" panose="02020603050405020304" pitchFamily="18" charset="0"/>
              </a:rPr>
              <a:t>остри</a:t>
            </a:r>
            <a:r>
              <a:rPr lang="cs-CZ" altLang="de-CZ" sz="2800" i="1" u="sng" dirty="0" err="1">
                <a:latin typeface="Times New Roman" panose="02020603050405020304" pitchFamily="18" charset="0"/>
              </a:rPr>
              <a:t>я</a:t>
            </a:r>
            <a:r>
              <a:rPr lang="cs-CZ" altLang="de-CZ" sz="2800" i="1" dirty="0">
                <a:latin typeface="Times New Roman" panose="02020603050405020304" pitchFamily="18" charset="0"/>
              </a:rPr>
              <a:t> – </a:t>
            </a:r>
            <a:r>
              <a:rPr lang="cs-CZ" altLang="de-CZ" sz="2800" i="1" dirty="0" err="1">
                <a:latin typeface="Times New Roman" panose="02020603050405020304" pitchFamily="18" charset="0"/>
              </a:rPr>
              <a:t>остриёв</a:t>
            </a:r>
            <a:endParaRPr lang="cs-CZ" altLang="de-CZ" sz="2800" i="1" dirty="0">
              <a:latin typeface="Times New Roman" panose="02020603050405020304" pitchFamily="18" charset="0"/>
            </a:endParaRPr>
          </a:p>
          <a:p>
            <a:pPr marL="338138" indent="-338138" algn="l" eaLnBrk="1" hangingPunct="1">
              <a:spcBef>
                <a:spcPts val="800"/>
              </a:spcBef>
              <a:buSzPct val="45000"/>
              <a:buFont typeface="Wingdings" pitchFamily="2" charset="2"/>
              <a:buChar char="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  <a:defRPr/>
            </a:pPr>
            <a:r>
              <a:rPr lang="cs-CZ" altLang="de-CZ" sz="2800" dirty="0">
                <a:latin typeface="Times New Roman" panose="02020603050405020304" pitchFamily="18" charset="0"/>
              </a:rPr>
              <a:t> </a:t>
            </a:r>
            <a:r>
              <a:rPr lang="cs-CZ" altLang="de-CZ" sz="2800" i="1" dirty="0">
                <a:latin typeface="Times New Roman" panose="02020603050405020304" pitchFamily="18" charset="0"/>
              </a:rPr>
              <a:t>=&gt; </a:t>
            </a:r>
            <a:r>
              <a:rPr lang="cs-CZ" altLang="de-CZ" sz="2800" dirty="0">
                <a:latin typeface="Times New Roman" panose="02020603050405020304" pitchFamily="18" charset="0"/>
              </a:rPr>
              <a:t>neutra mají (s výjimkou typu </a:t>
            </a:r>
            <a:r>
              <a:rPr lang="cs-CZ" altLang="de-CZ" sz="2800" i="1" dirty="0" err="1">
                <a:latin typeface="Times New Roman" panose="02020603050405020304" pitchFamily="18" charset="0"/>
              </a:rPr>
              <a:t>житие</a:t>
            </a:r>
            <a:r>
              <a:rPr lang="cs-CZ" altLang="de-CZ" sz="2800" i="1" dirty="0">
                <a:latin typeface="Times New Roman" panose="02020603050405020304" pitchFamily="18" charset="0"/>
              </a:rPr>
              <a:t> </a:t>
            </a:r>
            <a:r>
              <a:rPr lang="cs-CZ" altLang="de-CZ" sz="2800" dirty="0">
                <a:latin typeface="Times New Roman" panose="02020603050405020304" pitchFamily="18" charset="0"/>
              </a:rPr>
              <a:t>a k němu někdy spočítaného typu</a:t>
            </a:r>
            <a:r>
              <a:rPr lang="cs-CZ" altLang="de-CZ" sz="2800" i="1" dirty="0">
                <a:latin typeface="Times New Roman" panose="02020603050405020304" pitchFamily="18" charset="0"/>
              </a:rPr>
              <a:t> </a:t>
            </a:r>
            <a:r>
              <a:rPr lang="cs-CZ" altLang="de-CZ" sz="2800" i="1" dirty="0" err="1">
                <a:latin typeface="Times New Roman" panose="02020603050405020304" pitchFamily="18" charset="0"/>
              </a:rPr>
              <a:t>знание</a:t>
            </a:r>
            <a:r>
              <a:rPr lang="cs-CZ" altLang="de-CZ" sz="2800" i="1" dirty="0">
                <a:latin typeface="Times New Roman" panose="02020603050405020304" pitchFamily="18" charset="0"/>
              </a:rPr>
              <a:t>) </a:t>
            </a:r>
            <a:r>
              <a:rPr lang="cs-CZ" altLang="de-CZ" sz="2800" dirty="0">
                <a:latin typeface="Times New Roman" panose="02020603050405020304" pitchFamily="18" charset="0"/>
              </a:rPr>
              <a:t>jednotnou deklinaci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1">
            <a:extLst>
              <a:ext uri="{FF2B5EF4-FFF2-40B4-BE49-F238E27FC236}">
                <a16:creationId xmlns:a16="http://schemas.microsoft.com/office/drawing/2014/main" id="{60028ABF-0A21-0943-4F1B-8212B6AFC781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287338" y="376238"/>
            <a:ext cx="8640762" cy="5959475"/>
          </a:xfrm>
        </p:spPr>
        <p:txBody>
          <a:bodyPr anchor="t"/>
          <a:lstStyle/>
          <a:p>
            <a:pPr marL="338138" indent="-338138" algn="l" eaLnBrk="1" hangingPunct="1">
              <a:spcBef>
                <a:spcPts val="800"/>
              </a:spcBef>
              <a:buSzPct val="45000"/>
              <a:buFont typeface="Wingdings" pitchFamily="2" charset="2"/>
              <a:buChar char="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  <a:defRPr/>
            </a:pPr>
            <a:r>
              <a:rPr lang="cs-CZ" altLang="de-CZ" sz="2800">
                <a:latin typeface="Times New Roman" panose="02020603050405020304" pitchFamily="18" charset="0"/>
              </a:rPr>
              <a:t>=&gt; navíc maskulina i neutra mají prakticky jednotnou deklinaci: kromě nulové koncovky Nsg, která nevystupuje u žádného neutra, vystupují všechny koncovky u obou rodů. Jsou tedy maskulina s /o/ v Nsg (</a:t>
            </a:r>
            <a:r>
              <a:rPr lang="cs-CZ" altLang="de-CZ" sz="2800" i="1">
                <a:latin typeface="Times New Roman" panose="02020603050405020304" pitchFamily="18" charset="0"/>
              </a:rPr>
              <a:t>домишко</a:t>
            </a:r>
            <a:r>
              <a:rPr lang="cs-CZ" altLang="de-CZ" sz="2800">
                <a:latin typeface="Times New Roman" panose="02020603050405020304" pitchFamily="18" charset="0"/>
              </a:rPr>
              <a:t>, možná i </a:t>
            </a:r>
            <a:r>
              <a:rPr lang="cs-CZ" altLang="de-CZ" sz="2800" i="1">
                <a:latin typeface="Times New Roman" panose="02020603050405020304" pitchFamily="18" charset="0"/>
              </a:rPr>
              <a:t>подмастерье, домище</a:t>
            </a:r>
            <a:r>
              <a:rPr lang="cs-CZ" altLang="de-CZ" sz="2800">
                <a:latin typeface="Times New Roman" panose="02020603050405020304" pitchFamily="18" charset="0"/>
              </a:rPr>
              <a:t>), maskulina s /a/ v Npl </a:t>
            </a:r>
            <a:r>
              <a:rPr lang="cs-CZ" altLang="de-CZ" sz="2800" i="1">
                <a:latin typeface="Times New Roman" panose="02020603050405020304" pitchFamily="18" charset="0"/>
              </a:rPr>
              <a:t>(города, стулья)</a:t>
            </a:r>
            <a:r>
              <a:rPr lang="cs-CZ" altLang="de-CZ" sz="2800">
                <a:latin typeface="Times New Roman" panose="02020603050405020304" pitchFamily="18" charset="0"/>
              </a:rPr>
              <a:t>, maskulina s nulovou koncovkou v Gpl </a:t>
            </a:r>
            <a:r>
              <a:rPr lang="cs-CZ" altLang="de-CZ" sz="2800" i="1">
                <a:latin typeface="Times New Roman" panose="02020603050405020304" pitchFamily="18" charset="0"/>
              </a:rPr>
              <a:t>(граждан, солдат)</a:t>
            </a:r>
            <a:r>
              <a:rPr lang="cs-CZ" altLang="de-CZ" sz="2800">
                <a:latin typeface="Times New Roman" panose="02020603050405020304" pitchFamily="18" charset="0"/>
              </a:rPr>
              <a:t>, neutra s /i/ v Npl </a:t>
            </a:r>
            <a:r>
              <a:rPr lang="cs-CZ" altLang="de-CZ" sz="2800" i="1">
                <a:latin typeface="Times New Roman" panose="02020603050405020304" pitchFamily="18" charset="0"/>
              </a:rPr>
              <a:t>(яблоки)</a:t>
            </a:r>
            <a:r>
              <a:rPr lang="cs-CZ" altLang="de-CZ" sz="2800">
                <a:latin typeface="Times New Roman" panose="02020603050405020304" pitchFamily="18" charset="0"/>
              </a:rPr>
              <a:t> a neutra s /of</a:t>
            </a:r>
            <a:r>
              <a:rPr lang="cs-CZ" altLang="de-CZ" sz="2400" baseline="-20000">
                <a:latin typeface="Times New Roman" panose="02020603050405020304" pitchFamily="18" charset="0"/>
              </a:rPr>
              <a:t>2</a:t>
            </a:r>
            <a:r>
              <a:rPr lang="cs-CZ" altLang="de-CZ" sz="2800">
                <a:latin typeface="Times New Roman" panose="02020603050405020304" pitchFamily="18" charset="0"/>
              </a:rPr>
              <a:t>/ v Gpl </a:t>
            </a:r>
            <a:r>
              <a:rPr lang="cs-CZ" altLang="de-CZ" sz="2800" i="1">
                <a:latin typeface="Times New Roman" panose="02020603050405020304" pitchFamily="18" charset="0"/>
              </a:rPr>
              <a:t>(облаков)</a:t>
            </a:r>
            <a:r>
              <a:rPr lang="cs-CZ" altLang="de-CZ" sz="2800">
                <a:latin typeface="Times New Roman" panose="02020603050405020304" pitchFamily="18" charset="0"/>
              </a:rPr>
              <a:t>. Lze je samozřejmě vesměs považovat za výjimky, ale jsou mezi nimi i produktivní typy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1">
            <a:extLst>
              <a:ext uri="{FF2B5EF4-FFF2-40B4-BE49-F238E27FC236}">
                <a16:creationId xmlns:a16="http://schemas.microsoft.com/office/drawing/2014/main" id="{AFCB52D3-F8E7-A505-97EC-2DFA17234F19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431800" y="431800"/>
            <a:ext cx="8423275" cy="5975350"/>
          </a:xfrm>
        </p:spPr>
        <p:txBody>
          <a:bodyPr anchor="t"/>
          <a:lstStyle/>
          <a:p>
            <a:pPr marL="338138" indent="-338138" algn="l" eaLnBrk="1" hangingPunct="1">
              <a:spcBef>
                <a:spcPts val="800"/>
              </a:spcBef>
              <a:buSzPct val="45000"/>
              <a:buFont typeface="Wingdings" pitchFamily="2" charset="2"/>
              <a:buChar char="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  <a:defRPr/>
            </a:pPr>
            <a:r>
              <a:rPr lang="cs-CZ" altLang="de-CZ" sz="2800" dirty="0">
                <a:latin typeface="Times New Roman" panose="02020603050405020304" pitchFamily="18" charset="0"/>
              </a:rPr>
              <a:t>Zvláštní skupinu tvoří substantiva typu </a:t>
            </a:r>
            <a:r>
              <a:rPr lang="cs-CZ" altLang="de-CZ" sz="2800" i="1" dirty="0" err="1">
                <a:latin typeface="Times New Roman" panose="02020603050405020304" pitchFamily="18" charset="0"/>
              </a:rPr>
              <a:t>время</a:t>
            </a:r>
            <a:r>
              <a:rPr lang="cs-CZ" altLang="de-CZ" sz="2800" i="1" dirty="0">
                <a:latin typeface="Times New Roman" panose="02020603050405020304" pitchFamily="18" charset="0"/>
              </a:rPr>
              <a:t> </a:t>
            </a:r>
            <a:r>
              <a:rPr lang="cs-CZ" altLang="de-CZ" sz="2800" dirty="0">
                <a:latin typeface="Times New Roman" panose="02020603050405020304" pitchFamily="18" charset="0"/>
              </a:rPr>
              <a:t>(deset až jedenáct slov); mají jednak kmen  rozšířený o -</a:t>
            </a:r>
            <a:r>
              <a:rPr lang="cs-CZ" altLang="de-CZ" sz="2800" i="1" dirty="0">
                <a:latin typeface="Times New Roman" panose="02020603050405020304" pitchFamily="18" charset="0"/>
              </a:rPr>
              <a:t>on</a:t>
            </a:r>
            <a:r>
              <a:rPr lang="cs-CZ" altLang="de-CZ" sz="2800" dirty="0">
                <a:latin typeface="Times New Roman" panose="02020603050405020304" pitchFamily="18" charset="0"/>
              </a:rPr>
              <a:t>-, jednak v </a:t>
            </a:r>
            <a:r>
              <a:rPr lang="cs-CZ" altLang="de-CZ" sz="2800" dirty="0" err="1">
                <a:latin typeface="Times New Roman" panose="02020603050405020304" pitchFamily="18" charset="0"/>
              </a:rPr>
              <a:t>sg</a:t>
            </a:r>
            <a:r>
              <a:rPr lang="cs-CZ" altLang="de-CZ" sz="2800" dirty="0">
                <a:latin typeface="Times New Roman" panose="02020603050405020304" pitchFamily="18" charset="0"/>
              </a:rPr>
              <a:t> koncovky, které jsou specifické nejen graficky, i když nikdy nejsou pod přízvukem:</a:t>
            </a:r>
          </a:p>
          <a:p>
            <a:pPr marL="338138" indent="-338138" algn="l" eaLnBrk="1" hangingPunct="1">
              <a:spcBef>
                <a:spcPts val="800"/>
              </a:spcBef>
              <a:buSzPct val="45000"/>
              <a:buFont typeface="Wingdings" pitchFamily="2" charset="2"/>
              <a:buChar char="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  <a:defRPr/>
            </a:pPr>
            <a:r>
              <a:rPr lang="cs-CZ" altLang="de-CZ" sz="2800" i="1" dirty="0" err="1">
                <a:latin typeface="Times New Roman" panose="02020603050405020304" pitchFamily="18" charset="0"/>
              </a:rPr>
              <a:t>вр</a:t>
            </a:r>
            <a:r>
              <a:rPr lang="cs-CZ" altLang="de-CZ" sz="2800" i="1" u="sng" dirty="0" err="1">
                <a:latin typeface="Times New Roman" panose="02020603050405020304" pitchFamily="18" charset="0"/>
              </a:rPr>
              <a:t>е</a:t>
            </a:r>
            <a:r>
              <a:rPr lang="cs-CZ" altLang="de-CZ" sz="2800" i="1" dirty="0" err="1">
                <a:latin typeface="Times New Roman" panose="02020603050405020304" pitchFamily="18" charset="0"/>
              </a:rPr>
              <a:t>мя</a:t>
            </a:r>
            <a:r>
              <a:rPr lang="cs-CZ" altLang="de-CZ" sz="2800" dirty="0">
                <a:latin typeface="Times New Roman" panose="02020603050405020304" pitchFamily="18" charset="0"/>
              </a:rPr>
              <a:t> ([</a:t>
            </a:r>
            <a:r>
              <a:rPr lang="cs-CZ" altLang="de-CZ" sz="2800" dirty="0" err="1">
                <a:latin typeface="Times New Roman" panose="02020603050405020304" pitchFamily="18" charset="0"/>
              </a:rPr>
              <a:t>ə</a:t>
            </a:r>
            <a:r>
              <a:rPr lang="cs-CZ" altLang="de-CZ" sz="2800" dirty="0">
                <a:latin typeface="Times New Roman" panose="02020603050405020304" pitchFamily="18" charset="0"/>
              </a:rPr>
              <a:t>] =&gt; /a</a:t>
            </a:r>
            <a:r>
              <a:rPr lang="cs-CZ" altLang="de-CZ" sz="2400" baseline="-20000" dirty="0">
                <a:latin typeface="Times New Roman" panose="02020603050405020304" pitchFamily="18" charset="0"/>
              </a:rPr>
              <a:t>1</a:t>
            </a:r>
            <a:r>
              <a:rPr lang="cs-CZ" altLang="de-CZ" sz="2800" dirty="0">
                <a:latin typeface="Times New Roman" panose="02020603050405020304" pitchFamily="18" charset="0"/>
              </a:rPr>
              <a:t>/)</a:t>
            </a:r>
            <a:r>
              <a:rPr lang="cs-CZ" altLang="de-CZ" sz="2800" i="1" dirty="0">
                <a:latin typeface="Times New Roman" panose="02020603050405020304" pitchFamily="18" charset="0"/>
              </a:rPr>
              <a:t>, </a:t>
            </a:r>
            <a:r>
              <a:rPr lang="cs-CZ" altLang="de-CZ" sz="2800" i="1" dirty="0" err="1">
                <a:latin typeface="Times New Roman" panose="02020603050405020304" pitchFamily="18" charset="0"/>
              </a:rPr>
              <a:t>вр</a:t>
            </a:r>
            <a:r>
              <a:rPr lang="cs-CZ" altLang="de-CZ" sz="2800" i="1" u="sng" dirty="0" err="1">
                <a:latin typeface="Times New Roman" panose="02020603050405020304" pitchFamily="18" charset="0"/>
              </a:rPr>
              <a:t>е</a:t>
            </a:r>
            <a:r>
              <a:rPr lang="cs-CZ" altLang="de-CZ" sz="2800" i="1" dirty="0" err="1">
                <a:latin typeface="Times New Roman" panose="02020603050405020304" pitchFamily="18" charset="0"/>
              </a:rPr>
              <a:t>мен</a:t>
            </a:r>
            <a:r>
              <a:rPr lang="cs-CZ" altLang="de-CZ" sz="2800" b="1" i="1" dirty="0" err="1">
                <a:latin typeface="Times New Roman" panose="02020603050405020304" pitchFamily="18" charset="0"/>
              </a:rPr>
              <a:t>и</a:t>
            </a:r>
            <a:r>
              <a:rPr lang="cs-CZ" altLang="de-CZ" sz="2800" dirty="0">
                <a:latin typeface="Times New Roman" panose="02020603050405020304" pitchFamily="18" charset="0"/>
              </a:rPr>
              <a:t> (/i</a:t>
            </a:r>
            <a:r>
              <a:rPr lang="cs-CZ" altLang="de-CZ" sz="2400" baseline="-20000" dirty="0">
                <a:latin typeface="Times New Roman" panose="02020603050405020304" pitchFamily="18" charset="0"/>
              </a:rPr>
              <a:t>1</a:t>
            </a:r>
            <a:r>
              <a:rPr lang="cs-CZ" altLang="de-CZ" sz="2800" dirty="0">
                <a:latin typeface="Times New Roman" panose="02020603050405020304" pitchFamily="18" charset="0"/>
              </a:rPr>
              <a:t>/)</a:t>
            </a:r>
            <a:r>
              <a:rPr lang="cs-CZ" altLang="de-CZ" sz="2800" i="1" dirty="0">
                <a:latin typeface="Times New Roman" panose="02020603050405020304" pitchFamily="18" charset="0"/>
              </a:rPr>
              <a:t>, </a:t>
            </a:r>
            <a:r>
              <a:rPr lang="cs-CZ" altLang="de-CZ" sz="2800" i="1" dirty="0" err="1">
                <a:latin typeface="Times New Roman" panose="02020603050405020304" pitchFamily="18" charset="0"/>
              </a:rPr>
              <a:t>вр</a:t>
            </a:r>
            <a:r>
              <a:rPr lang="cs-CZ" altLang="de-CZ" sz="2800" i="1" u="sng" dirty="0" err="1">
                <a:latin typeface="Times New Roman" panose="02020603050405020304" pitchFamily="18" charset="0"/>
              </a:rPr>
              <a:t>е</a:t>
            </a:r>
            <a:r>
              <a:rPr lang="cs-CZ" altLang="de-CZ" sz="2800" i="1" dirty="0" err="1">
                <a:latin typeface="Times New Roman" panose="02020603050405020304" pitchFamily="18" charset="0"/>
              </a:rPr>
              <a:t>мен</a:t>
            </a:r>
            <a:r>
              <a:rPr lang="cs-CZ" altLang="de-CZ" sz="2800" b="1" i="1" dirty="0" err="1">
                <a:latin typeface="Times New Roman" panose="02020603050405020304" pitchFamily="18" charset="0"/>
              </a:rPr>
              <a:t>и</a:t>
            </a:r>
            <a:r>
              <a:rPr lang="cs-CZ" altLang="de-CZ" sz="2800" i="1" dirty="0">
                <a:latin typeface="Times New Roman" panose="02020603050405020304" pitchFamily="18" charset="0"/>
              </a:rPr>
              <a:t> </a:t>
            </a:r>
            <a:r>
              <a:rPr lang="cs-CZ" altLang="de-CZ" sz="2800" dirty="0">
                <a:latin typeface="Times New Roman" panose="02020603050405020304" pitchFamily="18" charset="0"/>
              </a:rPr>
              <a:t>(/i</a:t>
            </a:r>
            <a:r>
              <a:rPr lang="cs-CZ" altLang="de-CZ" sz="2400" baseline="-20000" dirty="0">
                <a:latin typeface="Times New Roman" panose="02020603050405020304" pitchFamily="18" charset="0"/>
              </a:rPr>
              <a:t>1</a:t>
            </a:r>
            <a:r>
              <a:rPr lang="cs-CZ" altLang="de-CZ" sz="2800" dirty="0">
                <a:latin typeface="Times New Roman" panose="02020603050405020304" pitchFamily="18" charset="0"/>
              </a:rPr>
              <a:t>/),</a:t>
            </a:r>
            <a:r>
              <a:rPr lang="cs-CZ" altLang="de-CZ" sz="2800" i="1" dirty="0">
                <a:latin typeface="Times New Roman" panose="02020603050405020304" pitchFamily="18" charset="0"/>
              </a:rPr>
              <a:t> </a:t>
            </a:r>
            <a:r>
              <a:rPr lang="cs-CZ" altLang="de-CZ" sz="2800" i="1" dirty="0" err="1">
                <a:latin typeface="Times New Roman" panose="02020603050405020304" pitchFamily="18" charset="0"/>
              </a:rPr>
              <a:t>вр</a:t>
            </a:r>
            <a:r>
              <a:rPr lang="cs-CZ" altLang="de-CZ" sz="2800" i="1" u="sng" dirty="0" err="1">
                <a:latin typeface="Times New Roman" panose="02020603050405020304" pitchFamily="18" charset="0"/>
              </a:rPr>
              <a:t>е</a:t>
            </a:r>
            <a:r>
              <a:rPr lang="cs-CZ" altLang="de-CZ" sz="2800" i="1" dirty="0" err="1">
                <a:latin typeface="Times New Roman" panose="02020603050405020304" pitchFamily="18" charset="0"/>
              </a:rPr>
              <a:t>мя</a:t>
            </a:r>
            <a:r>
              <a:rPr lang="cs-CZ" altLang="de-CZ" sz="2800" i="1" dirty="0">
                <a:latin typeface="Times New Roman" panose="02020603050405020304" pitchFamily="18" charset="0"/>
              </a:rPr>
              <a:t>, </a:t>
            </a:r>
            <a:r>
              <a:rPr lang="cs-CZ" altLang="de-CZ" sz="2800" i="1" dirty="0" err="1">
                <a:latin typeface="Times New Roman" panose="02020603050405020304" pitchFamily="18" charset="0"/>
              </a:rPr>
              <a:t>вр</a:t>
            </a:r>
            <a:r>
              <a:rPr lang="cs-CZ" altLang="de-CZ" sz="2800" i="1" u="sng" dirty="0" err="1">
                <a:latin typeface="Times New Roman" panose="02020603050405020304" pitchFamily="18" charset="0"/>
              </a:rPr>
              <a:t>е</a:t>
            </a:r>
            <a:r>
              <a:rPr lang="cs-CZ" altLang="de-CZ" sz="2800" i="1" dirty="0" err="1">
                <a:latin typeface="Times New Roman" panose="02020603050405020304" pitchFamily="18" charset="0"/>
              </a:rPr>
              <a:t>менем</a:t>
            </a:r>
            <a:r>
              <a:rPr lang="cs-CZ" altLang="de-CZ" sz="2800" i="1" dirty="0">
                <a:latin typeface="Times New Roman" panose="02020603050405020304" pitchFamily="18" charset="0"/>
              </a:rPr>
              <a:t> </a:t>
            </a:r>
            <a:r>
              <a:rPr lang="cs-CZ" altLang="de-CZ" sz="2800" dirty="0">
                <a:latin typeface="Times New Roman" panose="02020603050405020304" pitchFamily="18" charset="0"/>
              </a:rPr>
              <a:t>(/i</a:t>
            </a:r>
            <a:r>
              <a:rPr lang="cs-CZ" altLang="de-CZ" sz="2400" baseline="-20000" dirty="0">
                <a:latin typeface="Times New Roman" panose="02020603050405020304" pitchFamily="18" charset="0"/>
              </a:rPr>
              <a:t>1</a:t>
            </a:r>
            <a:r>
              <a:rPr lang="cs-CZ" altLang="de-CZ" sz="2800" dirty="0">
                <a:latin typeface="Times New Roman" panose="02020603050405020304" pitchFamily="18" charset="0"/>
              </a:rPr>
              <a:t>m/)</a:t>
            </a:r>
            <a:r>
              <a:rPr lang="cs-CZ" altLang="de-CZ" sz="2800" i="1" dirty="0">
                <a:latin typeface="Times New Roman" panose="02020603050405020304" pitchFamily="18" charset="0"/>
              </a:rPr>
              <a:t>, </a:t>
            </a:r>
            <a:r>
              <a:rPr lang="cs-CZ" altLang="de-CZ" sz="2800" i="1" dirty="0" err="1">
                <a:latin typeface="Times New Roman" panose="02020603050405020304" pitchFamily="18" charset="0"/>
              </a:rPr>
              <a:t>вр</a:t>
            </a:r>
            <a:r>
              <a:rPr lang="cs-CZ" altLang="de-CZ" sz="2800" i="1" u="sng" dirty="0" err="1">
                <a:latin typeface="Times New Roman" panose="02020603050405020304" pitchFamily="18" charset="0"/>
              </a:rPr>
              <a:t>е</a:t>
            </a:r>
            <a:r>
              <a:rPr lang="cs-CZ" altLang="de-CZ" sz="2800" i="1" dirty="0" err="1">
                <a:latin typeface="Times New Roman" panose="02020603050405020304" pitchFamily="18" charset="0"/>
              </a:rPr>
              <a:t>мени</a:t>
            </a:r>
            <a:r>
              <a:rPr lang="cs-CZ" altLang="de-CZ" sz="2800" i="1" dirty="0">
                <a:latin typeface="Times New Roman" panose="02020603050405020304" pitchFamily="18" charset="0"/>
              </a:rPr>
              <a:t> </a:t>
            </a:r>
            <a:r>
              <a:rPr lang="cs-CZ" altLang="de-CZ" sz="2800" dirty="0">
                <a:latin typeface="Times New Roman" panose="02020603050405020304" pitchFamily="18" charset="0"/>
              </a:rPr>
              <a:t>(/i</a:t>
            </a:r>
            <a:r>
              <a:rPr lang="cs-CZ" altLang="de-CZ" sz="2400" baseline="-20000" dirty="0">
                <a:latin typeface="Times New Roman" panose="02020603050405020304" pitchFamily="18" charset="0"/>
              </a:rPr>
              <a:t>1</a:t>
            </a:r>
            <a:r>
              <a:rPr lang="cs-CZ" altLang="de-CZ" sz="2800" dirty="0">
                <a:latin typeface="Times New Roman" panose="02020603050405020304" pitchFamily="18" charset="0"/>
              </a:rPr>
              <a:t>/)</a:t>
            </a:r>
          </a:p>
          <a:p>
            <a:pPr marL="338138" indent="-338138" algn="l" eaLnBrk="1" hangingPunct="1">
              <a:spcBef>
                <a:spcPts val="800"/>
              </a:spcBef>
              <a:buSzPct val="45000"/>
              <a:buFont typeface="Wingdings" pitchFamily="2" charset="2"/>
              <a:buChar char="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  <a:defRPr/>
            </a:pPr>
            <a:r>
              <a:rPr lang="cs-CZ" altLang="de-CZ" sz="2800" i="1" dirty="0" err="1">
                <a:latin typeface="Times New Roman" panose="02020603050405020304" pitchFamily="18" charset="0"/>
              </a:rPr>
              <a:t>времен</a:t>
            </a:r>
            <a:r>
              <a:rPr lang="cs-CZ" altLang="de-CZ" sz="2800" i="1" u="sng" dirty="0" err="1">
                <a:latin typeface="Times New Roman" panose="02020603050405020304" pitchFamily="18" charset="0"/>
              </a:rPr>
              <a:t>а</a:t>
            </a:r>
            <a:r>
              <a:rPr lang="cs-CZ" altLang="de-CZ" sz="2800" i="1" dirty="0">
                <a:latin typeface="Times New Roman" panose="02020603050405020304" pitchFamily="18" charset="0"/>
              </a:rPr>
              <a:t>, </a:t>
            </a:r>
            <a:r>
              <a:rPr lang="cs-CZ" altLang="de-CZ" sz="2800" i="1" dirty="0" err="1">
                <a:latin typeface="Times New Roman" panose="02020603050405020304" pitchFamily="18" charset="0"/>
              </a:rPr>
              <a:t>времён</a:t>
            </a:r>
            <a:r>
              <a:rPr lang="cs-CZ" altLang="de-CZ" sz="2800" i="1" dirty="0">
                <a:latin typeface="Times New Roman" panose="02020603050405020304" pitchFamily="18" charset="0"/>
              </a:rPr>
              <a:t>, </a:t>
            </a:r>
            <a:r>
              <a:rPr lang="cs-CZ" altLang="de-CZ" sz="2800" i="1" dirty="0" err="1">
                <a:latin typeface="Times New Roman" panose="02020603050405020304" pitchFamily="18" charset="0"/>
              </a:rPr>
              <a:t>времен</a:t>
            </a:r>
            <a:r>
              <a:rPr lang="cs-CZ" altLang="de-CZ" sz="2800" i="1" u="sng" dirty="0" err="1">
                <a:latin typeface="Times New Roman" panose="02020603050405020304" pitchFamily="18" charset="0"/>
              </a:rPr>
              <a:t>а</a:t>
            </a:r>
            <a:r>
              <a:rPr lang="cs-CZ" altLang="de-CZ" sz="2800" i="1" dirty="0" err="1">
                <a:latin typeface="Times New Roman" panose="02020603050405020304" pitchFamily="18" charset="0"/>
              </a:rPr>
              <a:t>м</a:t>
            </a:r>
            <a:r>
              <a:rPr lang="cs-CZ" altLang="de-CZ" sz="2800" i="1" dirty="0">
                <a:latin typeface="Times New Roman" panose="02020603050405020304" pitchFamily="18" charset="0"/>
              </a:rPr>
              <a:t>, </a:t>
            </a:r>
            <a:r>
              <a:rPr lang="cs-CZ" altLang="de-CZ" sz="2800" i="1" dirty="0" err="1">
                <a:latin typeface="Times New Roman" panose="02020603050405020304" pitchFamily="18" charset="0"/>
              </a:rPr>
              <a:t>времен</a:t>
            </a:r>
            <a:r>
              <a:rPr lang="cs-CZ" altLang="de-CZ" sz="2800" i="1" u="sng" dirty="0" err="1">
                <a:latin typeface="Times New Roman" panose="02020603050405020304" pitchFamily="18" charset="0"/>
              </a:rPr>
              <a:t>а</a:t>
            </a:r>
            <a:r>
              <a:rPr lang="cs-CZ" altLang="de-CZ" sz="2800" i="1" dirty="0">
                <a:latin typeface="Times New Roman" panose="02020603050405020304" pitchFamily="18" charset="0"/>
              </a:rPr>
              <a:t>, </a:t>
            </a:r>
            <a:r>
              <a:rPr lang="cs-CZ" altLang="de-CZ" sz="2800" i="1" dirty="0" err="1">
                <a:latin typeface="Times New Roman" panose="02020603050405020304" pitchFamily="18" charset="0"/>
              </a:rPr>
              <a:t>времен</a:t>
            </a:r>
            <a:r>
              <a:rPr lang="cs-CZ" altLang="de-CZ" sz="2800" i="1" u="sng" dirty="0" err="1">
                <a:latin typeface="Times New Roman" panose="02020603050405020304" pitchFamily="18" charset="0"/>
              </a:rPr>
              <a:t>а</a:t>
            </a:r>
            <a:r>
              <a:rPr lang="cs-CZ" altLang="de-CZ" sz="2800" i="1" dirty="0" err="1">
                <a:latin typeface="Times New Roman" panose="02020603050405020304" pitchFamily="18" charset="0"/>
              </a:rPr>
              <a:t>ми</a:t>
            </a:r>
            <a:r>
              <a:rPr lang="cs-CZ" altLang="de-CZ" sz="2800" i="1" dirty="0">
                <a:latin typeface="Times New Roman" panose="02020603050405020304" pitchFamily="18" charset="0"/>
              </a:rPr>
              <a:t>, </a:t>
            </a:r>
            <a:r>
              <a:rPr lang="cs-CZ" altLang="de-CZ" sz="2800" i="1" dirty="0" err="1">
                <a:latin typeface="Times New Roman" panose="02020603050405020304" pitchFamily="18" charset="0"/>
              </a:rPr>
              <a:t>времен</a:t>
            </a:r>
            <a:r>
              <a:rPr lang="cs-CZ" altLang="de-CZ" sz="2800" i="1" u="sng" dirty="0" err="1">
                <a:latin typeface="Times New Roman" panose="02020603050405020304" pitchFamily="18" charset="0"/>
              </a:rPr>
              <a:t>а</a:t>
            </a:r>
            <a:r>
              <a:rPr lang="cs-CZ" altLang="de-CZ" sz="2800" i="1" dirty="0" err="1">
                <a:latin typeface="Times New Roman" panose="02020603050405020304" pitchFamily="18" charset="0"/>
              </a:rPr>
              <a:t>х</a:t>
            </a:r>
            <a:r>
              <a:rPr lang="cs-CZ" altLang="de-CZ" sz="2800" dirty="0">
                <a:latin typeface="Times New Roman" panose="02020603050405020304" pitchFamily="18" charset="0"/>
              </a:rPr>
              <a:t>   </a:t>
            </a:r>
          </a:p>
          <a:p>
            <a:pPr marL="338138" indent="-338138" algn="l" eaLnBrk="1" hangingPunct="1">
              <a:spcBef>
                <a:spcPts val="800"/>
              </a:spcBef>
              <a:buSzPct val="45000"/>
              <a:buFont typeface="Wingdings" pitchFamily="2" charset="2"/>
              <a:buChar char="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  <a:defRPr/>
            </a:pPr>
            <a:r>
              <a:rPr lang="cs-CZ" altLang="de-CZ" sz="2800" dirty="0">
                <a:latin typeface="Times New Roman" panose="02020603050405020304" pitchFamily="18" charset="0"/>
              </a:rPr>
              <a:t>RG (1980) je počítá k 3. deklinaci, a to spolu s maskulinem </a:t>
            </a:r>
            <a:r>
              <a:rPr lang="ru-RU" altLang="de-CZ" sz="2800" i="1" dirty="0">
                <a:latin typeface="Times New Roman" panose="02020603050405020304" pitchFamily="18" charset="0"/>
              </a:rPr>
              <a:t>путь</a:t>
            </a:r>
            <a:r>
              <a:rPr lang="cs-CZ" altLang="de-CZ" sz="2800" dirty="0">
                <a:latin typeface="Times New Roman" panose="02020603050405020304" pitchFamily="18" charset="0"/>
              </a:rPr>
              <a:t>,</a:t>
            </a:r>
            <a:r>
              <a:rPr lang="ru-RU" altLang="de-CZ" sz="2800" dirty="0">
                <a:latin typeface="Times New Roman" panose="02020603050405020304" pitchFamily="18" charset="0"/>
              </a:rPr>
              <a:t> </a:t>
            </a:r>
            <a:r>
              <a:rPr lang="cs-CZ" altLang="de-CZ" sz="2800" dirty="0">
                <a:latin typeface="Times New Roman" panose="02020603050405020304" pitchFamily="18" charset="0"/>
              </a:rPr>
              <a:t>protože tam jsou rovněž koncovky </a:t>
            </a:r>
            <a:r>
              <a:rPr lang="cs-CZ" altLang="de-CZ" sz="2800" dirty="0" err="1">
                <a:latin typeface="Times New Roman" panose="02020603050405020304" pitchFamily="18" charset="0"/>
              </a:rPr>
              <a:t>Gsg</a:t>
            </a:r>
            <a:r>
              <a:rPr lang="cs-CZ" altLang="de-CZ" sz="2800" dirty="0">
                <a:latin typeface="Times New Roman" panose="02020603050405020304" pitchFamily="18" charset="0"/>
              </a:rPr>
              <a:t> -</a:t>
            </a:r>
            <a:r>
              <a:rPr lang="ru-RU" altLang="de-CZ" sz="2800" dirty="0">
                <a:latin typeface="Times New Roman" panose="02020603050405020304" pitchFamily="18" charset="0"/>
              </a:rPr>
              <a:t>и,</a:t>
            </a:r>
            <a:r>
              <a:rPr lang="cs-CZ" altLang="de-CZ" sz="2800" dirty="0">
                <a:latin typeface="Times New Roman" panose="02020603050405020304" pitchFamily="18" charset="0"/>
              </a:rPr>
              <a:t> </a:t>
            </a:r>
            <a:r>
              <a:rPr lang="cs-CZ" altLang="de-CZ" sz="2800" dirty="0" err="1">
                <a:latin typeface="Times New Roman" panose="02020603050405020304" pitchFamily="18" charset="0"/>
              </a:rPr>
              <a:t>Dsg</a:t>
            </a:r>
            <a:r>
              <a:rPr lang="cs-CZ" altLang="de-CZ" sz="2800" dirty="0">
                <a:latin typeface="Times New Roman" panose="02020603050405020304" pitchFamily="18" charset="0"/>
              </a:rPr>
              <a:t> -</a:t>
            </a:r>
            <a:r>
              <a:rPr lang="ru-RU" altLang="de-CZ" sz="2800" dirty="0">
                <a:latin typeface="Times New Roman" panose="02020603050405020304" pitchFamily="18" charset="0"/>
              </a:rPr>
              <a:t>и,</a:t>
            </a:r>
            <a:r>
              <a:rPr lang="cs-CZ" altLang="de-CZ" sz="2800" dirty="0">
                <a:latin typeface="Times New Roman" panose="02020603050405020304" pitchFamily="18" charset="0"/>
              </a:rPr>
              <a:t> v </a:t>
            </a:r>
            <a:r>
              <a:rPr lang="cs-CZ" altLang="de-CZ" sz="2800" dirty="0" err="1">
                <a:latin typeface="Times New Roman" panose="02020603050405020304" pitchFamily="18" charset="0"/>
              </a:rPr>
              <a:t>Isg</a:t>
            </a:r>
            <a:r>
              <a:rPr lang="cs-CZ" altLang="de-CZ" sz="2800" dirty="0">
                <a:latin typeface="Times New Roman" panose="02020603050405020304" pitchFamily="18" charset="0"/>
              </a:rPr>
              <a:t> je -</a:t>
            </a:r>
            <a:r>
              <a:rPr lang="ru-RU" altLang="de-CZ" sz="2800" dirty="0" err="1">
                <a:latin typeface="Times New Roman" panose="02020603050405020304" pitchFamily="18" charset="0"/>
              </a:rPr>
              <a:t>ём</a:t>
            </a:r>
            <a:r>
              <a:rPr lang="ru-RU" altLang="de-CZ" sz="2800" dirty="0">
                <a:latin typeface="Times New Roman" panose="02020603050405020304" pitchFamily="18" charset="0"/>
              </a:rPr>
              <a:t> (</a:t>
            </a:r>
            <a:r>
              <a:rPr lang="cs-CZ" altLang="de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§</a:t>
            </a:r>
            <a:r>
              <a:rPr lang="cs-CZ" altLang="de-CZ" sz="2800" dirty="0">
                <a:latin typeface="Times New Roman" panose="02020603050405020304" pitchFamily="18" charset="0"/>
              </a:rPr>
              <a:t>1187</a:t>
            </a:r>
            <a:r>
              <a:rPr lang="ru-RU" altLang="de-CZ" sz="2800" dirty="0">
                <a:latin typeface="Times New Roman" panose="02020603050405020304" pitchFamily="18" charset="0"/>
              </a:rPr>
              <a:t>)</a:t>
            </a:r>
            <a:r>
              <a:rPr lang="cs-CZ" altLang="de-CZ" sz="2800" dirty="0">
                <a:latin typeface="Times New Roman" panose="02020603050405020304" pitchFamily="18" charset="0"/>
              </a:rPr>
              <a:t>. Viz také níže („specifické případy</a:t>
            </a:r>
            <a:r>
              <a:rPr lang="cs-CZ" altLang="de-DE" sz="2800" dirty="0">
                <a:latin typeface="Times New Roman" panose="02020603050405020304" pitchFamily="18" charset="0"/>
              </a:rPr>
              <a:t>“</a:t>
            </a:r>
            <a:r>
              <a:rPr lang="cs-CZ" altLang="de-CZ" sz="2800" dirty="0">
                <a:latin typeface="Times New Roman" panose="02020603050405020304" pitchFamily="18" charset="0"/>
              </a:rPr>
              <a:t>)</a:t>
            </a:r>
            <a:r>
              <a:rPr lang="ru-RU" altLang="de-CZ" sz="2800" dirty="0">
                <a:latin typeface="Times New Roman" panose="02020603050405020304" pitchFamily="18" charset="0"/>
              </a:rPr>
              <a:t>  </a:t>
            </a:r>
            <a:endParaRPr lang="cs-CZ" altLang="de-CZ" sz="2800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1">
            <a:extLst>
              <a:ext uri="{FF2B5EF4-FFF2-40B4-BE49-F238E27FC236}">
                <a16:creationId xmlns:a16="http://schemas.microsoft.com/office/drawing/2014/main" id="{135954AA-583C-C669-866E-EF9C2048BFE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68313" y="287338"/>
            <a:ext cx="8229600" cy="1143000"/>
          </a:xfrm>
        </p:spPr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de-CH" altLang="de-CZ" sz="3200">
                <a:latin typeface="Times New Roman" panose="02020603050405020304" pitchFamily="18" charset="0"/>
              </a:rPr>
              <a:t>Deklinace substantiva I: maskulina a neutra</a:t>
            </a:r>
          </a:p>
        </p:txBody>
      </p:sp>
      <p:sp>
        <p:nvSpPr>
          <p:cNvPr id="21507" name="Rectangle 2">
            <a:extLst>
              <a:ext uri="{FF2B5EF4-FFF2-40B4-BE49-F238E27FC236}">
                <a16:creationId xmlns:a16="http://schemas.microsoft.com/office/drawing/2014/main" id="{3F3F7187-ABE1-89F3-4F22-8D1D9373A2E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68313" y="1477963"/>
            <a:ext cx="8229600" cy="5053012"/>
          </a:xfrm>
        </p:spPr>
        <p:txBody>
          <a:bodyPr/>
          <a:lstStyle/>
          <a:p>
            <a:pPr marL="331788" indent="-331788" eaLnBrk="1" hangingPunct="1">
              <a:spcBef>
                <a:spcPts val="700"/>
              </a:spcBef>
              <a:buFont typeface="Times New Roman" panose="02020603050405020304" pitchFamily="18" charset="0"/>
              <a:buChar char="•"/>
              <a:tabLst>
                <a:tab pos="331788" algn="l"/>
                <a:tab pos="436563" algn="l"/>
                <a:tab pos="885825" algn="l"/>
                <a:tab pos="1335088" algn="l"/>
                <a:tab pos="1784350" algn="l"/>
                <a:tab pos="2233613" algn="l"/>
                <a:tab pos="2682875" algn="l"/>
                <a:tab pos="3132138" algn="l"/>
                <a:tab pos="3581400" algn="l"/>
                <a:tab pos="4030663" algn="l"/>
                <a:tab pos="4479925" algn="l"/>
                <a:tab pos="4929188" algn="l"/>
                <a:tab pos="5378450" algn="l"/>
                <a:tab pos="5827713" algn="l"/>
                <a:tab pos="6276975" algn="l"/>
                <a:tab pos="6726238" algn="l"/>
                <a:tab pos="7175500" algn="l"/>
                <a:tab pos="7624763" algn="l"/>
                <a:tab pos="8074025" algn="l"/>
                <a:tab pos="8523288" algn="l"/>
                <a:tab pos="8972550" algn="l"/>
              </a:tabLst>
            </a:pPr>
            <a:r>
              <a:rPr lang="cs-CZ" altLang="de-CZ" sz="2800">
                <a:latin typeface="Times New Roman" panose="02020603050405020304" pitchFamily="18" charset="0"/>
              </a:rPr>
              <a:t>Šest pádů a dvě čísla vedou k 12 potenciálním tvarům</a:t>
            </a:r>
          </a:p>
          <a:p>
            <a:pPr marL="331788" indent="-331788" eaLnBrk="1" hangingPunct="1">
              <a:spcBef>
                <a:spcPts val="700"/>
              </a:spcBef>
              <a:buSzPct val="45000"/>
              <a:buFont typeface="Wingdings" pitchFamily="2" charset="2"/>
              <a:buChar char=""/>
              <a:tabLst>
                <a:tab pos="331788" algn="l"/>
                <a:tab pos="436563" algn="l"/>
                <a:tab pos="885825" algn="l"/>
                <a:tab pos="1335088" algn="l"/>
                <a:tab pos="1784350" algn="l"/>
                <a:tab pos="2233613" algn="l"/>
                <a:tab pos="2682875" algn="l"/>
                <a:tab pos="3132138" algn="l"/>
                <a:tab pos="3581400" algn="l"/>
                <a:tab pos="4030663" algn="l"/>
                <a:tab pos="4479925" algn="l"/>
                <a:tab pos="4929188" algn="l"/>
                <a:tab pos="5378450" algn="l"/>
                <a:tab pos="5827713" algn="l"/>
                <a:tab pos="6276975" algn="l"/>
                <a:tab pos="6726238" algn="l"/>
                <a:tab pos="7175500" algn="l"/>
                <a:tab pos="7624763" algn="l"/>
                <a:tab pos="8074025" algn="l"/>
                <a:tab pos="8523288" algn="l"/>
                <a:tab pos="8972550" algn="l"/>
              </a:tabLst>
            </a:pPr>
            <a:r>
              <a:rPr lang="cs-CZ" altLang="de-CZ" sz="2800">
                <a:latin typeface="Times New Roman" panose="02020603050405020304" pitchFamily="18" charset="0"/>
              </a:rPr>
              <a:t>Vyjadřování pádu a čísla je – v souladu s typologickou dominantou ruštiny – flektivní, čili jednotlivé kategorie nejsou v koncovkách blíže analyzovatelné (</a:t>
            </a:r>
            <a:r>
              <a:rPr lang="cs-CZ" altLang="de-CZ" sz="2800" i="1">
                <a:latin typeface="Times New Roman" panose="02020603050405020304" pitchFamily="18" charset="0"/>
              </a:rPr>
              <a:t>г</a:t>
            </a:r>
            <a:r>
              <a:rPr lang="cs-CZ" altLang="de-CZ" sz="2800" i="1" u="sng">
                <a:latin typeface="Times New Roman" panose="02020603050405020304" pitchFamily="18" charset="0"/>
              </a:rPr>
              <a:t>о</a:t>
            </a:r>
            <a:r>
              <a:rPr lang="cs-CZ" altLang="de-CZ" sz="2800" i="1">
                <a:latin typeface="Times New Roman" panose="02020603050405020304" pitchFamily="18" charset="0"/>
              </a:rPr>
              <a:t>род, г</a:t>
            </a:r>
            <a:r>
              <a:rPr lang="cs-CZ" altLang="de-CZ" sz="2800" i="1" u="sng">
                <a:latin typeface="Times New Roman" panose="02020603050405020304" pitchFamily="18" charset="0"/>
              </a:rPr>
              <a:t>о</a:t>
            </a:r>
            <a:r>
              <a:rPr lang="cs-CZ" altLang="de-CZ" sz="2800" i="1">
                <a:latin typeface="Times New Roman" panose="02020603050405020304" pitchFamily="18" charset="0"/>
              </a:rPr>
              <a:t>рода</a:t>
            </a:r>
            <a:r>
              <a:rPr lang="cs-CZ" altLang="de-CZ" sz="2800">
                <a:latin typeface="Times New Roman" panose="02020603050405020304" pitchFamily="18" charset="0"/>
              </a:rPr>
              <a:t> vs. </a:t>
            </a:r>
            <a:r>
              <a:rPr lang="cs-CZ" altLang="de-CZ" sz="2800" i="1">
                <a:latin typeface="Times New Roman" panose="02020603050405020304" pitchFamily="18" charset="0"/>
              </a:rPr>
              <a:t>город</a:t>
            </a:r>
            <a:r>
              <a:rPr lang="cs-CZ" altLang="de-CZ" sz="2800" i="1" u="sng">
                <a:latin typeface="Times New Roman" panose="02020603050405020304" pitchFamily="18" charset="0"/>
              </a:rPr>
              <a:t>а</a:t>
            </a:r>
            <a:r>
              <a:rPr lang="cs-CZ" altLang="de-CZ" sz="2800" i="1">
                <a:latin typeface="Times New Roman" panose="02020603050405020304" pitchFamily="18" charset="0"/>
              </a:rPr>
              <a:t>, город</a:t>
            </a:r>
            <a:r>
              <a:rPr lang="cs-CZ" altLang="de-CZ" sz="2800" i="1" u="sng">
                <a:latin typeface="Times New Roman" panose="02020603050405020304" pitchFamily="18" charset="0"/>
              </a:rPr>
              <a:t>о</a:t>
            </a:r>
            <a:r>
              <a:rPr lang="cs-CZ" altLang="de-CZ" sz="2800" i="1">
                <a:latin typeface="Times New Roman" panose="02020603050405020304" pitchFamily="18" charset="0"/>
              </a:rPr>
              <a:t>в</a:t>
            </a:r>
            <a:r>
              <a:rPr lang="cs-CZ" altLang="de-CZ" sz="2800">
                <a:latin typeface="Times New Roman" panose="02020603050405020304" pitchFamily="18" charset="0"/>
              </a:rPr>
              <a:t>) </a:t>
            </a:r>
          </a:p>
          <a:p>
            <a:pPr marL="331788" indent="-331788" eaLnBrk="1" hangingPunct="1">
              <a:spcBef>
                <a:spcPts val="700"/>
              </a:spcBef>
              <a:buSzPct val="45000"/>
              <a:buFont typeface="Wingdings" pitchFamily="2" charset="2"/>
              <a:buChar char=""/>
              <a:tabLst>
                <a:tab pos="331788" algn="l"/>
                <a:tab pos="436563" algn="l"/>
                <a:tab pos="885825" algn="l"/>
                <a:tab pos="1335088" algn="l"/>
                <a:tab pos="1784350" algn="l"/>
                <a:tab pos="2233613" algn="l"/>
                <a:tab pos="2682875" algn="l"/>
                <a:tab pos="3132138" algn="l"/>
                <a:tab pos="3581400" algn="l"/>
                <a:tab pos="4030663" algn="l"/>
                <a:tab pos="4479925" algn="l"/>
                <a:tab pos="4929188" algn="l"/>
                <a:tab pos="5378450" algn="l"/>
                <a:tab pos="5827713" algn="l"/>
                <a:tab pos="6276975" algn="l"/>
                <a:tab pos="6726238" algn="l"/>
                <a:tab pos="7175500" algn="l"/>
                <a:tab pos="7624763" algn="l"/>
                <a:tab pos="8074025" algn="l"/>
                <a:tab pos="8523288" algn="l"/>
                <a:tab pos="8972550" algn="l"/>
              </a:tabLst>
            </a:pPr>
            <a:r>
              <a:rPr lang="cs-CZ" altLang="de-CZ" sz="2800">
                <a:latin typeface="Times New Roman" panose="02020603050405020304" pitchFamily="18" charset="0"/>
              </a:rPr>
              <a:t>Tvary singuláru a plurálu téhož pádu se však vždy liší</a:t>
            </a:r>
          </a:p>
          <a:p>
            <a:pPr marL="331788" indent="-331788" eaLnBrk="1" hangingPunct="1">
              <a:spcBef>
                <a:spcPts val="700"/>
              </a:spcBef>
              <a:buSzPct val="45000"/>
              <a:buFont typeface="Wingdings" pitchFamily="2" charset="2"/>
              <a:buChar char=""/>
              <a:tabLst>
                <a:tab pos="331788" algn="l"/>
                <a:tab pos="436563" algn="l"/>
                <a:tab pos="885825" algn="l"/>
                <a:tab pos="1335088" algn="l"/>
                <a:tab pos="1784350" algn="l"/>
                <a:tab pos="2233613" algn="l"/>
                <a:tab pos="2682875" algn="l"/>
                <a:tab pos="3132138" algn="l"/>
                <a:tab pos="3581400" algn="l"/>
                <a:tab pos="4030663" algn="l"/>
                <a:tab pos="4479925" algn="l"/>
                <a:tab pos="4929188" algn="l"/>
                <a:tab pos="5378450" algn="l"/>
                <a:tab pos="5827713" algn="l"/>
                <a:tab pos="6276975" algn="l"/>
                <a:tab pos="6726238" algn="l"/>
                <a:tab pos="7175500" algn="l"/>
                <a:tab pos="7624763" algn="l"/>
                <a:tab pos="8074025" algn="l"/>
                <a:tab pos="8523288" algn="l"/>
                <a:tab pos="8972550" algn="l"/>
              </a:tabLst>
            </a:pPr>
            <a:r>
              <a:rPr lang="cs-CZ" altLang="de-CZ" sz="2800">
                <a:latin typeface="Times New Roman" panose="02020603050405020304" pitchFamily="18" charset="0"/>
              </a:rPr>
              <a:t>Místo přízvuku je principiálně distinktivní (Gsg </a:t>
            </a:r>
            <a:r>
              <a:rPr lang="cs-CZ" altLang="de-CZ" sz="2800" i="1">
                <a:latin typeface="Times New Roman" panose="02020603050405020304" pitchFamily="18" charset="0"/>
              </a:rPr>
              <a:t>г</a:t>
            </a:r>
            <a:r>
              <a:rPr lang="cs-CZ" altLang="de-CZ" sz="2800" i="1" u="sng">
                <a:latin typeface="Times New Roman" panose="02020603050405020304" pitchFamily="18" charset="0"/>
              </a:rPr>
              <a:t>о</a:t>
            </a:r>
            <a:r>
              <a:rPr lang="cs-CZ" altLang="de-CZ" sz="2800" i="1">
                <a:latin typeface="Times New Roman" panose="02020603050405020304" pitchFamily="18" charset="0"/>
              </a:rPr>
              <a:t>рода</a:t>
            </a:r>
            <a:r>
              <a:rPr lang="cs-CZ" altLang="de-CZ" sz="2800">
                <a:latin typeface="Times New Roman" panose="02020603050405020304" pitchFamily="18" charset="0"/>
              </a:rPr>
              <a:t> – Npl </a:t>
            </a:r>
            <a:r>
              <a:rPr lang="cs-CZ" altLang="de-CZ" sz="2800" i="1">
                <a:latin typeface="Times New Roman" panose="02020603050405020304" pitchFamily="18" charset="0"/>
              </a:rPr>
              <a:t>город</a:t>
            </a:r>
            <a:r>
              <a:rPr lang="cs-CZ" altLang="de-CZ" sz="2800" i="1" u="sng">
                <a:latin typeface="Times New Roman" panose="02020603050405020304" pitchFamily="18" charset="0"/>
              </a:rPr>
              <a:t>а</a:t>
            </a:r>
            <a:r>
              <a:rPr lang="cs-CZ" altLang="de-CZ" sz="2800">
                <a:latin typeface="Times New Roman" panose="02020603050405020304" pitchFamily="18" charset="0"/>
              </a:rPr>
              <a:t>, Gsg </a:t>
            </a:r>
            <a:r>
              <a:rPr lang="cs-CZ" altLang="de-CZ" sz="2800" i="1">
                <a:latin typeface="Times New Roman" panose="02020603050405020304" pitchFamily="18" charset="0"/>
              </a:rPr>
              <a:t>рек</a:t>
            </a:r>
            <a:r>
              <a:rPr lang="cs-CZ" altLang="de-CZ" sz="2800" i="1" u="sng">
                <a:latin typeface="Times New Roman" panose="02020603050405020304" pitchFamily="18" charset="0"/>
              </a:rPr>
              <a:t>и</a:t>
            </a:r>
            <a:r>
              <a:rPr lang="cs-CZ" altLang="de-CZ" sz="2800">
                <a:latin typeface="Times New Roman" panose="02020603050405020304" pitchFamily="18" charset="0"/>
              </a:rPr>
              <a:t> – Npl </a:t>
            </a:r>
            <a:r>
              <a:rPr lang="cs-CZ" altLang="de-CZ" sz="2800" i="1">
                <a:latin typeface="Times New Roman" panose="02020603050405020304" pitchFamily="18" charset="0"/>
              </a:rPr>
              <a:t>р</a:t>
            </a:r>
            <a:r>
              <a:rPr lang="cs-CZ" altLang="de-CZ" sz="2800" i="1" u="sng">
                <a:latin typeface="Times New Roman" panose="02020603050405020304" pitchFamily="18" charset="0"/>
              </a:rPr>
              <a:t>е</a:t>
            </a:r>
            <a:r>
              <a:rPr lang="cs-CZ" altLang="de-CZ" sz="2800" i="1">
                <a:latin typeface="Times New Roman" panose="02020603050405020304" pitchFamily="18" charset="0"/>
              </a:rPr>
              <a:t>ки</a:t>
            </a:r>
            <a:r>
              <a:rPr lang="cs-CZ" altLang="de-CZ" sz="2800">
                <a:latin typeface="Times New Roman" panose="02020603050405020304" pitchFamily="18" charset="0"/>
              </a:rPr>
              <a:t>), ale vše je závislé na jednotlivých lexémech, jisté pevně dané akcentuální chování jednotlivých koncovek je výjimkou, nikoliv pravidlem  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1">
            <a:extLst>
              <a:ext uri="{FF2B5EF4-FFF2-40B4-BE49-F238E27FC236}">
                <a16:creationId xmlns:a16="http://schemas.microsoft.com/office/drawing/2014/main" id="{12313BCA-E87C-9C93-0687-21A3B2D2EB2D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341313" y="215900"/>
            <a:ext cx="8226425" cy="6237288"/>
          </a:xfrm>
        </p:spPr>
        <p:txBody>
          <a:bodyPr anchor="t"/>
          <a:lstStyle/>
          <a:p>
            <a:pPr marL="336550" indent="-336550" algn="l" eaLnBrk="1" hangingPunct="1">
              <a:spcBef>
                <a:spcPts val="800"/>
              </a:spcBef>
              <a:buSzPct val="45000"/>
              <a:buFont typeface="Wingdings" pitchFamily="2" charset="2"/>
              <a:buChar char=""/>
              <a:tabLst>
                <a:tab pos="336550" algn="l"/>
                <a:tab pos="441325" algn="l"/>
                <a:tab pos="890588" algn="l"/>
                <a:tab pos="1339850" algn="l"/>
                <a:tab pos="1789113" algn="l"/>
                <a:tab pos="2238375" algn="l"/>
                <a:tab pos="2687638" algn="l"/>
                <a:tab pos="3136900" algn="l"/>
                <a:tab pos="3586163" algn="l"/>
                <a:tab pos="4035425" algn="l"/>
                <a:tab pos="4484688" algn="l"/>
                <a:tab pos="4933950" algn="l"/>
                <a:tab pos="5383213" algn="l"/>
                <a:tab pos="5832475" algn="l"/>
                <a:tab pos="6281738" algn="l"/>
                <a:tab pos="6731000" algn="l"/>
                <a:tab pos="7180263" algn="l"/>
                <a:tab pos="7629525" algn="l"/>
                <a:tab pos="8078788" algn="l"/>
                <a:tab pos="8528050" algn="l"/>
                <a:tab pos="8977313" algn="l"/>
              </a:tabLst>
              <a:defRPr/>
            </a:pPr>
            <a:r>
              <a:rPr lang="cs-CZ" altLang="de-CZ" sz="2800">
                <a:latin typeface="Times New Roman" panose="02020603050405020304" pitchFamily="18" charset="0"/>
              </a:rPr>
              <a:t>Rod je spíše inherentní substantivům jako lexémům, než že by se vztahoval na koncovky (viz dále)</a:t>
            </a:r>
          </a:p>
          <a:p>
            <a:pPr marL="336550" indent="-336550" algn="l" eaLnBrk="1" hangingPunct="1">
              <a:spcBef>
                <a:spcPts val="800"/>
              </a:spcBef>
              <a:buSzPct val="45000"/>
              <a:buFont typeface="Wingdings" pitchFamily="2" charset="2"/>
              <a:buChar char=""/>
              <a:tabLst>
                <a:tab pos="336550" algn="l"/>
                <a:tab pos="441325" algn="l"/>
                <a:tab pos="890588" algn="l"/>
                <a:tab pos="1339850" algn="l"/>
                <a:tab pos="1789113" algn="l"/>
                <a:tab pos="2238375" algn="l"/>
                <a:tab pos="2687638" algn="l"/>
                <a:tab pos="3136900" algn="l"/>
                <a:tab pos="3586163" algn="l"/>
                <a:tab pos="4035425" algn="l"/>
                <a:tab pos="4484688" algn="l"/>
                <a:tab pos="4933950" algn="l"/>
                <a:tab pos="5383213" algn="l"/>
                <a:tab pos="5832475" algn="l"/>
                <a:tab pos="6281738" algn="l"/>
                <a:tab pos="6731000" algn="l"/>
                <a:tab pos="7180263" algn="l"/>
                <a:tab pos="7629525" algn="l"/>
                <a:tab pos="8078788" algn="l"/>
                <a:tab pos="8528050" algn="l"/>
                <a:tab pos="8977313" algn="l"/>
              </a:tabLst>
              <a:defRPr/>
            </a:pPr>
            <a:r>
              <a:rPr lang="cs-CZ" altLang="de-CZ" sz="2800">
                <a:latin typeface="Times New Roman" panose="02020603050405020304" pitchFamily="18" charset="0"/>
              </a:rPr>
              <a:t>Kategorie životnosti se manifestuje jak kongruencí tak výběrem koncovek čísla a pádu, ovšem nikoliv v podobě zvláštních koncovek nebo kmenových alternací (jak je tomu částečně v češtině), ale pouze různými pádovými synkretismy (N/A vs. G/A)</a:t>
            </a:r>
          </a:p>
          <a:p>
            <a:pPr marL="336550" indent="-336550" algn="l" eaLnBrk="1" hangingPunct="1">
              <a:spcBef>
                <a:spcPts val="800"/>
              </a:spcBef>
              <a:buSzPct val="45000"/>
              <a:buFont typeface="Wingdings" pitchFamily="2" charset="2"/>
              <a:buChar char=""/>
              <a:tabLst>
                <a:tab pos="336550" algn="l"/>
                <a:tab pos="441325" algn="l"/>
                <a:tab pos="890588" algn="l"/>
                <a:tab pos="1339850" algn="l"/>
                <a:tab pos="1789113" algn="l"/>
                <a:tab pos="2238375" algn="l"/>
                <a:tab pos="2687638" algn="l"/>
                <a:tab pos="3136900" algn="l"/>
                <a:tab pos="3586163" algn="l"/>
                <a:tab pos="4035425" algn="l"/>
                <a:tab pos="4484688" algn="l"/>
                <a:tab pos="4933950" algn="l"/>
                <a:tab pos="5383213" algn="l"/>
                <a:tab pos="5832475" algn="l"/>
                <a:tab pos="6281738" algn="l"/>
                <a:tab pos="6731000" algn="l"/>
                <a:tab pos="7180263" algn="l"/>
                <a:tab pos="7629525" algn="l"/>
                <a:tab pos="8078788" algn="l"/>
                <a:tab pos="8528050" algn="l"/>
                <a:tab pos="8977313" algn="l"/>
              </a:tabLst>
              <a:defRPr/>
            </a:pPr>
            <a:r>
              <a:rPr lang="cs-CZ" altLang="de-CZ" sz="2800">
                <a:latin typeface="Times New Roman" panose="02020603050405020304" pitchFamily="18" charset="0"/>
              </a:rPr>
              <a:t>Kategorie čísla je u jistých typů substantiv neutralizována, jednak u singularií tantum (látková, hromadná, abstraktní podstatná jména) a jednak u pluralií tantum (</a:t>
            </a:r>
            <a:r>
              <a:rPr lang="cs-CZ" altLang="de-CZ" sz="2800" i="1">
                <a:latin typeface="Times New Roman" panose="02020603050405020304" pitchFamily="18" charset="0"/>
              </a:rPr>
              <a:t>брюки, очки</a:t>
            </a:r>
            <a:r>
              <a:rPr lang="cs-CZ" altLang="de-CZ" sz="2800">
                <a:latin typeface="Times New Roman" panose="02020603050405020304" pitchFamily="18" charset="0"/>
              </a:rPr>
              <a:t>, </a:t>
            </a:r>
            <a:r>
              <a:rPr lang="cs-CZ" altLang="de-CZ" sz="2800" i="1">
                <a:latin typeface="Times New Roman" panose="02020603050405020304" pitchFamily="18" charset="0"/>
              </a:rPr>
              <a:t>часы</a:t>
            </a:r>
            <a:r>
              <a:rPr lang="cs-CZ" altLang="de-CZ" sz="2800">
                <a:latin typeface="Times New Roman" panose="02020603050405020304" pitchFamily="18" charset="0"/>
              </a:rPr>
              <a:t> atd.). Zatímco singularia tantum mohou mít formálně plurálové tvary (při sémantickém posunu, srov. </a:t>
            </a:r>
            <a:r>
              <a:rPr lang="cs-CZ" altLang="de-CZ" sz="2800" i="1">
                <a:latin typeface="Times New Roman" panose="02020603050405020304" pitchFamily="18" charset="0"/>
              </a:rPr>
              <a:t>cukry, lásky</a:t>
            </a:r>
            <a:r>
              <a:rPr lang="cs-CZ" altLang="de-CZ" sz="2800">
                <a:latin typeface="Times New Roman" panose="02020603050405020304" pitchFamily="18" charset="0"/>
              </a:rPr>
              <a:t>),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1">
            <a:extLst>
              <a:ext uri="{FF2B5EF4-FFF2-40B4-BE49-F238E27FC236}">
                <a16:creationId xmlns:a16="http://schemas.microsoft.com/office/drawing/2014/main" id="{01B33F17-BD34-AFB9-9183-8FB336A2DE36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360363" y="301625"/>
            <a:ext cx="8567737" cy="6251575"/>
          </a:xfrm>
        </p:spPr>
        <p:txBody>
          <a:bodyPr anchor="t"/>
          <a:lstStyle/>
          <a:p>
            <a:pPr marL="336550" indent="-336550" algn="l" eaLnBrk="1" hangingPunct="1">
              <a:spcBef>
                <a:spcPts val="800"/>
              </a:spcBef>
              <a:buSzPct val="45000"/>
              <a:buFont typeface="Wingdings" pitchFamily="2" charset="2"/>
              <a:buChar char=""/>
              <a:tabLst>
                <a:tab pos="336550" algn="l"/>
                <a:tab pos="441325" algn="l"/>
                <a:tab pos="890588" algn="l"/>
                <a:tab pos="1339850" algn="l"/>
                <a:tab pos="1789113" algn="l"/>
                <a:tab pos="2238375" algn="l"/>
                <a:tab pos="2687638" algn="l"/>
                <a:tab pos="3136900" algn="l"/>
                <a:tab pos="3586163" algn="l"/>
                <a:tab pos="4035425" algn="l"/>
                <a:tab pos="4484688" algn="l"/>
                <a:tab pos="4933950" algn="l"/>
                <a:tab pos="5383213" algn="l"/>
                <a:tab pos="5832475" algn="l"/>
                <a:tab pos="6281738" algn="l"/>
                <a:tab pos="6731000" algn="l"/>
                <a:tab pos="7180263" algn="l"/>
                <a:tab pos="7629525" algn="l"/>
                <a:tab pos="8078788" algn="l"/>
                <a:tab pos="8528050" algn="l"/>
                <a:tab pos="8977313" algn="l"/>
              </a:tabLst>
              <a:defRPr/>
            </a:pPr>
            <a:r>
              <a:rPr lang="cs-CZ" altLang="de-CZ" sz="2800" dirty="0">
                <a:latin typeface="Times New Roman" panose="02020603050405020304" pitchFamily="18" charset="0"/>
              </a:rPr>
              <a:t>pluralia tantum často nemají singulárové tvary ani formálně</a:t>
            </a:r>
          </a:p>
          <a:p>
            <a:pPr marL="336550" indent="-336550" algn="l" eaLnBrk="1" hangingPunct="1">
              <a:spcBef>
                <a:spcPts val="800"/>
              </a:spcBef>
              <a:buSzPct val="45000"/>
              <a:buFont typeface="Wingdings" pitchFamily="2" charset="2"/>
              <a:buChar char=""/>
              <a:tabLst>
                <a:tab pos="336550" algn="l"/>
                <a:tab pos="441325" algn="l"/>
                <a:tab pos="890588" algn="l"/>
                <a:tab pos="1339850" algn="l"/>
                <a:tab pos="1789113" algn="l"/>
                <a:tab pos="2238375" algn="l"/>
                <a:tab pos="2687638" algn="l"/>
                <a:tab pos="3136900" algn="l"/>
                <a:tab pos="3586163" algn="l"/>
                <a:tab pos="4035425" algn="l"/>
                <a:tab pos="4484688" algn="l"/>
                <a:tab pos="4933950" algn="l"/>
                <a:tab pos="5383213" algn="l"/>
                <a:tab pos="5832475" algn="l"/>
                <a:tab pos="6281738" algn="l"/>
                <a:tab pos="6731000" algn="l"/>
                <a:tab pos="7180263" algn="l"/>
                <a:tab pos="7629525" algn="l"/>
                <a:tab pos="8078788" algn="l"/>
                <a:tab pos="8528050" algn="l"/>
                <a:tab pos="8977313" algn="l"/>
              </a:tabLst>
              <a:defRPr/>
            </a:pPr>
            <a:r>
              <a:rPr lang="cs-CZ" altLang="de-CZ" sz="2800" dirty="0">
                <a:latin typeface="Times New Roman" panose="02020603050405020304" pitchFamily="18" charset="0"/>
              </a:rPr>
              <a:t>Proto nelze u pluralií tantum určit rod</a:t>
            </a:r>
          </a:p>
          <a:p>
            <a:pPr marL="336550" indent="-336550" algn="l" eaLnBrk="1" hangingPunct="1">
              <a:spcBef>
                <a:spcPts val="800"/>
              </a:spcBef>
              <a:buSzPct val="45000"/>
              <a:buFont typeface="Wingdings" pitchFamily="2" charset="2"/>
              <a:buChar char=""/>
              <a:tabLst>
                <a:tab pos="336550" algn="l"/>
                <a:tab pos="441325" algn="l"/>
                <a:tab pos="890588" algn="l"/>
                <a:tab pos="1339850" algn="l"/>
                <a:tab pos="1789113" algn="l"/>
                <a:tab pos="2238375" algn="l"/>
                <a:tab pos="2687638" algn="l"/>
                <a:tab pos="3136900" algn="l"/>
                <a:tab pos="3586163" algn="l"/>
                <a:tab pos="4035425" algn="l"/>
                <a:tab pos="4484688" algn="l"/>
                <a:tab pos="4933950" algn="l"/>
                <a:tab pos="5383213" algn="l"/>
                <a:tab pos="5832475" algn="l"/>
                <a:tab pos="6281738" algn="l"/>
                <a:tab pos="6731000" algn="l"/>
                <a:tab pos="7180263" algn="l"/>
                <a:tab pos="7629525" algn="l"/>
                <a:tab pos="8078788" algn="l"/>
                <a:tab pos="8528050" algn="l"/>
                <a:tab pos="8977313" algn="l"/>
              </a:tabLst>
              <a:defRPr/>
            </a:pPr>
            <a:r>
              <a:rPr lang="cs-CZ" altLang="de-CZ" sz="2800" dirty="0">
                <a:latin typeface="Times New Roman" panose="02020603050405020304" pitchFamily="18" charset="0"/>
              </a:rPr>
              <a:t>Fonologická identifikace koncovky probíhá v silném postavení, čili pokud je v koncovce foném v slabé pozici, je třeba zjistit, jestli ve stejné koncovce může odpovídající foném vystupovat v silném postavení, podle pravidel fonologického systému</a:t>
            </a:r>
          </a:p>
          <a:p>
            <a:pPr marL="336550" indent="-336550" algn="l" eaLnBrk="1" hangingPunct="1">
              <a:spcBef>
                <a:spcPts val="800"/>
              </a:spcBef>
              <a:buSzPct val="45000"/>
              <a:buFont typeface="Wingdings" pitchFamily="2" charset="2"/>
              <a:buChar char=""/>
              <a:tabLst>
                <a:tab pos="336550" algn="l"/>
                <a:tab pos="441325" algn="l"/>
                <a:tab pos="890588" algn="l"/>
                <a:tab pos="1339850" algn="l"/>
                <a:tab pos="1789113" algn="l"/>
                <a:tab pos="2238375" algn="l"/>
                <a:tab pos="2687638" algn="l"/>
                <a:tab pos="3136900" algn="l"/>
                <a:tab pos="3586163" algn="l"/>
                <a:tab pos="4035425" algn="l"/>
                <a:tab pos="4484688" algn="l"/>
                <a:tab pos="4933950" algn="l"/>
                <a:tab pos="5383213" algn="l"/>
                <a:tab pos="5832475" algn="l"/>
                <a:tab pos="6281738" algn="l"/>
                <a:tab pos="6731000" algn="l"/>
                <a:tab pos="7180263" algn="l"/>
                <a:tab pos="7629525" algn="l"/>
                <a:tab pos="8078788" algn="l"/>
                <a:tab pos="8528050" algn="l"/>
                <a:tab pos="8977313" algn="l"/>
              </a:tabLst>
              <a:defRPr/>
            </a:pPr>
            <a:r>
              <a:rPr lang="cs-CZ" altLang="de-CZ" sz="2800" dirty="0">
                <a:latin typeface="Times New Roman" panose="02020603050405020304" pitchFamily="18" charset="0"/>
              </a:rPr>
              <a:t>„Stejná koncovka</a:t>
            </a:r>
            <a:r>
              <a:rPr lang="cs-CZ" altLang="de-DE" sz="2800" dirty="0">
                <a:latin typeface="Times New Roman" panose="02020603050405020304" pitchFamily="18" charset="0"/>
              </a:rPr>
              <a:t>“</a:t>
            </a:r>
            <a:r>
              <a:rPr lang="cs-CZ" altLang="de-CZ" sz="2800" dirty="0">
                <a:latin typeface="Times New Roman" panose="02020603050405020304" pitchFamily="18" charset="0"/>
              </a:rPr>
              <a:t> znamená taková, která odpovídá sémanticky a funkčně a vystupuje ve stejném kontextu</a:t>
            </a:r>
          </a:p>
          <a:p>
            <a:pPr marL="336550" indent="-336550" algn="l" eaLnBrk="1" hangingPunct="1">
              <a:spcBef>
                <a:spcPts val="800"/>
              </a:spcBef>
              <a:buSzPct val="45000"/>
              <a:buFont typeface="Wingdings" pitchFamily="2" charset="2"/>
              <a:buChar char=""/>
              <a:tabLst>
                <a:tab pos="336550" algn="l"/>
                <a:tab pos="441325" algn="l"/>
                <a:tab pos="890588" algn="l"/>
                <a:tab pos="1339850" algn="l"/>
                <a:tab pos="1789113" algn="l"/>
                <a:tab pos="2238375" algn="l"/>
                <a:tab pos="2687638" algn="l"/>
                <a:tab pos="3136900" algn="l"/>
                <a:tab pos="3586163" algn="l"/>
                <a:tab pos="4035425" algn="l"/>
                <a:tab pos="4484688" algn="l"/>
                <a:tab pos="4933950" algn="l"/>
                <a:tab pos="5383213" algn="l"/>
                <a:tab pos="5832475" algn="l"/>
                <a:tab pos="6281738" algn="l"/>
                <a:tab pos="6731000" algn="l"/>
                <a:tab pos="7180263" algn="l"/>
                <a:tab pos="7629525" algn="l"/>
                <a:tab pos="8078788" algn="l"/>
                <a:tab pos="8528050" algn="l"/>
                <a:tab pos="8977313" algn="l"/>
              </a:tabLst>
              <a:defRPr/>
            </a:pPr>
            <a:r>
              <a:rPr lang="cs-CZ" altLang="de-CZ" sz="2800" dirty="0">
                <a:latin typeface="Times New Roman" panose="02020603050405020304" pitchFamily="18" charset="0"/>
              </a:rPr>
              <a:t>Maskulina a neutra lze ve spisovné ruštině shrnout v jeden deklinační typ (s výjimkou </a:t>
            </a:r>
            <a:r>
              <a:rPr lang="cs-CZ" altLang="de-CZ" sz="2800" i="1" dirty="0">
                <a:latin typeface="Times New Roman" panose="02020603050405020304" pitchFamily="18" charset="0"/>
              </a:rPr>
              <a:t>a</a:t>
            </a:r>
            <a:r>
              <a:rPr lang="cs-CZ" altLang="de-CZ" sz="2800" dirty="0">
                <a:latin typeface="Times New Roman" panose="02020603050405020304" pitchFamily="18" charset="0"/>
              </a:rPr>
              <a:t>-kmenových maskulin typu </a:t>
            </a:r>
            <a:r>
              <a:rPr lang="cs-CZ" altLang="de-CZ" sz="2800" i="1" dirty="0" err="1">
                <a:latin typeface="Times New Roman" panose="02020603050405020304" pitchFamily="18" charset="0"/>
              </a:rPr>
              <a:t>сирота</a:t>
            </a:r>
            <a:r>
              <a:rPr lang="cs-CZ" altLang="de-CZ" sz="2800" i="1" dirty="0">
                <a:latin typeface="Times New Roman" panose="02020603050405020304" pitchFamily="18" charset="0"/>
              </a:rPr>
              <a:t>, </a:t>
            </a:r>
            <a:r>
              <a:rPr lang="cs-CZ" altLang="de-CZ" sz="2800" i="1" dirty="0" err="1">
                <a:latin typeface="Times New Roman" panose="02020603050405020304" pitchFamily="18" charset="0"/>
              </a:rPr>
              <a:t>умница</a:t>
            </a:r>
            <a:r>
              <a:rPr lang="cs-CZ" altLang="de-CZ" sz="2800" dirty="0">
                <a:latin typeface="Times New Roman" panose="02020603050405020304" pitchFamily="18" charset="0"/>
              </a:rPr>
              <a:t> a slova </a:t>
            </a:r>
            <a:r>
              <a:rPr lang="ru-RU" altLang="de-CZ" sz="2800" i="1" dirty="0">
                <a:latin typeface="Times New Roman" panose="02020603050405020304" pitchFamily="18" charset="0"/>
              </a:rPr>
              <a:t>путь</a:t>
            </a:r>
            <a:r>
              <a:rPr lang="cs-CZ" altLang="de-CZ" sz="2800" dirty="0">
                <a:latin typeface="Times New Roman" panose="02020603050405020304" pitchFamily="18" charset="0"/>
              </a:rPr>
              <a:t>)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Rectangle 1">
            <a:extLst>
              <a:ext uri="{FF2B5EF4-FFF2-40B4-BE49-F238E27FC236}">
                <a16:creationId xmlns:a16="http://schemas.microsoft.com/office/drawing/2014/main" id="{1E699274-5E65-72E8-AD5D-42A1F05B1D28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360363" y="431800"/>
            <a:ext cx="8567737" cy="5832475"/>
          </a:xfrm>
        </p:spPr>
        <p:txBody>
          <a:bodyPr anchor="t"/>
          <a:lstStyle/>
          <a:p>
            <a:pPr marL="336550" indent="-336550" algn="l" eaLnBrk="1" hangingPunct="1">
              <a:spcBef>
                <a:spcPts val="800"/>
              </a:spcBef>
              <a:buSzPct val="45000"/>
              <a:buFont typeface="Wingdings" pitchFamily="2" charset="2"/>
              <a:buChar char=""/>
              <a:tabLst>
                <a:tab pos="336550" algn="l"/>
                <a:tab pos="441325" algn="l"/>
                <a:tab pos="890588" algn="l"/>
                <a:tab pos="1339850" algn="l"/>
                <a:tab pos="1789113" algn="l"/>
                <a:tab pos="2238375" algn="l"/>
                <a:tab pos="2687638" algn="l"/>
                <a:tab pos="3136900" algn="l"/>
                <a:tab pos="3586163" algn="l"/>
                <a:tab pos="4035425" algn="l"/>
                <a:tab pos="4484688" algn="l"/>
                <a:tab pos="4933950" algn="l"/>
                <a:tab pos="5383213" algn="l"/>
                <a:tab pos="5832475" algn="l"/>
                <a:tab pos="6281738" algn="l"/>
                <a:tab pos="6731000" algn="l"/>
                <a:tab pos="7180263" algn="l"/>
                <a:tab pos="7629525" algn="l"/>
                <a:tab pos="8078788" algn="l"/>
                <a:tab pos="8528050" algn="l"/>
                <a:tab pos="8977313" algn="l"/>
              </a:tabLst>
              <a:defRPr/>
            </a:pPr>
            <a:r>
              <a:rPr lang="cs-CZ" altLang="de-CZ" sz="2800">
                <a:latin typeface="Times New Roman" panose="02020603050405020304" pitchFamily="18" charset="0"/>
              </a:rPr>
              <a:t>Kromě nulové koncovky Nsg vystupují totiž stejné koncovky jak u maskulin, tak u neuter, i když s různou frekvencí</a:t>
            </a:r>
          </a:p>
          <a:p>
            <a:pPr marL="336550" indent="-336550" algn="l" eaLnBrk="1" hangingPunct="1">
              <a:spcBef>
                <a:spcPts val="800"/>
              </a:spcBef>
              <a:buSzPct val="45000"/>
              <a:buFont typeface="Wingdings" pitchFamily="2" charset="2"/>
              <a:buChar char=""/>
              <a:tabLst>
                <a:tab pos="336550" algn="l"/>
                <a:tab pos="441325" algn="l"/>
                <a:tab pos="890588" algn="l"/>
                <a:tab pos="1339850" algn="l"/>
                <a:tab pos="1789113" algn="l"/>
                <a:tab pos="2238375" algn="l"/>
                <a:tab pos="2687638" algn="l"/>
                <a:tab pos="3136900" algn="l"/>
                <a:tab pos="3586163" algn="l"/>
                <a:tab pos="4035425" algn="l"/>
                <a:tab pos="4484688" algn="l"/>
                <a:tab pos="4933950" algn="l"/>
                <a:tab pos="5383213" algn="l"/>
                <a:tab pos="5832475" algn="l"/>
                <a:tab pos="6281738" algn="l"/>
                <a:tab pos="6731000" algn="l"/>
                <a:tab pos="7180263" algn="l"/>
                <a:tab pos="7629525" algn="l"/>
                <a:tab pos="8078788" algn="l"/>
                <a:tab pos="8528050" algn="l"/>
                <a:tab pos="8977313" algn="l"/>
              </a:tabLst>
              <a:defRPr/>
            </a:pPr>
            <a:r>
              <a:rPr lang="cs-CZ" altLang="de-CZ" sz="2800">
                <a:latin typeface="Times New Roman" panose="02020603050405020304" pitchFamily="18" charset="0"/>
              </a:rPr>
              <a:t>Odpovídající paradigma se nazývá 1. deklinace a má různé podtypy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1">
            <a:extLst>
              <a:ext uri="{FF2B5EF4-FFF2-40B4-BE49-F238E27FC236}">
                <a16:creationId xmlns:a16="http://schemas.microsoft.com/office/drawing/2014/main" id="{B23CE98D-F5CD-0784-DED4-096848A17EAA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395288" y="188913"/>
            <a:ext cx="8226425" cy="6408737"/>
          </a:xfrm>
        </p:spPr>
        <p:txBody>
          <a:bodyPr anchor="t"/>
          <a:lstStyle/>
          <a:p>
            <a:pPr marL="342900" indent="-334963" algn="l" eaLnBrk="1" hangingPunct="1">
              <a:spcBef>
                <a:spcPts val="800"/>
              </a:spcBef>
              <a:buClrTx/>
              <a:buFontTx/>
              <a:buNone/>
              <a:tabLst>
                <a:tab pos="342900" algn="l"/>
                <a:tab pos="441325" algn="l"/>
                <a:tab pos="890588" algn="l"/>
                <a:tab pos="1339850" algn="l"/>
                <a:tab pos="1789113" algn="l"/>
                <a:tab pos="2238375" algn="l"/>
                <a:tab pos="2687638" algn="l"/>
                <a:tab pos="3136900" algn="l"/>
                <a:tab pos="3586163" algn="l"/>
                <a:tab pos="4035425" algn="l"/>
                <a:tab pos="4484688" algn="l"/>
                <a:tab pos="4933950" algn="l"/>
                <a:tab pos="5383213" algn="l"/>
                <a:tab pos="5832475" algn="l"/>
                <a:tab pos="6286500" algn="l"/>
                <a:tab pos="6731000" algn="l"/>
                <a:tab pos="7180263" algn="l"/>
                <a:tab pos="7629525" algn="l"/>
                <a:tab pos="8078788" algn="l"/>
                <a:tab pos="8528050" algn="l"/>
                <a:tab pos="8977313" algn="l"/>
                <a:tab pos="8978900" algn="l"/>
                <a:tab pos="9428163" algn="l"/>
                <a:tab pos="9877425" algn="l"/>
                <a:tab pos="10326688" algn="l"/>
                <a:tab pos="10775950" algn="l"/>
                <a:tab pos="10777538" algn="l"/>
                <a:tab pos="10779125" algn="l"/>
                <a:tab pos="10780713" algn="l"/>
              </a:tabLst>
              <a:defRPr/>
            </a:pPr>
            <a:r>
              <a:rPr lang="ru-RU" altLang="de-CZ" sz="2800" dirty="0">
                <a:latin typeface="Times New Roman" panose="02020603050405020304" pitchFamily="18" charset="0"/>
              </a:rPr>
              <a:t>стол			рубль			</a:t>
            </a:r>
            <a:r>
              <a:rPr lang="de-CH" altLang="de-CZ" sz="2800" dirty="0">
                <a:latin typeface="Times New Roman" panose="02020603050405020304" pitchFamily="18" charset="0"/>
              </a:rPr>
              <a:t>-</a:t>
            </a:r>
            <a:r>
              <a:rPr lang="de-CH" altLang="de-CZ" sz="2800" dirty="0" err="1">
                <a:latin typeface="Times New Roman" panose="02020603050405020304" pitchFamily="18" charset="0"/>
              </a:rPr>
              <a:t>Ø</a:t>
            </a:r>
            <a:endParaRPr lang="de-CH" altLang="de-CZ" sz="2800" dirty="0">
              <a:latin typeface="Times New Roman" panose="02020603050405020304" pitchFamily="18" charset="0"/>
            </a:endParaRPr>
          </a:p>
          <a:p>
            <a:pPr marL="342900" indent="-334963" algn="l" eaLnBrk="1" hangingPunct="1">
              <a:spcBef>
                <a:spcPts val="800"/>
              </a:spcBef>
              <a:buClrTx/>
              <a:buFontTx/>
              <a:buNone/>
              <a:tabLst>
                <a:tab pos="342900" algn="l"/>
                <a:tab pos="441325" algn="l"/>
                <a:tab pos="890588" algn="l"/>
                <a:tab pos="1339850" algn="l"/>
                <a:tab pos="1789113" algn="l"/>
                <a:tab pos="2238375" algn="l"/>
                <a:tab pos="2687638" algn="l"/>
                <a:tab pos="3136900" algn="l"/>
                <a:tab pos="3586163" algn="l"/>
                <a:tab pos="4035425" algn="l"/>
                <a:tab pos="4484688" algn="l"/>
                <a:tab pos="4933950" algn="l"/>
                <a:tab pos="5383213" algn="l"/>
                <a:tab pos="5832475" algn="l"/>
                <a:tab pos="6286500" algn="l"/>
                <a:tab pos="6731000" algn="l"/>
                <a:tab pos="7180263" algn="l"/>
                <a:tab pos="7629525" algn="l"/>
                <a:tab pos="8078788" algn="l"/>
                <a:tab pos="8528050" algn="l"/>
                <a:tab pos="8977313" algn="l"/>
                <a:tab pos="8978900" algn="l"/>
                <a:tab pos="9428163" algn="l"/>
                <a:tab pos="9877425" algn="l"/>
                <a:tab pos="10326688" algn="l"/>
                <a:tab pos="10775950" algn="l"/>
                <a:tab pos="10777538" algn="l"/>
                <a:tab pos="10779125" algn="l"/>
                <a:tab pos="10780713" algn="l"/>
              </a:tabLst>
              <a:defRPr/>
            </a:pPr>
            <a:r>
              <a:rPr lang="ru-RU" altLang="de-CZ" sz="2800" dirty="0">
                <a:latin typeface="Times New Roman" panose="02020603050405020304" pitchFamily="18" charset="0"/>
              </a:rPr>
              <a:t>стола			рубля</a:t>
            </a:r>
            <a:r>
              <a:rPr lang="de-CH" altLang="de-CZ" sz="2800" dirty="0">
                <a:latin typeface="Times New Roman" panose="02020603050405020304" pitchFamily="18" charset="0"/>
              </a:rPr>
              <a:t>			-a</a:t>
            </a:r>
          </a:p>
          <a:p>
            <a:pPr marL="342900" indent="-334963" algn="l" eaLnBrk="1" hangingPunct="1">
              <a:spcBef>
                <a:spcPts val="800"/>
              </a:spcBef>
              <a:buClrTx/>
              <a:buFontTx/>
              <a:buNone/>
              <a:tabLst>
                <a:tab pos="342900" algn="l"/>
                <a:tab pos="441325" algn="l"/>
                <a:tab pos="890588" algn="l"/>
                <a:tab pos="1339850" algn="l"/>
                <a:tab pos="1789113" algn="l"/>
                <a:tab pos="2238375" algn="l"/>
                <a:tab pos="2687638" algn="l"/>
                <a:tab pos="3136900" algn="l"/>
                <a:tab pos="3586163" algn="l"/>
                <a:tab pos="4035425" algn="l"/>
                <a:tab pos="4484688" algn="l"/>
                <a:tab pos="4933950" algn="l"/>
                <a:tab pos="5383213" algn="l"/>
                <a:tab pos="5832475" algn="l"/>
                <a:tab pos="6286500" algn="l"/>
                <a:tab pos="6731000" algn="l"/>
                <a:tab pos="7180263" algn="l"/>
                <a:tab pos="7629525" algn="l"/>
                <a:tab pos="8078788" algn="l"/>
                <a:tab pos="8528050" algn="l"/>
                <a:tab pos="8977313" algn="l"/>
                <a:tab pos="8978900" algn="l"/>
                <a:tab pos="9428163" algn="l"/>
                <a:tab pos="9877425" algn="l"/>
                <a:tab pos="10326688" algn="l"/>
                <a:tab pos="10775950" algn="l"/>
                <a:tab pos="10777538" algn="l"/>
                <a:tab pos="10779125" algn="l"/>
                <a:tab pos="10780713" algn="l"/>
              </a:tabLst>
              <a:defRPr/>
            </a:pPr>
            <a:r>
              <a:rPr lang="ru-RU" altLang="de-CZ" sz="2800" dirty="0">
                <a:latin typeface="Times New Roman" panose="02020603050405020304" pitchFamily="18" charset="0"/>
              </a:rPr>
              <a:t>столу			рублю</a:t>
            </a:r>
            <a:r>
              <a:rPr lang="de-CH" altLang="de-CZ" sz="2800" dirty="0">
                <a:latin typeface="Times New Roman" panose="02020603050405020304" pitchFamily="18" charset="0"/>
              </a:rPr>
              <a:t>		-</a:t>
            </a:r>
            <a:r>
              <a:rPr lang="de-CH" altLang="de-CZ" sz="2800" dirty="0" err="1">
                <a:latin typeface="Times New Roman" panose="02020603050405020304" pitchFamily="18" charset="0"/>
              </a:rPr>
              <a:t>u</a:t>
            </a:r>
            <a:endParaRPr lang="de-CH" altLang="de-CZ" sz="2800" dirty="0">
              <a:latin typeface="Times New Roman" panose="02020603050405020304" pitchFamily="18" charset="0"/>
            </a:endParaRPr>
          </a:p>
          <a:p>
            <a:pPr marL="342900" indent="-334963" algn="l" eaLnBrk="1" hangingPunct="1">
              <a:spcBef>
                <a:spcPts val="800"/>
              </a:spcBef>
              <a:buClrTx/>
              <a:buFontTx/>
              <a:buNone/>
              <a:tabLst>
                <a:tab pos="342900" algn="l"/>
                <a:tab pos="441325" algn="l"/>
                <a:tab pos="890588" algn="l"/>
                <a:tab pos="1339850" algn="l"/>
                <a:tab pos="1789113" algn="l"/>
                <a:tab pos="2238375" algn="l"/>
                <a:tab pos="2687638" algn="l"/>
                <a:tab pos="3136900" algn="l"/>
                <a:tab pos="3586163" algn="l"/>
                <a:tab pos="4035425" algn="l"/>
                <a:tab pos="4484688" algn="l"/>
                <a:tab pos="4933950" algn="l"/>
                <a:tab pos="5383213" algn="l"/>
                <a:tab pos="5832475" algn="l"/>
                <a:tab pos="6286500" algn="l"/>
                <a:tab pos="6731000" algn="l"/>
                <a:tab pos="7180263" algn="l"/>
                <a:tab pos="7629525" algn="l"/>
                <a:tab pos="8078788" algn="l"/>
                <a:tab pos="8528050" algn="l"/>
                <a:tab pos="8977313" algn="l"/>
                <a:tab pos="8978900" algn="l"/>
                <a:tab pos="9428163" algn="l"/>
                <a:tab pos="9877425" algn="l"/>
                <a:tab pos="10326688" algn="l"/>
                <a:tab pos="10775950" algn="l"/>
                <a:tab pos="10777538" algn="l"/>
                <a:tab pos="10779125" algn="l"/>
                <a:tab pos="10780713" algn="l"/>
              </a:tabLst>
              <a:defRPr/>
            </a:pPr>
            <a:r>
              <a:rPr lang="ru-RU" altLang="de-CZ" sz="2800" dirty="0">
                <a:latin typeface="Times New Roman" panose="02020603050405020304" pitchFamily="18" charset="0"/>
              </a:rPr>
              <a:t>стол			рубль</a:t>
            </a:r>
            <a:r>
              <a:rPr lang="de-CH" altLang="de-CZ" sz="2800" dirty="0">
                <a:latin typeface="Times New Roman" panose="02020603050405020304" pitchFamily="18" charset="0"/>
              </a:rPr>
              <a:t>			-</a:t>
            </a:r>
            <a:r>
              <a:rPr lang="de-CH" altLang="de-CZ" sz="2800" dirty="0" err="1">
                <a:latin typeface="Times New Roman" panose="02020603050405020304" pitchFamily="18" charset="0"/>
              </a:rPr>
              <a:t>Ø</a:t>
            </a:r>
            <a:r>
              <a:rPr lang="de-CH" altLang="de-CZ" sz="2800" dirty="0">
                <a:latin typeface="Times New Roman" panose="02020603050405020304" pitchFamily="18" charset="0"/>
              </a:rPr>
              <a:t> (-</a:t>
            </a:r>
            <a:r>
              <a:rPr lang="de-CH" altLang="de-CZ" sz="2800" i="1" dirty="0">
                <a:latin typeface="Times New Roman" panose="02020603050405020304" pitchFamily="18" charset="0"/>
              </a:rPr>
              <a:t>a</a:t>
            </a:r>
            <a:r>
              <a:rPr lang="de-CH" altLang="de-CZ" sz="2800" dirty="0">
                <a:latin typeface="Times New Roman" panose="02020603050405020304" pitchFamily="18" charset="0"/>
              </a:rPr>
              <a:t> </a:t>
            </a:r>
            <a:r>
              <a:rPr lang="de-CH" altLang="de-CZ" sz="2800" dirty="0" err="1">
                <a:latin typeface="Times New Roman" panose="02020603050405020304" pitchFamily="18" charset="0"/>
              </a:rPr>
              <a:t>u</a:t>
            </a:r>
            <a:r>
              <a:rPr lang="de-CH" altLang="de-CZ" sz="2800" dirty="0">
                <a:latin typeface="Times New Roman" panose="02020603050405020304" pitchFamily="18" charset="0"/>
              </a:rPr>
              <a:t> </a:t>
            </a:r>
            <a:r>
              <a:rPr lang="de-CH" altLang="de-CZ" sz="2800" dirty="0" err="1">
                <a:latin typeface="Times New Roman" panose="02020603050405020304" pitchFamily="18" charset="0"/>
              </a:rPr>
              <a:t>životných</a:t>
            </a:r>
            <a:r>
              <a:rPr lang="de-CH" altLang="de-CZ" sz="2800" dirty="0">
                <a:latin typeface="Times New Roman" panose="02020603050405020304" pitchFamily="18" charset="0"/>
              </a:rPr>
              <a:t>)</a:t>
            </a:r>
          </a:p>
          <a:p>
            <a:pPr marL="342900" indent="-334963" algn="l" eaLnBrk="1" hangingPunct="1">
              <a:spcBef>
                <a:spcPts val="800"/>
              </a:spcBef>
              <a:buClrTx/>
              <a:buFontTx/>
              <a:buNone/>
              <a:tabLst>
                <a:tab pos="342900" algn="l"/>
                <a:tab pos="441325" algn="l"/>
                <a:tab pos="890588" algn="l"/>
                <a:tab pos="1339850" algn="l"/>
                <a:tab pos="1789113" algn="l"/>
                <a:tab pos="2238375" algn="l"/>
                <a:tab pos="2687638" algn="l"/>
                <a:tab pos="3136900" algn="l"/>
                <a:tab pos="3586163" algn="l"/>
                <a:tab pos="4035425" algn="l"/>
                <a:tab pos="4484688" algn="l"/>
                <a:tab pos="4933950" algn="l"/>
                <a:tab pos="5383213" algn="l"/>
                <a:tab pos="5832475" algn="l"/>
                <a:tab pos="6286500" algn="l"/>
                <a:tab pos="6731000" algn="l"/>
                <a:tab pos="7180263" algn="l"/>
                <a:tab pos="7629525" algn="l"/>
                <a:tab pos="8078788" algn="l"/>
                <a:tab pos="8528050" algn="l"/>
                <a:tab pos="8977313" algn="l"/>
                <a:tab pos="8978900" algn="l"/>
                <a:tab pos="9428163" algn="l"/>
                <a:tab pos="9877425" algn="l"/>
                <a:tab pos="10326688" algn="l"/>
                <a:tab pos="10775950" algn="l"/>
                <a:tab pos="10777538" algn="l"/>
                <a:tab pos="10779125" algn="l"/>
                <a:tab pos="10780713" algn="l"/>
              </a:tabLst>
              <a:defRPr/>
            </a:pPr>
            <a:r>
              <a:rPr lang="ru-RU" altLang="de-CZ" sz="2800" dirty="0">
                <a:latin typeface="Times New Roman" panose="02020603050405020304" pitchFamily="18" charset="0"/>
              </a:rPr>
              <a:t>столом		рублём</a:t>
            </a:r>
            <a:r>
              <a:rPr lang="de-CH" altLang="de-CZ" sz="2800" dirty="0">
                <a:latin typeface="Times New Roman" panose="02020603050405020304" pitchFamily="18" charset="0"/>
              </a:rPr>
              <a:t>		-</a:t>
            </a:r>
            <a:r>
              <a:rPr lang="de-CH" altLang="de-CZ" sz="2800" dirty="0" err="1">
                <a:latin typeface="Times New Roman" panose="02020603050405020304" pitchFamily="18" charset="0"/>
              </a:rPr>
              <a:t>om</a:t>
            </a:r>
            <a:endParaRPr lang="de-CH" altLang="de-CZ" sz="2800" dirty="0">
              <a:latin typeface="Times New Roman" panose="02020603050405020304" pitchFamily="18" charset="0"/>
            </a:endParaRPr>
          </a:p>
          <a:p>
            <a:pPr marL="342900" indent="-334963" algn="l" eaLnBrk="1" hangingPunct="1">
              <a:spcBef>
                <a:spcPts val="800"/>
              </a:spcBef>
              <a:buClrTx/>
              <a:buFontTx/>
              <a:buNone/>
              <a:tabLst>
                <a:tab pos="342900" algn="l"/>
                <a:tab pos="441325" algn="l"/>
                <a:tab pos="890588" algn="l"/>
                <a:tab pos="1339850" algn="l"/>
                <a:tab pos="1789113" algn="l"/>
                <a:tab pos="2238375" algn="l"/>
                <a:tab pos="2687638" algn="l"/>
                <a:tab pos="3136900" algn="l"/>
                <a:tab pos="3586163" algn="l"/>
                <a:tab pos="4035425" algn="l"/>
                <a:tab pos="4484688" algn="l"/>
                <a:tab pos="4933950" algn="l"/>
                <a:tab pos="5383213" algn="l"/>
                <a:tab pos="5832475" algn="l"/>
                <a:tab pos="6286500" algn="l"/>
                <a:tab pos="6731000" algn="l"/>
                <a:tab pos="7180263" algn="l"/>
                <a:tab pos="7629525" algn="l"/>
                <a:tab pos="8078788" algn="l"/>
                <a:tab pos="8528050" algn="l"/>
                <a:tab pos="8977313" algn="l"/>
                <a:tab pos="8978900" algn="l"/>
                <a:tab pos="9428163" algn="l"/>
                <a:tab pos="9877425" algn="l"/>
                <a:tab pos="10326688" algn="l"/>
                <a:tab pos="10775950" algn="l"/>
                <a:tab pos="10777538" algn="l"/>
                <a:tab pos="10779125" algn="l"/>
                <a:tab pos="10780713" algn="l"/>
              </a:tabLst>
              <a:defRPr/>
            </a:pPr>
            <a:r>
              <a:rPr lang="ru-RU" altLang="de-CZ" sz="2800" dirty="0">
                <a:latin typeface="Times New Roman" panose="02020603050405020304" pitchFamily="18" charset="0"/>
              </a:rPr>
              <a:t>столе			рубле</a:t>
            </a:r>
            <a:r>
              <a:rPr lang="de-CH" altLang="de-CZ" sz="2800" dirty="0">
                <a:latin typeface="Times New Roman" panose="02020603050405020304" pitchFamily="18" charset="0"/>
              </a:rPr>
              <a:t>			-</a:t>
            </a:r>
            <a:r>
              <a:rPr lang="de-CH" altLang="de-CZ" sz="2800" dirty="0" err="1">
                <a:latin typeface="Times New Roman" panose="02020603050405020304" pitchFamily="18" charset="0"/>
              </a:rPr>
              <a:t>e</a:t>
            </a:r>
            <a:endParaRPr lang="de-CH" altLang="de-CZ" sz="2800" dirty="0">
              <a:latin typeface="Times New Roman" panose="02020603050405020304" pitchFamily="18" charset="0"/>
            </a:endParaRPr>
          </a:p>
          <a:p>
            <a:pPr marL="342900" indent="-334963" algn="l" eaLnBrk="1" hangingPunct="1">
              <a:spcBef>
                <a:spcPts val="800"/>
              </a:spcBef>
              <a:buClrTx/>
              <a:buFontTx/>
              <a:buNone/>
              <a:tabLst>
                <a:tab pos="342900" algn="l"/>
                <a:tab pos="441325" algn="l"/>
                <a:tab pos="890588" algn="l"/>
                <a:tab pos="1339850" algn="l"/>
                <a:tab pos="1789113" algn="l"/>
                <a:tab pos="2238375" algn="l"/>
                <a:tab pos="2687638" algn="l"/>
                <a:tab pos="3136900" algn="l"/>
                <a:tab pos="3586163" algn="l"/>
                <a:tab pos="4035425" algn="l"/>
                <a:tab pos="4484688" algn="l"/>
                <a:tab pos="4933950" algn="l"/>
                <a:tab pos="5383213" algn="l"/>
                <a:tab pos="5832475" algn="l"/>
                <a:tab pos="6286500" algn="l"/>
                <a:tab pos="6731000" algn="l"/>
                <a:tab pos="7180263" algn="l"/>
                <a:tab pos="7629525" algn="l"/>
                <a:tab pos="8078788" algn="l"/>
                <a:tab pos="8528050" algn="l"/>
                <a:tab pos="8977313" algn="l"/>
                <a:tab pos="8978900" algn="l"/>
                <a:tab pos="9428163" algn="l"/>
                <a:tab pos="9877425" algn="l"/>
                <a:tab pos="10326688" algn="l"/>
                <a:tab pos="10775950" algn="l"/>
                <a:tab pos="10777538" algn="l"/>
                <a:tab pos="10779125" algn="l"/>
                <a:tab pos="10780713" algn="l"/>
              </a:tabLst>
              <a:defRPr/>
            </a:pPr>
            <a:r>
              <a:rPr lang="ru-RU" altLang="de-CZ" sz="2800" dirty="0">
                <a:latin typeface="Times New Roman" panose="02020603050405020304" pitchFamily="18" charset="0"/>
              </a:rPr>
              <a:t>столы		рубли</a:t>
            </a:r>
            <a:r>
              <a:rPr lang="de-CH" altLang="de-CZ" sz="2800" dirty="0">
                <a:latin typeface="Times New Roman" panose="02020603050405020304" pitchFamily="18" charset="0"/>
              </a:rPr>
              <a:t>			-i</a:t>
            </a:r>
          </a:p>
          <a:p>
            <a:pPr marL="342900" indent="-334963" algn="l" eaLnBrk="1" hangingPunct="1">
              <a:spcBef>
                <a:spcPts val="800"/>
              </a:spcBef>
              <a:buClrTx/>
              <a:buFontTx/>
              <a:buNone/>
              <a:tabLst>
                <a:tab pos="342900" algn="l"/>
                <a:tab pos="441325" algn="l"/>
                <a:tab pos="890588" algn="l"/>
                <a:tab pos="1339850" algn="l"/>
                <a:tab pos="1789113" algn="l"/>
                <a:tab pos="2238375" algn="l"/>
                <a:tab pos="2687638" algn="l"/>
                <a:tab pos="3136900" algn="l"/>
                <a:tab pos="3586163" algn="l"/>
                <a:tab pos="4035425" algn="l"/>
                <a:tab pos="4484688" algn="l"/>
                <a:tab pos="4933950" algn="l"/>
                <a:tab pos="5383213" algn="l"/>
                <a:tab pos="5832475" algn="l"/>
                <a:tab pos="6286500" algn="l"/>
                <a:tab pos="6731000" algn="l"/>
                <a:tab pos="7180263" algn="l"/>
                <a:tab pos="7629525" algn="l"/>
                <a:tab pos="8078788" algn="l"/>
                <a:tab pos="8528050" algn="l"/>
                <a:tab pos="8977313" algn="l"/>
                <a:tab pos="8978900" algn="l"/>
                <a:tab pos="9428163" algn="l"/>
                <a:tab pos="9877425" algn="l"/>
                <a:tab pos="10326688" algn="l"/>
                <a:tab pos="10775950" algn="l"/>
                <a:tab pos="10777538" algn="l"/>
                <a:tab pos="10779125" algn="l"/>
                <a:tab pos="10780713" algn="l"/>
              </a:tabLst>
              <a:defRPr/>
            </a:pPr>
            <a:r>
              <a:rPr lang="ru-RU" altLang="de-CZ" sz="2800" dirty="0">
                <a:latin typeface="Times New Roman" panose="02020603050405020304" pitchFamily="18" charset="0"/>
              </a:rPr>
              <a:t>столов		рублей</a:t>
            </a:r>
            <a:r>
              <a:rPr lang="de-CH" altLang="de-CZ" sz="2800" dirty="0">
                <a:latin typeface="Times New Roman" panose="02020603050405020304" pitchFamily="18" charset="0"/>
              </a:rPr>
              <a:t>		-of</a:t>
            </a:r>
            <a:r>
              <a:rPr lang="de-CH" altLang="de-CZ" sz="2400" baseline="-16000" dirty="0">
                <a:latin typeface="Times New Roman" panose="02020603050405020304" pitchFamily="18" charset="0"/>
              </a:rPr>
              <a:t>2</a:t>
            </a:r>
            <a:r>
              <a:rPr lang="de-CH" altLang="de-CZ" sz="2800" dirty="0">
                <a:latin typeface="Times New Roman" panose="02020603050405020304" pitchFamily="18" charset="0"/>
              </a:rPr>
              <a:t> // -</a:t>
            </a:r>
            <a:r>
              <a:rPr lang="de-CH" altLang="de-CZ" sz="2800" dirty="0" err="1">
                <a:latin typeface="Times New Roman" panose="02020603050405020304" pitchFamily="18" charset="0"/>
              </a:rPr>
              <a:t>ej</a:t>
            </a:r>
            <a:endParaRPr lang="de-CH" altLang="de-CZ" sz="2800" dirty="0">
              <a:latin typeface="Times New Roman" panose="02020603050405020304" pitchFamily="18" charset="0"/>
            </a:endParaRPr>
          </a:p>
          <a:p>
            <a:pPr marL="342900" indent="-334963" algn="l" eaLnBrk="1" hangingPunct="1">
              <a:spcBef>
                <a:spcPts val="800"/>
              </a:spcBef>
              <a:buClrTx/>
              <a:buFontTx/>
              <a:buNone/>
              <a:tabLst>
                <a:tab pos="342900" algn="l"/>
                <a:tab pos="441325" algn="l"/>
                <a:tab pos="890588" algn="l"/>
                <a:tab pos="1339850" algn="l"/>
                <a:tab pos="1789113" algn="l"/>
                <a:tab pos="2238375" algn="l"/>
                <a:tab pos="2687638" algn="l"/>
                <a:tab pos="3136900" algn="l"/>
                <a:tab pos="3586163" algn="l"/>
                <a:tab pos="4035425" algn="l"/>
                <a:tab pos="4484688" algn="l"/>
                <a:tab pos="4933950" algn="l"/>
                <a:tab pos="5383213" algn="l"/>
                <a:tab pos="5832475" algn="l"/>
                <a:tab pos="6286500" algn="l"/>
                <a:tab pos="6731000" algn="l"/>
                <a:tab pos="7180263" algn="l"/>
                <a:tab pos="7629525" algn="l"/>
                <a:tab pos="8078788" algn="l"/>
                <a:tab pos="8528050" algn="l"/>
                <a:tab pos="8977313" algn="l"/>
                <a:tab pos="8978900" algn="l"/>
                <a:tab pos="9428163" algn="l"/>
                <a:tab pos="9877425" algn="l"/>
                <a:tab pos="10326688" algn="l"/>
                <a:tab pos="10775950" algn="l"/>
                <a:tab pos="10777538" algn="l"/>
                <a:tab pos="10779125" algn="l"/>
                <a:tab pos="10780713" algn="l"/>
              </a:tabLst>
              <a:defRPr/>
            </a:pPr>
            <a:r>
              <a:rPr lang="ru-RU" altLang="de-CZ" sz="2800" dirty="0">
                <a:latin typeface="Times New Roman" panose="02020603050405020304" pitchFamily="18" charset="0"/>
              </a:rPr>
              <a:t>столам		рублям</a:t>
            </a:r>
            <a:r>
              <a:rPr lang="de-CH" altLang="de-CZ" sz="2800" dirty="0">
                <a:latin typeface="Times New Roman" panose="02020603050405020304" pitchFamily="18" charset="0"/>
              </a:rPr>
              <a:t>		-am</a:t>
            </a:r>
          </a:p>
          <a:p>
            <a:pPr marL="342900" indent="-334963" algn="l" eaLnBrk="1" hangingPunct="1">
              <a:spcBef>
                <a:spcPts val="800"/>
              </a:spcBef>
              <a:buClrTx/>
              <a:buFontTx/>
              <a:buNone/>
              <a:tabLst>
                <a:tab pos="342900" algn="l"/>
                <a:tab pos="441325" algn="l"/>
                <a:tab pos="890588" algn="l"/>
                <a:tab pos="1339850" algn="l"/>
                <a:tab pos="1789113" algn="l"/>
                <a:tab pos="2238375" algn="l"/>
                <a:tab pos="2687638" algn="l"/>
                <a:tab pos="3136900" algn="l"/>
                <a:tab pos="3586163" algn="l"/>
                <a:tab pos="4035425" algn="l"/>
                <a:tab pos="4484688" algn="l"/>
                <a:tab pos="4933950" algn="l"/>
                <a:tab pos="5383213" algn="l"/>
                <a:tab pos="5832475" algn="l"/>
                <a:tab pos="6286500" algn="l"/>
                <a:tab pos="6731000" algn="l"/>
                <a:tab pos="7180263" algn="l"/>
                <a:tab pos="7629525" algn="l"/>
                <a:tab pos="8078788" algn="l"/>
                <a:tab pos="8528050" algn="l"/>
                <a:tab pos="8977313" algn="l"/>
                <a:tab pos="8978900" algn="l"/>
                <a:tab pos="9428163" algn="l"/>
                <a:tab pos="9877425" algn="l"/>
                <a:tab pos="10326688" algn="l"/>
                <a:tab pos="10775950" algn="l"/>
                <a:tab pos="10777538" algn="l"/>
                <a:tab pos="10779125" algn="l"/>
                <a:tab pos="10780713" algn="l"/>
              </a:tabLst>
              <a:defRPr/>
            </a:pPr>
            <a:r>
              <a:rPr lang="ru-RU" altLang="de-CZ" sz="2800" dirty="0">
                <a:latin typeface="Times New Roman" panose="02020603050405020304" pitchFamily="18" charset="0"/>
              </a:rPr>
              <a:t>столы		рубли</a:t>
            </a:r>
            <a:r>
              <a:rPr lang="de-CH" altLang="de-CZ" sz="2800" dirty="0">
                <a:latin typeface="Times New Roman" panose="02020603050405020304" pitchFamily="18" charset="0"/>
              </a:rPr>
              <a:t>			-i (-of</a:t>
            </a:r>
            <a:r>
              <a:rPr lang="de-CH" altLang="de-CZ" sz="2400" baseline="-16000" dirty="0">
                <a:latin typeface="Times New Roman" panose="02020603050405020304" pitchFamily="18" charset="0"/>
              </a:rPr>
              <a:t>2</a:t>
            </a:r>
            <a:r>
              <a:rPr lang="de-CH" altLang="de-CZ" sz="2800" dirty="0">
                <a:latin typeface="Times New Roman" panose="02020603050405020304" pitchFamily="18" charset="0"/>
              </a:rPr>
              <a:t> // -</a:t>
            </a:r>
            <a:r>
              <a:rPr lang="de-CH" altLang="de-CZ" sz="2800" dirty="0" err="1">
                <a:latin typeface="Times New Roman" panose="02020603050405020304" pitchFamily="18" charset="0"/>
              </a:rPr>
              <a:t>ej</a:t>
            </a:r>
            <a:r>
              <a:rPr lang="de-CH" altLang="de-CZ" sz="2800" dirty="0">
                <a:latin typeface="Times New Roman" panose="02020603050405020304" pitchFamily="18" charset="0"/>
              </a:rPr>
              <a:t> </a:t>
            </a:r>
            <a:r>
              <a:rPr lang="de-CH" altLang="de-CZ" sz="2800" dirty="0" err="1">
                <a:latin typeface="Times New Roman" panose="02020603050405020304" pitchFamily="18" charset="0"/>
              </a:rPr>
              <a:t>u</a:t>
            </a:r>
            <a:r>
              <a:rPr lang="de-CH" altLang="de-CZ" sz="2800" dirty="0">
                <a:latin typeface="Times New Roman" panose="02020603050405020304" pitchFamily="18" charset="0"/>
              </a:rPr>
              <a:t> </a:t>
            </a:r>
            <a:r>
              <a:rPr lang="de-CH" altLang="de-CZ" sz="2800" dirty="0" err="1">
                <a:latin typeface="Times New Roman" panose="02020603050405020304" pitchFamily="18" charset="0"/>
              </a:rPr>
              <a:t>životných</a:t>
            </a:r>
            <a:r>
              <a:rPr lang="de-CH" altLang="de-CZ" sz="2800" dirty="0">
                <a:latin typeface="Times New Roman" panose="02020603050405020304" pitchFamily="18" charset="0"/>
              </a:rPr>
              <a:t>)</a:t>
            </a:r>
          </a:p>
          <a:p>
            <a:pPr marL="342900" indent="-334963" algn="l" eaLnBrk="1" hangingPunct="1">
              <a:spcBef>
                <a:spcPts val="800"/>
              </a:spcBef>
              <a:buClrTx/>
              <a:buFontTx/>
              <a:buNone/>
              <a:tabLst>
                <a:tab pos="342900" algn="l"/>
                <a:tab pos="441325" algn="l"/>
                <a:tab pos="890588" algn="l"/>
                <a:tab pos="1339850" algn="l"/>
                <a:tab pos="1789113" algn="l"/>
                <a:tab pos="2238375" algn="l"/>
                <a:tab pos="2687638" algn="l"/>
                <a:tab pos="3136900" algn="l"/>
                <a:tab pos="3586163" algn="l"/>
                <a:tab pos="4035425" algn="l"/>
                <a:tab pos="4484688" algn="l"/>
                <a:tab pos="4933950" algn="l"/>
                <a:tab pos="5383213" algn="l"/>
                <a:tab pos="5832475" algn="l"/>
                <a:tab pos="6286500" algn="l"/>
                <a:tab pos="6731000" algn="l"/>
                <a:tab pos="7180263" algn="l"/>
                <a:tab pos="7629525" algn="l"/>
                <a:tab pos="8078788" algn="l"/>
                <a:tab pos="8528050" algn="l"/>
                <a:tab pos="8977313" algn="l"/>
                <a:tab pos="8978900" algn="l"/>
                <a:tab pos="9428163" algn="l"/>
                <a:tab pos="9877425" algn="l"/>
                <a:tab pos="10326688" algn="l"/>
                <a:tab pos="10775950" algn="l"/>
                <a:tab pos="10777538" algn="l"/>
                <a:tab pos="10779125" algn="l"/>
                <a:tab pos="10780713" algn="l"/>
              </a:tabLst>
              <a:defRPr/>
            </a:pPr>
            <a:r>
              <a:rPr lang="ru-RU" altLang="de-CZ" sz="2800" dirty="0">
                <a:latin typeface="Times New Roman" panose="02020603050405020304" pitchFamily="18" charset="0"/>
              </a:rPr>
              <a:t>столами		рублями</a:t>
            </a:r>
            <a:r>
              <a:rPr lang="de-CH" altLang="de-CZ" sz="2800" dirty="0">
                <a:latin typeface="Times New Roman" panose="02020603050405020304" pitchFamily="18" charset="0"/>
              </a:rPr>
              <a:t>		-am,i</a:t>
            </a:r>
            <a:r>
              <a:rPr lang="de-CH" altLang="de-CZ" sz="2400" baseline="-16000" dirty="0">
                <a:latin typeface="Times New Roman" panose="02020603050405020304" pitchFamily="18" charset="0"/>
              </a:rPr>
              <a:t>3</a:t>
            </a:r>
          </a:p>
          <a:p>
            <a:pPr marL="342900" indent="-334963" algn="l" eaLnBrk="1" hangingPunct="1">
              <a:spcBef>
                <a:spcPts val="800"/>
              </a:spcBef>
              <a:buClrTx/>
              <a:buFontTx/>
              <a:buNone/>
              <a:tabLst>
                <a:tab pos="342900" algn="l"/>
                <a:tab pos="441325" algn="l"/>
                <a:tab pos="890588" algn="l"/>
                <a:tab pos="1339850" algn="l"/>
                <a:tab pos="1789113" algn="l"/>
                <a:tab pos="2238375" algn="l"/>
                <a:tab pos="2687638" algn="l"/>
                <a:tab pos="3136900" algn="l"/>
                <a:tab pos="3586163" algn="l"/>
                <a:tab pos="4035425" algn="l"/>
                <a:tab pos="4484688" algn="l"/>
                <a:tab pos="4933950" algn="l"/>
                <a:tab pos="5383213" algn="l"/>
                <a:tab pos="5832475" algn="l"/>
                <a:tab pos="6286500" algn="l"/>
                <a:tab pos="6731000" algn="l"/>
                <a:tab pos="7180263" algn="l"/>
                <a:tab pos="7629525" algn="l"/>
                <a:tab pos="8078788" algn="l"/>
                <a:tab pos="8528050" algn="l"/>
                <a:tab pos="8977313" algn="l"/>
                <a:tab pos="8978900" algn="l"/>
                <a:tab pos="9428163" algn="l"/>
                <a:tab pos="9877425" algn="l"/>
                <a:tab pos="10326688" algn="l"/>
                <a:tab pos="10775950" algn="l"/>
                <a:tab pos="10777538" algn="l"/>
                <a:tab pos="10779125" algn="l"/>
                <a:tab pos="10780713" algn="l"/>
              </a:tabLst>
              <a:defRPr/>
            </a:pPr>
            <a:r>
              <a:rPr lang="ru-RU" altLang="de-CZ" sz="2800" dirty="0">
                <a:latin typeface="Times New Roman" panose="02020603050405020304" pitchFamily="18" charset="0"/>
              </a:rPr>
              <a:t>столах		рублях</a:t>
            </a:r>
            <a:r>
              <a:rPr lang="de-CH" altLang="de-CZ" sz="2800" dirty="0">
                <a:latin typeface="Times New Roman" panose="02020603050405020304" pitchFamily="18" charset="0"/>
              </a:rPr>
              <a:t>		-</a:t>
            </a:r>
            <a:r>
              <a:rPr lang="de-CH" altLang="de-CZ" sz="2800" dirty="0" err="1">
                <a:latin typeface="Times New Roman" panose="02020603050405020304" pitchFamily="18" charset="0"/>
              </a:rPr>
              <a:t>ax</a:t>
            </a:r>
            <a:endParaRPr lang="de-CH" altLang="de-CZ" sz="2800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>
            <a:extLst>
              <a:ext uri="{FF2B5EF4-FFF2-40B4-BE49-F238E27FC236}">
                <a16:creationId xmlns:a16="http://schemas.microsoft.com/office/drawing/2014/main" id="{6743DCE9-82B8-57E5-FB8D-B3DA80199DB3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215900" y="228600"/>
            <a:ext cx="8640763" cy="6538913"/>
          </a:xfrm>
        </p:spPr>
        <p:txBody>
          <a:bodyPr anchor="t"/>
          <a:lstStyle/>
          <a:p>
            <a:pPr marL="336550" indent="-336550" algn="l" eaLnBrk="1" hangingPunct="1">
              <a:spcBef>
                <a:spcPts val="800"/>
              </a:spcBef>
              <a:buSzPct val="45000"/>
              <a:buFont typeface="Wingdings" pitchFamily="2" charset="2"/>
              <a:buChar char=""/>
              <a:tabLst>
                <a:tab pos="336550" algn="l"/>
                <a:tab pos="441325" algn="l"/>
                <a:tab pos="890588" algn="l"/>
                <a:tab pos="1339850" algn="l"/>
                <a:tab pos="1789113" algn="l"/>
                <a:tab pos="2238375" algn="l"/>
                <a:tab pos="2687638" algn="l"/>
                <a:tab pos="3136900" algn="l"/>
                <a:tab pos="3586163" algn="l"/>
                <a:tab pos="4035425" algn="l"/>
                <a:tab pos="4484688" algn="l"/>
                <a:tab pos="4933950" algn="l"/>
                <a:tab pos="5383213" algn="l"/>
                <a:tab pos="5832475" algn="l"/>
                <a:tab pos="6281738" algn="l"/>
                <a:tab pos="6731000" algn="l"/>
                <a:tab pos="7180263" algn="l"/>
                <a:tab pos="7629525" algn="l"/>
                <a:tab pos="8078788" algn="l"/>
                <a:tab pos="8528050" algn="l"/>
                <a:tab pos="8977313" algn="l"/>
              </a:tabLst>
              <a:defRPr/>
            </a:pPr>
            <a:r>
              <a:rPr lang="cs-CZ" altLang="de-CZ" sz="2800" dirty="0">
                <a:latin typeface="Times New Roman" panose="02020603050405020304" pitchFamily="18" charset="0"/>
              </a:rPr>
              <a:t>Paradigma tvrdých a měkkých kmenů je přes velké pravopisné rozdíly téměř totožné, rozdílná grafika souvisí s vyjadřováním tvrdosti, resp. měkkosti posledního konsonantu kmene</a:t>
            </a:r>
          </a:p>
          <a:p>
            <a:pPr marL="336550" indent="-336550" algn="l" eaLnBrk="1" hangingPunct="1">
              <a:spcBef>
                <a:spcPts val="800"/>
              </a:spcBef>
              <a:buSzPct val="45000"/>
              <a:buFont typeface="Wingdings" pitchFamily="2" charset="2"/>
              <a:buChar char=""/>
              <a:tabLst>
                <a:tab pos="336550" algn="l"/>
                <a:tab pos="441325" algn="l"/>
                <a:tab pos="890588" algn="l"/>
                <a:tab pos="1339850" algn="l"/>
                <a:tab pos="1789113" algn="l"/>
                <a:tab pos="2238375" algn="l"/>
                <a:tab pos="2687638" algn="l"/>
                <a:tab pos="3136900" algn="l"/>
                <a:tab pos="3586163" algn="l"/>
                <a:tab pos="4035425" algn="l"/>
                <a:tab pos="4484688" algn="l"/>
                <a:tab pos="4933950" algn="l"/>
                <a:tab pos="5383213" algn="l"/>
                <a:tab pos="5832475" algn="l"/>
                <a:tab pos="6281738" algn="l"/>
                <a:tab pos="6731000" algn="l"/>
                <a:tab pos="7180263" algn="l"/>
                <a:tab pos="7629525" algn="l"/>
                <a:tab pos="8078788" algn="l"/>
                <a:tab pos="8528050" algn="l"/>
                <a:tab pos="8977313" algn="l"/>
              </a:tabLst>
              <a:defRPr/>
            </a:pPr>
            <a:r>
              <a:rPr lang="cs-CZ" altLang="de-CZ" sz="2800" dirty="0">
                <a:latin typeface="Times New Roman" panose="02020603050405020304" pitchFamily="18" charset="0"/>
              </a:rPr>
              <a:t>Jedině v </a:t>
            </a:r>
            <a:r>
              <a:rPr lang="cs-CZ" altLang="de-CZ" sz="2800" dirty="0" err="1">
                <a:latin typeface="Times New Roman" panose="02020603050405020304" pitchFamily="18" charset="0"/>
              </a:rPr>
              <a:t>Gpl</a:t>
            </a:r>
            <a:r>
              <a:rPr lang="cs-CZ" altLang="de-CZ" sz="2800" dirty="0">
                <a:latin typeface="Times New Roman" panose="02020603050405020304" pitchFamily="18" charset="0"/>
              </a:rPr>
              <a:t> vystupují skutečně různé koncovky</a:t>
            </a:r>
          </a:p>
          <a:p>
            <a:pPr marL="336550" indent="-336550" algn="l" eaLnBrk="1" hangingPunct="1">
              <a:spcBef>
                <a:spcPts val="800"/>
              </a:spcBef>
              <a:buSzPct val="45000"/>
              <a:buFont typeface="Wingdings" pitchFamily="2" charset="2"/>
              <a:buChar char=""/>
              <a:tabLst>
                <a:tab pos="336550" algn="l"/>
                <a:tab pos="441325" algn="l"/>
                <a:tab pos="890588" algn="l"/>
                <a:tab pos="1339850" algn="l"/>
                <a:tab pos="1789113" algn="l"/>
                <a:tab pos="2238375" algn="l"/>
                <a:tab pos="2687638" algn="l"/>
                <a:tab pos="3136900" algn="l"/>
                <a:tab pos="3586163" algn="l"/>
                <a:tab pos="4035425" algn="l"/>
                <a:tab pos="4484688" algn="l"/>
                <a:tab pos="4933950" algn="l"/>
                <a:tab pos="5383213" algn="l"/>
                <a:tab pos="5832475" algn="l"/>
                <a:tab pos="6281738" algn="l"/>
                <a:tab pos="6731000" algn="l"/>
                <a:tab pos="7180263" algn="l"/>
                <a:tab pos="7629525" algn="l"/>
                <a:tab pos="8078788" algn="l"/>
                <a:tab pos="8528050" algn="l"/>
                <a:tab pos="8977313" algn="l"/>
              </a:tabLst>
              <a:defRPr/>
            </a:pPr>
            <a:r>
              <a:rPr lang="cs-CZ" altLang="de-CZ" sz="2800" dirty="0">
                <a:latin typeface="Times New Roman" panose="02020603050405020304" pitchFamily="18" charset="0"/>
              </a:rPr>
              <a:t>Pomocí uvedených koncovek pod přízvukem určujeme vokalismus v nepřízvučných koncovkách: </a:t>
            </a:r>
            <a:r>
              <a:rPr lang="cs-CZ" altLang="de-CZ" sz="2800" dirty="0" err="1">
                <a:latin typeface="Times New Roman" panose="02020603050405020304" pitchFamily="18" charset="0"/>
              </a:rPr>
              <a:t>зав</a:t>
            </a:r>
            <a:r>
              <a:rPr lang="cs-CZ" altLang="de-CZ" sz="2800" u="sng" dirty="0" err="1">
                <a:latin typeface="Times New Roman" panose="02020603050405020304" pitchFamily="18" charset="0"/>
              </a:rPr>
              <a:t>о</a:t>
            </a:r>
            <a:r>
              <a:rPr lang="cs-CZ" altLang="de-CZ" sz="2800" dirty="0" err="1">
                <a:latin typeface="Times New Roman" panose="02020603050405020304" pitchFamily="18" charset="0"/>
              </a:rPr>
              <a:t>да</a:t>
            </a:r>
            <a:r>
              <a:rPr lang="cs-CZ" altLang="de-CZ" sz="2800" dirty="0">
                <a:latin typeface="Times New Roman" panose="02020603050405020304" pitchFamily="18" charset="0"/>
              </a:rPr>
              <a:t> =&gt; /a/, </a:t>
            </a:r>
            <a:r>
              <a:rPr lang="cs-CZ" altLang="de-CZ" sz="2800" dirty="0" err="1">
                <a:latin typeface="Times New Roman" panose="02020603050405020304" pitchFamily="18" charset="0"/>
              </a:rPr>
              <a:t>зав</a:t>
            </a:r>
            <a:r>
              <a:rPr lang="cs-CZ" altLang="de-CZ" sz="2800" u="sng" dirty="0" err="1">
                <a:latin typeface="Times New Roman" panose="02020603050405020304" pitchFamily="18" charset="0"/>
              </a:rPr>
              <a:t>о</a:t>
            </a:r>
            <a:r>
              <a:rPr lang="cs-CZ" altLang="de-CZ" sz="2800" dirty="0" err="1">
                <a:latin typeface="Times New Roman" panose="02020603050405020304" pitchFamily="18" charset="0"/>
              </a:rPr>
              <a:t>дом</a:t>
            </a:r>
            <a:r>
              <a:rPr lang="cs-CZ" altLang="de-CZ" sz="2800" dirty="0">
                <a:latin typeface="Times New Roman" panose="02020603050405020304" pitchFamily="18" charset="0"/>
              </a:rPr>
              <a:t> =&gt; /</a:t>
            </a:r>
            <a:r>
              <a:rPr lang="cs-CZ" altLang="de-CZ" sz="2800" dirty="0" err="1">
                <a:latin typeface="Times New Roman" panose="02020603050405020304" pitchFamily="18" charset="0"/>
              </a:rPr>
              <a:t>om</a:t>
            </a:r>
            <a:r>
              <a:rPr lang="cs-CZ" altLang="de-CZ" sz="2800" dirty="0">
                <a:latin typeface="Times New Roman" panose="02020603050405020304" pitchFamily="18" charset="0"/>
              </a:rPr>
              <a:t>/, </a:t>
            </a:r>
            <a:r>
              <a:rPr lang="cs-CZ" altLang="de-CZ" sz="2800" dirty="0" err="1">
                <a:latin typeface="Times New Roman" panose="02020603050405020304" pitchFamily="18" charset="0"/>
              </a:rPr>
              <a:t>зав</a:t>
            </a:r>
            <a:r>
              <a:rPr lang="cs-CZ" altLang="de-CZ" sz="2800" u="sng" dirty="0" err="1">
                <a:latin typeface="Times New Roman" panose="02020603050405020304" pitchFamily="18" charset="0"/>
              </a:rPr>
              <a:t>о</a:t>
            </a:r>
            <a:r>
              <a:rPr lang="cs-CZ" altLang="de-CZ" sz="2800" dirty="0" err="1">
                <a:latin typeface="Times New Roman" panose="02020603050405020304" pitchFamily="18" charset="0"/>
              </a:rPr>
              <a:t>де</a:t>
            </a:r>
            <a:r>
              <a:rPr lang="cs-CZ" altLang="de-CZ" sz="2800" dirty="0">
                <a:latin typeface="Times New Roman" panose="02020603050405020304" pitchFamily="18" charset="0"/>
              </a:rPr>
              <a:t> =&gt; /e/, </a:t>
            </a:r>
            <a:r>
              <a:rPr lang="cs-CZ" altLang="de-CZ" sz="2800" dirty="0" err="1">
                <a:latin typeface="Times New Roman" panose="02020603050405020304" pitchFamily="18" charset="0"/>
              </a:rPr>
              <a:t>зав</a:t>
            </a:r>
            <a:r>
              <a:rPr lang="cs-CZ" altLang="de-CZ" sz="2800" u="sng" dirty="0" err="1">
                <a:latin typeface="Times New Roman" panose="02020603050405020304" pitchFamily="18" charset="0"/>
              </a:rPr>
              <a:t>о</a:t>
            </a:r>
            <a:r>
              <a:rPr lang="cs-CZ" altLang="de-CZ" sz="2800" dirty="0" err="1">
                <a:latin typeface="Times New Roman" panose="02020603050405020304" pitchFamily="18" charset="0"/>
              </a:rPr>
              <a:t>дов</a:t>
            </a:r>
            <a:r>
              <a:rPr lang="cs-CZ" altLang="de-CZ" sz="2800" dirty="0">
                <a:latin typeface="Times New Roman" panose="02020603050405020304" pitchFamily="18" charset="0"/>
              </a:rPr>
              <a:t> =&gt; /of</a:t>
            </a:r>
            <a:r>
              <a:rPr lang="cs-CZ" altLang="de-CZ" sz="2400" baseline="-16000" dirty="0">
                <a:latin typeface="Times New Roman" panose="02020603050405020304" pitchFamily="18" charset="0"/>
              </a:rPr>
              <a:t>2</a:t>
            </a:r>
            <a:r>
              <a:rPr lang="cs-CZ" altLang="de-CZ" sz="2800" dirty="0">
                <a:latin typeface="Times New Roman" panose="02020603050405020304" pitchFamily="18" charset="0"/>
              </a:rPr>
              <a:t>/, </a:t>
            </a:r>
            <a:r>
              <a:rPr lang="cs-CZ" altLang="de-CZ" sz="2800" dirty="0" err="1">
                <a:latin typeface="Times New Roman" panose="02020603050405020304" pitchFamily="18" charset="0"/>
              </a:rPr>
              <a:t>зав</a:t>
            </a:r>
            <a:r>
              <a:rPr lang="cs-CZ" altLang="de-CZ" sz="2800" u="sng" dirty="0" err="1">
                <a:latin typeface="Times New Roman" panose="02020603050405020304" pitchFamily="18" charset="0"/>
              </a:rPr>
              <a:t>о</a:t>
            </a:r>
            <a:r>
              <a:rPr lang="cs-CZ" altLang="de-CZ" sz="2800" dirty="0" err="1">
                <a:latin typeface="Times New Roman" panose="02020603050405020304" pitchFamily="18" charset="0"/>
              </a:rPr>
              <a:t>дам</a:t>
            </a:r>
            <a:r>
              <a:rPr lang="cs-CZ" altLang="de-CZ" sz="2800" dirty="0">
                <a:latin typeface="Times New Roman" panose="02020603050405020304" pitchFamily="18" charset="0"/>
              </a:rPr>
              <a:t> =&gt; /</a:t>
            </a:r>
            <a:r>
              <a:rPr lang="cs-CZ" altLang="de-CZ" sz="2800" dirty="0" err="1">
                <a:latin typeface="Times New Roman" panose="02020603050405020304" pitchFamily="18" charset="0"/>
              </a:rPr>
              <a:t>am</a:t>
            </a:r>
            <a:r>
              <a:rPr lang="cs-CZ" altLang="de-CZ" sz="2800" dirty="0">
                <a:latin typeface="Times New Roman" panose="02020603050405020304" pitchFamily="18" charset="0"/>
              </a:rPr>
              <a:t>/, </a:t>
            </a:r>
            <a:r>
              <a:rPr lang="cs-CZ" altLang="de-CZ" sz="2800" dirty="0" err="1">
                <a:latin typeface="Times New Roman" panose="02020603050405020304" pitchFamily="18" charset="0"/>
              </a:rPr>
              <a:t>зав</a:t>
            </a:r>
            <a:r>
              <a:rPr lang="cs-CZ" altLang="de-CZ" sz="2800" u="sng" dirty="0" err="1">
                <a:latin typeface="Times New Roman" panose="02020603050405020304" pitchFamily="18" charset="0"/>
              </a:rPr>
              <a:t>о</a:t>
            </a:r>
            <a:r>
              <a:rPr lang="cs-CZ" altLang="de-CZ" sz="2800" dirty="0" err="1">
                <a:latin typeface="Times New Roman" panose="02020603050405020304" pitchFamily="18" charset="0"/>
              </a:rPr>
              <a:t>дами</a:t>
            </a:r>
            <a:r>
              <a:rPr lang="cs-CZ" altLang="de-CZ" sz="2800" dirty="0">
                <a:latin typeface="Times New Roman" panose="02020603050405020304" pitchFamily="18" charset="0"/>
              </a:rPr>
              <a:t> =&gt; /am,i</a:t>
            </a:r>
            <a:r>
              <a:rPr lang="cs-CZ" altLang="de-CZ" sz="2400" baseline="-16000" dirty="0">
                <a:latin typeface="Times New Roman" panose="02020603050405020304" pitchFamily="18" charset="0"/>
              </a:rPr>
              <a:t>3</a:t>
            </a:r>
            <a:r>
              <a:rPr lang="cs-CZ" altLang="de-CZ" sz="2800" dirty="0">
                <a:latin typeface="Times New Roman" panose="02020603050405020304" pitchFamily="18" charset="0"/>
              </a:rPr>
              <a:t>/, </a:t>
            </a:r>
            <a:r>
              <a:rPr lang="cs-CZ" altLang="de-CZ" sz="2800" dirty="0" err="1">
                <a:latin typeface="Times New Roman" panose="02020603050405020304" pitchFamily="18" charset="0"/>
              </a:rPr>
              <a:t>зав</a:t>
            </a:r>
            <a:r>
              <a:rPr lang="cs-CZ" altLang="de-CZ" sz="2800" u="sng" dirty="0" err="1">
                <a:latin typeface="Times New Roman" panose="02020603050405020304" pitchFamily="18" charset="0"/>
              </a:rPr>
              <a:t>о</a:t>
            </a:r>
            <a:r>
              <a:rPr lang="cs-CZ" altLang="de-CZ" sz="2800" dirty="0" err="1">
                <a:latin typeface="Times New Roman" panose="02020603050405020304" pitchFamily="18" charset="0"/>
              </a:rPr>
              <a:t>дах</a:t>
            </a:r>
            <a:r>
              <a:rPr lang="cs-CZ" altLang="de-CZ" sz="2800" dirty="0">
                <a:latin typeface="Times New Roman" panose="02020603050405020304" pitchFamily="18" charset="0"/>
              </a:rPr>
              <a:t> =&gt; /</a:t>
            </a:r>
            <a:r>
              <a:rPr lang="cs-CZ" altLang="de-CZ" sz="2800" dirty="0" err="1">
                <a:latin typeface="Times New Roman" panose="02020603050405020304" pitchFamily="18" charset="0"/>
              </a:rPr>
              <a:t>ax</a:t>
            </a:r>
            <a:r>
              <a:rPr lang="cs-CZ" altLang="de-CZ" sz="2800" dirty="0">
                <a:latin typeface="Times New Roman" panose="02020603050405020304" pitchFamily="18" charset="0"/>
              </a:rPr>
              <a:t>/ </a:t>
            </a:r>
          </a:p>
          <a:p>
            <a:pPr marL="336550" indent="-336550" algn="l" eaLnBrk="1" hangingPunct="1">
              <a:spcBef>
                <a:spcPts val="800"/>
              </a:spcBef>
              <a:buSzPct val="45000"/>
              <a:buFont typeface="Wingdings" pitchFamily="2" charset="2"/>
              <a:buChar char=""/>
              <a:tabLst>
                <a:tab pos="336550" algn="l"/>
                <a:tab pos="441325" algn="l"/>
                <a:tab pos="890588" algn="l"/>
                <a:tab pos="1339850" algn="l"/>
                <a:tab pos="1789113" algn="l"/>
                <a:tab pos="2238375" algn="l"/>
                <a:tab pos="2687638" algn="l"/>
                <a:tab pos="3136900" algn="l"/>
                <a:tab pos="3586163" algn="l"/>
                <a:tab pos="4035425" algn="l"/>
                <a:tab pos="4484688" algn="l"/>
                <a:tab pos="4933950" algn="l"/>
                <a:tab pos="5383213" algn="l"/>
                <a:tab pos="5832475" algn="l"/>
                <a:tab pos="6281738" algn="l"/>
                <a:tab pos="6731000" algn="l"/>
                <a:tab pos="7180263" algn="l"/>
                <a:tab pos="7629525" algn="l"/>
                <a:tab pos="8078788" algn="l"/>
                <a:tab pos="8528050" algn="l"/>
                <a:tab pos="8977313" algn="l"/>
              </a:tabLst>
              <a:defRPr/>
            </a:pPr>
            <a:r>
              <a:rPr lang="cs-CZ" altLang="de-CZ" sz="2800" dirty="0">
                <a:latin typeface="Times New Roman" panose="02020603050405020304" pitchFamily="18" charset="0"/>
              </a:rPr>
              <a:t>Stejně: </a:t>
            </a:r>
            <a:r>
              <a:rPr lang="cs-CZ" altLang="de-CZ" sz="2800" dirty="0" err="1">
                <a:latin typeface="Times New Roman" panose="02020603050405020304" pitchFamily="18" charset="0"/>
              </a:rPr>
              <a:t>автомоб</a:t>
            </a:r>
            <a:r>
              <a:rPr lang="cs-CZ" altLang="de-CZ" sz="2800" u="sng" dirty="0" err="1">
                <a:latin typeface="Times New Roman" panose="02020603050405020304" pitchFamily="18" charset="0"/>
              </a:rPr>
              <a:t>и</a:t>
            </a:r>
            <a:r>
              <a:rPr lang="cs-CZ" altLang="de-CZ" sz="2800" dirty="0" err="1">
                <a:latin typeface="Times New Roman" panose="02020603050405020304" pitchFamily="18" charset="0"/>
              </a:rPr>
              <a:t>ля</a:t>
            </a:r>
            <a:r>
              <a:rPr lang="cs-CZ" altLang="de-CZ" sz="2800" dirty="0">
                <a:latin typeface="Times New Roman" panose="02020603050405020304" pitchFamily="18" charset="0"/>
              </a:rPr>
              <a:t> =&gt; /a/, </a:t>
            </a:r>
            <a:r>
              <a:rPr lang="cs-CZ" altLang="de-CZ" sz="2800" dirty="0" err="1">
                <a:latin typeface="Times New Roman" panose="02020603050405020304" pitchFamily="18" charset="0"/>
              </a:rPr>
              <a:t>автомоб</a:t>
            </a:r>
            <a:r>
              <a:rPr lang="cs-CZ" altLang="de-CZ" sz="2800" u="sng" dirty="0" err="1">
                <a:latin typeface="Times New Roman" panose="02020603050405020304" pitchFamily="18" charset="0"/>
              </a:rPr>
              <a:t>и</a:t>
            </a:r>
            <a:r>
              <a:rPr lang="cs-CZ" altLang="de-CZ" sz="2800" dirty="0" err="1">
                <a:latin typeface="Times New Roman" panose="02020603050405020304" pitchFamily="18" charset="0"/>
              </a:rPr>
              <a:t>лем</a:t>
            </a:r>
            <a:r>
              <a:rPr lang="cs-CZ" altLang="de-CZ" sz="2800" dirty="0">
                <a:latin typeface="Times New Roman" panose="02020603050405020304" pitchFamily="18" charset="0"/>
              </a:rPr>
              <a:t> =&gt; /</a:t>
            </a:r>
            <a:r>
              <a:rPr lang="cs-CZ" altLang="de-CZ" sz="2800" dirty="0" err="1">
                <a:latin typeface="Times New Roman" panose="02020603050405020304" pitchFamily="18" charset="0"/>
              </a:rPr>
              <a:t>om</a:t>
            </a:r>
            <a:r>
              <a:rPr lang="cs-CZ" altLang="de-CZ" sz="2800" dirty="0">
                <a:latin typeface="Times New Roman" panose="02020603050405020304" pitchFamily="18" charset="0"/>
              </a:rPr>
              <a:t>/, </a:t>
            </a:r>
            <a:r>
              <a:rPr lang="cs-CZ" altLang="de-CZ" sz="2800" dirty="0" err="1">
                <a:latin typeface="Times New Roman" panose="02020603050405020304" pitchFamily="18" charset="0"/>
              </a:rPr>
              <a:t>автомоб</a:t>
            </a:r>
            <a:r>
              <a:rPr lang="cs-CZ" altLang="de-CZ" sz="2800" u="sng" dirty="0" err="1">
                <a:latin typeface="Times New Roman" panose="02020603050405020304" pitchFamily="18" charset="0"/>
              </a:rPr>
              <a:t>и</a:t>
            </a:r>
            <a:r>
              <a:rPr lang="cs-CZ" altLang="de-CZ" sz="2800" dirty="0" err="1">
                <a:latin typeface="Times New Roman" panose="02020603050405020304" pitchFamily="18" charset="0"/>
              </a:rPr>
              <a:t>ле</a:t>
            </a:r>
            <a:r>
              <a:rPr lang="cs-CZ" altLang="de-CZ" sz="2800" dirty="0">
                <a:latin typeface="Times New Roman" panose="02020603050405020304" pitchFamily="18" charset="0"/>
              </a:rPr>
              <a:t> =&gt; /e/, </a:t>
            </a:r>
            <a:r>
              <a:rPr lang="cs-CZ" altLang="de-CZ" sz="2800" dirty="0" err="1">
                <a:latin typeface="Times New Roman" panose="02020603050405020304" pitchFamily="18" charset="0"/>
              </a:rPr>
              <a:t>автомоб</a:t>
            </a:r>
            <a:r>
              <a:rPr lang="cs-CZ" altLang="de-CZ" sz="2800" u="sng" dirty="0" err="1">
                <a:latin typeface="Times New Roman" panose="02020603050405020304" pitchFamily="18" charset="0"/>
              </a:rPr>
              <a:t>и</a:t>
            </a:r>
            <a:r>
              <a:rPr lang="cs-CZ" altLang="de-CZ" sz="2800" dirty="0" err="1">
                <a:latin typeface="Times New Roman" panose="02020603050405020304" pitchFamily="18" charset="0"/>
              </a:rPr>
              <a:t>ли</a:t>
            </a:r>
            <a:r>
              <a:rPr lang="cs-CZ" altLang="de-CZ" sz="2800" dirty="0">
                <a:latin typeface="Times New Roman" panose="02020603050405020304" pitchFamily="18" charset="0"/>
              </a:rPr>
              <a:t> =&gt; /i/, </a:t>
            </a:r>
            <a:r>
              <a:rPr lang="cs-CZ" altLang="de-CZ" sz="2800" dirty="0" err="1">
                <a:latin typeface="Times New Roman" panose="02020603050405020304" pitchFamily="18" charset="0"/>
              </a:rPr>
              <a:t>автомоб</a:t>
            </a:r>
            <a:r>
              <a:rPr lang="cs-CZ" altLang="de-CZ" sz="2800" u="sng" dirty="0" err="1">
                <a:latin typeface="Times New Roman" panose="02020603050405020304" pitchFamily="18" charset="0"/>
              </a:rPr>
              <a:t>и</a:t>
            </a:r>
            <a:r>
              <a:rPr lang="cs-CZ" altLang="de-CZ" sz="2800" dirty="0" err="1">
                <a:latin typeface="Times New Roman" panose="02020603050405020304" pitchFamily="18" charset="0"/>
              </a:rPr>
              <a:t>лям</a:t>
            </a:r>
            <a:r>
              <a:rPr lang="cs-CZ" altLang="de-CZ" sz="2800" dirty="0">
                <a:latin typeface="Times New Roman" panose="02020603050405020304" pitchFamily="18" charset="0"/>
              </a:rPr>
              <a:t> =&gt; /</a:t>
            </a:r>
            <a:r>
              <a:rPr lang="cs-CZ" altLang="de-CZ" sz="2800" dirty="0" err="1">
                <a:latin typeface="Times New Roman" panose="02020603050405020304" pitchFamily="18" charset="0"/>
              </a:rPr>
              <a:t>am</a:t>
            </a:r>
            <a:r>
              <a:rPr lang="cs-CZ" altLang="de-CZ" sz="2800" dirty="0">
                <a:latin typeface="Times New Roman" panose="02020603050405020304" pitchFamily="18" charset="0"/>
              </a:rPr>
              <a:t>/, </a:t>
            </a:r>
            <a:r>
              <a:rPr lang="cs-CZ" altLang="de-CZ" sz="2800" dirty="0" err="1">
                <a:latin typeface="Times New Roman" panose="02020603050405020304" pitchFamily="18" charset="0"/>
              </a:rPr>
              <a:t>автомоб</a:t>
            </a:r>
            <a:r>
              <a:rPr lang="cs-CZ" altLang="de-CZ" sz="2800" u="sng" dirty="0" err="1">
                <a:latin typeface="Times New Roman" panose="02020603050405020304" pitchFamily="18" charset="0"/>
              </a:rPr>
              <a:t>и</a:t>
            </a:r>
            <a:r>
              <a:rPr lang="cs-CZ" altLang="de-CZ" sz="2800" dirty="0" err="1">
                <a:latin typeface="Times New Roman" panose="02020603050405020304" pitchFamily="18" charset="0"/>
              </a:rPr>
              <a:t>лями</a:t>
            </a:r>
            <a:r>
              <a:rPr lang="cs-CZ" altLang="de-CZ" sz="2800" dirty="0">
                <a:latin typeface="Times New Roman" panose="02020603050405020304" pitchFamily="18" charset="0"/>
              </a:rPr>
              <a:t> =&gt; /am,i</a:t>
            </a:r>
            <a:r>
              <a:rPr lang="cs-CZ" altLang="de-CZ" sz="2400" baseline="-16000" dirty="0">
                <a:latin typeface="Times New Roman" panose="02020603050405020304" pitchFamily="18" charset="0"/>
              </a:rPr>
              <a:t>3</a:t>
            </a:r>
            <a:r>
              <a:rPr lang="cs-CZ" altLang="de-CZ" sz="2800" dirty="0">
                <a:latin typeface="Times New Roman" panose="02020603050405020304" pitchFamily="18" charset="0"/>
              </a:rPr>
              <a:t>/, </a:t>
            </a:r>
            <a:r>
              <a:rPr lang="cs-CZ" altLang="de-CZ" sz="2800" dirty="0" err="1">
                <a:latin typeface="Times New Roman" panose="02020603050405020304" pitchFamily="18" charset="0"/>
              </a:rPr>
              <a:t>автомоб</a:t>
            </a:r>
            <a:r>
              <a:rPr lang="cs-CZ" altLang="de-CZ" sz="2800" u="sng" dirty="0" err="1">
                <a:latin typeface="Times New Roman" panose="02020603050405020304" pitchFamily="18" charset="0"/>
              </a:rPr>
              <a:t>и</a:t>
            </a:r>
            <a:r>
              <a:rPr lang="cs-CZ" altLang="de-CZ" sz="2800" dirty="0" err="1">
                <a:latin typeface="Times New Roman" panose="02020603050405020304" pitchFamily="18" charset="0"/>
              </a:rPr>
              <a:t>лях</a:t>
            </a:r>
            <a:r>
              <a:rPr lang="cs-CZ" altLang="de-CZ" sz="2800" dirty="0">
                <a:latin typeface="Times New Roman" panose="02020603050405020304" pitchFamily="18" charset="0"/>
              </a:rPr>
              <a:t> =&gt; </a:t>
            </a:r>
            <a:br>
              <a:rPr lang="cs-CZ" altLang="de-CZ" sz="2800" dirty="0">
                <a:latin typeface="Times New Roman" panose="02020603050405020304" pitchFamily="18" charset="0"/>
              </a:rPr>
            </a:br>
            <a:r>
              <a:rPr lang="cs-CZ" altLang="de-CZ" sz="2800" dirty="0">
                <a:latin typeface="Times New Roman" panose="02020603050405020304" pitchFamily="18" charset="0"/>
              </a:rPr>
              <a:t>/</a:t>
            </a:r>
            <a:r>
              <a:rPr lang="cs-CZ" altLang="de-CZ" sz="2800" dirty="0" err="1">
                <a:latin typeface="Times New Roman" panose="02020603050405020304" pitchFamily="18" charset="0"/>
              </a:rPr>
              <a:t>ax</a:t>
            </a:r>
            <a:r>
              <a:rPr lang="cs-CZ" altLang="de-CZ" sz="2800" dirty="0">
                <a:latin typeface="Times New Roman" panose="02020603050405020304" pitchFamily="18" charset="0"/>
              </a:rPr>
              <a:t>/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-Design">
  <a:themeElements>
    <a:clrScheme name="Office-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-Design">
      <a:majorFont>
        <a:latin typeface="Arial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charset="0"/>
          <a:buNone/>
          <a:tabLst/>
          <a:defRPr kumimoji="0" lang="en-GB" sz="18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Arial" charset="0"/>
            <a:ea typeface="ＭＳ Ｐゴシック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charset="0"/>
          <a:buNone/>
          <a:tabLst/>
          <a:defRPr kumimoji="0" lang="en-GB" sz="18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Arial" charset="0"/>
            <a:ea typeface="ＭＳ Ｐゴシック" charset="0"/>
            <a:cs typeface="Arial" charset="0"/>
          </a:defRPr>
        </a:defPPr>
      </a:lstStyle>
    </a:lnDef>
  </a:objectDefaults>
  <a:extraClrSchemeLst>
    <a:extraClrScheme>
      <a:clrScheme name="Office-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-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-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-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-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-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-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3570</Words>
  <Application>Microsoft Macintosh PowerPoint</Application>
  <PresentationFormat>Bildschirmpräsentation (4:3)</PresentationFormat>
  <Paragraphs>141</Paragraphs>
  <Slides>33</Slides>
  <Notes>31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33</vt:i4>
      </vt:variant>
    </vt:vector>
  </HeadingPairs>
  <TitlesOfParts>
    <vt:vector size="38" baseType="lpstr">
      <vt:lpstr>바탕</vt:lpstr>
      <vt:lpstr>Arial</vt:lpstr>
      <vt:lpstr>Times New Roman</vt:lpstr>
      <vt:lpstr>Wingdings</vt:lpstr>
      <vt:lpstr>Office-Design</vt:lpstr>
      <vt:lpstr>Morfologie ruštiny</vt:lpstr>
      <vt:lpstr>Úvodní poznámky k ruskému tvarosloví</vt:lpstr>
      <vt:lpstr>PowerPoint-Präsentation</vt:lpstr>
      <vt:lpstr>Deklinace substantiva I: maskulina a neutra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RG (1980, §1211):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Aufbruch und Konsolidierung, Konvergenz und Divergenz: Die slavischen Sprachen im 19. Jahrhundert</dc:title>
  <dc:creator>Markus Giger</dc:creator>
  <cp:lastModifiedBy>Markus Giger</cp:lastModifiedBy>
  <cp:revision>317</cp:revision>
  <cp:lastPrinted>1601-01-01T00:00:00Z</cp:lastPrinted>
  <dcterms:created xsi:type="dcterms:W3CDTF">2010-03-17T05:32:37Z</dcterms:created>
  <dcterms:modified xsi:type="dcterms:W3CDTF">2025-02-26T13:27:50Z</dcterms:modified>
</cp:coreProperties>
</file>