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88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7" r:id="rId31"/>
    <p:sldId id="284" r:id="rId32"/>
    <p:sldId id="285" r:id="rId33"/>
    <p:sldId id="286" r:id="rId34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876"/>
  </p:normalViewPr>
  <p:slideViewPr>
    <p:cSldViewPr>
      <p:cViewPr varScale="1">
        <p:scale>
          <a:sx n="112" d="100"/>
          <a:sy n="112" d="100"/>
        </p:scale>
        <p:origin x="1640" y="19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1">
            <a:extLst>
              <a:ext uri="{FF2B5EF4-FFF2-40B4-BE49-F238E27FC236}">
                <a16:creationId xmlns:a16="http://schemas.microsoft.com/office/drawing/2014/main" id="{CACA6643-E370-FC38-68DD-FA7091DCE9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39" name="AutoShape 2">
            <a:extLst>
              <a:ext uri="{FF2B5EF4-FFF2-40B4-BE49-F238E27FC236}">
                <a16:creationId xmlns:a16="http://schemas.microsoft.com/office/drawing/2014/main" id="{C172E6D9-D6E1-3FB1-DDAE-B15277DF76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0" name="AutoShape 3">
            <a:extLst>
              <a:ext uri="{FF2B5EF4-FFF2-40B4-BE49-F238E27FC236}">
                <a16:creationId xmlns:a16="http://schemas.microsoft.com/office/drawing/2014/main" id="{D2B5CD1A-6C65-4641-FD67-63A4C44CAE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1" name="AutoShape 4">
            <a:extLst>
              <a:ext uri="{FF2B5EF4-FFF2-40B4-BE49-F238E27FC236}">
                <a16:creationId xmlns:a16="http://schemas.microsoft.com/office/drawing/2014/main" id="{06D8E048-29C9-E137-B592-7517AFD41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2" name="AutoShape 5">
            <a:extLst>
              <a:ext uri="{FF2B5EF4-FFF2-40B4-BE49-F238E27FC236}">
                <a16:creationId xmlns:a16="http://schemas.microsoft.com/office/drawing/2014/main" id="{8A2C1DE2-ED19-7C82-D77C-E0F9447C1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3" name="AutoShape 6">
            <a:extLst>
              <a:ext uri="{FF2B5EF4-FFF2-40B4-BE49-F238E27FC236}">
                <a16:creationId xmlns:a16="http://schemas.microsoft.com/office/drawing/2014/main" id="{23231B54-A30D-44A9-BACC-AD2D784F9D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4" name="Rectangle 7">
            <a:extLst>
              <a:ext uri="{FF2B5EF4-FFF2-40B4-BE49-F238E27FC236}">
                <a16:creationId xmlns:a16="http://schemas.microsoft.com/office/drawing/2014/main" id="{8ABF29DD-6F4F-6DE0-A54B-8DA17B97383A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798300" y="-11796713"/>
            <a:ext cx="11788775" cy="1248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6" name="Rectangle 8">
            <a:extLst>
              <a:ext uri="{FF2B5EF4-FFF2-40B4-BE49-F238E27FC236}">
                <a16:creationId xmlns:a16="http://schemas.microsoft.com/office/drawing/2014/main" id="{207BB176-EBDF-25B2-A495-79CDF5F862D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5288" cy="41036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ＭＳ Ｐゴシック" charset="0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>
            <a:extLst>
              <a:ext uri="{FF2B5EF4-FFF2-40B4-BE49-F238E27FC236}">
                <a16:creationId xmlns:a16="http://schemas.microsoft.com/office/drawing/2014/main" id="{B2604777-D8B3-F3E3-0E2B-D2CF316B97A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Text Box 2">
            <a:extLst>
              <a:ext uri="{FF2B5EF4-FFF2-40B4-BE49-F238E27FC236}">
                <a16:creationId xmlns:a16="http://schemas.microsoft.com/office/drawing/2014/main" id="{57406231-613F-4E2B-2DEE-438DB92683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4800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1">
            <a:extLst>
              <a:ext uri="{FF2B5EF4-FFF2-40B4-BE49-F238E27FC236}">
                <a16:creationId xmlns:a16="http://schemas.microsoft.com/office/drawing/2014/main" id="{261F4751-4CB3-E0F0-5285-A56F94DEC49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Text Box 2">
            <a:extLst>
              <a:ext uri="{FF2B5EF4-FFF2-40B4-BE49-F238E27FC236}">
                <a16:creationId xmlns:a16="http://schemas.microsoft.com/office/drawing/2014/main" id="{4B60343D-F871-5669-AA3F-8459134DC8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1">
            <a:extLst>
              <a:ext uri="{FF2B5EF4-FFF2-40B4-BE49-F238E27FC236}">
                <a16:creationId xmlns:a16="http://schemas.microsoft.com/office/drawing/2014/main" id="{614EEE37-5CD0-4274-B4E7-C092876DA43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Text Box 2">
            <a:extLst>
              <a:ext uri="{FF2B5EF4-FFF2-40B4-BE49-F238E27FC236}">
                <a16:creationId xmlns:a16="http://schemas.microsoft.com/office/drawing/2014/main" id="{45BD1299-F52C-B8C0-224B-0847C8AFBC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1">
            <a:extLst>
              <a:ext uri="{FF2B5EF4-FFF2-40B4-BE49-F238E27FC236}">
                <a16:creationId xmlns:a16="http://schemas.microsoft.com/office/drawing/2014/main" id="{6007EE60-17CD-670F-9F75-BBD0DE16BF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Text Box 2">
            <a:extLst>
              <a:ext uri="{FF2B5EF4-FFF2-40B4-BE49-F238E27FC236}">
                <a16:creationId xmlns:a16="http://schemas.microsoft.com/office/drawing/2014/main" id="{C04D7B84-6EFB-E884-0EB4-C83FCD6A1C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1">
            <a:extLst>
              <a:ext uri="{FF2B5EF4-FFF2-40B4-BE49-F238E27FC236}">
                <a16:creationId xmlns:a16="http://schemas.microsoft.com/office/drawing/2014/main" id="{3A696666-31EB-1686-4264-1EACF10B342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Text Box 2">
            <a:extLst>
              <a:ext uri="{FF2B5EF4-FFF2-40B4-BE49-F238E27FC236}">
                <a16:creationId xmlns:a16="http://schemas.microsoft.com/office/drawing/2014/main" id="{44D1E186-0F18-81B5-66FD-B185EEB82C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1">
            <a:extLst>
              <a:ext uri="{FF2B5EF4-FFF2-40B4-BE49-F238E27FC236}">
                <a16:creationId xmlns:a16="http://schemas.microsoft.com/office/drawing/2014/main" id="{BADD48F3-FEF1-3510-1B94-1282ACEDAF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Text Box 2">
            <a:extLst>
              <a:ext uri="{FF2B5EF4-FFF2-40B4-BE49-F238E27FC236}">
                <a16:creationId xmlns:a16="http://schemas.microsoft.com/office/drawing/2014/main" id="{0B5D8ADF-FA9D-F6D4-A2B1-AA02AFB7AF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1">
            <a:extLst>
              <a:ext uri="{FF2B5EF4-FFF2-40B4-BE49-F238E27FC236}">
                <a16:creationId xmlns:a16="http://schemas.microsoft.com/office/drawing/2014/main" id="{AF155DCA-2DA5-B81B-3D4F-F405530DC87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Text Box 2">
            <a:extLst>
              <a:ext uri="{FF2B5EF4-FFF2-40B4-BE49-F238E27FC236}">
                <a16:creationId xmlns:a16="http://schemas.microsoft.com/office/drawing/2014/main" id="{BDDBF772-F4C7-3938-EA05-5DDED63931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1">
            <a:extLst>
              <a:ext uri="{FF2B5EF4-FFF2-40B4-BE49-F238E27FC236}">
                <a16:creationId xmlns:a16="http://schemas.microsoft.com/office/drawing/2014/main" id="{B8CD2DC1-97A9-5327-6E88-EAC3EF8499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Text Box 2">
            <a:extLst>
              <a:ext uri="{FF2B5EF4-FFF2-40B4-BE49-F238E27FC236}">
                <a16:creationId xmlns:a16="http://schemas.microsoft.com/office/drawing/2014/main" id="{B5E9EFD0-225F-4F33-B399-DB8CEA9FD4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1">
            <a:extLst>
              <a:ext uri="{FF2B5EF4-FFF2-40B4-BE49-F238E27FC236}">
                <a16:creationId xmlns:a16="http://schemas.microsoft.com/office/drawing/2014/main" id="{DC4C17D4-78E4-A500-A07C-34BBEDF8F3F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49701" cy="124888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Text Box 2">
            <a:extLst>
              <a:ext uri="{FF2B5EF4-FFF2-40B4-BE49-F238E27FC236}">
                <a16:creationId xmlns:a16="http://schemas.microsoft.com/office/drawing/2014/main" id="{80CFFD98-72C7-A86E-571E-35EEB04D41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1638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1">
            <a:extLst>
              <a:ext uri="{FF2B5EF4-FFF2-40B4-BE49-F238E27FC236}">
                <a16:creationId xmlns:a16="http://schemas.microsoft.com/office/drawing/2014/main" id="{6C28102A-3663-BDE5-F4B5-FFE1C0BA3B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49701" cy="124888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09A29C9A-74E9-5930-B663-BC99D8FF37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1638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1">
            <a:extLst>
              <a:ext uri="{FF2B5EF4-FFF2-40B4-BE49-F238E27FC236}">
                <a16:creationId xmlns:a16="http://schemas.microsoft.com/office/drawing/2014/main" id="{B67DD07D-9D3A-3727-1EB0-1751B51C538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49701" cy="124888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Text Box 2">
            <a:extLst>
              <a:ext uri="{FF2B5EF4-FFF2-40B4-BE49-F238E27FC236}">
                <a16:creationId xmlns:a16="http://schemas.microsoft.com/office/drawing/2014/main" id="{63281AAE-ABF5-8E93-903A-972D336DD1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1638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>
            <a:extLst>
              <a:ext uri="{FF2B5EF4-FFF2-40B4-BE49-F238E27FC236}">
                <a16:creationId xmlns:a16="http://schemas.microsoft.com/office/drawing/2014/main" id="{BCA8404A-527E-2939-B58C-830A307F12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Text Box 2">
            <a:extLst>
              <a:ext uri="{FF2B5EF4-FFF2-40B4-BE49-F238E27FC236}">
                <a16:creationId xmlns:a16="http://schemas.microsoft.com/office/drawing/2014/main" id="{275B038E-388D-2C15-CF50-69E65AB983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4800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1">
            <a:extLst>
              <a:ext uri="{FF2B5EF4-FFF2-40B4-BE49-F238E27FC236}">
                <a16:creationId xmlns:a16="http://schemas.microsoft.com/office/drawing/2014/main" id="{A4D14641-852F-F471-0EA0-B83873939DA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49701" cy="124888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Text Box 2">
            <a:extLst>
              <a:ext uri="{FF2B5EF4-FFF2-40B4-BE49-F238E27FC236}">
                <a16:creationId xmlns:a16="http://schemas.microsoft.com/office/drawing/2014/main" id="{1ED8351B-5A95-3165-9961-61C08CC1BA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1638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1">
            <a:extLst>
              <a:ext uri="{FF2B5EF4-FFF2-40B4-BE49-F238E27FC236}">
                <a16:creationId xmlns:a16="http://schemas.microsoft.com/office/drawing/2014/main" id="{209B23A1-1E24-CEE4-27C7-6CFEC7AFAD5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Text Box 2">
            <a:extLst>
              <a:ext uri="{FF2B5EF4-FFF2-40B4-BE49-F238E27FC236}">
                <a16:creationId xmlns:a16="http://schemas.microsoft.com/office/drawing/2014/main" id="{2A22CCA8-D526-428C-D3A8-681AD9F1D4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1">
            <a:extLst>
              <a:ext uri="{FF2B5EF4-FFF2-40B4-BE49-F238E27FC236}">
                <a16:creationId xmlns:a16="http://schemas.microsoft.com/office/drawing/2014/main" id="{685A23D1-DEF0-0E02-3F43-C02123E00E2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Text Box 2">
            <a:extLst>
              <a:ext uri="{FF2B5EF4-FFF2-40B4-BE49-F238E27FC236}">
                <a16:creationId xmlns:a16="http://schemas.microsoft.com/office/drawing/2014/main" id="{42E0EE1F-43C9-CF14-8447-BDDF13F45E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1">
            <a:extLst>
              <a:ext uri="{FF2B5EF4-FFF2-40B4-BE49-F238E27FC236}">
                <a16:creationId xmlns:a16="http://schemas.microsoft.com/office/drawing/2014/main" id="{13AE1072-1F49-A0AC-36A6-D3D66DEF264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49701" cy="124888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Text Box 2">
            <a:extLst>
              <a:ext uri="{FF2B5EF4-FFF2-40B4-BE49-F238E27FC236}">
                <a16:creationId xmlns:a16="http://schemas.microsoft.com/office/drawing/2014/main" id="{0B8FC8DA-3040-1647-BC81-5922DFCB9D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1638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1">
            <a:extLst>
              <a:ext uri="{FF2B5EF4-FFF2-40B4-BE49-F238E27FC236}">
                <a16:creationId xmlns:a16="http://schemas.microsoft.com/office/drawing/2014/main" id="{15370F40-854C-342B-0B7A-C97C7C03EDE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49701" cy="124888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Text Box 2">
            <a:extLst>
              <a:ext uri="{FF2B5EF4-FFF2-40B4-BE49-F238E27FC236}">
                <a16:creationId xmlns:a16="http://schemas.microsoft.com/office/drawing/2014/main" id="{1806D433-19B8-7274-AFE1-C3940DC2FF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1638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1">
            <a:extLst>
              <a:ext uri="{FF2B5EF4-FFF2-40B4-BE49-F238E27FC236}">
                <a16:creationId xmlns:a16="http://schemas.microsoft.com/office/drawing/2014/main" id="{4519755A-0C43-284A-C475-F6C6F0EE7D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Text Box 2">
            <a:extLst>
              <a:ext uri="{FF2B5EF4-FFF2-40B4-BE49-F238E27FC236}">
                <a16:creationId xmlns:a16="http://schemas.microsoft.com/office/drawing/2014/main" id="{76F5B316-2D30-572C-9DCC-720945FA8B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1">
            <a:extLst>
              <a:ext uri="{FF2B5EF4-FFF2-40B4-BE49-F238E27FC236}">
                <a16:creationId xmlns:a16="http://schemas.microsoft.com/office/drawing/2014/main" id="{DFBF69C6-D545-D76F-3A5A-E71BDF2B607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48113" cy="1248727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Text Box 2">
            <a:extLst>
              <a:ext uri="{FF2B5EF4-FFF2-40B4-BE49-F238E27FC236}">
                <a16:creationId xmlns:a16="http://schemas.microsoft.com/office/drawing/2014/main" id="{1830BD00-A59E-00D4-B741-CAA2BE05E5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0050" cy="4108450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1">
            <a:extLst>
              <a:ext uri="{FF2B5EF4-FFF2-40B4-BE49-F238E27FC236}">
                <a16:creationId xmlns:a16="http://schemas.microsoft.com/office/drawing/2014/main" id="{8B9A5F2D-AD2D-EC1F-030A-2B93C8C44A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48113" cy="1248727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2" name="Text Box 2">
            <a:extLst>
              <a:ext uri="{FF2B5EF4-FFF2-40B4-BE49-F238E27FC236}">
                <a16:creationId xmlns:a16="http://schemas.microsoft.com/office/drawing/2014/main" id="{51D03D76-F408-3A2A-521F-75FE65D9DC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0050" cy="4108450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1">
            <a:extLst>
              <a:ext uri="{FF2B5EF4-FFF2-40B4-BE49-F238E27FC236}">
                <a16:creationId xmlns:a16="http://schemas.microsoft.com/office/drawing/2014/main" id="{1FE127EA-F1AA-B782-E566-46F1497ED1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48113" cy="1248727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Text Box 2">
            <a:extLst>
              <a:ext uri="{FF2B5EF4-FFF2-40B4-BE49-F238E27FC236}">
                <a16:creationId xmlns:a16="http://schemas.microsoft.com/office/drawing/2014/main" id="{6609E1EB-214D-2DF7-7CB2-ED412A0CF5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0050" cy="4108450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1">
            <a:extLst>
              <a:ext uri="{FF2B5EF4-FFF2-40B4-BE49-F238E27FC236}">
                <a16:creationId xmlns:a16="http://schemas.microsoft.com/office/drawing/2014/main" id="{F1F05B17-D932-3B98-C7B2-085941AB241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48113" cy="1248727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0" name="Text Box 2">
            <a:extLst>
              <a:ext uri="{FF2B5EF4-FFF2-40B4-BE49-F238E27FC236}">
                <a16:creationId xmlns:a16="http://schemas.microsoft.com/office/drawing/2014/main" id="{AFACA8CD-B648-8714-8873-B6C43AD65D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0050" cy="4108450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">
            <a:extLst>
              <a:ext uri="{FF2B5EF4-FFF2-40B4-BE49-F238E27FC236}">
                <a16:creationId xmlns:a16="http://schemas.microsoft.com/office/drawing/2014/main" id="{F3AFA595-9578-660A-6DEA-B720EBE7E6B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Text Box 2">
            <a:extLst>
              <a:ext uri="{FF2B5EF4-FFF2-40B4-BE49-F238E27FC236}">
                <a16:creationId xmlns:a16="http://schemas.microsoft.com/office/drawing/2014/main" id="{4E91F681-DFE7-F5A8-7B73-E4377BBD59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4800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1">
            <a:extLst>
              <a:ext uri="{FF2B5EF4-FFF2-40B4-BE49-F238E27FC236}">
                <a16:creationId xmlns:a16="http://schemas.microsoft.com/office/drawing/2014/main" id="{2EEAC4BC-BE0D-781F-3F21-30C3C7A6C12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48113" cy="1248727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Text Box 2">
            <a:extLst>
              <a:ext uri="{FF2B5EF4-FFF2-40B4-BE49-F238E27FC236}">
                <a16:creationId xmlns:a16="http://schemas.microsoft.com/office/drawing/2014/main" id="{7DFDD242-717A-6BB5-6767-A321E1D3D3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0050" cy="4108450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1">
            <a:extLst>
              <a:ext uri="{FF2B5EF4-FFF2-40B4-BE49-F238E27FC236}">
                <a16:creationId xmlns:a16="http://schemas.microsoft.com/office/drawing/2014/main" id="{77E8966B-2C37-828D-FCAA-AF827047C91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48113" cy="1248727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Text Box 2">
            <a:extLst>
              <a:ext uri="{FF2B5EF4-FFF2-40B4-BE49-F238E27FC236}">
                <a16:creationId xmlns:a16="http://schemas.microsoft.com/office/drawing/2014/main" id="{029EE12B-B88A-951A-05AE-0D84A53B84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0050" cy="4108450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">
            <a:extLst>
              <a:ext uri="{FF2B5EF4-FFF2-40B4-BE49-F238E27FC236}">
                <a16:creationId xmlns:a16="http://schemas.microsoft.com/office/drawing/2014/main" id="{9FCED208-0648-CF32-A17A-9480B265432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Text Box 2">
            <a:extLst>
              <a:ext uri="{FF2B5EF4-FFF2-40B4-BE49-F238E27FC236}">
                <a16:creationId xmlns:a16="http://schemas.microsoft.com/office/drawing/2014/main" id="{81B41563-6C94-B54C-E77B-563DDAEE76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4800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>
            <a:extLst>
              <a:ext uri="{FF2B5EF4-FFF2-40B4-BE49-F238E27FC236}">
                <a16:creationId xmlns:a16="http://schemas.microsoft.com/office/drawing/2014/main" id="{48AE6276-FD30-E3A5-2B60-D5DC6A7306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Text Box 2">
            <a:extLst>
              <a:ext uri="{FF2B5EF4-FFF2-40B4-BE49-F238E27FC236}">
                <a16:creationId xmlns:a16="http://schemas.microsoft.com/office/drawing/2014/main" id="{D5A3D52D-8827-72B1-50DC-67A74633DA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>
            <a:extLst>
              <a:ext uri="{FF2B5EF4-FFF2-40B4-BE49-F238E27FC236}">
                <a16:creationId xmlns:a16="http://schemas.microsoft.com/office/drawing/2014/main" id="{8B621474-8394-D548-3078-D04DE4BB52D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Text Box 2">
            <a:extLst>
              <a:ext uri="{FF2B5EF4-FFF2-40B4-BE49-F238E27FC236}">
                <a16:creationId xmlns:a16="http://schemas.microsoft.com/office/drawing/2014/main" id="{7C110D1F-BED7-E0BE-7A0D-E164AB5627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">
            <a:extLst>
              <a:ext uri="{FF2B5EF4-FFF2-40B4-BE49-F238E27FC236}">
                <a16:creationId xmlns:a16="http://schemas.microsoft.com/office/drawing/2014/main" id="{A386BCC8-2A15-66F1-A72C-FA633E69EC6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Text Box 2">
            <a:extLst>
              <a:ext uri="{FF2B5EF4-FFF2-40B4-BE49-F238E27FC236}">
                <a16:creationId xmlns:a16="http://schemas.microsoft.com/office/drawing/2014/main" id="{3FC72B96-7468-4383-E1B3-841E9FEA92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>
            <a:extLst>
              <a:ext uri="{FF2B5EF4-FFF2-40B4-BE49-F238E27FC236}">
                <a16:creationId xmlns:a16="http://schemas.microsoft.com/office/drawing/2014/main" id="{A00A9303-BE6C-D878-65D4-5369C0DF63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Text Box 2">
            <a:extLst>
              <a:ext uri="{FF2B5EF4-FFF2-40B4-BE49-F238E27FC236}">
                <a16:creationId xmlns:a16="http://schemas.microsoft.com/office/drawing/2014/main" id="{ED17726C-64CE-A599-E6E6-E14A1E42E8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1">
            <a:extLst>
              <a:ext uri="{FF2B5EF4-FFF2-40B4-BE49-F238E27FC236}">
                <a16:creationId xmlns:a16="http://schemas.microsoft.com/office/drawing/2014/main" id="{50806899-A473-D77F-034A-F3926C23E53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Text Box 2">
            <a:extLst>
              <a:ext uri="{FF2B5EF4-FFF2-40B4-BE49-F238E27FC236}">
                <a16:creationId xmlns:a16="http://schemas.microsoft.com/office/drawing/2014/main" id="{9FAB7E65-398D-9493-E9B0-4CB5C4C409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Master-Untertitelformat bearbeiten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2543EB7-143A-653A-40BE-A6BA1035D10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51C9BCC-50BC-82AA-C02B-6561A6EBF17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891FA1B-8DD3-4522-E6DC-AEBC9F20DEDF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7E9BC-77D9-194D-AF95-71FE6AA2EF27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3548664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47D86E0-5BFC-602B-5913-8B9F256F9C6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F139644-40E2-E79A-9FD8-1E8DA251E165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3257D9F-305D-56E2-60BD-B53735AD259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87B14-41E6-4244-AAE0-4FB8EF47E2FD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1936408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1463" y="128588"/>
            <a:ext cx="2054225" cy="5986462"/>
          </a:xfrm>
        </p:spPr>
        <p:txBody>
          <a:bodyPr vert="eaVert"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1863" cy="5986462"/>
          </a:xfrm>
        </p:spPr>
        <p:txBody>
          <a:bodyPr vert="eaVert"/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93AC400-839C-756F-FB49-728DC9E0276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3B7E493-8F37-139B-4CC9-1FD974094F2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098F87F-D2DD-B426-7B75-51AE6E2BF18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EDC277-63C1-1641-928A-61CA0E81ED6D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4394938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18488" cy="1433512"/>
          </a:xfrm>
        </p:spPr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DAA4CB42-F9F1-FDE9-4504-2619EB05F2E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BF8A92B-96C8-0EB7-C1C1-240F10824D47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433D70D-C720-DC78-58DC-1AA1993E829D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ABD0B8-F8AA-3942-8FD9-BB50F8FE976B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2969788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B277F60-9387-31D8-C1FA-6B0D88FB04F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497D9E3-42B3-D0F6-8CED-62DF1BE35248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5BF304D-EBAF-EB2F-3242-545A1DD1D56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9D9FB-6CFE-C947-AD9D-D801FD1E701B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3429666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D1711BE-2F35-54AD-7C70-AAEE9222746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CECDDAD-4DC0-5D91-C033-A5ECA29DB5C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795EA4D-04D0-B70D-5128-4CB5000457D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1ADA2-DBB2-9445-A4B8-0D959637CEE3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2772932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250" cy="4514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1850" y="1600200"/>
            <a:ext cx="4033838" cy="4514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CF74D69-C1B8-F469-7A18-F169DAC4D9B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6128D6F-06EB-E867-8401-29E72005ECC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A49DD23-7E5E-4B1B-2088-6CBFB4E8BFED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FB2556-DC53-AA4E-9612-836A48E531F7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3863914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808DD058-0B19-6118-0262-EC27363759E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33AF4152-E983-AAAE-7AC2-772E372B377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EFEC1EBF-F35A-58EC-E2B5-4AFF362CFE5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44B3AA-E383-A840-BDF7-F73117113670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3621834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323EE52A-32E7-54B9-F221-BB8E1FD7BEA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7247E78-3630-F596-41A5-F0C04217BEA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3AD2F97-BD1C-BEB4-14BD-4727F43112B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CCF80B-C3C1-E44D-82DB-6DF0BD19F6A6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3640056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E29D16AA-874E-0AD0-98A2-0B7E0ABA3C5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45914C2-614B-326A-0074-04A8F1229F8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0AEA1F9-EC28-CEFD-BD14-3B3241911D9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3951A-1C6E-AC47-B73D-3757FD9B2484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143933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884BF34-B1E6-027E-CBAA-AA1DEE7A6B3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94F970C7-8C3E-C6AC-F96E-3D23FD8EF49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5E676600-18FE-D1B8-3DC7-888ED5BA4AD7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96CB73-E27C-8E47-A6C9-2A622EE28375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3977536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0B9BDEB-C668-BB29-494A-7630376EFC5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726068A9-0802-1E90-2023-05BD2922B66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9EEA4C4A-A227-63AF-5848-4E968D353ED5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A6BBB3-E350-1047-8436-82AF4A0A8074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1361465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223C383A-18ED-ABBC-A063-A7EAB0B4EC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18488" cy="143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CZ"/>
              <a:t>Klicken Sie, um das Format des Titeltextes zu bearbeiten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2C33D51E-811C-C9C3-5538-D1DD57F0C3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18488" cy="451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CZ"/>
              <a:t>Klicken Sie, um die Formate des Gliederungstextes zu bearbeiten</a:t>
            </a:r>
          </a:p>
          <a:p>
            <a:pPr lvl="1"/>
            <a:r>
              <a:rPr lang="en-GB" altLang="de-CZ"/>
              <a:t>Zweite Gliederungsebene</a:t>
            </a:r>
          </a:p>
          <a:p>
            <a:pPr lvl="2"/>
            <a:r>
              <a:rPr lang="en-GB" altLang="de-CZ"/>
              <a:t>Dritte Gliederungsebene</a:t>
            </a:r>
          </a:p>
          <a:p>
            <a:pPr lvl="3"/>
            <a:r>
              <a:rPr lang="en-GB" altLang="de-CZ"/>
              <a:t>Vierte Gliederungsebene</a:t>
            </a:r>
          </a:p>
          <a:p>
            <a:pPr lvl="4"/>
            <a:r>
              <a:rPr lang="en-GB" altLang="de-CZ"/>
              <a:t>Fünfte Gliederungsebene</a:t>
            </a:r>
          </a:p>
          <a:p>
            <a:pPr lvl="4"/>
            <a:r>
              <a:rPr lang="en-GB" altLang="de-CZ"/>
              <a:t>Sechste Gliederungsebene</a:t>
            </a:r>
          </a:p>
          <a:p>
            <a:pPr lvl="4"/>
            <a:r>
              <a:rPr lang="en-GB" altLang="de-CZ"/>
              <a:t>Siebente Gliederungsebene</a:t>
            </a:r>
          </a:p>
          <a:p>
            <a:pPr lvl="4"/>
            <a:r>
              <a:rPr lang="en-GB" altLang="de-CZ"/>
              <a:t>Achte Gliederungsebene</a:t>
            </a:r>
          </a:p>
          <a:p>
            <a:pPr lvl="4"/>
            <a:r>
              <a:rPr lang="en-GB" altLang="de-CZ"/>
              <a:t>Neunte Gliederungsebene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6A9086C5-0E32-2441-3C20-8D7ECA424431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22488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F40DE7D-A713-FE63-DAF7-5AB13D0E0931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84488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666B8D5-5BE8-7F57-B560-196C2D1DD061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2488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D1976177-0996-0C4A-A2A5-57122078414F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>
            <a:extLst>
              <a:ext uri="{FF2B5EF4-FFF2-40B4-BE49-F238E27FC236}">
                <a16:creationId xmlns:a16="http://schemas.microsoft.com/office/drawing/2014/main" id="{84525875-0A2A-D8AE-E859-337A845EB2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1052513"/>
            <a:ext cx="7772400" cy="1470025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CH" altLang="de-CZ" sz="4000" b="1">
                <a:latin typeface="Times New Roman" panose="02020603050405020304" pitchFamily="18" charset="0"/>
              </a:rPr>
              <a:t>Morfologie ruštiny</a:t>
            </a: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BB70295D-6A0E-E5A2-B533-EE494A0369F3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1331913" y="4652963"/>
            <a:ext cx="6400800" cy="911225"/>
          </a:xfrm>
        </p:spPr>
        <p:txBody>
          <a:bodyPr/>
          <a:lstStyle/>
          <a:p>
            <a:pPr marL="0" indent="0" algn="ctr" eaLnBrk="1" hangingPunct="1"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de-CH" altLang="de-CZ">
                <a:latin typeface="Times New Roman" panose="02020603050405020304" pitchFamily="18" charset="0"/>
              </a:rPr>
              <a:t>Markus Giger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>
            <a:extLst>
              <a:ext uri="{FF2B5EF4-FFF2-40B4-BE49-F238E27FC236}">
                <a16:creationId xmlns:a16="http://schemas.microsoft.com/office/drawing/2014/main" id="{4A247308-7098-77E4-AFEE-67D03ED0A570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96850" y="301625"/>
            <a:ext cx="8586788" cy="6467475"/>
          </a:xfrm>
        </p:spPr>
        <p:txBody>
          <a:bodyPr anchor="t"/>
          <a:lstStyle/>
          <a:p>
            <a:pPr marL="336550" indent="-336550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Foneticky totožné tvary </a:t>
            </a:r>
            <a:r>
              <a:rPr lang="cs-CZ" altLang="de-CZ" sz="2800" i="1">
                <a:latin typeface="Times New Roman" panose="02020603050405020304" pitchFamily="18" charset="0"/>
              </a:rPr>
              <a:t>зав</a:t>
            </a:r>
            <a:r>
              <a:rPr lang="cs-CZ" altLang="de-CZ" sz="2800" i="1" u="sng">
                <a:latin typeface="Times New Roman" panose="02020603050405020304" pitchFamily="18" charset="0"/>
              </a:rPr>
              <a:t>о</a:t>
            </a:r>
            <a:r>
              <a:rPr lang="cs-CZ" altLang="de-CZ" sz="2800" i="1">
                <a:latin typeface="Times New Roman" panose="02020603050405020304" pitchFamily="18" charset="0"/>
              </a:rPr>
              <a:t>дом, зав</a:t>
            </a:r>
            <a:r>
              <a:rPr lang="cs-CZ" altLang="de-CZ" sz="2800" i="1" u="sng">
                <a:latin typeface="Times New Roman" panose="02020603050405020304" pitchFamily="18" charset="0"/>
              </a:rPr>
              <a:t>о</a:t>
            </a:r>
            <a:r>
              <a:rPr lang="cs-CZ" altLang="de-CZ" sz="2800" i="1">
                <a:latin typeface="Times New Roman" panose="02020603050405020304" pitchFamily="18" charset="0"/>
              </a:rPr>
              <a:t>дам</a:t>
            </a:r>
            <a:r>
              <a:rPr lang="cs-CZ" altLang="de-CZ" sz="2800">
                <a:latin typeface="Times New Roman" panose="02020603050405020304" pitchFamily="18" charset="0"/>
              </a:rPr>
              <a:t> nebo </a:t>
            </a:r>
            <a:r>
              <a:rPr lang="cs-CZ" altLang="de-CZ" sz="2800" i="1">
                <a:latin typeface="Times New Roman" panose="02020603050405020304" pitchFamily="18" charset="0"/>
              </a:rPr>
              <a:t>автомоб</a:t>
            </a:r>
            <a:r>
              <a:rPr lang="cs-CZ" altLang="de-CZ" sz="2800" i="1" u="sng">
                <a:latin typeface="Times New Roman" panose="02020603050405020304" pitchFamily="18" charset="0"/>
              </a:rPr>
              <a:t>и</a:t>
            </a:r>
            <a:r>
              <a:rPr lang="cs-CZ" altLang="de-CZ" sz="2800" i="1">
                <a:latin typeface="Times New Roman" panose="02020603050405020304" pitchFamily="18" charset="0"/>
              </a:rPr>
              <a:t>ле,</a:t>
            </a:r>
            <a:r>
              <a:rPr lang="cs-CZ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 i="1">
                <a:latin typeface="Times New Roman" panose="02020603050405020304" pitchFamily="18" charset="0"/>
              </a:rPr>
              <a:t>автомоб</a:t>
            </a:r>
            <a:r>
              <a:rPr lang="cs-CZ" altLang="de-CZ" sz="2800" i="1" u="sng">
                <a:latin typeface="Times New Roman" panose="02020603050405020304" pitchFamily="18" charset="0"/>
              </a:rPr>
              <a:t>и</a:t>
            </a:r>
            <a:r>
              <a:rPr lang="cs-CZ" altLang="de-CZ" sz="2800" i="1">
                <a:latin typeface="Times New Roman" panose="02020603050405020304" pitchFamily="18" charset="0"/>
              </a:rPr>
              <a:t>ли </a:t>
            </a:r>
            <a:r>
              <a:rPr lang="cs-CZ" altLang="de-CZ" sz="2800">
                <a:latin typeface="Times New Roman" panose="02020603050405020304" pitchFamily="18" charset="0"/>
              </a:rPr>
              <a:t>mají různé koncovky</a:t>
            </a:r>
          </a:p>
          <a:p>
            <a:pPr marL="336550" indent="-336550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Zatímco koncovka Npl u tvrdých maskulin je i při přízvuku na kmeni jednoznačně /i/, je u maskulin končících na palatalizovaný konsonant s přízvukem na kmeni třeba argumentovat přes odpovídající měkká maskulina s přízvukem na koncovce (fonetické [</a:t>
            </a:r>
            <a:r>
              <a:rPr lang="de-DE" altLang="de-CZ" sz="2800">
                <a:latin typeface="Times New Roman" panose="02020603050405020304" pitchFamily="18" charset="0"/>
              </a:rPr>
              <a:t>ɪ</a:t>
            </a:r>
            <a:r>
              <a:rPr lang="cs-CZ" altLang="de-CZ" sz="2800">
                <a:latin typeface="Times New Roman" panose="02020603050405020304" pitchFamily="18" charset="0"/>
              </a:rPr>
              <a:t>] nemusí nutně být /i/)</a:t>
            </a:r>
          </a:p>
          <a:p>
            <a:pPr marL="336550" indent="-336550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Koncovky na {-я}se vysluvují s [ə]: </a:t>
            </a:r>
            <a:r>
              <a:rPr lang="cs-CZ" altLang="de-CZ" sz="2800" i="1">
                <a:latin typeface="Times New Roman" panose="02020603050405020304" pitchFamily="18" charset="0"/>
              </a:rPr>
              <a:t>автомоб</a:t>
            </a:r>
            <a:r>
              <a:rPr lang="cs-CZ" altLang="de-CZ" sz="2800" i="1" u="sng">
                <a:latin typeface="Times New Roman" panose="02020603050405020304" pitchFamily="18" charset="0"/>
              </a:rPr>
              <a:t>и</a:t>
            </a:r>
            <a:r>
              <a:rPr lang="cs-CZ" altLang="de-CZ" sz="2800" i="1">
                <a:latin typeface="Times New Roman" panose="02020603050405020304" pitchFamily="18" charset="0"/>
              </a:rPr>
              <a:t>ля</a:t>
            </a:r>
            <a:r>
              <a:rPr lang="cs-CZ" altLang="de-CZ" sz="2800">
                <a:latin typeface="Times New Roman" panose="02020603050405020304" pitchFamily="18" charset="0"/>
              </a:rPr>
              <a:t> [ʌftəmʌ</a:t>
            </a:r>
            <a:r>
              <a:rPr lang="cs-CZ" altLang="de-CZ" sz="2800">
                <a:latin typeface="바탕" panose="02030600000101010101" pitchFamily="18" charset="-127"/>
                <a:ea typeface="바탕" panose="02030600000101010101" pitchFamily="18" charset="-127"/>
              </a:rPr>
              <a:t>'</a:t>
            </a:r>
            <a:r>
              <a:rPr lang="cs-CZ" altLang="de-CZ" sz="2800">
                <a:latin typeface="Times New Roman" panose="02020603050405020304" pitchFamily="18" charset="0"/>
              </a:rPr>
              <a:t>bilʲə] </a:t>
            </a:r>
          </a:p>
          <a:p>
            <a:pPr marL="336550" indent="-336550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Přesto je určení fonologického stavu pomocí substantiv s přízvukem na koncovce nezbytné, protože někde může [ə] odpovídat i /o/, jak jsme viděli v zs </a:t>
            </a:r>
            <a:r>
              <a:rPr lang="cs-CZ" altLang="de-CZ" sz="2800" i="1">
                <a:latin typeface="Times New Roman" panose="02020603050405020304" pitchFamily="18" charset="0"/>
              </a:rPr>
              <a:t>(</a:t>
            </a:r>
            <a:r>
              <a:rPr lang="ru-RU" altLang="de-CZ" sz="2800" i="1">
                <a:latin typeface="Times New Roman" panose="02020603050405020304" pitchFamily="18" charset="0"/>
              </a:rPr>
              <a:t>поле</a:t>
            </a:r>
            <a:r>
              <a:rPr lang="cs-CZ" altLang="de-CZ" sz="2800" i="1">
                <a:latin typeface="Times New Roman" panose="02020603050405020304" pitchFamily="18" charset="0"/>
              </a:rPr>
              <a:t>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>
            <a:extLst>
              <a:ext uri="{FF2B5EF4-FFF2-40B4-BE49-F238E27FC236}">
                <a16:creationId xmlns:a16="http://schemas.microsoft.com/office/drawing/2014/main" id="{9E170801-EB0D-9471-EA7A-5B701A67E48A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69875" y="301625"/>
            <a:ext cx="8658225" cy="6323013"/>
          </a:xfrm>
        </p:spPr>
        <p:txBody>
          <a:bodyPr anchor="t"/>
          <a:lstStyle/>
          <a:p>
            <a:pPr marL="336550" indent="-336550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V tvrdé koncovce </a:t>
            </a:r>
            <a:r>
              <a:rPr lang="cs-CZ" altLang="de-CZ" sz="2800" dirty="0" err="1">
                <a:latin typeface="Times New Roman" panose="02020603050405020304" pitchFamily="18" charset="0"/>
              </a:rPr>
              <a:t>Gpl</a:t>
            </a:r>
            <a:r>
              <a:rPr lang="cs-CZ" altLang="de-CZ" sz="2800" dirty="0">
                <a:latin typeface="Times New Roman" panose="02020603050405020304" pitchFamily="18" charset="0"/>
              </a:rPr>
              <a:t> nestojí /f</a:t>
            </a:r>
            <a:r>
              <a:rPr lang="cs-CZ" altLang="de-CZ" sz="2400" baseline="-16000" dirty="0">
                <a:latin typeface="Times New Roman" panose="02020603050405020304" pitchFamily="18" charset="0"/>
              </a:rPr>
              <a:t>2</a:t>
            </a:r>
            <a:r>
              <a:rPr lang="cs-CZ" altLang="de-CZ" sz="2800" baseline="-16000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/ nikdy v silné pozici, stejně tak /i</a:t>
            </a:r>
            <a:r>
              <a:rPr lang="cs-CZ" altLang="de-CZ" sz="2400" baseline="-16000" dirty="0">
                <a:latin typeface="Times New Roman" panose="02020603050405020304" pitchFamily="18" charset="0"/>
              </a:rPr>
              <a:t>3</a:t>
            </a:r>
            <a:r>
              <a:rPr lang="cs-CZ" altLang="de-CZ" sz="2800" dirty="0">
                <a:latin typeface="Times New Roman" panose="02020603050405020304" pitchFamily="18" charset="0"/>
              </a:rPr>
              <a:t>/ v koncovce </a:t>
            </a:r>
            <a:r>
              <a:rPr lang="cs-CZ" altLang="de-CZ" sz="2800" dirty="0" err="1">
                <a:latin typeface="Times New Roman" panose="02020603050405020304" pitchFamily="18" charset="0"/>
              </a:rPr>
              <a:t>Ipl</a:t>
            </a:r>
            <a:r>
              <a:rPr lang="cs-CZ" altLang="de-CZ" sz="2800" dirty="0">
                <a:latin typeface="Times New Roman" panose="02020603050405020304" pitchFamily="18" charset="0"/>
              </a:rPr>
              <a:t>; proto se zapisují s indexem podle </a:t>
            </a:r>
            <a:r>
              <a:rPr lang="cs-CZ" altLang="de-CZ" sz="2800" dirty="0" err="1">
                <a:latin typeface="Times New Roman" panose="02020603050405020304" pitchFamily="18" charset="0"/>
              </a:rPr>
              <a:t>Ďurovičovy</a:t>
            </a:r>
            <a:r>
              <a:rPr lang="cs-CZ" altLang="de-CZ" sz="2800" dirty="0">
                <a:latin typeface="Times New Roman" panose="02020603050405020304" pitchFamily="18" charset="0"/>
              </a:rPr>
              <a:t> systematiky</a:t>
            </a:r>
          </a:p>
          <a:p>
            <a:pPr marL="336550" indent="-336550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Pokud bychom /k,/, /g,/ </a:t>
            </a:r>
            <a:r>
              <a:rPr lang="cs-CZ" altLang="de-CZ" sz="2800" dirty="0" err="1">
                <a:latin typeface="Times New Roman" panose="02020603050405020304" pitchFamily="18" charset="0"/>
              </a:rPr>
              <a:t>und</a:t>
            </a:r>
            <a:r>
              <a:rPr lang="cs-CZ" altLang="de-CZ" sz="2800" dirty="0">
                <a:latin typeface="Times New Roman" panose="02020603050405020304" pitchFamily="18" charset="0"/>
              </a:rPr>
              <a:t> /</a:t>
            </a:r>
            <a:r>
              <a:rPr lang="cs-CZ" altLang="de-CZ" sz="2800" dirty="0" err="1">
                <a:latin typeface="Times New Roman" panose="02020603050405020304" pitchFamily="18" charset="0"/>
              </a:rPr>
              <a:t>x</a:t>
            </a:r>
            <a:r>
              <a:rPr lang="cs-CZ" altLang="de-CZ" sz="2800" dirty="0">
                <a:latin typeface="Times New Roman" panose="02020603050405020304" pitchFamily="18" charset="0"/>
              </a:rPr>
              <a:t>,/ chápali jako samostatné fonémy, museli bychom počítat v </a:t>
            </a:r>
            <a:r>
              <a:rPr lang="cs-CZ" altLang="de-CZ" sz="2800" dirty="0" err="1">
                <a:latin typeface="Times New Roman" panose="02020603050405020304" pitchFamily="18" charset="0"/>
              </a:rPr>
              <a:t>Npl</a:t>
            </a:r>
            <a:r>
              <a:rPr lang="cs-CZ" altLang="de-CZ" sz="2800" dirty="0">
                <a:latin typeface="Times New Roman" panose="02020603050405020304" pitchFamily="18" charset="0"/>
              </a:rPr>
              <a:t>, popř. </a:t>
            </a:r>
            <a:r>
              <a:rPr lang="cs-CZ" altLang="de-CZ" sz="2800" dirty="0" err="1">
                <a:latin typeface="Times New Roman" panose="02020603050405020304" pitchFamily="18" charset="0"/>
              </a:rPr>
              <a:t>Apl</a:t>
            </a:r>
            <a:r>
              <a:rPr lang="cs-CZ" altLang="de-CZ" sz="2800" dirty="0">
                <a:latin typeface="Times New Roman" panose="02020603050405020304" pitchFamily="18" charset="0"/>
              </a:rPr>
              <a:t> substantiv na veláru se systematickou kmenovou alternací: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техники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филологи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петухи</a:t>
            </a:r>
            <a:endParaRPr lang="cs-CZ" altLang="de-CZ" sz="2800" i="1" dirty="0">
              <a:latin typeface="Times New Roman" panose="02020603050405020304" pitchFamily="18" charset="0"/>
            </a:endParaRPr>
          </a:p>
          <a:p>
            <a:pPr marL="336550" indent="-336550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Kmeny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na sykavku fungují částečně podle tvrdého, částečně podle měkkého paradigmatu, ovšem se svými typickými pravopisnými zvláštnostmi. Pokud kmen končí na /-</a:t>
            </a:r>
            <a:r>
              <a:rPr lang="cs-CZ" altLang="de-CZ" sz="2800" dirty="0" err="1">
                <a:latin typeface="Times New Roman" panose="02020603050405020304" pitchFamily="18" charset="0"/>
              </a:rPr>
              <a:t>š</a:t>
            </a:r>
            <a:r>
              <a:rPr lang="cs-CZ" altLang="de-CZ" sz="2800" dirty="0">
                <a:latin typeface="Times New Roman" panose="02020603050405020304" pitchFamily="18" charset="0"/>
              </a:rPr>
              <a:t>, -</a:t>
            </a:r>
            <a:r>
              <a:rPr lang="cs-CZ" altLang="de-CZ" sz="2800" dirty="0" err="1">
                <a:latin typeface="Times New Roman" panose="02020603050405020304" pitchFamily="18" charset="0"/>
              </a:rPr>
              <a:t>č</a:t>
            </a:r>
            <a:r>
              <a:rPr lang="cs-CZ" altLang="de-CZ" sz="2800" dirty="0">
                <a:latin typeface="Times New Roman" panose="02020603050405020304" pitchFamily="18" charset="0"/>
              </a:rPr>
              <a:t>, -</a:t>
            </a:r>
            <a:r>
              <a:rPr lang="cs-CZ" altLang="de-CZ" sz="2800" dirty="0" err="1">
                <a:latin typeface="Times New Roman" panose="02020603050405020304" pitchFamily="18" charset="0"/>
              </a:rPr>
              <a:t>ž</a:t>
            </a:r>
            <a:r>
              <a:rPr lang="cs-CZ" altLang="de-CZ" sz="2800" dirty="0">
                <a:latin typeface="Times New Roman" panose="02020603050405020304" pitchFamily="18" charset="0"/>
              </a:rPr>
              <a:t>/, je to měkký vzor (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ножа</a:t>
            </a:r>
            <a:r>
              <a:rPr lang="cs-CZ" altLang="de-CZ" sz="2800" i="1" dirty="0">
                <a:latin typeface="Times New Roman" panose="02020603050405020304" pitchFamily="18" charset="0"/>
              </a:rPr>
              <a:t>/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товарища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ножу</a:t>
            </a:r>
            <a:r>
              <a:rPr lang="cs-CZ" altLang="de-CZ" sz="2800" i="1" dirty="0">
                <a:latin typeface="Times New Roman" panose="02020603050405020304" pitchFamily="18" charset="0"/>
              </a:rPr>
              <a:t>/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товарищу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ножом</a:t>
            </a:r>
            <a:r>
              <a:rPr lang="cs-CZ" altLang="de-CZ" sz="2800" i="1" dirty="0">
                <a:latin typeface="Times New Roman" panose="02020603050405020304" pitchFamily="18" charset="0"/>
              </a:rPr>
              <a:t>/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товарищем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ножи</a:t>
            </a:r>
            <a:r>
              <a:rPr lang="cs-CZ" altLang="de-CZ" sz="2800" i="1" dirty="0">
                <a:latin typeface="Times New Roman" panose="02020603050405020304" pitchFamily="18" charset="0"/>
              </a:rPr>
              <a:t>/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товарищи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нож</a:t>
            </a:r>
            <a:r>
              <a:rPr lang="cs-CZ" altLang="de-CZ" sz="2800" b="1" i="1" dirty="0" err="1">
                <a:latin typeface="Times New Roman" panose="02020603050405020304" pitchFamily="18" charset="0"/>
              </a:rPr>
              <a:t>ей</a:t>
            </a:r>
            <a:r>
              <a:rPr lang="cs-CZ" altLang="de-CZ" sz="2800" i="1" dirty="0">
                <a:latin typeface="Times New Roman" panose="02020603050405020304" pitchFamily="18" charset="0"/>
              </a:rPr>
              <a:t>/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товарищ</a:t>
            </a:r>
            <a:r>
              <a:rPr lang="cs-CZ" altLang="de-CZ" sz="2800" b="1" i="1" dirty="0" err="1">
                <a:latin typeface="Times New Roman" panose="02020603050405020304" pitchFamily="18" charset="0"/>
              </a:rPr>
              <a:t>ей</a:t>
            </a:r>
            <a:r>
              <a:rPr lang="cs-CZ" altLang="de-CZ" sz="2800" dirty="0">
                <a:latin typeface="Times New Roman" panose="02020603050405020304" pitchFamily="18" charset="0"/>
              </a:rPr>
              <a:t> atd.); zdánlivý rozdíl v </a:t>
            </a:r>
            <a:r>
              <a:rPr lang="cs-CZ" altLang="de-CZ" sz="2800" dirty="0" err="1">
                <a:latin typeface="Times New Roman" panose="02020603050405020304" pitchFamily="18" charset="0"/>
              </a:rPr>
              <a:t>Isg</a:t>
            </a:r>
            <a:r>
              <a:rPr lang="cs-CZ" altLang="de-CZ" sz="2800" dirty="0">
                <a:latin typeface="Times New Roman" panose="02020603050405020304" pitchFamily="18" charset="0"/>
              </a:rPr>
              <a:t> je čistě ortografický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>
            <a:extLst>
              <a:ext uri="{FF2B5EF4-FFF2-40B4-BE49-F238E27FC236}">
                <a16:creationId xmlns:a16="http://schemas.microsoft.com/office/drawing/2014/main" id="{C7ADD1D3-C64C-ADF4-CF22-D54BF4A0F839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87338" y="228600"/>
            <a:ext cx="8496300" cy="6251575"/>
          </a:xfrm>
        </p:spPr>
        <p:txBody>
          <a:bodyPr anchor="t"/>
          <a:lstStyle/>
          <a:p>
            <a:pPr marL="336550" indent="-336550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Pokud kmen končí na /-c/, jedná se o tvrdý vzor: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отец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отца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отцу</a:t>
            </a:r>
            <a:r>
              <a:rPr lang="cs-CZ" altLang="de-CZ" sz="2800" i="1" dirty="0">
                <a:latin typeface="Times New Roman" panose="02020603050405020304" pitchFamily="18" charset="0"/>
              </a:rPr>
              <a:t> ...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отцом</a:t>
            </a:r>
            <a:r>
              <a:rPr lang="cs-CZ" altLang="de-CZ" sz="2800" i="1" dirty="0">
                <a:latin typeface="Times New Roman" panose="02020603050405020304" pitchFamily="18" charset="0"/>
              </a:rPr>
              <a:t>, ...,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отцы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отц</a:t>
            </a:r>
            <a:r>
              <a:rPr lang="cs-CZ" altLang="de-CZ" sz="2800" b="1" i="1" dirty="0" err="1">
                <a:latin typeface="Times New Roman" panose="02020603050405020304" pitchFamily="18" charset="0"/>
              </a:rPr>
              <a:t>ов</a:t>
            </a:r>
            <a:r>
              <a:rPr lang="cs-CZ" altLang="de-CZ" sz="2800" dirty="0">
                <a:latin typeface="Times New Roman" panose="02020603050405020304" pitchFamily="18" charset="0"/>
              </a:rPr>
              <a:t> atd.</a:t>
            </a:r>
          </a:p>
          <a:p>
            <a:pPr marL="336550" indent="-336550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Jestliže kmen končí na /-j/, koncovky vypadají graficky jako v měkké variantě, což souvisí s psaním /j/ po vokálech v ruštině; </a:t>
            </a:r>
            <a:r>
              <a:rPr lang="cs-CZ" altLang="de-CZ" sz="2800" dirty="0" err="1">
                <a:latin typeface="Times New Roman" panose="02020603050405020304" pitchFamily="18" charset="0"/>
              </a:rPr>
              <a:t>Gpl</a:t>
            </a:r>
            <a:r>
              <a:rPr lang="cs-CZ" altLang="de-CZ" sz="2800" dirty="0">
                <a:latin typeface="Times New Roman" panose="02020603050405020304" pitchFamily="18" charset="0"/>
              </a:rPr>
              <a:t> ovšem odkazuje na tvrdou variantu paradigmatu: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трамв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а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й</a:t>
            </a:r>
            <a:r>
              <a:rPr lang="cs-CZ" altLang="de-CZ" sz="2800" dirty="0">
                <a:latin typeface="Times New Roman" panose="02020603050405020304" pitchFamily="18" charset="0"/>
              </a:rPr>
              <a:t> /tra</a:t>
            </a:r>
            <a:r>
              <a:rPr lang="cs-CZ" altLang="de-CZ" sz="2400" baseline="-16000" dirty="0">
                <a:latin typeface="Times New Roman" panose="02020603050405020304" pitchFamily="18" charset="0"/>
              </a:rPr>
              <a:t>1</a:t>
            </a:r>
            <a:r>
              <a:rPr lang="cs-CZ" altLang="de-CZ" sz="2800" dirty="0">
                <a:latin typeface="Times New Roman" panose="02020603050405020304" pitchFamily="18" charset="0"/>
              </a:rPr>
              <a:t>m</a:t>
            </a:r>
            <a:r>
              <a:rPr lang="cs-CZ" altLang="de-CZ" sz="2400" baseline="-16000" dirty="0">
                <a:latin typeface="Times New Roman" panose="02020603050405020304" pitchFamily="18" charset="0"/>
              </a:rPr>
              <a:t>1</a:t>
            </a:r>
            <a:r>
              <a:rPr lang="cs-CZ" altLang="de-CZ" sz="2800" dirty="0">
                <a:latin typeface="Times New Roman" panose="02020603050405020304" pitchFamily="18" charset="0"/>
              </a:rPr>
              <a:t>vaj+Ø/,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трамв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а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я</a:t>
            </a:r>
            <a:r>
              <a:rPr lang="cs-CZ" altLang="de-CZ" sz="2800" dirty="0">
                <a:latin typeface="Times New Roman" panose="02020603050405020304" pitchFamily="18" charset="0"/>
              </a:rPr>
              <a:t> /tra</a:t>
            </a:r>
            <a:r>
              <a:rPr lang="cs-CZ" altLang="de-CZ" sz="2400" baseline="-16000" dirty="0">
                <a:latin typeface="Times New Roman" panose="02020603050405020304" pitchFamily="18" charset="0"/>
              </a:rPr>
              <a:t>1</a:t>
            </a:r>
            <a:r>
              <a:rPr lang="cs-CZ" altLang="de-CZ" sz="2800" dirty="0">
                <a:latin typeface="Times New Roman" panose="02020603050405020304" pitchFamily="18" charset="0"/>
              </a:rPr>
              <a:t>m</a:t>
            </a:r>
            <a:r>
              <a:rPr lang="cs-CZ" altLang="de-CZ" sz="2400" baseline="-16000" dirty="0">
                <a:latin typeface="Times New Roman" panose="02020603050405020304" pitchFamily="18" charset="0"/>
              </a:rPr>
              <a:t>1</a:t>
            </a:r>
            <a:r>
              <a:rPr lang="cs-CZ" altLang="de-CZ" sz="2800" dirty="0">
                <a:latin typeface="Times New Roman" panose="02020603050405020304" pitchFamily="18" charset="0"/>
              </a:rPr>
              <a:t>vaj+a/,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трамваю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трамвай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трамваем</a:t>
            </a:r>
            <a:r>
              <a:rPr lang="cs-CZ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i="1" dirty="0">
                <a:latin typeface="Times New Roman" panose="02020603050405020304" pitchFamily="18" charset="0"/>
              </a:rPr>
              <a:t>(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лишаём</a:t>
            </a:r>
            <a:r>
              <a:rPr lang="cs-CZ" altLang="de-CZ" sz="2800" i="1" dirty="0">
                <a:latin typeface="Times New Roman" panose="02020603050405020304" pitchFamily="18" charset="0"/>
              </a:rPr>
              <a:t>),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трамвае</a:t>
            </a:r>
            <a:r>
              <a:rPr lang="cs-CZ" altLang="de-CZ" sz="2800" i="1" dirty="0">
                <a:latin typeface="Times New Roman" panose="02020603050405020304" pitchFamily="18" charset="0"/>
              </a:rPr>
              <a:t> (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лиша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е</a:t>
            </a:r>
            <a:r>
              <a:rPr lang="cs-CZ" altLang="de-CZ" sz="2800" i="1" dirty="0">
                <a:latin typeface="Times New Roman" panose="02020603050405020304" pitchFamily="18" charset="0"/>
              </a:rPr>
              <a:t>),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трамваи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трамва</a:t>
            </a:r>
            <a:r>
              <a:rPr lang="cs-CZ" altLang="de-CZ" sz="2800" b="1" i="1" dirty="0" err="1">
                <a:latin typeface="Times New Roman" panose="02020603050405020304" pitchFamily="18" charset="0"/>
              </a:rPr>
              <a:t>ев</a:t>
            </a:r>
            <a:r>
              <a:rPr lang="cs-CZ" altLang="de-CZ" sz="2800" i="1" dirty="0">
                <a:latin typeface="Times New Roman" panose="02020603050405020304" pitchFamily="18" charset="0"/>
              </a:rPr>
              <a:t> (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лиша</a:t>
            </a:r>
            <a:r>
              <a:rPr lang="cs-CZ" altLang="de-CZ" sz="2800" b="1" i="1" dirty="0" err="1">
                <a:latin typeface="Times New Roman" panose="02020603050405020304" pitchFamily="18" charset="0"/>
              </a:rPr>
              <a:t>ёв</a:t>
            </a:r>
            <a:r>
              <a:rPr lang="cs-CZ" altLang="de-CZ" sz="2800" i="1" dirty="0">
                <a:latin typeface="Times New Roman" panose="02020603050405020304" pitchFamily="18" charset="0"/>
              </a:rPr>
              <a:t>),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трамваям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трамваи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трамваями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трамваях</a:t>
            </a:r>
            <a:endParaRPr lang="cs-CZ" altLang="de-CZ" sz="2800" i="1" dirty="0">
              <a:latin typeface="Times New Roman" panose="02020603050405020304" pitchFamily="18" charset="0"/>
            </a:endParaRPr>
          </a:p>
          <a:p>
            <a:pPr marL="336550" indent="-336550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Před /j/ může v </a:t>
            </a:r>
            <a:r>
              <a:rPr lang="cs-CZ" altLang="de-CZ" sz="2800" dirty="0" err="1">
                <a:latin typeface="Times New Roman" panose="02020603050405020304" pitchFamily="18" charset="0"/>
              </a:rPr>
              <a:t>Nsg</a:t>
            </a:r>
            <a:r>
              <a:rPr lang="cs-CZ" altLang="de-CZ" sz="2800" dirty="0">
                <a:latin typeface="Times New Roman" panose="02020603050405020304" pitchFamily="18" charset="0"/>
              </a:rPr>
              <a:t> vystupovat pohyblivý vokál, který v ostatních tvarech není: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мурав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е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й</a:t>
            </a:r>
            <a:r>
              <a:rPr lang="cs-CZ" altLang="de-CZ" sz="2800" dirty="0">
                <a:latin typeface="Times New Roman" panose="02020603050405020304" pitchFamily="18" charset="0"/>
              </a:rPr>
              <a:t> /mura</a:t>
            </a:r>
            <a:r>
              <a:rPr lang="cs-CZ" altLang="de-CZ" sz="2400" baseline="-16000" dirty="0">
                <a:latin typeface="Times New Roman" panose="02020603050405020304" pitchFamily="18" charset="0"/>
              </a:rPr>
              <a:t>1</a:t>
            </a:r>
            <a:r>
              <a:rPr lang="cs-CZ" altLang="de-CZ" sz="2800" dirty="0">
                <a:latin typeface="Times New Roman" panose="02020603050405020304" pitchFamily="18" charset="0"/>
              </a:rPr>
              <a:t>v</a:t>
            </a:r>
            <a:r>
              <a:rPr lang="cs-CZ" altLang="de-CZ" sz="2400" baseline="-16000" dirty="0">
                <a:latin typeface="Times New Roman" panose="02020603050405020304" pitchFamily="18" charset="0"/>
              </a:rPr>
              <a:t>1</a:t>
            </a:r>
            <a:r>
              <a:rPr lang="cs-CZ" altLang="de-CZ" sz="2800" dirty="0">
                <a:latin typeface="Times New Roman" panose="02020603050405020304" pitchFamily="18" charset="0"/>
              </a:rPr>
              <a:t>#e#j+Ø/,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муравь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я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/mura</a:t>
            </a:r>
            <a:r>
              <a:rPr lang="cs-CZ" altLang="de-CZ" sz="2400" baseline="-16000" dirty="0">
                <a:latin typeface="Times New Roman" panose="02020603050405020304" pitchFamily="18" charset="0"/>
              </a:rPr>
              <a:t>1</a:t>
            </a:r>
            <a:r>
              <a:rPr lang="cs-CZ" altLang="de-CZ" sz="2800" dirty="0">
                <a:latin typeface="Times New Roman" panose="02020603050405020304" pitchFamily="18" charset="0"/>
              </a:rPr>
              <a:t>v</a:t>
            </a:r>
            <a:r>
              <a:rPr lang="cs-CZ" altLang="de-CZ" sz="2400" baseline="-16000" dirty="0">
                <a:latin typeface="Times New Roman" panose="02020603050405020304" pitchFamily="18" charset="0"/>
              </a:rPr>
              <a:t>1</a:t>
            </a:r>
            <a:r>
              <a:rPr lang="cs-CZ" altLang="de-CZ" sz="2800" dirty="0">
                <a:latin typeface="Times New Roman" panose="02020603050405020304" pitchFamily="18" charset="0"/>
              </a:rPr>
              <a:t>#j+a/,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муравью</a:t>
            </a:r>
            <a:r>
              <a:rPr lang="cs-CZ" altLang="de-CZ" sz="2800" dirty="0">
                <a:latin typeface="Times New Roman" panose="02020603050405020304" pitchFamily="18" charset="0"/>
              </a:rPr>
              <a:t> /mura</a:t>
            </a:r>
            <a:r>
              <a:rPr lang="cs-CZ" altLang="de-CZ" sz="2400" baseline="-16000" dirty="0">
                <a:latin typeface="Times New Roman" panose="02020603050405020304" pitchFamily="18" charset="0"/>
              </a:rPr>
              <a:t>1</a:t>
            </a:r>
            <a:r>
              <a:rPr lang="cs-CZ" altLang="de-CZ" sz="2800" dirty="0">
                <a:latin typeface="Times New Roman" panose="02020603050405020304" pitchFamily="18" charset="0"/>
              </a:rPr>
              <a:t>v</a:t>
            </a:r>
            <a:r>
              <a:rPr lang="cs-CZ" altLang="de-CZ" sz="2400" baseline="-16000" dirty="0">
                <a:latin typeface="Times New Roman" panose="02020603050405020304" pitchFamily="18" charset="0"/>
              </a:rPr>
              <a:t>1</a:t>
            </a:r>
            <a:r>
              <a:rPr lang="cs-CZ" altLang="de-CZ" sz="2800" dirty="0">
                <a:latin typeface="Times New Roman" panose="02020603050405020304" pitchFamily="18" charset="0"/>
              </a:rPr>
              <a:t>#j+u/ atd.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>
            <a:extLst>
              <a:ext uri="{FF2B5EF4-FFF2-40B4-BE49-F238E27FC236}">
                <a16:creationId xmlns:a16="http://schemas.microsoft.com/office/drawing/2014/main" id="{5604D2F2-0E5F-FAB6-58FB-C5BA8484BEC0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41313" y="301625"/>
            <a:ext cx="8513762" cy="6107113"/>
          </a:xfrm>
        </p:spPr>
        <p:txBody>
          <a:bodyPr anchor="t"/>
          <a:lstStyle/>
          <a:p>
            <a:pPr marL="336550" indent="-336550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Problém představují na základě grafiky podstatná jména na -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ij</a:t>
            </a:r>
            <a:r>
              <a:rPr lang="cs-CZ" altLang="de-CZ" sz="2800" dirty="0">
                <a:latin typeface="Times New Roman" panose="02020603050405020304" pitchFamily="18" charset="0"/>
              </a:rPr>
              <a:t>, a to v </a:t>
            </a:r>
            <a:r>
              <a:rPr lang="cs-CZ" altLang="de-CZ" sz="2800" dirty="0" err="1">
                <a:latin typeface="Times New Roman" panose="02020603050405020304" pitchFamily="18" charset="0"/>
              </a:rPr>
              <a:t>Lsg</a:t>
            </a:r>
            <a:r>
              <a:rPr lang="cs-CZ" altLang="de-CZ" sz="2800" dirty="0">
                <a:latin typeface="Times New Roman" panose="02020603050405020304" pitchFamily="18" charset="0"/>
              </a:rPr>
              <a:t>: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пролетарий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пролетария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пролетарию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пролетария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пролетарием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пролетари</a:t>
            </a:r>
            <a:r>
              <a:rPr lang="cs-CZ" altLang="de-CZ" sz="28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и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пролетарии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пролетариев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пролетариям</a:t>
            </a:r>
            <a:r>
              <a:rPr lang="cs-CZ" altLang="de-CZ" sz="2800" dirty="0">
                <a:latin typeface="Times New Roman" panose="02020603050405020304" pitchFamily="18" charset="0"/>
              </a:rPr>
              <a:t> atd. Je to jiná koncovka?</a:t>
            </a:r>
          </a:p>
          <a:p>
            <a:pPr marL="336550" indent="-336550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  =&gt; Poněvadž toto grafické {</a:t>
            </a:r>
            <a:r>
              <a:rPr lang="cs-CZ" altLang="de-CZ" sz="2800" dirty="0" err="1">
                <a:latin typeface="Times New Roman" panose="02020603050405020304" pitchFamily="18" charset="0"/>
              </a:rPr>
              <a:t>и</a:t>
            </a:r>
            <a:r>
              <a:rPr lang="cs-CZ" altLang="de-CZ" sz="2800" dirty="0">
                <a:latin typeface="Times New Roman" panose="02020603050405020304" pitchFamily="18" charset="0"/>
              </a:rPr>
              <a:t>} není nikdy pod přízvukem, je věc nejednoznačná: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пролетарии</a:t>
            </a:r>
            <a:r>
              <a:rPr lang="cs-CZ" altLang="de-CZ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[</a:t>
            </a:r>
            <a:r>
              <a:rPr lang="cs-CZ" altLang="de-CZ" sz="2800" dirty="0" err="1">
                <a:latin typeface="Times New Roman" panose="02020603050405020304" pitchFamily="18" charset="0"/>
              </a:rPr>
              <a:t>prəlʲ</a:t>
            </a:r>
            <a:r>
              <a:rPr lang="de-DE" altLang="de-CZ" sz="2800" dirty="0" err="1">
                <a:latin typeface="Times New Roman" panose="02020603050405020304" pitchFamily="18" charset="0"/>
              </a:rPr>
              <a:t>ɪ</a:t>
            </a:r>
            <a:r>
              <a:rPr lang="cs-CZ" altLang="de-CZ" sz="2800" dirty="0">
                <a:latin typeface="Times New Roman" panose="02020603050405020304" pitchFamily="18" charset="0"/>
              </a:rPr>
              <a:t>'</a:t>
            </a:r>
            <a:r>
              <a:rPr lang="cs-CZ" altLang="de-CZ" sz="2800" dirty="0" err="1">
                <a:latin typeface="Times New Roman" panose="02020603050405020304" pitchFamily="18" charset="0"/>
              </a:rPr>
              <a:t>tarʲ</a:t>
            </a:r>
            <a:r>
              <a:rPr lang="de-DE" altLang="de-CZ" sz="2800" dirty="0" err="1">
                <a:latin typeface="Times New Roman" panose="02020603050405020304" pitchFamily="18" charset="0"/>
              </a:rPr>
              <a:t>ɪɪ</a:t>
            </a:r>
            <a:r>
              <a:rPr lang="cs-CZ" altLang="de-CZ" sz="2800" dirty="0">
                <a:latin typeface="Times New Roman" panose="02020603050405020304" pitchFamily="18" charset="0"/>
              </a:rPr>
              <a:t>] odpovídá foneticky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трамвае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[</a:t>
            </a:r>
            <a:r>
              <a:rPr lang="cs-CZ" altLang="de-CZ" sz="2800" dirty="0" err="1">
                <a:latin typeface="Times New Roman" panose="02020603050405020304" pitchFamily="18" charset="0"/>
              </a:rPr>
              <a:t>trʌm'vaj</a:t>
            </a:r>
            <a:r>
              <a:rPr lang="de-DE" altLang="de-CZ" sz="2800" dirty="0" err="1">
                <a:latin typeface="Times New Roman" panose="02020603050405020304" pitchFamily="18" charset="0"/>
              </a:rPr>
              <a:t>ɪ</a:t>
            </a:r>
            <a:r>
              <a:rPr lang="cs-CZ" altLang="de-CZ" sz="2800" dirty="0">
                <a:latin typeface="Times New Roman" panose="02020603050405020304" pitchFamily="18" charset="0"/>
              </a:rPr>
              <a:t>]. Jestli v typu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трамв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а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е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na základě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лиша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е</a:t>
            </a:r>
            <a:r>
              <a:rPr lang="cs-CZ" altLang="de-CZ" sz="2800" dirty="0">
                <a:latin typeface="Times New Roman" panose="02020603050405020304" pitchFamily="18" charset="0"/>
              </a:rPr>
              <a:t> koncovku interpretujeme jako /e/, lze to dělat i zde, s tím, že odchylné je pouze psaní (k tomu se mimochodem hodí fakt, že substantiva na -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ij</a:t>
            </a:r>
            <a:r>
              <a:rPr lang="cs-CZ" altLang="de-CZ" sz="2800" dirty="0">
                <a:latin typeface="Times New Roman" panose="02020603050405020304" pitchFamily="18" charset="0"/>
              </a:rPr>
              <a:t> jsou vždy přejatá).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>
            <a:extLst>
              <a:ext uri="{FF2B5EF4-FFF2-40B4-BE49-F238E27FC236}">
                <a16:creationId xmlns:a16="http://schemas.microsoft.com/office/drawing/2014/main" id="{4A5B8901-EFA2-2FA2-B849-DA55EE89D36A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60363" y="157163"/>
            <a:ext cx="8640762" cy="6467475"/>
          </a:xfrm>
        </p:spPr>
        <p:txBody>
          <a:bodyPr anchor="t"/>
          <a:lstStyle/>
          <a:p>
            <a:pPr marL="336550" indent="-336550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Pokud to nechceme, musíme pro typ </a:t>
            </a:r>
            <a:r>
              <a:rPr lang="cs-CZ" altLang="de-CZ" sz="2800" i="1">
                <a:latin typeface="Times New Roman" panose="02020603050405020304" pitchFamily="18" charset="0"/>
              </a:rPr>
              <a:t>пролетарий</a:t>
            </a:r>
            <a:r>
              <a:rPr lang="cs-CZ" altLang="de-CZ" sz="2800">
                <a:latin typeface="Times New Roman" panose="02020603050405020304" pitchFamily="18" charset="0"/>
              </a:rPr>
              <a:t> postulovat zvláštní koncovku Lsg /-i</a:t>
            </a:r>
            <a:r>
              <a:rPr lang="cs-CZ" altLang="de-CZ" sz="2400" baseline="-16000">
                <a:latin typeface="Times New Roman" panose="02020603050405020304" pitchFamily="18" charset="0"/>
              </a:rPr>
              <a:t>1</a:t>
            </a:r>
            <a:r>
              <a:rPr lang="cs-CZ" altLang="de-CZ" sz="2800">
                <a:latin typeface="Times New Roman" panose="02020603050405020304" pitchFamily="18" charset="0"/>
              </a:rPr>
              <a:t>/ (/e/ a /i/ nelze rozlišovat); pak je ale otázka, zda bychom takto neměli postupovat i v případě Isg </a:t>
            </a:r>
            <a:r>
              <a:rPr lang="cs-CZ" altLang="de-CZ" sz="2800" i="1">
                <a:latin typeface="Times New Roman" panose="02020603050405020304" pitchFamily="18" charset="0"/>
              </a:rPr>
              <a:t>пролетарием </a:t>
            </a:r>
            <a:r>
              <a:rPr lang="cs-CZ" altLang="de-CZ" sz="2800">
                <a:latin typeface="Times New Roman" panose="02020603050405020304" pitchFamily="18" charset="0"/>
              </a:rPr>
              <a:t>a Gpl </a:t>
            </a:r>
            <a:r>
              <a:rPr lang="cs-CZ" altLang="de-CZ" sz="2800" i="1">
                <a:latin typeface="Times New Roman" panose="02020603050405020304" pitchFamily="18" charset="0"/>
              </a:rPr>
              <a:t>пролетариев</a:t>
            </a:r>
            <a:r>
              <a:rPr lang="cs-CZ" altLang="de-CZ" sz="2800">
                <a:latin typeface="Times New Roman" panose="02020603050405020304" pitchFamily="18" charset="0"/>
              </a:rPr>
              <a:t>, ba mohli bychom v tomto typu vybrat i všechny koncovky obsahující grafické {я}, protože fonetické [ə] by teoreticky mohlo být fonologické /o/ (místo /a/ bychom psali /a</a:t>
            </a:r>
            <a:r>
              <a:rPr lang="cs-CZ" altLang="de-CZ" sz="2400" baseline="-16000">
                <a:latin typeface="Times New Roman" panose="02020603050405020304" pitchFamily="18" charset="0"/>
              </a:rPr>
              <a:t>1</a:t>
            </a:r>
            <a:r>
              <a:rPr lang="cs-CZ" altLang="de-CZ" sz="2800">
                <a:latin typeface="Times New Roman" panose="02020603050405020304" pitchFamily="18" charset="0"/>
              </a:rPr>
              <a:t>/)</a:t>
            </a:r>
          </a:p>
          <a:p>
            <a:pPr marL="336550" indent="-336550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   =&gt; Jeví se jako ekonomičtější srovnat všechny koncovky typu </a:t>
            </a:r>
            <a:r>
              <a:rPr lang="cs-CZ" altLang="de-CZ" sz="2800" i="1">
                <a:latin typeface="Times New Roman" panose="02020603050405020304" pitchFamily="18" charset="0"/>
              </a:rPr>
              <a:t>пролет</a:t>
            </a:r>
            <a:r>
              <a:rPr lang="cs-CZ" altLang="de-CZ" sz="2800" i="1" u="sng">
                <a:latin typeface="Times New Roman" panose="02020603050405020304" pitchFamily="18" charset="0"/>
              </a:rPr>
              <a:t>а</a:t>
            </a:r>
            <a:r>
              <a:rPr lang="cs-CZ" altLang="de-CZ" sz="2800" i="1">
                <a:latin typeface="Times New Roman" panose="02020603050405020304" pitchFamily="18" charset="0"/>
              </a:rPr>
              <a:t>рий</a:t>
            </a:r>
            <a:r>
              <a:rPr lang="cs-CZ" altLang="de-CZ" sz="2800">
                <a:latin typeface="Times New Roman" panose="02020603050405020304" pitchFamily="18" charset="0"/>
              </a:rPr>
              <a:t> s koncovkami typu </a:t>
            </a:r>
            <a:r>
              <a:rPr lang="cs-CZ" altLang="de-CZ" sz="2800" i="1">
                <a:latin typeface="Times New Roman" panose="02020603050405020304" pitchFamily="18" charset="0"/>
              </a:rPr>
              <a:t>трамв</a:t>
            </a:r>
            <a:r>
              <a:rPr lang="cs-CZ" altLang="de-CZ" sz="2800" i="1" u="sng">
                <a:latin typeface="Times New Roman" panose="02020603050405020304" pitchFamily="18" charset="0"/>
              </a:rPr>
              <a:t>а</a:t>
            </a:r>
            <a:r>
              <a:rPr lang="cs-CZ" altLang="de-CZ" sz="2800" i="1">
                <a:latin typeface="Times New Roman" panose="02020603050405020304" pitchFamily="18" charset="0"/>
              </a:rPr>
              <a:t>й</a:t>
            </a:r>
            <a:r>
              <a:rPr lang="cs-CZ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 i="1">
                <a:latin typeface="Times New Roman" panose="02020603050405020304" pitchFamily="18" charset="0"/>
              </a:rPr>
              <a:t>(лиш</a:t>
            </a:r>
            <a:r>
              <a:rPr lang="cs-CZ" altLang="de-CZ" sz="2800" i="1" u="sng">
                <a:latin typeface="Times New Roman" panose="02020603050405020304" pitchFamily="18" charset="0"/>
              </a:rPr>
              <a:t>а</a:t>
            </a:r>
            <a:r>
              <a:rPr lang="cs-CZ" altLang="de-CZ" sz="2800" i="1">
                <a:latin typeface="Times New Roman" panose="02020603050405020304" pitchFamily="18" charset="0"/>
              </a:rPr>
              <a:t>й)</a:t>
            </a:r>
            <a:r>
              <a:rPr lang="cs-CZ" altLang="de-CZ" sz="2800">
                <a:latin typeface="Times New Roman" panose="02020603050405020304" pitchFamily="18" charset="0"/>
              </a:rPr>
              <a:t> a identifikovat je podle něho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>
            <a:extLst>
              <a:ext uri="{FF2B5EF4-FFF2-40B4-BE49-F238E27FC236}">
                <a16:creationId xmlns:a16="http://schemas.microsoft.com/office/drawing/2014/main" id="{C33F21FF-8A17-8410-14D6-6BB7060DBF41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87338" y="215900"/>
            <a:ext cx="8640762" cy="6551613"/>
          </a:xfrm>
        </p:spPr>
        <p:txBody>
          <a:bodyPr anchor="t"/>
          <a:lstStyle/>
          <a:p>
            <a:pPr marL="336550" indent="-336550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Podobný problém, ale kvazi naruby máme u typu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кресть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я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нин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англич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а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нин</a:t>
            </a:r>
            <a:r>
              <a:rPr lang="cs-CZ" altLang="de-CZ" sz="2800" dirty="0">
                <a:latin typeface="Times New Roman" panose="02020603050405020304" pitchFamily="18" charset="0"/>
              </a:rPr>
              <a:t>: tento typ má </a:t>
            </a:r>
            <a:r>
              <a:rPr lang="cs-CZ" altLang="de-CZ" sz="2800" dirty="0" err="1">
                <a:latin typeface="Times New Roman" panose="02020603050405020304" pitchFamily="18" charset="0"/>
              </a:rPr>
              <a:t>Npl</a:t>
            </a:r>
            <a:r>
              <a:rPr lang="cs-CZ" altLang="de-CZ" sz="2800" dirty="0">
                <a:latin typeface="Times New Roman" panose="02020603050405020304" pitchFamily="18" charset="0"/>
              </a:rPr>
              <a:t> graficky na {</a:t>
            </a:r>
            <a:r>
              <a:rPr lang="cs-CZ" altLang="de-CZ" sz="2800" dirty="0" err="1">
                <a:latin typeface="Times New Roman" panose="02020603050405020304" pitchFamily="18" charset="0"/>
              </a:rPr>
              <a:t>е</a:t>
            </a:r>
            <a:r>
              <a:rPr lang="cs-CZ" altLang="de-CZ" sz="2800" dirty="0">
                <a:latin typeface="Times New Roman" panose="02020603050405020304" pitchFamily="18" charset="0"/>
              </a:rPr>
              <a:t>}, které jinde nevystupuje (</a:t>
            </a:r>
            <a:r>
              <a:rPr lang="cs-CZ" altLang="de-CZ" sz="2800" dirty="0" err="1">
                <a:latin typeface="Times New Roman" panose="02020603050405020304" pitchFamily="18" charset="0"/>
              </a:rPr>
              <a:t>Gpl</a:t>
            </a:r>
            <a:r>
              <a:rPr lang="cs-CZ" altLang="de-CZ" sz="2800" dirty="0">
                <a:latin typeface="Times New Roman" panose="02020603050405020304" pitchFamily="18" charset="0"/>
              </a:rPr>
              <a:t> je s nulovou koncovkou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крестьян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англичан</a:t>
            </a:r>
            <a:r>
              <a:rPr lang="cs-CZ" altLang="de-CZ" sz="2800" dirty="0">
                <a:latin typeface="Times New Roman" panose="02020603050405020304" pitchFamily="18" charset="0"/>
              </a:rPr>
              <a:t>, dále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крестьянам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англичанам</a:t>
            </a:r>
            <a:r>
              <a:rPr lang="cs-CZ" altLang="de-CZ" sz="2800" dirty="0">
                <a:latin typeface="Times New Roman" panose="02020603050405020304" pitchFamily="18" charset="0"/>
              </a:rPr>
              <a:t> atd.)</a:t>
            </a:r>
          </a:p>
          <a:p>
            <a:pPr marL="336550" indent="-336550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Ani toto {</a:t>
            </a:r>
            <a:r>
              <a:rPr lang="cs-CZ" altLang="de-CZ" sz="2800" dirty="0" err="1">
                <a:latin typeface="Times New Roman" panose="02020603050405020304" pitchFamily="18" charset="0"/>
              </a:rPr>
              <a:t>е</a:t>
            </a:r>
            <a:r>
              <a:rPr lang="cs-CZ" altLang="de-CZ" sz="2800" dirty="0">
                <a:latin typeface="Times New Roman" panose="02020603050405020304" pitchFamily="18" charset="0"/>
              </a:rPr>
              <a:t>} není nikdy pod přízvukem, zní tedy jako [</a:t>
            </a:r>
            <a:r>
              <a:rPr lang="de-DE" altLang="de-CZ" sz="2800" dirty="0" err="1">
                <a:latin typeface="Times New Roman" panose="02020603050405020304" pitchFamily="18" charset="0"/>
              </a:rPr>
              <a:t>ɪ</a:t>
            </a:r>
            <a:r>
              <a:rPr lang="cs-CZ" altLang="de-CZ" sz="2800" dirty="0">
                <a:latin typeface="Times New Roman" panose="02020603050405020304" pitchFamily="18" charset="0"/>
              </a:rPr>
              <a:t>]. Dalo by se identifikovat s /i/, které vystupuje v tvarech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столы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рубли</a:t>
            </a:r>
            <a:r>
              <a:rPr lang="cs-CZ" altLang="de-CZ" sz="2800" dirty="0">
                <a:latin typeface="Times New Roman" panose="02020603050405020304" pitchFamily="18" charset="0"/>
              </a:rPr>
              <a:t>. Zůstává pak ovšem zvláštní kmenová alternace /n,/ - /n/ mezi </a:t>
            </a:r>
            <a:r>
              <a:rPr lang="cs-CZ" altLang="de-CZ" sz="2800" dirty="0" err="1">
                <a:latin typeface="Times New Roman" panose="02020603050405020304" pitchFamily="18" charset="0"/>
              </a:rPr>
              <a:t>Npl</a:t>
            </a:r>
            <a:r>
              <a:rPr lang="cs-CZ" altLang="de-CZ" sz="2800" dirty="0">
                <a:latin typeface="Times New Roman" panose="02020603050405020304" pitchFamily="18" charset="0"/>
              </a:rPr>
              <a:t> a ostatními tvary. Pokud budeme předpokládat /e/, pak je měkkost pouze poziční, není fonologická a nemusíme předpokládat kmenovou alternaci</a:t>
            </a:r>
          </a:p>
          <a:p>
            <a:pPr marL="336550" indent="-336550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  =&gt; Paradigma tvrdých a měkkých maskulin je principiálně jednotné, s výjimkou </a:t>
            </a:r>
            <a:r>
              <a:rPr lang="cs-CZ" altLang="de-CZ" sz="2800" dirty="0" err="1">
                <a:latin typeface="Times New Roman" panose="02020603050405020304" pitchFamily="18" charset="0"/>
              </a:rPr>
              <a:t>Gpl</a:t>
            </a:r>
            <a:r>
              <a:rPr lang="cs-CZ" altLang="de-CZ" sz="2800" dirty="0">
                <a:latin typeface="Times New Roman" panose="02020603050405020304" pitchFamily="18" charset="0"/>
              </a:rPr>
              <a:t> a s grafickými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>
            <a:extLst>
              <a:ext uri="{FF2B5EF4-FFF2-40B4-BE49-F238E27FC236}">
                <a16:creationId xmlns:a16="http://schemas.microsoft.com/office/drawing/2014/main" id="{D4EFC72A-5363-1506-7E64-9DFD0915D644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503238" y="228600"/>
            <a:ext cx="8640762" cy="6467475"/>
          </a:xfrm>
        </p:spPr>
        <p:txBody>
          <a:bodyPr anchor="t"/>
          <a:lstStyle/>
          <a:p>
            <a:pPr marL="336550" indent="-336550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odlišnostmi Lsg typu </a:t>
            </a:r>
            <a:r>
              <a:rPr lang="cs-CZ" altLang="de-CZ" sz="2800" i="1">
                <a:latin typeface="Times New Roman" panose="02020603050405020304" pitchFamily="18" charset="0"/>
              </a:rPr>
              <a:t>пролетарий </a:t>
            </a:r>
            <a:r>
              <a:rPr lang="cs-CZ" altLang="de-CZ" sz="2800">
                <a:latin typeface="Times New Roman" panose="02020603050405020304" pitchFamily="18" charset="0"/>
              </a:rPr>
              <a:t>a Npl typu </a:t>
            </a:r>
            <a:r>
              <a:rPr lang="cs-CZ" altLang="de-CZ" sz="2800" i="1">
                <a:latin typeface="Times New Roman" panose="02020603050405020304" pitchFamily="18" charset="0"/>
              </a:rPr>
              <a:t>крестьянин </a:t>
            </a:r>
            <a:r>
              <a:rPr lang="cs-CZ" altLang="de-CZ" sz="2800">
                <a:latin typeface="Times New Roman" panose="02020603050405020304" pitchFamily="18" charset="0"/>
              </a:rPr>
              <a:t>(s tím, že ten poslední by se dal interpretovat i jako skutečně jinou koncovku, jako /e/)</a:t>
            </a:r>
          </a:p>
          <a:p>
            <a:pPr marL="336550" indent="-336550" algn="l" eaLnBrk="1" hangingPunct="1">
              <a:spcBef>
                <a:spcPts val="800"/>
              </a:spcBef>
              <a:buClrTx/>
              <a:buSzPct val="45000"/>
              <a:buFontTx/>
              <a:buNone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endParaRPr lang="cs-CZ" altLang="de-CZ" sz="2800">
              <a:latin typeface="Times New Roman" panose="02020603050405020304" pitchFamily="18" charset="0"/>
            </a:endParaRPr>
          </a:p>
          <a:p>
            <a:pPr marL="336550" indent="-336550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Další koncovky (lexikálně podmíněné):</a:t>
            </a:r>
          </a:p>
          <a:p>
            <a:pPr marL="336550" indent="-336550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Gsg na -</a:t>
            </a:r>
            <a:r>
              <a:rPr lang="cs-CZ" altLang="de-CZ" sz="2800" i="1">
                <a:latin typeface="Times New Roman" panose="02020603050405020304" pitchFamily="18" charset="0"/>
              </a:rPr>
              <a:t>u</a:t>
            </a:r>
            <a:r>
              <a:rPr lang="cs-CZ" altLang="de-CZ" sz="2800">
                <a:latin typeface="Times New Roman" panose="02020603050405020304" pitchFamily="18" charset="0"/>
              </a:rPr>
              <a:t>: </a:t>
            </a:r>
            <a:r>
              <a:rPr lang="cs-CZ" altLang="de-CZ" sz="2800" i="1">
                <a:latin typeface="Times New Roman" panose="02020603050405020304" pitchFamily="18" charset="0"/>
              </a:rPr>
              <a:t>напиться квасу, кровь из носу</a:t>
            </a:r>
            <a:r>
              <a:rPr lang="cs-CZ" altLang="de-CZ" sz="2800">
                <a:latin typeface="Times New Roman" panose="02020603050405020304" pitchFamily="18" charset="0"/>
              </a:rPr>
              <a:t> ,stůj co stůj</a:t>
            </a:r>
            <a:r>
              <a:rPr lang="cs-CZ" altLang="de-DE" sz="2800">
                <a:latin typeface="Times New Roman" panose="02020603050405020304" pitchFamily="18" charset="0"/>
              </a:rPr>
              <a:t>‘</a:t>
            </a:r>
            <a:endParaRPr lang="cs-CZ" altLang="de-CZ" sz="2800">
              <a:latin typeface="Times New Roman" panose="02020603050405020304" pitchFamily="18" charset="0"/>
            </a:endParaRPr>
          </a:p>
          <a:p>
            <a:pPr marL="336550" indent="-336550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Lsg na -</a:t>
            </a:r>
            <a:r>
              <a:rPr lang="cs-CZ" altLang="de-CZ" sz="2800" i="1">
                <a:latin typeface="Times New Roman" panose="02020603050405020304" pitchFamily="18" charset="0"/>
              </a:rPr>
              <a:t>u</a:t>
            </a:r>
            <a:r>
              <a:rPr lang="cs-CZ" altLang="de-CZ" sz="2800">
                <a:latin typeface="Times New Roman" panose="02020603050405020304" pitchFamily="18" charset="0"/>
              </a:rPr>
              <a:t>: </a:t>
            </a:r>
            <a:r>
              <a:rPr lang="cs-CZ" altLang="de-CZ" sz="2800" i="1">
                <a:latin typeface="Times New Roman" panose="02020603050405020304" pitchFamily="18" charset="0"/>
              </a:rPr>
              <a:t>в шкаф</a:t>
            </a:r>
            <a:r>
              <a:rPr lang="cs-CZ" altLang="de-CZ" sz="2800" i="1" u="sng">
                <a:latin typeface="Times New Roman" panose="02020603050405020304" pitchFamily="18" charset="0"/>
              </a:rPr>
              <a:t>у</a:t>
            </a:r>
            <a:r>
              <a:rPr lang="cs-CZ" altLang="de-CZ" sz="2800" i="1">
                <a:latin typeface="Times New Roman" panose="02020603050405020304" pitchFamily="18" charset="0"/>
              </a:rPr>
              <a:t> (о шк</a:t>
            </a:r>
            <a:r>
              <a:rPr lang="cs-CZ" altLang="de-CZ" sz="2800" i="1" u="sng">
                <a:latin typeface="Times New Roman" panose="02020603050405020304" pitchFamily="18" charset="0"/>
              </a:rPr>
              <a:t>а</a:t>
            </a:r>
            <a:r>
              <a:rPr lang="cs-CZ" altLang="de-CZ" sz="2800" i="1">
                <a:latin typeface="Times New Roman" panose="02020603050405020304" pitchFamily="18" charset="0"/>
              </a:rPr>
              <a:t>фе), сидеть на дуб</a:t>
            </a:r>
            <a:r>
              <a:rPr lang="cs-CZ" altLang="de-CZ" sz="2800" i="1" u="sng">
                <a:latin typeface="Times New Roman" panose="02020603050405020304" pitchFamily="18" charset="0"/>
              </a:rPr>
              <a:t>у</a:t>
            </a:r>
            <a:r>
              <a:rPr lang="cs-CZ" altLang="de-CZ" sz="2800" i="1">
                <a:latin typeface="Times New Roman" panose="02020603050405020304" pitchFamily="18" charset="0"/>
              </a:rPr>
              <a:t> – на д</a:t>
            </a:r>
            <a:r>
              <a:rPr lang="cs-CZ" altLang="de-CZ" sz="2800" i="1" u="sng">
                <a:latin typeface="Times New Roman" panose="02020603050405020304" pitchFamily="18" charset="0"/>
              </a:rPr>
              <a:t>у</a:t>
            </a:r>
            <a:r>
              <a:rPr lang="cs-CZ" altLang="de-CZ" sz="2800" i="1">
                <a:latin typeface="Times New Roman" panose="02020603050405020304" pitchFamily="18" charset="0"/>
              </a:rPr>
              <a:t>бе</a:t>
            </a:r>
          </a:p>
          <a:p>
            <a:pPr marL="336550" indent="-336550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Npl na </a:t>
            </a:r>
            <a:r>
              <a:rPr lang="cs-CZ" altLang="de-CZ" sz="2800" i="1">
                <a:latin typeface="Times New Roman" panose="02020603050405020304" pitchFamily="18" charset="0"/>
              </a:rPr>
              <a:t>-a</a:t>
            </a:r>
            <a:r>
              <a:rPr lang="cs-CZ" altLang="de-CZ" sz="2800">
                <a:latin typeface="Times New Roman" panose="02020603050405020304" pitchFamily="18" charset="0"/>
              </a:rPr>
              <a:t>: </a:t>
            </a:r>
            <a:r>
              <a:rPr lang="cs-CZ" altLang="de-CZ" sz="2800" i="1">
                <a:latin typeface="Times New Roman" panose="02020603050405020304" pitchFamily="18" charset="0"/>
              </a:rPr>
              <a:t>г</a:t>
            </a:r>
            <a:r>
              <a:rPr lang="cs-CZ" altLang="de-CZ" sz="2800" i="1" u="sng">
                <a:latin typeface="Times New Roman" panose="02020603050405020304" pitchFamily="18" charset="0"/>
              </a:rPr>
              <a:t>о</a:t>
            </a:r>
            <a:r>
              <a:rPr lang="cs-CZ" altLang="de-CZ" sz="2800" i="1">
                <a:latin typeface="Times New Roman" panose="02020603050405020304" pitchFamily="18" charset="0"/>
              </a:rPr>
              <a:t>род – город</a:t>
            </a:r>
            <a:r>
              <a:rPr lang="cs-CZ" altLang="de-CZ" sz="2800" i="1" u="sng">
                <a:latin typeface="Times New Roman" panose="02020603050405020304" pitchFamily="18" charset="0"/>
              </a:rPr>
              <a:t>а</a:t>
            </a:r>
            <a:r>
              <a:rPr lang="cs-CZ" altLang="de-CZ" sz="2800">
                <a:latin typeface="Times New Roman" panose="02020603050405020304" pitchFamily="18" charset="0"/>
              </a:rPr>
              <a:t>, s kmenem rozšířeným o </a:t>
            </a:r>
            <a:r>
              <a:rPr lang="cs-CZ" altLang="de-CZ" sz="2800" i="1">
                <a:latin typeface="Times New Roman" panose="02020603050405020304" pitchFamily="18" charset="0"/>
              </a:rPr>
              <a:t>-j</a:t>
            </a:r>
            <a:r>
              <a:rPr lang="cs-CZ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 i="1">
                <a:latin typeface="Times New Roman" panose="02020603050405020304" pitchFamily="18" charset="0"/>
              </a:rPr>
              <a:t>брат - братья</a:t>
            </a:r>
            <a:r>
              <a:rPr lang="cs-CZ" altLang="de-CZ" sz="2800">
                <a:latin typeface="Times New Roman" panose="02020603050405020304" pitchFamily="18" charset="0"/>
              </a:rPr>
              <a:t>, substantiva na -</a:t>
            </a:r>
            <a:r>
              <a:rPr lang="cs-CZ" altLang="de-CZ" sz="2800" i="1">
                <a:latin typeface="Times New Roman" panose="02020603050405020304" pitchFamily="18" charset="0"/>
              </a:rPr>
              <a:t>onok</a:t>
            </a:r>
            <a:r>
              <a:rPr lang="cs-CZ" altLang="de-CZ" sz="2800">
                <a:latin typeface="Times New Roman" panose="02020603050405020304" pitchFamily="18" charset="0"/>
              </a:rPr>
              <a:t> s kmenem na -</a:t>
            </a:r>
            <a:r>
              <a:rPr lang="cs-CZ" altLang="de-CZ" sz="2800" i="1">
                <a:latin typeface="Times New Roman" panose="02020603050405020304" pitchFamily="18" charset="0"/>
              </a:rPr>
              <a:t>at</a:t>
            </a:r>
            <a:r>
              <a:rPr lang="cs-CZ" altLang="de-CZ" sz="2800">
                <a:latin typeface="Times New Roman" panose="02020603050405020304" pitchFamily="18" charset="0"/>
              </a:rPr>
              <a:t>- v plurálu </a:t>
            </a:r>
            <a:r>
              <a:rPr lang="cs-CZ" altLang="de-CZ" sz="2800" i="1">
                <a:latin typeface="Times New Roman" panose="02020603050405020304" pitchFamily="18" charset="0"/>
              </a:rPr>
              <a:t>телёнок - телята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>
            <a:extLst>
              <a:ext uri="{FF2B5EF4-FFF2-40B4-BE49-F238E27FC236}">
                <a16:creationId xmlns:a16="http://schemas.microsoft.com/office/drawing/2014/main" id="{60DA11D9-B223-5EE7-489C-009063027D4C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60363" y="360363"/>
            <a:ext cx="8496300" cy="6335712"/>
          </a:xfrm>
        </p:spPr>
        <p:txBody>
          <a:bodyPr anchor="t"/>
          <a:lstStyle/>
          <a:p>
            <a:pPr marL="338138" indent="-338138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U substantiv s rozšířeným kmenem v plurálu je </a:t>
            </a:r>
            <a:r>
              <a:rPr lang="cs-CZ" altLang="de-CZ" sz="2800" dirty="0" err="1">
                <a:latin typeface="Times New Roman" panose="02020603050405020304" pitchFamily="18" charset="0"/>
              </a:rPr>
              <a:t>Gpl</a:t>
            </a:r>
            <a:r>
              <a:rPr lang="cs-CZ" altLang="de-CZ" sz="2800" dirty="0">
                <a:latin typeface="Times New Roman" panose="02020603050405020304" pitchFamily="18" charset="0"/>
              </a:rPr>
              <a:t> částečně na -of</a:t>
            </a:r>
            <a:r>
              <a:rPr lang="cs-CZ" altLang="de-CZ" sz="2400" baseline="-16000" dirty="0">
                <a:latin typeface="Times New Roman" panose="02020603050405020304" pitchFamily="18" charset="0"/>
              </a:rPr>
              <a:t>2</a:t>
            </a:r>
            <a:r>
              <a:rPr lang="cs-CZ" altLang="de-CZ" sz="2800" baseline="-16000" dirty="0">
                <a:latin typeface="Times New Roman" panose="02020603050405020304" pitchFamily="18" charset="0"/>
              </a:rPr>
              <a:t> </a:t>
            </a:r>
            <a:r>
              <a:rPr lang="cs-CZ" altLang="de-CZ" sz="2800" i="1" dirty="0">
                <a:latin typeface="Times New Roman" panose="02020603050405020304" pitchFamily="18" charset="0"/>
              </a:rPr>
              <a:t>(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бр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а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тьев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зятьёв</a:t>
            </a:r>
            <a:r>
              <a:rPr lang="cs-CZ" altLang="de-CZ" sz="2800" i="1" dirty="0">
                <a:latin typeface="Times New Roman" panose="02020603050405020304" pitchFamily="18" charset="0"/>
              </a:rPr>
              <a:t>)</a:t>
            </a:r>
            <a:r>
              <a:rPr lang="cs-CZ" altLang="de-CZ" sz="2800" dirty="0">
                <a:latin typeface="Times New Roman" panose="02020603050405020304" pitchFamily="18" charset="0"/>
              </a:rPr>
              <a:t>, částečně na /ej/, které ovšem není koncovkou -ej z typu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рубль</a:t>
            </a:r>
            <a:r>
              <a:rPr lang="cs-CZ" altLang="de-CZ" sz="2800" dirty="0">
                <a:latin typeface="Times New Roman" panose="02020603050405020304" pitchFamily="18" charset="0"/>
              </a:rPr>
              <a:t>, ale pohyblivý vokál /e/ před /j/ rozšířeného kmene:</a:t>
            </a:r>
          </a:p>
          <a:p>
            <a:pPr marL="338138" indent="-338138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 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мужь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я</a:t>
            </a:r>
            <a:r>
              <a:rPr lang="cs-CZ" altLang="de-CZ" sz="2800" i="1" dirty="0">
                <a:latin typeface="Times New Roman" panose="02020603050405020304" pitchFamily="18" charset="0"/>
              </a:rPr>
              <a:t>	   </a:t>
            </a:r>
            <a:r>
              <a:rPr lang="cs-CZ" altLang="de-CZ" sz="2800" dirty="0">
                <a:latin typeface="Times New Roman" panose="02020603050405020304" pitchFamily="18" charset="0"/>
              </a:rPr>
              <a:t>/</a:t>
            </a:r>
            <a:r>
              <a:rPr lang="cs-CZ" altLang="de-CZ" sz="2800" dirty="0" err="1">
                <a:latin typeface="Times New Roman" panose="02020603050405020304" pitchFamily="18" charset="0"/>
              </a:rPr>
              <a:t>mužja</a:t>
            </a:r>
            <a:r>
              <a:rPr lang="cs-CZ" altLang="de-CZ" sz="2800" dirty="0">
                <a:latin typeface="Times New Roman" panose="02020603050405020304" pitchFamily="18" charset="0"/>
              </a:rPr>
              <a:t>/</a:t>
            </a:r>
            <a:r>
              <a:rPr lang="cs-CZ" altLang="de-CZ" sz="2800" i="1" dirty="0">
                <a:latin typeface="Times New Roman" panose="02020603050405020304" pitchFamily="18" charset="0"/>
              </a:rPr>
              <a:t>		 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друзь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я</a:t>
            </a:r>
            <a:r>
              <a:rPr lang="cs-CZ" altLang="de-CZ" sz="2800" dirty="0">
                <a:latin typeface="Times New Roman" panose="02020603050405020304" pitchFamily="18" charset="0"/>
              </a:rPr>
              <a:t> 		    /druz</a:t>
            </a:r>
            <a:r>
              <a:rPr lang="cs-CZ" altLang="de-CZ" sz="2400" baseline="-16000" dirty="0">
                <a:latin typeface="Times New Roman" panose="02020603050405020304" pitchFamily="18" charset="0"/>
              </a:rPr>
              <a:t>1</a:t>
            </a:r>
            <a:r>
              <a:rPr lang="cs-CZ" altLang="de-CZ" sz="2800" dirty="0">
                <a:latin typeface="Times New Roman" panose="02020603050405020304" pitchFamily="18" charset="0"/>
              </a:rPr>
              <a:t>ja/</a:t>
            </a:r>
          </a:p>
          <a:p>
            <a:pPr marL="338138" indent="-338138" algn="l" eaLnBrk="1" hangingPunct="1">
              <a:spcBef>
                <a:spcPts val="800"/>
              </a:spcBef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    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муж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е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й</a:t>
            </a:r>
            <a:r>
              <a:rPr lang="cs-CZ" altLang="de-CZ" sz="2800" i="1" dirty="0">
                <a:latin typeface="Times New Roman" panose="02020603050405020304" pitchFamily="18" charset="0"/>
              </a:rPr>
              <a:t>	  </a:t>
            </a:r>
            <a:r>
              <a:rPr lang="cs-CZ" altLang="de-CZ" sz="2800" dirty="0">
                <a:latin typeface="Times New Roman" panose="02020603050405020304" pitchFamily="18" charset="0"/>
              </a:rPr>
              <a:t>/</a:t>
            </a:r>
            <a:r>
              <a:rPr lang="cs-CZ" altLang="de-CZ" sz="2800" dirty="0" err="1">
                <a:latin typeface="Times New Roman" panose="02020603050405020304" pitchFamily="18" charset="0"/>
              </a:rPr>
              <a:t>mužej</a:t>
            </a:r>
            <a:r>
              <a:rPr lang="cs-CZ" altLang="de-CZ" sz="2800" dirty="0">
                <a:latin typeface="Times New Roman" panose="02020603050405020304" pitchFamily="18" charset="0"/>
              </a:rPr>
              <a:t>/ </a:t>
            </a:r>
            <a:r>
              <a:rPr lang="cs-CZ" altLang="de-CZ" sz="2800" i="1" dirty="0">
                <a:latin typeface="Times New Roman" panose="02020603050405020304" pitchFamily="18" charset="0"/>
              </a:rPr>
              <a:t>		 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друз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е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й</a:t>
            </a:r>
            <a:r>
              <a:rPr lang="cs-CZ" altLang="de-CZ" sz="2800" i="1" dirty="0">
                <a:latin typeface="Times New Roman" panose="02020603050405020304" pitchFamily="18" charset="0"/>
              </a:rPr>
              <a:t>		    </a:t>
            </a:r>
            <a:r>
              <a:rPr lang="cs-CZ" altLang="de-CZ" sz="2800" dirty="0">
                <a:latin typeface="Times New Roman" panose="02020603050405020304" pitchFamily="18" charset="0"/>
              </a:rPr>
              <a:t>/druz</a:t>
            </a:r>
            <a:r>
              <a:rPr lang="cs-CZ" altLang="de-CZ" sz="2400" baseline="-16000" dirty="0">
                <a:latin typeface="Times New Roman" panose="02020603050405020304" pitchFamily="18" charset="0"/>
              </a:rPr>
              <a:t>1</a:t>
            </a:r>
            <a:r>
              <a:rPr lang="cs-CZ" altLang="de-CZ" sz="2800" dirty="0">
                <a:latin typeface="Times New Roman" panose="02020603050405020304" pitchFamily="18" charset="0"/>
              </a:rPr>
              <a:t>ej/</a:t>
            </a:r>
          </a:p>
          <a:p>
            <a:pPr marL="338138" indent="-338138" algn="l" eaLnBrk="1" hangingPunct="1">
              <a:spcBef>
                <a:spcPts val="800"/>
              </a:spcBef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cs-CZ" altLang="de-CZ" sz="2800" i="1" dirty="0">
                <a:latin typeface="Times New Roman" panose="02020603050405020304" pitchFamily="18" charset="0"/>
              </a:rPr>
              <a:t>    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мужь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я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м</a:t>
            </a:r>
            <a:r>
              <a:rPr lang="cs-CZ" altLang="de-CZ" sz="2800" i="1" dirty="0">
                <a:latin typeface="Times New Roman" panose="02020603050405020304" pitchFamily="18" charset="0"/>
              </a:rPr>
              <a:t>  </a:t>
            </a:r>
            <a:r>
              <a:rPr lang="cs-CZ" altLang="de-CZ" sz="2800" dirty="0">
                <a:latin typeface="Times New Roman" panose="02020603050405020304" pitchFamily="18" charset="0"/>
              </a:rPr>
              <a:t>/</a:t>
            </a:r>
            <a:r>
              <a:rPr lang="cs-CZ" altLang="de-CZ" sz="2800" dirty="0" err="1">
                <a:latin typeface="Times New Roman" panose="02020603050405020304" pitchFamily="18" charset="0"/>
              </a:rPr>
              <a:t>mužjam</a:t>
            </a:r>
            <a:r>
              <a:rPr lang="cs-CZ" altLang="de-CZ" sz="2800" dirty="0">
                <a:latin typeface="Times New Roman" panose="02020603050405020304" pitchFamily="18" charset="0"/>
              </a:rPr>
              <a:t>/ </a:t>
            </a:r>
            <a:r>
              <a:rPr lang="cs-CZ" altLang="de-CZ" sz="2800" i="1" dirty="0">
                <a:latin typeface="Times New Roman" panose="02020603050405020304" pitchFamily="18" charset="0"/>
              </a:rPr>
              <a:t>	 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друзь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я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м</a:t>
            </a:r>
            <a:r>
              <a:rPr lang="cs-CZ" altLang="de-CZ" sz="2800" i="1" dirty="0">
                <a:latin typeface="Times New Roman" panose="02020603050405020304" pitchFamily="18" charset="0"/>
              </a:rPr>
              <a:t>	    </a:t>
            </a:r>
            <a:r>
              <a:rPr lang="cs-CZ" altLang="de-CZ" sz="2800" dirty="0">
                <a:latin typeface="Times New Roman" panose="02020603050405020304" pitchFamily="18" charset="0"/>
              </a:rPr>
              <a:t>/druz</a:t>
            </a:r>
            <a:r>
              <a:rPr lang="cs-CZ" altLang="de-CZ" sz="2400" baseline="-16000" dirty="0">
                <a:latin typeface="Times New Roman" panose="02020603050405020304" pitchFamily="18" charset="0"/>
              </a:rPr>
              <a:t>1</a:t>
            </a:r>
            <a:r>
              <a:rPr lang="cs-CZ" altLang="de-CZ" sz="2800" dirty="0">
                <a:latin typeface="Times New Roman" panose="02020603050405020304" pitchFamily="18" charset="0"/>
              </a:rPr>
              <a:t>jam/</a:t>
            </a:r>
          </a:p>
          <a:p>
            <a:pPr marL="338138" indent="-338138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Vzhledem k tomu, že plurálový kmen je /</a:t>
            </a:r>
            <a:r>
              <a:rPr lang="cs-CZ" altLang="de-CZ" sz="2800" dirty="0" err="1">
                <a:latin typeface="Times New Roman" panose="02020603050405020304" pitchFamily="18" charset="0"/>
              </a:rPr>
              <a:t>mužj</a:t>
            </a:r>
            <a:r>
              <a:rPr lang="cs-CZ" altLang="de-CZ" sz="2800" dirty="0">
                <a:latin typeface="Times New Roman" panose="02020603050405020304" pitchFamily="18" charset="0"/>
              </a:rPr>
              <a:t>/, resp. </a:t>
            </a:r>
            <a:br>
              <a:rPr lang="ru-RU" altLang="de-CZ" sz="2800" dirty="0">
                <a:latin typeface="Times New Roman" panose="02020603050405020304" pitchFamily="18" charset="0"/>
              </a:rPr>
            </a:br>
            <a:r>
              <a:rPr lang="ru-RU" altLang="de-CZ" sz="2800" dirty="0">
                <a:latin typeface="Times New Roman" panose="02020603050405020304" pitchFamily="18" charset="0"/>
              </a:rPr>
              <a:t>/</a:t>
            </a:r>
            <a:r>
              <a:rPr lang="cs-CZ" altLang="de-CZ" sz="2800" dirty="0">
                <a:latin typeface="Times New Roman" panose="02020603050405020304" pitchFamily="18" charset="0"/>
              </a:rPr>
              <a:t>druz</a:t>
            </a:r>
            <a:r>
              <a:rPr lang="cs-CZ" altLang="de-CZ" sz="2400" baseline="-16000" dirty="0">
                <a:latin typeface="Times New Roman" panose="02020603050405020304" pitchFamily="18" charset="0"/>
              </a:rPr>
              <a:t>1</a:t>
            </a:r>
            <a:r>
              <a:rPr lang="cs-CZ" altLang="de-CZ" sz="2800" dirty="0">
                <a:latin typeface="Times New Roman" panose="02020603050405020304" pitchFamily="18" charset="0"/>
              </a:rPr>
              <a:t>j/, je třeba </a:t>
            </a:r>
            <a:r>
              <a:rPr lang="cs-CZ" altLang="de-CZ" sz="2800" dirty="0" err="1">
                <a:latin typeface="Times New Roman" panose="02020603050405020304" pitchFamily="18" charset="0"/>
              </a:rPr>
              <a:t>Gpl</a:t>
            </a:r>
            <a:r>
              <a:rPr lang="cs-CZ" altLang="de-CZ" sz="2800" dirty="0">
                <a:latin typeface="Times New Roman" panose="02020603050405020304" pitchFamily="18" charset="0"/>
              </a:rPr>
              <a:t> interpretovat jako /</a:t>
            </a:r>
            <a:r>
              <a:rPr lang="cs-CZ" altLang="de-CZ" sz="2800" dirty="0" err="1">
                <a:latin typeface="Times New Roman" panose="02020603050405020304" pitchFamily="18" charset="0"/>
              </a:rPr>
              <a:t>muž#e#j</a:t>
            </a:r>
            <a:r>
              <a:rPr lang="cs-CZ" altLang="de-CZ" sz="2800" dirty="0">
                <a:latin typeface="Times New Roman" panose="02020603050405020304" pitchFamily="18" charset="0"/>
              </a:rPr>
              <a:t>/ + </a:t>
            </a:r>
            <a:r>
              <a:rPr lang="cs-CZ" altLang="de-CZ" sz="2800" dirty="0" err="1">
                <a:latin typeface="Times New Roman" panose="02020603050405020304" pitchFamily="18" charset="0"/>
              </a:rPr>
              <a:t>Ø</a:t>
            </a:r>
            <a:r>
              <a:rPr lang="cs-CZ" altLang="de-CZ" sz="2800" dirty="0">
                <a:latin typeface="Times New Roman" panose="02020603050405020304" pitchFamily="18" charset="0"/>
              </a:rPr>
              <a:t>,</a:t>
            </a:r>
            <a:br>
              <a:rPr lang="ru-RU" altLang="de-CZ" sz="2800" dirty="0">
                <a:latin typeface="Times New Roman" panose="02020603050405020304" pitchFamily="18" charset="0"/>
              </a:rPr>
            </a:br>
            <a:r>
              <a:rPr lang="cs-CZ" altLang="de-CZ" sz="2800" dirty="0">
                <a:latin typeface="Times New Roman" panose="02020603050405020304" pitchFamily="18" charset="0"/>
              </a:rPr>
              <a:t>/druz</a:t>
            </a:r>
            <a:r>
              <a:rPr lang="cs-CZ" altLang="de-CZ" sz="2400" baseline="-16000" dirty="0">
                <a:latin typeface="Times New Roman" panose="02020603050405020304" pitchFamily="18" charset="0"/>
              </a:rPr>
              <a:t>1</a:t>
            </a:r>
            <a:r>
              <a:rPr lang="cs-CZ" altLang="de-CZ" sz="2800" dirty="0">
                <a:latin typeface="Times New Roman" panose="02020603050405020304" pitchFamily="18" charset="0"/>
              </a:rPr>
              <a:t>#e#j/ + </a:t>
            </a:r>
            <a:r>
              <a:rPr lang="cs-CZ" altLang="de-CZ" sz="2800" dirty="0" err="1">
                <a:latin typeface="Times New Roman" panose="02020603050405020304" pitchFamily="18" charset="0"/>
              </a:rPr>
              <a:t>Ø</a:t>
            </a:r>
            <a:r>
              <a:rPr lang="cs-CZ" altLang="de-CZ" sz="2800" dirty="0">
                <a:latin typeface="Times New Roman" panose="02020603050405020304" pitchFamily="18" charset="0"/>
              </a:rPr>
              <a:t>; jedná se o jinou morfologickou strukturu než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рублей</a:t>
            </a:r>
            <a:r>
              <a:rPr lang="cs-CZ" altLang="de-CZ" sz="2800" i="1" dirty="0">
                <a:latin typeface="Times New Roman" panose="02020603050405020304" pitchFamily="18" charset="0"/>
              </a:rPr>
              <a:t>,</a:t>
            </a:r>
            <a:r>
              <a:rPr lang="cs-CZ" altLang="de-CZ" sz="2800" dirty="0">
                <a:latin typeface="Times New Roman" panose="02020603050405020304" pitchFamily="18" charset="0"/>
              </a:rPr>
              <a:t> kde je /rubl, + ej/.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Мужей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друзей</a:t>
            </a:r>
            <a:r>
              <a:rPr lang="cs-CZ" altLang="de-CZ" sz="2800" dirty="0">
                <a:latin typeface="Times New Roman" panose="02020603050405020304" pitchFamily="18" charset="0"/>
              </a:rPr>
              <a:t> mají morfologicky stejnou strukturu jako </a:t>
            </a:r>
            <a:r>
              <a:rPr lang="cs-CZ" altLang="de-CZ" sz="2800" dirty="0" err="1">
                <a:latin typeface="Times New Roman" panose="02020603050405020304" pitchFamily="18" charset="0"/>
              </a:rPr>
              <a:t>Nsg</a:t>
            </a:r>
            <a:r>
              <a:rPr lang="cs-CZ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мурав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е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й</a:t>
            </a:r>
            <a:endParaRPr lang="cs-CZ" altLang="de-CZ" sz="2800" i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el 1">
            <a:extLst>
              <a:ext uri="{FF2B5EF4-FFF2-40B4-BE49-F238E27FC236}">
                <a16:creationId xmlns:a16="http://schemas.microsoft.com/office/drawing/2014/main" id="{BA64F462-AED1-AA8B-07E8-6AC86754A8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18488" cy="708025"/>
          </a:xfrm>
        </p:spPr>
        <p:txBody>
          <a:bodyPr/>
          <a:lstStyle/>
          <a:p>
            <a:pPr algn="l"/>
            <a:r>
              <a:rPr lang="de-DE" altLang="de-CZ" sz="2800">
                <a:latin typeface="Times New Roman" panose="02020603050405020304" pitchFamily="18" charset="0"/>
              </a:rPr>
              <a:t>RG (1980, §1211):</a:t>
            </a:r>
          </a:p>
        </p:txBody>
      </p:sp>
      <p:sp>
        <p:nvSpPr>
          <p:cNvPr id="50178" name="Rechteck 3">
            <a:extLst>
              <a:ext uri="{FF2B5EF4-FFF2-40B4-BE49-F238E27FC236}">
                <a16:creationId xmlns:a16="http://schemas.microsoft.com/office/drawing/2014/main" id="{E1EA40AA-37EF-3322-2B03-E04D5757D4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1196975"/>
            <a:ext cx="8135937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de-CZ" sz="2800">
                <a:solidFill>
                  <a:schemeClr val="tx1"/>
                </a:solidFill>
                <a:latin typeface="Times New Roman" panose="02020603050405020304" pitchFamily="18" charset="0"/>
              </a:rPr>
              <a:t>Существительные с</a:t>
            </a:r>
            <a:r>
              <a:rPr lang="en-US" altLang="de-CZ" sz="2800">
                <a:solidFill>
                  <a:schemeClr val="tx1"/>
                </a:solidFill>
                <a:latin typeface="Times New Roman" panose="02020603050405020304" pitchFamily="18" charset="0"/>
              </a:rPr>
              <a:t> |j|</a:t>
            </a:r>
            <a:r>
              <a:rPr lang="ru-RU" altLang="de-CZ" sz="2800">
                <a:solidFill>
                  <a:schemeClr val="tx1"/>
                </a:solidFill>
                <a:latin typeface="Times New Roman" panose="02020603050405020304" pitchFamily="18" charset="0"/>
              </a:rPr>
              <a:t> в конце основы мн. ч. имеют в им. п. флексию ­|а| (орфогр. ­</a:t>
            </a:r>
            <a:r>
              <a:rPr lang="ru-RU" altLang="de-CZ" sz="2800" i="1">
                <a:solidFill>
                  <a:schemeClr val="tx1"/>
                </a:solidFill>
                <a:latin typeface="Times New Roman" panose="02020603050405020304" pitchFamily="18" charset="0"/>
              </a:rPr>
              <a:t>я</a:t>
            </a:r>
            <a:r>
              <a:rPr lang="ru-RU" altLang="de-CZ" sz="2800">
                <a:solidFill>
                  <a:schemeClr val="tx1"/>
                </a:solidFill>
                <a:latin typeface="Times New Roman" panose="02020603050405020304" pitchFamily="18" charset="0"/>
              </a:rPr>
              <a:t>) и в форме род. п. — флексии ­|оф</a:t>
            </a:r>
            <a:r>
              <a:rPr lang="ru-RU" altLang="de-CZ" sz="2800" baseline="-25000">
                <a:solidFill>
                  <a:schemeClr val="tx1"/>
                </a:solidFill>
                <a:latin typeface="Times New Roman" panose="02020603050405020304" pitchFamily="18" charset="0"/>
              </a:rPr>
              <a:t>2</a:t>
            </a:r>
            <a:r>
              <a:rPr lang="ru-RU" altLang="de-CZ" sz="2800">
                <a:solidFill>
                  <a:schemeClr val="tx1"/>
                </a:solidFill>
                <a:latin typeface="Times New Roman" panose="02020603050405020304" pitchFamily="18" charset="0"/>
              </a:rPr>
              <a:t>| (орфогр. ­</a:t>
            </a:r>
            <a:r>
              <a:rPr lang="ru-RU" altLang="de-CZ" sz="2800" i="1">
                <a:solidFill>
                  <a:schemeClr val="tx1"/>
                </a:solidFill>
                <a:latin typeface="Times New Roman" panose="02020603050405020304" pitchFamily="18" charset="0"/>
              </a:rPr>
              <a:t>ёв</a:t>
            </a:r>
            <a:r>
              <a:rPr lang="ru-RU" altLang="de-CZ" sz="2800">
                <a:solidFill>
                  <a:schemeClr val="tx1"/>
                </a:solidFill>
                <a:latin typeface="Times New Roman" panose="02020603050405020304" pitchFamily="18" charset="0"/>
              </a:rPr>
              <a:t>, ­</a:t>
            </a:r>
            <a:r>
              <a:rPr lang="ru-RU" altLang="de-CZ" sz="2800" i="1">
                <a:solidFill>
                  <a:schemeClr val="tx1"/>
                </a:solidFill>
                <a:latin typeface="Times New Roman" panose="02020603050405020304" pitchFamily="18" charset="0"/>
              </a:rPr>
              <a:t>ев</a:t>
            </a:r>
            <a:r>
              <a:rPr lang="ru-RU" altLang="de-CZ" sz="2800">
                <a:solidFill>
                  <a:schemeClr val="tx1"/>
                </a:solidFill>
                <a:latin typeface="Times New Roman" panose="02020603050405020304" pitchFamily="18" charset="0"/>
              </a:rPr>
              <a:t>) или </a:t>
            </a:r>
            <a:r>
              <a:rPr lang="ru-RU" altLang="de-CZ" sz="2800">
                <a:solidFill>
                  <a:srgbClr val="FF0000"/>
                </a:solidFill>
                <a:latin typeface="Times New Roman" panose="02020603050405020304" pitchFamily="18" charset="0"/>
              </a:rPr>
              <a:t>нулевую</a:t>
            </a:r>
            <a:r>
              <a:rPr lang="ru-RU" altLang="de-CZ" sz="2800">
                <a:solidFill>
                  <a:schemeClr val="tx1"/>
                </a:solidFill>
                <a:latin typeface="Times New Roman" panose="02020603050405020304" pitchFamily="18" charset="0"/>
              </a:rPr>
              <a:t>. Выбор флексии род. п. определяется типом ударения. Существительные с ударением на флексии в формах мн. ч. имеют в род. п. </a:t>
            </a:r>
            <a:r>
              <a:rPr lang="ru-RU" altLang="de-CZ" sz="2800">
                <a:solidFill>
                  <a:srgbClr val="FF0000"/>
                </a:solidFill>
                <a:latin typeface="Times New Roman" panose="02020603050405020304" pitchFamily="18" charset="0"/>
              </a:rPr>
              <a:t>нулевую флексию с беглой гласной в основе перед</a:t>
            </a:r>
            <a:r>
              <a:rPr lang="en-US" altLang="de-CZ" sz="2800">
                <a:solidFill>
                  <a:srgbClr val="FF0000"/>
                </a:solidFill>
                <a:latin typeface="Times New Roman" panose="02020603050405020304" pitchFamily="18" charset="0"/>
              </a:rPr>
              <a:t> |j|</a:t>
            </a:r>
            <a:r>
              <a:rPr lang="ru-RU" altLang="de-CZ" sz="28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ru-RU" altLang="de-CZ" sz="2800">
                <a:solidFill>
                  <a:schemeClr val="tx1"/>
                </a:solidFill>
                <a:latin typeface="Times New Roman" panose="02020603050405020304" pitchFamily="18" charset="0"/>
              </a:rPr>
              <a:t>(см. § 1231): </a:t>
            </a:r>
            <a:r>
              <a:rPr lang="ru-RU" altLang="de-CZ" sz="2800" i="1">
                <a:solidFill>
                  <a:schemeClr val="tx1"/>
                </a:solidFill>
                <a:latin typeface="Times New Roman" panose="02020603050405020304" pitchFamily="18" charset="0"/>
              </a:rPr>
              <a:t>друг</a:t>
            </a:r>
            <a:r>
              <a:rPr lang="ru-RU" altLang="de-CZ" sz="2800">
                <a:solidFill>
                  <a:schemeClr val="tx1"/>
                </a:solidFill>
                <a:latin typeface="Times New Roman" panose="02020603050405020304" pitchFamily="18" charset="0"/>
              </a:rPr>
              <a:t> — </a:t>
            </a:r>
            <a:r>
              <a:rPr lang="ru-RU" altLang="de-CZ" sz="2800" i="1">
                <a:solidFill>
                  <a:schemeClr val="tx1"/>
                </a:solidFill>
                <a:latin typeface="Times New Roman" panose="02020603050405020304" pitchFamily="18" charset="0"/>
              </a:rPr>
              <a:t>друзья</a:t>
            </a:r>
            <a:r>
              <a:rPr lang="ru-RU" altLang="de-CZ" sz="2800">
                <a:solidFill>
                  <a:schemeClr val="tx1"/>
                </a:solidFill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solidFill>
                  <a:schemeClr val="tx1"/>
                </a:solidFill>
                <a:latin typeface="Times New Roman" panose="02020603050405020304" pitchFamily="18" charset="0"/>
              </a:rPr>
              <a:t>друзей</a:t>
            </a:r>
            <a:r>
              <a:rPr lang="ru-RU" altLang="de-CZ" sz="2800">
                <a:solidFill>
                  <a:schemeClr val="tx1"/>
                </a:solidFill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solidFill>
                  <a:schemeClr val="tx1"/>
                </a:solidFill>
                <a:latin typeface="Times New Roman" panose="02020603050405020304" pitchFamily="18" charset="0"/>
              </a:rPr>
              <a:t>князь</a:t>
            </a:r>
            <a:r>
              <a:rPr lang="ru-RU" altLang="de-CZ" sz="2800">
                <a:solidFill>
                  <a:schemeClr val="tx1"/>
                </a:solidFill>
                <a:latin typeface="Times New Roman" panose="02020603050405020304" pitchFamily="18" charset="0"/>
              </a:rPr>
              <a:t> — </a:t>
            </a:r>
            <a:r>
              <a:rPr lang="ru-RU" altLang="de-CZ" sz="2800" i="1">
                <a:solidFill>
                  <a:schemeClr val="tx1"/>
                </a:solidFill>
                <a:latin typeface="Times New Roman" panose="02020603050405020304" pitchFamily="18" charset="0"/>
              </a:rPr>
              <a:t>князья</a:t>
            </a:r>
            <a:r>
              <a:rPr lang="ru-RU" altLang="de-CZ" sz="2800">
                <a:solidFill>
                  <a:schemeClr val="tx1"/>
                </a:solidFill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solidFill>
                  <a:schemeClr val="tx1"/>
                </a:solidFill>
                <a:latin typeface="Times New Roman" panose="02020603050405020304" pitchFamily="18" charset="0"/>
              </a:rPr>
              <a:t>князей</a:t>
            </a:r>
            <a:r>
              <a:rPr lang="ru-RU" altLang="de-CZ" sz="2800">
                <a:solidFill>
                  <a:schemeClr val="tx1"/>
                </a:solidFill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solidFill>
                  <a:schemeClr val="tx1"/>
                </a:solidFill>
                <a:latin typeface="Times New Roman" panose="02020603050405020304" pitchFamily="18" charset="0"/>
              </a:rPr>
              <a:t>муж</a:t>
            </a:r>
            <a:r>
              <a:rPr lang="ru-RU" altLang="de-CZ" sz="2800">
                <a:solidFill>
                  <a:schemeClr val="tx1"/>
                </a:solidFill>
                <a:latin typeface="Times New Roman" panose="02020603050405020304" pitchFamily="18" charset="0"/>
              </a:rPr>
              <a:t> — </a:t>
            </a:r>
            <a:r>
              <a:rPr lang="ru-RU" altLang="de-CZ" sz="2800" i="1">
                <a:solidFill>
                  <a:schemeClr val="tx1"/>
                </a:solidFill>
                <a:latin typeface="Times New Roman" panose="02020603050405020304" pitchFamily="18" charset="0"/>
              </a:rPr>
              <a:t>мужья</a:t>
            </a:r>
            <a:r>
              <a:rPr lang="ru-RU" altLang="de-CZ" sz="2800">
                <a:solidFill>
                  <a:schemeClr val="tx1"/>
                </a:solidFill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solidFill>
                  <a:schemeClr val="tx1"/>
                </a:solidFill>
                <a:latin typeface="Times New Roman" panose="02020603050405020304" pitchFamily="18" charset="0"/>
              </a:rPr>
              <a:t>мужей</a:t>
            </a:r>
            <a:r>
              <a:rPr lang="ru-RU" altLang="de-CZ" sz="2800">
                <a:solidFill>
                  <a:schemeClr val="tx1"/>
                </a:solidFill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solidFill>
                  <a:schemeClr val="tx1"/>
                </a:solidFill>
                <a:latin typeface="Times New Roman" panose="02020603050405020304" pitchFamily="18" charset="0"/>
              </a:rPr>
              <a:t>сын</a:t>
            </a:r>
            <a:r>
              <a:rPr lang="ru-RU" altLang="de-CZ" sz="2800">
                <a:solidFill>
                  <a:schemeClr val="tx1"/>
                </a:solidFill>
                <a:latin typeface="Times New Roman" panose="02020603050405020304" pitchFamily="18" charset="0"/>
              </a:rPr>
              <a:t> — </a:t>
            </a:r>
            <a:r>
              <a:rPr lang="ru-RU" altLang="de-CZ" sz="2800" i="1">
                <a:solidFill>
                  <a:schemeClr val="tx1"/>
                </a:solidFill>
                <a:latin typeface="Times New Roman" panose="02020603050405020304" pitchFamily="18" charset="0"/>
              </a:rPr>
              <a:t>сыновья</a:t>
            </a:r>
            <a:r>
              <a:rPr lang="ru-RU" altLang="de-CZ" sz="2800">
                <a:solidFill>
                  <a:schemeClr val="tx1"/>
                </a:solidFill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solidFill>
                  <a:schemeClr val="tx1"/>
                </a:solidFill>
                <a:latin typeface="Times New Roman" panose="02020603050405020304" pitchFamily="18" charset="0"/>
              </a:rPr>
              <a:t>сыновей</a:t>
            </a:r>
            <a:r>
              <a:rPr lang="ru-RU" altLang="de-CZ" sz="2800">
                <a:solidFill>
                  <a:schemeClr val="tx1"/>
                </a:solidFill>
                <a:latin typeface="Times New Roman" panose="02020603050405020304" pitchFamily="18" charset="0"/>
              </a:rPr>
              <a:t> (о форме </a:t>
            </a:r>
            <a:r>
              <a:rPr lang="ru-RU" altLang="de-CZ" sz="2800" i="1">
                <a:solidFill>
                  <a:schemeClr val="tx1"/>
                </a:solidFill>
                <a:latin typeface="Times New Roman" panose="02020603050405020304" pitchFamily="18" charset="0"/>
              </a:rPr>
              <a:t>сыны</a:t>
            </a:r>
            <a:r>
              <a:rPr lang="ru-RU" altLang="de-CZ" sz="2800">
                <a:solidFill>
                  <a:schemeClr val="tx1"/>
                </a:solidFill>
                <a:latin typeface="Times New Roman" panose="02020603050405020304" pitchFamily="18" charset="0"/>
              </a:rPr>
              <a:t> см. ниже). </a:t>
            </a:r>
            <a:endParaRPr lang="de-DE" altLang="de-CZ" sz="28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>
            <a:extLst>
              <a:ext uri="{FF2B5EF4-FFF2-40B4-BE49-F238E27FC236}">
                <a16:creationId xmlns:a16="http://schemas.microsoft.com/office/drawing/2014/main" id="{6ED061C7-BD57-3746-6FBF-A88E17DFB4E8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42900" y="230188"/>
            <a:ext cx="8512175" cy="6249987"/>
          </a:xfrm>
        </p:spPr>
        <p:txBody>
          <a:bodyPr anchor="t"/>
          <a:lstStyle/>
          <a:p>
            <a:pPr marL="338138" indent="-338138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Ještě delší rozšíření kmene má substantivum </a:t>
            </a:r>
            <a:r>
              <a:rPr lang="cs-CZ" altLang="de-CZ" sz="2800" i="1">
                <a:latin typeface="Times New Roman" panose="02020603050405020304" pitchFamily="18" charset="0"/>
              </a:rPr>
              <a:t>сын: сыновь</a:t>
            </a:r>
            <a:r>
              <a:rPr lang="cs-CZ" altLang="de-CZ" sz="2800" i="1" u="sng">
                <a:latin typeface="Times New Roman" panose="02020603050405020304" pitchFamily="18" charset="0"/>
              </a:rPr>
              <a:t>я</a:t>
            </a:r>
            <a:r>
              <a:rPr lang="cs-CZ" altLang="de-CZ" sz="2800">
                <a:latin typeface="Times New Roman" panose="02020603050405020304" pitchFamily="18" charset="0"/>
              </a:rPr>
              <a:t>. Gpl </a:t>
            </a:r>
            <a:r>
              <a:rPr lang="cs-CZ" altLang="de-CZ" sz="2800" i="1">
                <a:latin typeface="Times New Roman" panose="02020603050405020304" pitchFamily="18" charset="0"/>
              </a:rPr>
              <a:t>сыновей</a:t>
            </a:r>
            <a:r>
              <a:rPr lang="cs-CZ" altLang="de-CZ" sz="2800">
                <a:latin typeface="Times New Roman" panose="02020603050405020304" pitchFamily="18" charset="0"/>
              </a:rPr>
              <a:t> má v soulad</a:t>
            </a:r>
            <a:r>
              <a:rPr lang="de-CH" altLang="de-CZ" sz="2800">
                <a:latin typeface="Times New Roman" panose="02020603050405020304" pitchFamily="18" charset="0"/>
              </a:rPr>
              <a:t>u</a:t>
            </a:r>
            <a:r>
              <a:rPr lang="cs-CZ" altLang="de-CZ" sz="2800">
                <a:latin typeface="Times New Roman" panose="02020603050405020304" pitchFamily="18" charset="0"/>
              </a:rPr>
              <a:t> s posledním odstavcem nulovou koncovkou</a:t>
            </a:r>
          </a:p>
          <a:p>
            <a:pPr marL="338138" indent="-338138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Obecně nulová koncovka v Gpl maskulin není vzácná: mají ji zejména substantiva na -</a:t>
            </a:r>
            <a:r>
              <a:rPr lang="cs-CZ" altLang="de-CZ" sz="2800" i="1">
                <a:latin typeface="Times New Roman" panose="02020603050405020304" pitchFamily="18" charset="0"/>
              </a:rPr>
              <a:t>in</a:t>
            </a:r>
            <a:r>
              <a:rPr lang="cs-CZ" altLang="de-CZ" sz="2800">
                <a:latin typeface="Times New Roman" panose="02020603050405020304" pitchFamily="18" charset="0"/>
              </a:rPr>
              <a:t> (které v pl odpadne) s Npl na -</a:t>
            </a:r>
            <a:r>
              <a:rPr lang="cs-CZ" altLang="de-CZ" sz="2800" i="1">
                <a:latin typeface="Times New Roman" panose="02020603050405020304" pitchFamily="18" charset="0"/>
              </a:rPr>
              <a:t>e</a:t>
            </a:r>
            <a:r>
              <a:rPr lang="cs-CZ" altLang="de-CZ" sz="2800">
                <a:latin typeface="Times New Roman" panose="02020603050405020304" pitchFamily="18" charset="0"/>
              </a:rPr>
              <a:t>: </a:t>
            </a:r>
            <a:r>
              <a:rPr lang="cs-CZ" altLang="de-CZ" sz="2800" i="1">
                <a:latin typeface="Times New Roman" panose="02020603050405020304" pitchFamily="18" charset="0"/>
              </a:rPr>
              <a:t>крестьянин, англичанин</a:t>
            </a:r>
            <a:r>
              <a:rPr lang="cs-CZ" altLang="de-CZ" sz="2800">
                <a:latin typeface="Times New Roman" panose="02020603050405020304" pitchFamily="18" charset="0"/>
              </a:rPr>
              <a:t>, pl </a:t>
            </a:r>
            <a:r>
              <a:rPr lang="cs-CZ" altLang="de-CZ" sz="2800" i="1">
                <a:latin typeface="Times New Roman" panose="02020603050405020304" pitchFamily="18" charset="0"/>
              </a:rPr>
              <a:t>крестьяне, англичане</a:t>
            </a:r>
            <a:r>
              <a:rPr lang="cs-CZ" altLang="de-CZ" sz="2800">
                <a:latin typeface="Times New Roman" panose="02020603050405020304" pitchFamily="18" charset="0"/>
              </a:rPr>
              <a:t>, Gpl </a:t>
            </a:r>
            <a:r>
              <a:rPr lang="cs-CZ" altLang="de-CZ" sz="2800" i="1">
                <a:latin typeface="Times New Roman" panose="02020603050405020304" pitchFamily="18" charset="0"/>
              </a:rPr>
              <a:t>крестьян, англичан</a:t>
            </a:r>
            <a:r>
              <a:rPr lang="cs-CZ" altLang="de-CZ" sz="2800">
                <a:latin typeface="Times New Roman" panose="02020603050405020304" pitchFamily="18" charset="0"/>
              </a:rPr>
              <a:t>, další označení národů jako </a:t>
            </a:r>
            <a:r>
              <a:rPr lang="cs-CZ" altLang="de-CZ" sz="2800" i="1">
                <a:latin typeface="Times New Roman" panose="02020603050405020304" pitchFamily="18" charset="0"/>
              </a:rPr>
              <a:t>груз</a:t>
            </a:r>
            <a:r>
              <a:rPr lang="cs-CZ" altLang="de-CZ" sz="2800" i="1" u="sng">
                <a:latin typeface="Times New Roman" panose="02020603050405020304" pitchFamily="18" charset="0"/>
              </a:rPr>
              <a:t>и</a:t>
            </a:r>
            <a:r>
              <a:rPr lang="cs-CZ" altLang="de-CZ" sz="2800" i="1">
                <a:latin typeface="Times New Roman" panose="02020603050405020304" pitchFamily="18" charset="0"/>
              </a:rPr>
              <a:t>н</a:t>
            </a:r>
            <a:r>
              <a:rPr lang="cs-CZ" altLang="de-CZ" sz="2800">
                <a:latin typeface="Times New Roman" panose="02020603050405020304" pitchFamily="18" charset="0"/>
              </a:rPr>
              <a:t>, Npl </a:t>
            </a:r>
            <a:r>
              <a:rPr lang="cs-CZ" altLang="de-CZ" sz="2800" i="1">
                <a:latin typeface="Times New Roman" panose="02020603050405020304" pitchFamily="18" charset="0"/>
              </a:rPr>
              <a:t>грузины</a:t>
            </a:r>
            <a:r>
              <a:rPr lang="cs-CZ" altLang="de-CZ" sz="2800">
                <a:latin typeface="Times New Roman" panose="02020603050405020304" pitchFamily="18" charset="0"/>
              </a:rPr>
              <a:t>, Gpl </a:t>
            </a:r>
            <a:r>
              <a:rPr lang="cs-CZ" altLang="de-CZ" sz="2800" i="1">
                <a:latin typeface="Times New Roman" panose="02020603050405020304" pitchFamily="18" charset="0"/>
              </a:rPr>
              <a:t>грузин</a:t>
            </a:r>
            <a:r>
              <a:rPr lang="cs-CZ" altLang="de-CZ" sz="2800">
                <a:latin typeface="Times New Roman" panose="02020603050405020304" pitchFamily="18" charset="0"/>
              </a:rPr>
              <a:t>, </a:t>
            </a:r>
            <a:r>
              <a:rPr lang="cs-CZ" altLang="de-CZ" sz="2800" i="1">
                <a:latin typeface="Times New Roman" panose="02020603050405020304" pitchFamily="18" charset="0"/>
              </a:rPr>
              <a:t>турок</a:t>
            </a:r>
            <a:r>
              <a:rPr lang="cs-CZ" altLang="de-CZ" sz="2800">
                <a:latin typeface="Times New Roman" panose="02020603050405020304" pitchFamily="18" charset="0"/>
              </a:rPr>
              <a:t>, Npl </a:t>
            </a:r>
            <a:r>
              <a:rPr lang="cs-CZ" altLang="de-CZ" sz="2800" i="1">
                <a:latin typeface="Times New Roman" panose="02020603050405020304" pitchFamily="18" charset="0"/>
              </a:rPr>
              <a:t>турки</a:t>
            </a:r>
            <a:r>
              <a:rPr lang="cs-CZ" altLang="de-CZ" sz="2800">
                <a:latin typeface="Times New Roman" panose="02020603050405020304" pitchFamily="18" charset="0"/>
              </a:rPr>
              <a:t>, Gpl </a:t>
            </a:r>
            <a:r>
              <a:rPr lang="cs-CZ" altLang="de-CZ" sz="2800" i="1">
                <a:latin typeface="Times New Roman" panose="02020603050405020304" pitchFamily="18" charset="0"/>
              </a:rPr>
              <a:t>турок</a:t>
            </a:r>
            <a:r>
              <a:rPr lang="cs-CZ" altLang="de-CZ" sz="2800">
                <a:latin typeface="Times New Roman" panose="02020603050405020304" pitchFamily="18" charset="0"/>
              </a:rPr>
              <a:t>, některá označení osob z oblasti vojenské jako </a:t>
            </a:r>
            <a:r>
              <a:rPr lang="cs-CZ" altLang="de-CZ" sz="2800" i="1">
                <a:latin typeface="Times New Roman" panose="02020603050405020304" pitchFamily="18" charset="0"/>
              </a:rPr>
              <a:t>партизан</a:t>
            </a:r>
            <a:r>
              <a:rPr lang="cs-CZ" altLang="de-CZ" sz="2800">
                <a:latin typeface="Times New Roman" panose="02020603050405020304" pitchFamily="18" charset="0"/>
              </a:rPr>
              <a:t>, Npl </a:t>
            </a:r>
            <a:r>
              <a:rPr lang="cs-CZ" altLang="de-CZ" sz="2800" i="1">
                <a:latin typeface="Times New Roman" panose="02020603050405020304" pitchFamily="18" charset="0"/>
              </a:rPr>
              <a:t>партизаны</a:t>
            </a:r>
            <a:r>
              <a:rPr lang="cs-CZ" altLang="de-CZ" sz="2800">
                <a:latin typeface="Times New Roman" panose="02020603050405020304" pitchFamily="18" charset="0"/>
              </a:rPr>
              <a:t>, Gpl </a:t>
            </a:r>
            <a:r>
              <a:rPr lang="cs-CZ" altLang="de-CZ" sz="2800" i="1">
                <a:latin typeface="Times New Roman" panose="02020603050405020304" pitchFamily="18" charset="0"/>
              </a:rPr>
              <a:t>парти-зан</a:t>
            </a:r>
            <a:r>
              <a:rPr lang="cs-CZ" altLang="de-CZ" sz="2800">
                <a:latin typeface="Times New Roman" panose="02020603050405020304" pitchFamily="18" charset="0"/>
              </a:rPr>
              <a:t>, </a:t>
            </a:r>
            <a:r>
              <a:rPr lang="cs-CZ" altLang="de-CZ" sz="2800" i="1">
                <a:latin typeface="Times New Roman" panose="02020603050405020304" pitchFamily="18" charset="0"/>
              </a:rPr>
              <a:t>солдат</a:t>
            </a:r>
            <a:r>
              <a:rPr lang="cs-CZ" altLang="de-CZ" sz="2800">
                <a:latin typeface="Times New Roman" panose="02020603050405020304" pitchFamily="18" charset="0"/>
              </a:rPr>
              <a:t>, Npl </a:t>
            </a:r>
            <a:r>
              <a:rPr lang="cs-CZ" altLang="de-CZ" sz="2800" i="1">
                <a:latin typeface="Times New Roman" panose="02020603050405020304" pitchFamily="18" charset="0"/>
              </a:rPr>
              <a:t>солдаты</a:t>
            </a:r>
            <a:r>
              <a:rPr lang="cs-CZ" altLang="de-CZ" sz="2800">
                <a:latin typeface="Times New Roman" panose="02020603050405020304" pitchFamily="18" charset="0"/>
              </a:rPr>
              <a:t>, Gpl </a:t>
            </a:r>
            <a:r>
              <a:rPr lang="cs-CZ" altLang="de-CZ" sz="2800" i="1">
                <a:latin typeface="Times New Roman" panose="02020603050405020304" pitchFamily="18" charset="0"/>
              </a:rPr>
              <a:t>солдат</a:t>
            </a:r>
            <a:r>
              <a:rPr lang="cs-CZ" altLang="de-CZ" sz="2800">
                <a:latin typeface="Times New Roman" panose="02020603050405020304" pitchFamily="18" charset="0"/>
              </a:rPr>
              <a:t> aj., některé míry jako </a:t>
            </a:r>
            <a:r>
              <a:rPr lang="cs-CZ" altLang="de-CZ" sz="2800" i="1">
                <a:latin typeface="Times New Roman" panose="02020603050405020304" pitchFamily="18" charset="0"/>
              </a:rPr>
              <a:t>ватт</a:t>
            </a:r>
            <a:r>
              <a:rPr lang="cs-CZ" altLang="de-CZ" sz="2800">
                <a:latin typeface="Times New Roman" panose="02020603050405020304" pitchFamily="18" charset="0"/>
              </a:rPr>
              <a:t>, </a:t>
            </a:r>
            <a:r>
              <a:rPr lang="cs-CZ" altLang="de-CZ" sz="2800" i="1">
                <a:latin typeface="Times New Roman" panose="02020603050405020304" pitchFamily="18" charset="0"/>
              </a:rPr>
              <a:t>грамм</a:t>
            </a:r>
            <a:r>
              <a:rPr lang="cs-CZ" altLang="de-CZ" sz="2800">
                <a:latin typeface="Times New Roman" panose="02020603050405020304" pitchFamily="18" charset="0"/>
              </a:rPr>
              <a:t>, některé párové předměty jako </a:t>
            </a:r>
            <a:r>
              <a:rPr lang="cs-CZ" altLang="de-CZ" sz="2800" i="1">
                <a:latin typeface="Times New Roman" panose="02020603050405020304" pitchFamily="18" charset="0"/>
              </a:rPr>
              <a:t>глаз, сапог</a:t>
            </a:r>
            <a:r>
              <a:rPr lang="cs-CZ" altLang="de-CZ" sz="2800">
                <a:latin typeface="Times New Roman" panose="02020603050405020304" pitchFamily="18" charset="0"/>
              </a:rPr>
              <a:t> a slova </a:t>
            </a:r>
            <a:r>
              <a:rPr lang="cs-CZ" altLang="de-CZ" sz="2800" i="1">
                <a:latin typeface="Times New Roman" panose="02020603050405020304" pitchFamily="18" charset="0"/>
              </a:rPr>
              <a:t>волос</a:t>
            </a:r>
            <a:r>
              <a:rPr lang="cs-CZ" altLang="de-CZ" sz="2800">
                <a:latin typeface="Times New Roman" panose="02020603050405020304" pitchFamily="18" charset="0"/>
              </a:rPr>
              <a:t> a </a:t>
            </a:r>
            <a:r>
              <a:rPr lang="cs-CZ" altLang="de-CZ" sz="2800" i="1">
                <a:latin typeface="Times New Roman" panose="02020603050405020304" pitchFamily="18" charset="0"/>
              </a:rPr>
              <a:t>человек</a:t>
            </a:r>
            <a:r>
              <a:rPr lang="cs-CZ" altLang="de-CZ" sz="2800">
                <a:latin typeface="Times New Roman" panose="02020603050405020304" pitchFamily="18" charset="0"/>
              </a:rPr>
              <a:t> (poslední pouze ve spojení s číslovkami typu </a:t>
            </a:r>
            <a:r>
              <a:rPr lang="cs-CZ" altLang="de-CZ" sz="2800" i="1">
                <a:latin typeface="Times New Roman" panose="02020603050405020304" pitchFamily="18" charset="0"/>
              </a:rPr>
              <a:t>пять</a:t>
            </a:r>
            <a:r>
              <a:rPr lang="cs-CZ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 i="1">
                <a:latin typeface="Times New Roman" panose="02020603050405020304" pitchFamily="18" charset="0"/>
              </a:rPr>
              <a:t>человек</a:t>
            </a:r>
            <a:r>
              <a:rPr lang="cs-CZ" altLang="de-CZ" sz="2800">
                <a:latin typeface="Times New Roman" panose="02020603050405020304" pitchFamily="18" charset="0"/>
              </a:rPr>
              <a:t>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>
            <a:extLst>
              <a:ext uri="{FF2B5EF4-FFF2-40B4-BE49-F238E27FC236}">
                <a16:creationId xmlns:a16="http://schemas.microsoft.com/office/drawing/2014/main" id="{964BEE2F-2228-2507-63CD-EE4ACC839B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CH" altLang="de-CZ" sz="3200">
                <a:latin typeface="Times New Roman" panose="02020603050405020304" pitchFamily="18" charset="0"/>
              </a:rPr>
              <a:t>Úvodní poznámky k ruskému tvarosloví</a:t>
            </a: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FA685F28-D58E-20EB-366A-1AD8DE265F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417638"/>
            <a:ext cx="8229600" cy="5408612"/>
          </a:xfrm>
        </p:spPr>
        <p:txBody>
          <a:bodyPr/>
          <a:lstStyle/>
          <a:p>
            <a:pPr marL="331788" indent="-331788" eaLnBrk="1" hangingPunct="1">
              <a:spcBef>
                <a:spcPts val="700"/>
              </a:spcBef>
              <a:buFont typeface="Times New Roman" panose="02020603050405020304" pitchFamily="18" charset="0"/>
              <a:buChar char="•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</a:pPr>
            <a:r>
              <a:rPr lang="cs-CZ" altLang="de-CZ" sz="2800" dirty="0">
                <a:latin typeface="Times New Roman" panose="02020603050405020304" pitchFamily="18" charset="0"/>
              </a:rPr>
              <a:t>Ruština má relativně bohaté tvarosloví, mnoho koncovek, převážně díky systému šesti </a:t>
            </a:r>
            <a:r>
              <a:rPr lang="cs-CZ" altLang="de-CZ" sz="2800" dirty="0" err="1">
                <a:latin typeface="Times New Roman" panose="02020603050405020304" pitchFamily="18" charset="0"/>
              </a:rPr>
              <a:t>flektivně</a:t>
            </a:r>
            <a:r>
              <a:rPr lang="cs-CZ" altLang="de-CZ" sz="2800" dirty="0">
                <a:latin typeface="Times New Roman" panose="02020603050405020304" pitchFamily="18" charset="0"/>
              </a:rPr>
              <a:t> vyjádřených pádů v nominální oblasti. To ji liší od západoevropských a </a:t>
            </a:r>
            <a:r>
              <a:rPr lang="cs-CZ" altLang="de-CZ" sz="2800" dirty="0" err="1">
                <a:latin typeface="Times New Roman" panose="02020603050405020304" pitchFamily="18" charset="0"/>
              </a:rPr>
              <a:t>balkánskoslovanských</a:t>
            </a:r>
            <a:r>
              <a:rPr lang="cs-CZ" altLang="de-CZ" sz="2800" dirty="0">
                <a:latin typeface="Times New Roman" panose="02020603050405020304" pitchFamily="18" charset="0"/>
              </a:rPr>
              <a:t> jazyků a spojuje ji s ostatními slovanskými jazyky</a:t>
            </a:r>
          </a:p>
          <a:p>
            <a:pPr marL="331788" indent="-331788" eaLnBrk="1" hangingPunct="1">
              <a:spcBef>
                <a:spcPts val="700"/>
              </a:spcBef>
              <a:buFont typeface="Times New Roman" panose="02020603050405020304" pitchFamily="18" charset="0"/>
              <a:buChar char="•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</a:pPr>
            <a:r>
              <a:rPr lang="cs-CZ" altLang="de-CZ" sz="2800" dirty="0">
                <a:latin typeface="Times New Roman" panose="02020603050405020304" pitchFamily="18" charset="0"/>
              </a:rPr>
              <a:t>Analýza morfologického systému je </a:t>
            </a:r>
            <a:r>
              <a:rPr lang="cs-CZ" altLang="de-CZ" sz="2800" dirty="0" err="1">
                <a:latin typeface="Times New Roman" panose="02020603050405020304" pitchFamily="18" charset="0"/>
              </a:rPr>
              <a:t>stížena</a:t>
            </a:r>
            <a:r>
              <a:rPr lang="cs-CZ" altLang="de-CZ" sz="2800" dirty="0">
                <a:latin typeface="Times New Roman" panose="02020603050405020304" pitchFamily="18" charset="0"/>
              </a:rPr>
              <a:t> ortografickými konvencemi:</a:t>
            </a:r>
          </a:p>
          <a:p>
            <a:pPr marL="331788" indent="-331788" eaLnBrk="1" hangingPunct="1">
              <a:spcBef>
                <a:spcPts val="700"/>
              </a:spcBef>
              <a:buFont typeface="Times New Roman" panose="02020603050405020304" pitchFamily="18" charset="0"/>
              <a:buChar char="•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</a:pPr>
            <a:r>
              <a:rPr lang="cs-CZ" altLang="de-CZ" sz="2800" i="1" dirty="0" err="1">
                <a:latin typeface="Times New Roman" panose="02020603050405020304" pitchFamily="18" charset="0"/>
              </a:rPr>
              <a:t>женá</a:t>
            </a:r>
            <a:r>
              <a:rPr lang="cs-CZ" altLang="de-CZ" sz="2800" i="1" dirty="0">
                <a:latin typeface="Times New Roman" panose="02020603050405020304" pitchFamily="18" charset="0"/>
              </a:rPr>
              <a:t> –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земля</a:t>
            </a:r>
            <a:r>
              <a:rPr lang="cs-CZ" altLang="de-CZ" sz="2800" i="1" dirty="0">
                <a:latin typeface="Times New Roman" panose="02020603050405020304" pitchFamily="18" charset="0"/>
              </a:rPr>
              <a:t>́,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жён</a:t>
            </a:r>
            <a:r>
              <a:rPr lang="cs-CZ" altLang="de-CZ" sz="2800" i="1" dirty="0">
                <a:latin typeface="Times New Roman" panose="02020603050405020304" pitchFamily="18" charset="0"/>
              </a:rPr>
              <a:t> –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земéль</a:t>
            </a:r>
            <a:endParaRPr lang="cs-CZ" altLang="de-CZ" sz="2800" i="1" dirty="0">
              <a:latin typeface="Times New Roman" panose="02020603050405020304" pitchFamily="18" charset="0"/>
            </a:endParaRPr>
          </a:p>
          <a:p>
            <a:pPr marL="331788" indent="-331788" eaLnBrk="1" hangingPunct="1">
              <a:spcBef>
                <a:spcPts val="700"/>
              </a:spcBef>
              <a:buFont typeface="Times New Roman" panose="02020603050405020304" pitchFamily="18" charset="0"/>
              <a:buChar char="•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</a:pPr>
            <a:r>
              <a:rPr lang="cs-CZ" altLang="de-CZ" sz="2800" dirty="0">
                <a:latin typeface="Times New Roman" panose="02020603050405020304" pitchFamily="18" charset="0"/>
              </a:rPr>
              <a:t>Je nezbytné interpretovat vlastnosti spisovně ruského foneticko-fonologického systému: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окнó</a:t>
            </a:r>
            <a:r>
              <a:rPr lang="cs-CZ" altLang="de-CZ" sz="2800" i="1" dirty="0">
                <a:latin typeface="Times New Roman" panose="02020603050405020304" pitchFamily="18" charset="0"/>
              </a:rPr>
              <a:t> –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слóво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óкна</a:t>
            </a:r>
            <a:r>
              <a:rPr lang="cs-CZ" altLang="de-CZ" sz="2800" i="1" dirty="0">
                <a:latin typeface="Times New Roman" panose="02020603050405020304" pitchFamily="18" charset="0"/>
              </a:rPr>
              <a:t> –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словá</a:t>
            </a:r>
            <a:r>
              <a:rPr lang="cs-CZ" altLang="de-CZ" sz="2800" dirty="0">
                <a:latin typeface="Times New Roman" panose="02020603050405020304" pitchFamily="18" charset="0"/>
              </a:rPr>
              <a:t>: kolik je zde koncovek?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>
            <a:extLst>
              <a:ext uri="{FF2B5EF4-FFF2-40B4-BE49-F238E27FC236}">
                <a16:creationId xmlns:a16="http://schemas.microsoft.com/office/drawing/2014/main" id="{20B75754-F4AD-C43B-7FF4-CE8E21670038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42900" y="215900"/>
            <a:ext cx="8585200" cy="6408738"/>
          </a:xfrm>
        </p:spPr>
        <p:txBody>
          <a:bodyPr anchor="t"/>
          <a:lstStyle/>
          <a:p>
            <a:pPr marL="338138" indent="-338138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Specifické případy jsou substantiva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чёрт</a:t>
            </a:r>
            <a:r>
              <a:rPr lang="cs-CZ" altLang="de-CZ" sz="2800" dirty="0">
                <a:latin typeface="Times New Roman" panose="02020603050405020304" pitchFamily="18" charset="0"/>
              </a:rPr>
              <a:t> a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сосед</a:t>
            </a:r>
            <a:r>
              <a:rPr lang="cs-CZ" altLang="de-CZ" sz="2800" dirty="0">
                <a:latin typeface="Times New Roman" panose="02020603050405020304" pitchFamily="18" charset="0"/>
              </a:rPr>
              <a:t>, která sledují v </a:t>
            </a:r>
            <a:r>
              <a:rPr lang="cs-CZ" altLang="de-CZ" sz="2800" dirty="0" err="1">
                <a:latin typeface="Times New Roman" panose="02020603050405020304" pitchFamily="18" charset="0"/>
              </a:rPr>
              <a:t>sg</a:t>
            </a:r>
            <a:r>
              <a:rPr lang="cs-CZ" altLang="de-CZ" sz="2800" dirty="0">
                <a:latin typeface="Times New Roman" panose="02020603050405020304" pitchFamily="18" charset="0"/>
              </a:rPr>
              <a:t> tvrdé paradigma, v </a:t>
            </a:r>
            <a:r>
              <a:rPr lang="cs-CZ" altLang="de-CZ" sz="2800" dirty="0" err="1">
                <a:latin typeface="Times New Roman" panose="02020603050405020304" pitchFamily="18" charset="0"/>
              </a:rPr>
              <a:t>pl</a:t>
            </a:r>
            <a:r>
              <a:rPr lang="cs-CZ" altLang="de-CZ" sz="2800" dirty="0">
                <a:latin typeface="Times New Roman" panose="02020603050405020304" pitchFamily="18" charset="0"/>
              </a:rPr>
              <a:t> měkké: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сосед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соседа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соседу</a:t>
            </a:r>
            <a:r>
              <a:rPr lang="cs-CZ" altLang="de-CZ" sz="2800" i="1" dirty="0">
                <a:latin typeface="Times New Roman" panose="02020603050405020304" pitchFamily="18" charset="0"/>
              </a:rPr>
              <a:t>, ...,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соседи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соседей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соседям</a:t>
            </a:r>
            <a:r>
              <a:rPr lang="cs-CZ" altLang="de-CZ" sz="2800" dirty="0">
                <a:latin typeface="Times New Roman" panose="02020603050405020304" pitchFamily="18" charset="0"/>
              </a:rPr>
              <a:t>;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чёрт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чёрта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чёрту</a:t>
            </a:r>
            <a:r>
              <a:rPr lang="cs-CZ" altLang="de-CZ" sz="2800" i="1" dirty="0">
                <a:latin typeface="Times New Roman" panose="02020603050405020304" pitchFamily="18" charset="0"/>
              </a:rPr>
              <a:t>, ...,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ч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е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рти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черт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е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й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черт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я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м</a:t>
            </a:r>
            <a:endParaRPr lang="ru-RU" altLang="de-CZ" sz="2800" dirty="0">
              <a:latin typeface="Times New Roman" panose="02020603050405020304" pitchFamily="18" charset="0"/>
            </a:endParaRPr>
          </a:p>
          <a:p>
            <a:pPr marL="338138" indent="-338138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Slovo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чёрт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se vyznačuje dokonce vokalickou kmenovou alternací mezi singulárem a plurálem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>
            <a:extLst>
              <a:ext uri="{FF2B5EF4-FFF2-40B4-BE49-F238E27FC236}">
                <a16:creationId xmlns:a16="http://schemas.microsoft.com/office/drawing/2014/main" id="{90F89338-70EF-0CDF-1C14-0FE3800614E6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79388" y="188913"/>
            <a:ext cx="8713787" cy="6408737"/>
          </a:xfrm>
        </p:spPr>
        <p:txBody>
          <a:bodyPr anchor="t"/>
          <a:lstStyle/>
          <a:p>
            <a:pPr marL="338138" indent="-338138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Neutra</a:t>
            </a:r>
          </a:p>
          <a:p>
            <a:pPr marL="338138" indent="-338138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Neutra se liší od maskulin systematicky pouze v </a:t>
            </a:r>
            <a:r>
              <a:rPr lang="cs-CZ" altLang="de-CZ" sz="2800" dirty="0" err="1">
                <a:latin typeface="Times New Roman" panose="02020603050405020304" pitchFamily="18" charset="0"/>
              </a:rPr>
              <a:t>NAsg</a:t>
            </a:r>
            <a:r>
              <a:rPr lang="cs-CZ" altLang="de-CZ" sz="2800" dirty="0">
                <a:latin typeface="Times New Roman" panose="02020603050405020304" pitchFamily="18" charset="0"/>
              </a:rPr>
              <a:t>, nemají totiž zde nulovou koncovku. Jedno jediné maskulinum má v </a:t>
            </a:r>
            <a:r>
              <a:rPr lang="cs-CZ" altLang="de-CZ" sz="2800" dirty="0" err="1">
                <a:latin typeface="Times New Roman" panose="02020603050405020304" pitchFamily="18" charset="0"/>
              </a:rPr>
              <a:t>Nsg</a:t>
            </a:r>
            <a:r>
              <a:rPr lang="cs-CZ" altLang="de-CZ" sz="2800" dirty="0">
                <a:latin typeface="Times New Roman" panose="02020603050405020304" pitchFamily="18" charset="0"/>
              </a:rPr>
              <a:t> na konci grafické -</a:t>
            </a:r>
            <a:r>
              <a:rPr lang="cs-CZ" altLang="de-CZ" sz="2800" i="1" dirty="0">
                <a:latin typeface="Times New Roman" panose="02020603050405020304" pitchFamily="18" charset="0"/>
              </a:rPr>
              <a:t>e</a:t>
            </a:r>
            <a:r>
              <a:rPr lang="cs-CZ" altLang="de-CZ" sz="2800" dirty="0">
                <a:latin typeface="Times New Roman" panose="02020603050405020304" pitchFamily="18" charset="0"/>
              </a:rPr>
              <a:t> (jehož fonologická interpretace je problematická, protože není pod přízvukem a není s čím ho srovnat):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подмаст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е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рье</a:t>
            </a:r>
            <a:r>
              <a:rPr lang="cs-CZ" altLang="de-CZ" sz="2800" dirty="0">
                <a:latin typeface="Times New Roman" panose="02020603050405020304" pitchFamily="18" charset="0"/>
              </a:rPr>
              <a:t> ,tovaryš</a:t>
            </a:r>
            <a:r>
              <a:rPr lang="cs-CZ" altLang="de-DE" sz="2800" dirty="0">
                <a:latin typeface="Times New Roman" panose="02020603050405020304" pitchFamily="18" charset="0"/>
              </a:rPr>
              <a:t>‘</a:t>
            </a:r>
            <a:r>
              <a:rPr lang="cs-CZ" altLang="de-CZ" sz="2800" dirty="0">
                <a:latin typeface="Times New Roman" panose="02020603050405020304" pitchFamily="18" charset="0"/>
              </a:rPr>
              <a:t>. Slovo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кофе</a:t>
            </a:r>
            <a:r>
              <a:rPr lang="cs-CZ" altLang="de-CZ" sz="2800" dirty="0">
                <a:latin typeface="Times New Roman" panose="02020603050405020304" pitchFamily="18" charset="0"/>
              </a:rPr>
              <a:t> sem nepatří, protože jeho nesklonnost naznačuje, že -</a:t>
            </a:r>
            <a:r>
              <a:rPr lang="cs-CZ" altLang="de-CZ" sz="2800" i="1" dirty="0">
                <a:latin typeface="Times New Roman" panose="02020603050405020304" pitchFamily="18" charset="0"/>
              </a:rPr>
              <a:t>e </a:t>
            </a:r>
            <a:r>
              <a:rPr lang="cs-CZ" altLang="de-CZ" sz="2800" dirty="0">
                <a:latin typeface="Times New Roman" panose="02020603050405020304" pitchFamily="18" charset="0"/>
              </a:rPr>
              <a:t>není koncovka (nehledě na to, že hovorově je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кофе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i středního rodu); zajímavější je odvozený typ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домище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(augmentativa) a </a:t>
            </a:r>
            <a:r>
              <a:rPr lang="ru-RU" altLang="de-CZ" sz="2800" i="1" dirty="0">
                <a:latin typeface="Times New Roman" panose="02020603050405020304" pitchFamily="18" charset="0"/>
              </a:rPr>
              <a:t>домишко</a:t>
            </a:r>
            <a:r>
              <a:rPr lang="ru-RU" altLang="de-CZ" sz="2800" dirty="0">
                <a:latin typeface="Times New Roman" panose="02020603050405020304" pitchFamily="18" charset="0"/>
              </a:rPr>
              <a:t> (</a:t>
            </a:r>
            <a:r>
              <a:rPr lang="cs-CZ" altLang="de-CZ" sz="2800" dirty="0">
                <a:latin typeface="Times New Roman" panose="02020603050405020304" pitchFamily="18" charset="0"/>
              </a:rPr>
              <a:t>deminutiva</a:t>
            </a:r>
            <a:r>
              <a:rPr lang="ru-RU" altLang="de-CZ" sz="2800" dirty="0">
                <a:latin typeface="Times New Roman" panose="02020603050405020304" pitchFamily="18" charset="0"/>
              </a:rPr>
              <a:t>)</a:t>
            </a:r>
            <a:r>
              <a:rPr lang="cs-CZ" altLang="de-CZ" sz="2800" dirty="0">
                <a:latin typeface="Times New Roman" panose="02020603050405020304" pitchFamily="18" charset="0"/>
              </a:rPr>
              <a:t>, který má rod podle základního slova</a:t>
            </a:r>
            <a:r>
              <a:rPr lang="ru-RU" altLang="de-CZ" sz="2800" dirty="0">
                <a:latin typeface="Times New Roman" panose="02020603050405020304" pitchFamily="18" charset="0"/>
              </a:rPr>
              <a:t>: </a:t>
            </a:r>
            <a:r>
              <a:rPr lang="ru-RU" altLang="de-CZ" sz="2800" i="1" dirty="0">
                <a:latin typeface="Times New Roman" panose="02020603050405020304" pitchFamily="18" charset="0"/>
              </a:rPr>
              <a:t>Вот такой не обычный домище!, Домишко был маленький </a:t>
            </a:r>
            <a:r>
              <a:rPr lang="cs-CZ" altLang="de-CZ" sz="2800" dirty="0">
                <a:latin typeface="Times New Roman" panose="02020603050405020304" pitchFamily="18" charset="0"/>
              </a:rPr>
              <a:t>(rod podle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дом</a:t>
            </a:r>
            <a:r>
              <a:rPr lang="cs-CZ" altLang="de-CZ" sz="2800" dirty="0">
                <a:latin typeface="Times New Roman" panose="02020603050405020304" pitchFamily="18" charset="0"/>
              </a:rPr>
              <a:t>). Čili některá maskulina mají prokazatelně koncovku -</a:t>
            </a:r>
            <a:r>
              <a:rPr lang="cs-CZ" altLang="de-CZ" sz="2800" i="1" dirty="0">
                <a:latin typeface="Times New Roman" panose="02020603050405020304" pitchFamily="18" charset="0"/>
              </a:rPr>
              <a:t>o </a:t>
            </a:r>
            <a:r>
              <a:rPr lang="cs-CZ" altLang="de-CZ" sz="2800" dirty="0">
                <a:latin typeface="Times New Roman" panose="02020603050405020304" pitchFamily="18" charset="0"/>
              </a:rPr>
              <a:t>v </a:t>
            </a:r>
            <a:r>
              <a:rPr lang="cs-CZ" altLang="de-CZ" sz="2800" dirty="0" err="1">
                <a:latin typeface="Times New Roman" panose="02020603050405020304" pitchFamily="18" charset="0"/>
              </a:rPr>
              <a:t>NAsg</a:t>
            </a:r>
            <a:r>
              <a:rPr lang="cs-CZ" altLang="de-CZ" sz="2800" dirty="0">
                <a:latin typeface="Times New Roman" panose="02020603050405020304" pitchFamily="18" charset="0"/>
              </a:rPr>
              <a:t>!  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>
            <a:extLst>
              <a:ext uri="{FF2B5EF4-FFF2-40B4-BE49-F238E27FC236}">
                <a16:creationId xmlns:a16="http://schemas.microsoft.com/office/drawing/2014/main" id="{547130CF-BAF6-DC7E-D3DA-B3FA6CE2E3A2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47663" y="220663"/>
            <a:ext cx="8226425" cy="6408737"/>
          </a:xfrm>
        </p:spPr>
        <p:txBody>
          <a:bodyPr anchor="t"/>
          <a:lstStyle/>
          <a:p>
            <a:pPr marL="342900" indent="-336550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6500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8980488" algn="l"/>
                <a:tab pos="9429750" algn="l"/>
                <a:tab pos="9879013" algn="l"/>
                <a:tab pos="10328275" algn="l"/>
                <a:tab pos="10777538" algn="l"/>
                <a:tab pos="10779125" algn="l"/>
                <a:tab pos="10780713" algn="l"/>
              </a:tabLst>
              <a:defRPr/>
            </a:pPr>
            <a:r>
              <a:rPr lang="ru-RU" altLang="de-CZ" sz="2800">
                <a:latin typeface="Times New Roman" panose="02020603050405020304" pitchFamily="18" charset="0"/>
              </a:rPr>
              <a:t>правило		</a:t>
            </a:r>
            <a:r>
              <a:rPr lang="de-CH" altLang="de-CZ" sz="2800">
                <a:latin typeface="Times New Roman" panose="02020603050405020304" pitchFamily="18" charset="0"/>
              </a:rPr>
              <a:t>-o</a:t>
            </a:r>
            <a:r>
              <a:rPr lang="ru-RU" altLang="de-CZ" sz="2800">
                <a:latin typeface="Times New Roman" panose="02020603050405020304" pitchFamily="18" charset="0"/>
              </a:rPr>
              <a:t>		</a:t>
            </a:r>
            <a:r>
              <a:rPr lang="de-CH" altLang="de-CZ" sz="2800">
                <a:latin typeface="Times New Roman" panose="02020603050405020304" pitchFamily="18" charset="0"/>
              </a:rPr>
              <a:t>(silná pozice </a:t>
            </a:r>
            <a:r>
              <a:rPr lang="ru-RU" altLang="de-CZ" sz="2800" i="1">
                <a:latin typeface="Times New Roman" panose="02020603050405020304" pitchFamily="18" charset="0"/>
              </a:rPr>
              <a:t>письмо</a:t>
            </a:r>
            <a:r>
              <a:rPr lang="de-CH" altLang="de-CZ" sz="2800">
                <a:latin typeface="Times New Roman" panose="02020603050405020304" pitchFamily="18" charset="0"/>
              </a:rPr>
              <a:t>)</a:t>
            </a:r>
          </a:p>
          <a:p>
            <a:pPr marL="342900" indent="-336550" algn="just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6500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8980488" algn="l"/>
                <a:tab pos="9429750" algn="l"/>
                <a:tab pos="9879013" algn="l"/>
                <a:tab pos="10328275" algn="l"/>
                <a:tab pos="10777538" algn="l"/>
                <a:tab pos="10779125" algn="l"/>
                <a:tab pos="10780713" algn="l"/>
              </a:tabLst>
              <a:defRPr/>
            </a:pPr>
            <a:r>
              <a:rPr lang="ru-RU" altLang="de-CZ" sz="2800">
                <a:latin typeface="Times New Roman" panose="02020603050405020304" pitchFamily="18" charset="0"/>
              </a:rPr>
              <a:t>правила</a:t>
            </a:r>
            <a:r>
              <a:rPr lang="de-CH" altLang="de-CZ" sz="2800">
                <a:latin typeface="Times New Roman" panose="02020603050405020304" pitchFamily="18" charset="0"/>
              </a:rPr>
              <a:t>		-a</a:t>
            </a:r>
            <a:r>
              <a:rPr lang="ru-RU" altLang="de-CZ" sz="2800">
                <a:latin typeface="Times New Roman" panose="02020603050405020304" pitchFamily="18" charset="0"/>
              </a:rPr>
              <a:t>		</a:t>
            </a:r>
            <a:r>
              <a:rPr lang="de-CH" altLang="de-CZ" sz="2800">
                <a:latin typeface="Times New Roman" panose="02020603050405020304" pitchFamily="18" charset="0"/>
              </a:rPr>
              <a:t>(silná pozice </a:t>
            </a:r>
            <a:r>
              <a:rPr lang="ru-RU" altLang="de-CZ" sz="2800" i="1">
                <a:latin typeface="Times New Roman" panose="02020603050405020304" pitchFamily="18" charset="0"/>
              </a:rPr>
              <a:t>письма</a:t>
            </a:r>
            <a:r>
              <a:rPr lang="de-CH" altLang="de-CZ" sz="2800">
                <a:latin typeface="Times New Roman" panose="02020603050405020304" pitchFamily="18" charset="0"/>
              </a:rPr>
              <a:t>)</a:t>
            </a:r>
          </a:p>
          <a:p>
            <a:pPr marL="342900" indent="-336550" algn="just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6500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8980488" algn="l"/>
                <a:tab pos="9429750" algn="l"/>
                <a:tab pos="9879013" algn="l"/>
                <a:tab pos="10328275" algn="l"/>
                <a:tab pos="10777538" algn="l"/>
                <a:tab pos="10779125" algn="l"/>
                <a:tab pos="10780713" algn="l"/>
              </a:tabLst>
              <a:defRPr/>
            </a:pPr>
            <a:r>
              <a:rPr lang="ru-RU" altLang="de-CZ" sz="2800">
                <a:latin typeface="Times New Roman" panose="02020603050405020304" pitchFamily="18" charset="0"/>
              </a:rPr>
              <a:t>правилу</a:t>
            </a:r>
            <a:r>
              <a:rPr lang="de-CH" altLang="de-CZ" sz="2800">
                <a:latin typeface="Times New Roman" panose="02020603050405020304" pitchFamily="18" charset="0"/>
              </a:rPr>
              <a:t>		-u</a:t>
            </a:r>
          </a:p>
          <a:p>
            <a:pPr marL="342900" indent="-336550" algn="just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6500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8980488" algn="l"/>
                <a:tab pos="9429750" algn="l"/>
                <a:tab pos="9879013" algn="l"/>
                <a:tab pos="10328275" algn="l"/>
                <a:tab pos="10777538" algn="l"/>
                <a:tab pos="10779125" algn="l"/>
                <a:tab pos="10780713" algn="l"/>
              </a:tabLst>
              <a:defRPr/>
            </a:pPr>
            <a:r>
              <a:rPr lang="ru-RU" altLang="de-CZ" sz="2800">
                <a:latin typeface="Times New Roman" panose="02020603050405020304" pitchFamily="18" charset="0"/>
              </a:rPr>
              <a:t>правило</a:t>
            </a:r>
            <a:r>
              <a:rPr lang="de-CH" altLang="de-CZ" sz="2800">
                <a:latin typeface="Times New Roman" panose="02020603050405020304" pitchFamily="18" charset="0"/>
              </a:rPr>
              <a:t>		-o</a:t>
            </a:r>
            <a:r>
              <a:rPr lang="ru-RU" altLang="de-CZ" sz="2800">
                <a:latin typeface="Times New Roman" panose="02020603050405020304" pitchFamily="18" charset="0"/>
              </a:rPr>
              <a:t>		 </a:t>
            </a:r>
            <a:r>
              <a:rPr lang="de-CH" altLang="de-CZ" sz="2800">
                <a:latin typeface="Times New Roman" panose="02020603050405020304" pitchFamily="18" charset="0"/>
              </a:rPr>
              <a:t>(silná pozice </a:t>
            </a:r>
            <a:r>
              <a:rPr lang="ru-RU" altLang="de-CZ" sz="2800" i="1">
                <a:latin typeface="Times New Roman" panose="02020603050405020304" pitchFamily="18" charset="0"/>
              </a:rPr>
              <a:t>письмо</a:t>
            </a:r>
            <a:r>
              <a:rPr lang="de-CH" altLang="de-CZ" sz="2800">
                <a:latin typeface="Times New Roman" panose="02020603050405020304" pitchFamily="18" charset="0"/>
              </a:rPr>
              <a:t>)</a:t>
            </a:r>
          </a:p>
          <a:p>
            <a:pPr marL="342900" indent="-336550" algn="just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6500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8980488" algn="l"/>
                <a:tab pos="9429750" algn="l"/>
                <a:tab pos="9879013" algn="l"/>
                <a:tab pos="10328275" algn="l"/>
                <a:tab pos="10777538" algn="l"/>
                <a:tab pos="10779125" algn="l"/>
                <a:tab pos="10780713" algn="l"/>
              </a:tabLst>
              <a:defRPr/>
            </a:pPr>
            <a:r>
              <a:rPr lang="ru-RU" altLang="de-CZ" sz="2800">
                <a:latin typeface="Times New Roman" panose="02020603050405020304" pitchFamily="18" charset="0"/>
              </a:rPr>
              <a:t>правилом</a:t>
            </a:r>
            <a:r>
              <a:rPr lang="de-CH" altLang="de-CZ" sz="2800">
                <a:latin typeface="Times New Roman" panose="02020603050405020304" pitchFamily="18" charset="0"/>
              </a:rPr>
              <a:t>	-om</a:t>
            </a:r>
            <a:r>
              <a:rPr lang="ru-RU" altLang="de-CZ" sz="2800">
                <a:latin typeface="Times New Roman" panose="02020603050405020304" pitchFamily="18" charset="0"/>
              </a:rPr>
              <a:t>	 </a:t>
            </a:r>
            <a:r>
              <a:rPr lang="de-CH" altLang="de-CZ" sz="2800">
                <a:latin typeface="Times New Roman" panose="02020603050405020304" pitchFamily="18" charset="0"/>
              </a:rPr>
              <a:t>(silná pozice </a:t>
            </a:r>
            <a:r>
              <a:rPr lang="ru-RU" altLang="de-CZ" sz="2800" i="1">
                <a:latin typeface="Times New Roman" panose="02020603050405020304" pitchFamily="18" charset="0"/>
              </a:rPr>
              <a:t>письмом</a:t>
            </a:r>
            <a:r>
              <a:rPr lang="de-CH" altLang="de-CZ" sz="2800">
                <a:latin typeface="Times New Roman" panose="02020603050405020304" pitchFamily="18" charset="0"/>
              </a:rPr>
              <a:t>)</a:t>
            </a:r>
          </a:p>
          <a:p>
            <a:pPr marL="342900" indent="-336550" algn="just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6500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8980488" algn="l"/>
                <a:tab pos="9429750" algn="l"/>
                <a:tab pos="9879013" algn="l"/>
                <a:tab pos="10328275" algn="l"/>
                <a:tab pos="10777538" algn="l"/>
                <a:tab pos="10779125" algn="l"/>
                <a:tab pos="10780713" algn="l"/>
              </a:tabLst>
              <a:defRPr/>
            </a:pPr>
            <a:r>
              <a:rPr lang="ru-RU" altLang="de-CZ" sz="2800">
                <a:latin typeface="Times New Roman" panose="02020603050405020304" pitchFamily="18" charset="0"/>
              </a:rPr>
              <a:t>правиле</a:t>
            </a:r>
            <a:r>
              <a:rPr lang="de-CH" altLang="de-CZ" sz="2800">
                <a:latin typeface="Times New Roman" panose="02020603050405020304" pitchFamily="18" charset="0"/>
              </a:rPr>
              <a:t>		-e</a:t>
            </a:r>
            <a:r>
              <a:rPr lang="ru-RU" altLang="de-CZ" sz="2800">
                <a:latin typeface="Times New Roman" panose="02020603050405020304" pitchFamily="18" charset="0"/>
              </a:rPr>
              <a:t>		 </a:t>
            </a:r>
            <a:r>
              <a:rPr lang="de-CH" altLang="de-CZ" sz="2800">
                <a:latin typeface="Times New Roman" panose="02020603050405020304" pitchFamily="18" charset="0"/>
              </a:rPr>
              <a:t>(silná pozice </a:t>
            </a:r>
            <a:r>
              <a:rPr lang="ru-RU" altLang="de-CZ" sz="2800" i="1">
                <a:latin typeface="Times New Roman" panose="02020603050405020304" pitchFamily="18" charset="0"/>
              </a:rPr>
              <a:t>письме</a:t>
            </a:r>
            <a:r>
              <a:rPr lang="de-CH" altLang="de-CZ" sz="2800">
                <a:latin typeface="Times New Roman" panose="02020603050405020304" pitchFamily="18" charset="0"/>
              </a:rPr>
              <a:t>)</a:t>
            </a:r>
          </a:p>
          <a:p>
            <a:pPr marL="342900" indent="-336550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6500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8980488" algn="l"/>
                <a:tab pos="9429750" algn="l"/>
                <a:tab pos="9879013" algn="l"/>
                <a:tab pos="10328275" algn="l"/>
                <a:tab pos="10777538" algn="l"/>
                <a:tab pos="10779125" algn="l"/>
                <a:tab pos="10780713" algn="l"/>
              </a:tabLst>
              <a:defRPr/>
            </a:pPr>
            <a:r>
              <a:rPr lang="ru-RU" altLang="de-CZ" sz="2800">
                <a:latin typeface="Times New Roman" panose="02020603050405020304" pitchFamily="18" charset="0"/>
              </a:rPr>
              <a:t>правила</a:t>
            </a:r>
            <a:r>
              <a:rPr lang="de-CH" altLang="de-CZ" sz="2800">
                <a:latin typeface="Times New Roman" panose="02020603050405020304" pitchFamily="18" charset="0"/>
              </a:rPr>
              <a:t>		-a</a:t>
            </a:r>
            <a:r>
              <a:rPr lang="ru-RU" altLang="de-CZ" sz="2800">
                <a:latin typeface="Times New Roman" panose="02020603050405020304" pitchFamily="18" charset="0"/>
              </a:rPr>
              <a:t>		 </a:t>
            </a:r>
            <a:r>
              <a:rPr lang="de-CH" altLang="de-CZ" sz="2800">
                <a:latin typeface="Times New Roman" panose="02020603050405020304" pitchFamily="18" charset="0"/>
              </a:rPr>
              <a:t>(silná pozice </a:t>
            </a:r>
            <a:r>
              <a:rPr lang="ru-RU" altLang="de-CZ" sz="2800" i="1">
                <a:latin typeface="Times New Roman" panose="02020603050405020304" pitchFamily="18" charset="0"/>
              </a:rPr>
              <a:t>слова</a:t>
            </a:r>
            <a:r>
              <a:rPr lang="de-CH" altLang="de-CZ" sz="2800">
                <a:latin typeface="Times New Roman" panose="02020603050405020304" pitchFamily="18" charset="0"/>
              </a:rPr>
              <a:t>)</a:t>
            </a:r>
          </a:p>
          <a:p>
            <a:pPr marL="342900" indent="-336550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6500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8980488" algn="l"/>
                <a:tab pos="9429750" algn="l"/>
                <a:tab pos="9879013" algn="l"/>
                <a:tab pos="10328275" algn="l"/>
                <a:tab pos="10777538" algn="l"/>
                <a:tab pos="10779125" algn="l"/>
                <a:tab pos="10780713" algn="l"/>
              </a:tabLst>
              <a:defRPr/>
            </a:pPr>
            <a:r>
              <a:rPr lang="ru-RU" altLang="de-CZ" sz="2800">
                <a:latin typeface="Times New Roman" panose="02020603050405020304" pitchFamily="18" charset="0"/>
              </a:rPr>
              <a:t>правил</a:t>
            </a:r>
            <a:r>
              <a:rPr lang="de-CH" altLang="de-CZ" sz="2800">
                <a:latin typeface="Times New Roman" panose="02020603050405020304" pitchFamily="18" charset="0"/>
              </a:rPr>
              <a:t>		-Ø</a:t>
            </a:r>
          </a:p>
          <a:p>
            <a:pPr marL="342900" indent="-336550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6500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8980488" algn="l"/>
                <a:tab pos="9429750" algn="l"/>
                <a:tab pos="9879013" algn="l"/>
                <a:tab pos="10328275" algn="l"/>
                <a:tab pos="10777538" algn="l"/>
                <a:tab pos="10779125" algn="l"/>
                <a:tab pos="10780713" algn="l"/>
              </a:tabLst>
              <a:defRPr/>
            </a:pPr>
            <a:r>
              <a:rPr lang="ru-RU" altLang="de-CZ" sz="2800">
                <a:latin typeface="Times New Roman" panose="02020603050405020304" pitchFamily="18" charset="0"/>
              </a:rPr>
              <a:t>правилам</a:t>
            </a:r>
            <a:r>
              <a:rPr lang="de-CH" altLang="de-CZ" sz="2800">
                <a:latin typeface="Times New Roman" panose="02020603050405020304" pitchFamily="18" charset="0"/>
              </a:rPr>
              <a:t>	-am</a:t>
            </a:r>
            <a:r>
              <a:rPr lang="ru-RU" altLang="de-CZ" sz="2800">
                <a:latin typeface="Times New Roman" panose="02020603050405020304" pitchFamily="18" charset="0"/>
              </a:rPr>
              <a:t>	</a:t>
            </a:r>
            <a:r>
              <a:rPr lang="de-CH" altLang="de-CZ" sz="2800">
                <a:latin typeface="Times New Roman" panose="02020603050405020304" pitchFamily="18" charset="0"/>
              </a:rPr>
              <a:t>(silná pozice </a:t>
            </a:r>
            <a:r>
              <a:rPr lang="ru-RU" altLang="de-CZ" sz="2800" i="1">
                <a:latin typeface="Times New Roman" panose="02020603050405020304" pitchFamily="18" charset="0"/>
              </a:rPr>
              <a:t>словам</a:t>
            </a:r>
            <a:r>
              <a:rPr lang="de-CH" altLang="de-CZ" sz="2800">
                <a:latin typeface="Times New Roman" panose="02020603050405020304" pitchFamily="18" charset="0"/>
              </a:rPr>
              <a:t>)</a:t>
            </a:r>
          </a:p>
          <a:p>
            <a:pPr marL="342900" indent="-336550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6500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8980488" algn="l"/>
                <a:tab pos="9429750" algn="l"/>
                <a:tab pos="9879013" algn="l"/>
                <a:tab pos="10328275" algn="l"/>
                <a:tab pos="10777538" algn="l"/>
                <a:tab pos="10779125" algn="l"/>
                <a:tab pos="10780713" algn="l"/>
              </a:tabLst>
              <a:defRPr/>
            </a:pPr>
            <a:r>
              <a:rPr lang="ru-RU" altLang="de-CZ" sz="2800">
                <a:latin typeface="Times New Roman" panose="02020603050405020304" pitchFamily="18" charset="0"/>
              </a:rPr>
              <a:t>правила</a:t>
            </a:r>
            <a:r>
              <a:rPr lang="de-CH" altLang="de-CZ" sz="2800">
                <a:latin typeface="Times New Roman" panose="02020603050405020304" pitchFamily="18" charset="0"/>
              </a:rPr>
              <a:t>		-a</a:t>
            </a:r>
            <a:r>
              <a:rPr lang="ru-RU" altLang="de-CZ" sz="2800">
                <a:latin typeface="Times New Roman" panose="02020603050405020304" pitchFamily="18" charset="0"/>
              </a:rPr>
              <a:t>		 </a:t>
            </a:r>
            <a:r>
              <a:rPr lang="de-CH" altLang="de-CZ" sz="2800">
                <a:latin typeface="Times New Roman" panose="02020603050405020304" pitchFamily="18" charset="0"/>
              </a:rPr>
              <a:t>(silná pozice </a:t>
            </a:r>
            <a:r>
              <a:rPr lang="ru-RU" altLang="de-CZ" sz="2800" i="1">
                <a:latin typeface="Times New Roman" panose="02020603050405020304" pitchFamily="18" charset="0"/>
              </a:rPr>
              <a:t>слова</a:t>
            </a:r>
            <a:r>
              <a:rPr lang="de-CH" altLang="de-CZ" sz="2800">
                <a:latin typeface="Times New Roman" panose="02020603050405020304" pitchFamily="18" charset="0"/>
              </a:rPr>
              <a:t>)</a:t>
            </a:r>
          </a:p>
          <a:p>
            <a:pPr marL="342900" indent="-336550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6500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8980488" algn="l"/>
                <a:tab pos="9429750" algn="l"/>
                <a:tab pos="9879013" algn="l"/>
                <a:tab pos="10328275" algn="l"/>
                <a:tab pos="10777538" algn="l"/>
                <a:tab pos="10779125" algn="l"/>
                <a:tab pos="10780713" algn="l"/>
              </a:tabLst>
              <a:defRPr/>
            </a:pPr>
            <a:r>
              <a:rPr lang="ru-RU" altLang="de-CZ" sz="2800">
                <a:latin typeface="Times New Roman" panose="02020603050405020304" pitchFamily="18" charset="0"/>
              </a:rPr>
              <a:t>правилами</a:t>
            </a:r>
            <a:r>
              <a:rPr lang="de-CH" altLang="de-CZ" sz="2800">
                <a:latin typeface="Times New Roman" panose="02020603050405020304" pitchFamily="18" charset="0"/>
              </a:rPr>
              <a:t>	-am,i</a:t>
            </a:r>
            <a:r>
              <a:rPr lang="de-CH" altLang="de-CZ" sz="2400" baseline="-16000">
                <a:latin typeface="Times New Roman" panose="02020603050405020304" pitchFamily="18" charset="0"/>
              </a:rPr>
              <a:t>3</a:t>
            </a:r>
            <a:r>
              <a:rPr lang="ru-RU" altLang="de-CZ" sz="2400" baseline="-16000">
                <a:latin typeface="Times New Roman" panose="02020603050405020304" pitchFamily="18" charset="0"/>
              </a:rPr>
              <a:t>	 </a:t>
            </a:r>
            <a:r>
              <a:rPr lang="de-CH" altLang="de-CZ" sz="2800">
                <a:latin typeface="Times New Roman" panose="02020603050405020304" pitchFamily="18" charset="0"/>
              </a:rPr>
              <a:t>(silná pozice </a:t>
            </a:r>
            <a:r>
              <a:rPr lang="ru-RU" altLang="de-CZ" sz="2800" i="1">
                <a:latin typeface="Times New Roman" panose="02020603050405020304" pitchFamily="18" charset="0"/>
              </a:rPr>
              <a:t>словами</a:t>
            </a:r>
            <a:r>
              <a:rPr lang="de-CH" altLang="de-CZ" sz="2800">
                <a:latin typeface="Times New Roman" panose="02020603050405020304" pitchFamily="18" charset="0"/>
              </a:rPr>
              <a:t>)</a:t>
            </a:r>
          </a:p>
          <a:p>
            <a:pPr marL="342900" indent="-336550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6500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8980488" algn="l"/>
                <a:tab pos="9429750" algn="l"/>
                <a:tab pos="9879013" algn="l"/>
                <a:tab pos="10328275" algn="l"/>
                <a:tab pos="10777538" algn="l"/>
                <a:tab pos="10779125" algn="l"/>
                <a:tab pos="10780713" algn="l"/>
              </a:tabLst>
              <a:defRPr/>
            </a:pPr>
            <a:r>
              <a:rPr lang="ru-RU" altLang="de-CZ" sz="2800">
                <a:latin typeface="Times New Roman" panose="02020603050405020304" pitchFamily="18" charset="0"/>
              </a:rPr>
              <a:t>правилах</a:t>
            </a:r>
            <a:r>
              <a:rPr lang="de-CH" altLang="de-CZ" sz="2800">
                <a:latin typeface="Times New Roman" panose="02020603050405020304" pitchFamily="18" charset="0"/>
              </a:rPr>
              <a:t>	-ax</a:t>
            </a:r>
            <a:r>
              <a:rPr lang="ru-RU" altLang="de-CZ" sz="2800">
                <a:latin typeface="Times New Roman" panose="02020603050405020304" pitchFamily="18" charset="0"/>
              </a:rPr>
              <a:t>	 </a:t>
            </a:r>
            <a:r>
              <a:rPr lang="de-CH" altLang="de-CZ" sz="2800">
                <a:latin typeface="Times New Roman" panose="02020603050405020304" pitchFamily="18" charset="0"/>
              </a:rPr>
              <a:t>(silná pozice </a:t>
            </a:r>
            <a:r>
              <a:rPr lang="ru-RU" altLang="de-CZ" sz="2800" i="1">
                <a:latin typeface="Times New Roman" panose="02020603050405020304" pitchFamily="18" charset="0"/>
              </a:rPr>
              <a:t>словах</a:t>
            </a:r>
            <a:r>
              <a:rPr lang="de-CH" altLang="de-CZ" sz="2800">
                <a:latin typeface="Times New Roman" panose="02020603050405020304" pitchFamily="18" charset="0"/>
              </a:rPr>
              <a:t>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>
            <a:extLst>
              <a:ext uri="{FF2B5EF4-FFF2-40B4-BE49-F238E27FC236}">
                <a16:creationId xmlns:a16="http://schemas.microsoft.com/office/drawing/2014/main" id="{5DBE34E9-6162-6576-3585-71D426C06226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23850" y="274638"/>
            <a:ext cx="8226425" cy="6308725"/>
          </a:xfrm>
        </p:spPr>
        <p:txBody>
          <a:bodyPr anchor="t"/>
          <a:lstStyle/>
          <a:p>
            <a:pPr marL="342900" indent="-336550" algn="l" eaLnBrk="1" hangingPunct="1">
              <a:lnSpc>
                <a:spcPct val="9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6500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8980488" algn="l"/>
                <a:tab pos="9429750" algn="l"/>
                <a:tab pos="9879013" algn="l"/>
                <a:tab pos="10328275" algn="l"/>
                <a:tab pos="10777538" algn="l"/>
                <a:tab pos="10779125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п</a:t>
            </a:r>
            <a:r>
              <a:rPr lang="ru-RU" altLang="de-CZ" sz="2800" u="sng" dirty="0">
                <a:latin typeface="Times New Roman" panose="02020603050405020304" pitchFamily="18" charset="0"/>
              </a:rPr>
              <a:t>о</a:t>
            </a:r>
            <a:r>
              <a:rPr lang="ru-RU" altLang="de-CZ" sz="2800" dirty="0">
                <a:latin typeface="Times New Roman" panose="02020603050405020304" pitchFamily="18" charset="0"/>
              </a:rPr>
              <a:t>ле			</a:t>
            </a:r>
            <a:r>
              <a:rPr lang="de-CH" altLang="de-CZ" sz="2800" dirty="0">
                <a:latin typeface="Times New Roman" panose="02020603050405020304" pitchFamily="18" charset="0"/>
              </a:rPr>
              <a:t>-o		(</a:t>
            </a:r>
            <a:r>
              <a:rPr lang="de-CH" altLang="de-CZ" sz="2800" dirty="0" err="1">
                <a:latin typeface="Times New Roman" panose="02020603050405020304" pitchFamily="18" charset="0"/>
              </a:rPr>
              <a:t>silná</a:t>
            </a:r>
            <a:r>
              <a:rPr lang="de-CH" altLang="de-CZ" sz="2800" dirty="0">
                <a:latin typeface="Times New Roman" panose="02020603050405020304" pitchFamily="18" charset="0"/>
              </a:rPr>
              <a:t> </a:t>
            </a:r>
            <a:r>
              <a:rPr lang="de-CH" altLang="de-CZ" sz="2800" dirty="0" err="1">
                <a:latin typeface="Times New Roman" panose="02020603050405020304" pitchFamily="18" charset="0"/>
              </a:rPr>
              <a:t>pozice</a:t>
            </a:r>
            <a:r>
              <a:rPr lang="de-CH" altLang="de-CZ" sz="2800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>
                <a:latin typeface="Times New Roman" panose="02020603050405020304" pitchFamily="18" charset="0"/>
              </a:rPr>
              <a:t>бельё</a:t>
            </a:r>
            <a:r>
              <a:rPr lang="de-CH" altLang="de-CZ" sz="2800" dirty="0">
                <a:latin typeface="Times New Roman" panose="02020603050405020304" pitchFamily="18" charset="0"/>
              </a:rPr>
              <a:t>)</a:t>
            </a:r>
          </a:p>
          <a:p>
            <a:pPr marL="342900" indent="-336550" algn="l" eaLnBrk="1" hangingPunct="1">
              <a:lnSpc>
                <a:spcPct val="9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6500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8980488" algn="l"/>
                <a:tab pos="9429750" algn="l"/>
                <a:tab pos="9879013" algn="l"/>
                <a:tab pos="10328275" algn="l"/>
                <a:tab pos="10777538" algn="l"/>
                <a:tab pos="10779125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п</a:t>
            </a:r>
            <a:r>
              <a:rPr lang="ru-RU" altLang="de-CZ" sz="2800" u="sng" dirty="0">
                <a:latin typeface="Times New Roman" panose="02020603050405020304" pitchFamily="18" charset="0"/>
              </a:rPr>
              <a:t>о</a:t>
            </a:r>
            <a:r>
              <a:rPr lang="ru-RU" altLang="de-CZ" sz="2800" dirty="0">
                <a:latin typeface="Times New Roman" panose="02020603050405020304" pitchFamily="18" charset="0"/>
              </a:rPr>
              <a:t>ля</a:t>
            </a:r>
            <a:r>
              <a:rPr lang="de-CH" altLang="de-CZ" sz="2800" dirty="0">
                <a:latin typeface="Times New Roman" panose="02020603050405020304" pitchFamily="18" charset="0"/>
              </a:rPr>
              <a:t>			-a</a:t>
            </a:r>
            <a:r>
              <a:rPr lang="ru-RU" altLang="de-CZ" sz="2800" dirty="0">
                <a:latin typeface="Times New Roman" panose="02020603050405020304" pitchFamily="18" charset="0"/>
              </a:rPr>
              <a:t>		</a:t>
            </a:r>
            <a:r>
              <a:rPr lang="de-CH" altLang="de-CZ" sz="2800" dirty="0">
                <a:latin typeface="Times New Roman" panose="02020603050405020304" pitchFamily="18" charset="0"/>
              </a:rPr>
              <a:t>(</a:t>
            </a:r>
            <a:r>
              <a:rPr lang="de-CH" altLang="de-CZ" sz="2800" dirty="0" err="1">
                <a:latin typeface="Times New Roman" panose="02020603050405020304" pitchFamily="18" charset="0"/>
              </a:rPr>
              <a:t>silná</a:t>
            </a:r>
            <a:r>
              <a:rPr lang="de-CH" altLang="de-CZ" sz="2800" dirty="0">
                <a:latin typeface="Times New Roman" panose="02020603050405020304" pitchFamily="18" charset="0"/>
              </a:rPr>
              <a:t> </a:t>
            </a:r>
            <a:r>
              <a:rPr lang="de-CH" altLang="de-CZ" sz="2800" dirty="0" err="1">
                <a:latin typeface="Times New Roman" panose="02020603050405020304" pitchFamily="18" charset="0"/>
              </a:rPr>
              <a:t>pozice</a:t>
            </a:r>
            <a:r>
              <a:rPr lang="de-CH" altLang="de-CZ" sz="2800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>
                <a:latin typeface="Times New Roman" panose="02020603050405020304" pitchFamily="18" charset="0"/>
              </a:rPr>
              <a:t>белья</a:t>
            </a:r>
            <a:r>
              <a:rPr lang="de-CH" altLang="de-CZ" sz="2800" dirty="0">
                <a:latin typeface="Times New Roman" panose="02020603050405020304" pitchFamily="18" charset="0"/>
              </a:rPr>
              <a:t>)</a:t>
            </a:r>
          </a:p>
          <a:p>
            <a:pPr marL="342900" indent="-336550" algn="l" eaLnBrk="1" hangingPunct="1">
              <a:lnSpc>
                <a:spcPct val="9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6500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8980488" algn="l"/>
                <a:tab pos="9429750" algn="l"/>
                <a:tab pos="9879013" algn="l"/>
                <a:tab pos="10328275" algn="l"/>
                <a:tab pos="10777538" algn="l"/>
                <a:tab pos="10779125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п</a:t>
            </a:r>
            <a:r>
              <a:rPr lang="ru-RU" altLang="de-CZ" sz="2800" u="sng" dirty="0">
                <a:latin typeface="Times New Roman" panose="02020603050405020304" pitchFamily="18" charset="0"/>
              </a:rPr>
              <a:t>о</a:t>
            </a:r>
            <a:r>
              <a:rPr lang="ru-RU" altLang="de-CZ" sz="2800" dirty="0">
                <a:latin typeface="Times New Roman" panose="02020603050405020304" pitchFamily="18" charset="0"/>
              </a:rPr>
              <a:t>лю</a:t>
            </a:r>
            <a:r>
              <a:rPr lang="de-CH" altLang="de-CZ" sz="2800" dirty="0">
                <a:latin typeface="Times New Roman" panose="02020603050405020304" pitchFamily="18" charset="0"/>
              </a:rPr>
              <a:t>			-</a:t>
            </a:r>
            <a:r>
              <a:rPr lang="de-CH" altLang="de-CZ" sz="2800" dirty="0" err="1">
                <a:latin typeface="Times New Roman" panose="02020603050405020304" pitchFamily="18" charset="0"/>
              </a:rPr>
              <a:t>u</a:t>
            </a:r>
            <a:endParaRPr lang="de-CH" altLang="de-CZ" sz="2800" dirty="0">
              <a:latin typeface="Times New Roman" panose="02020603050405020304" pitchFamily="18" charset="0"/>
            </a:endParaRPr>
          </a:p>
          <a:p>
            <a:pPr marL="342900" indent="-336550" algn="l" eaLnBrk="1" hangingPunct="1">
              <a:lnSpc>
                <a:spcPct val="9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6500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8980488" algn="l"/>
                <a:tab pos="9429750" algn="l"/>
                <a:tab pos="9879013" algn="l"/>
                <a:tab pos="10328275" algn="l"/>
                <a:tab pos="10777538" algn="l"/>
                <a:tab pos="10779125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п</a:t>
            </a:r>
            <a:r>
              <a:rPr lang="ru-RU" altLang="de-CZ" sz="2800" u="sng" dirty="0">
                <a:latin typeface="Times New Roman" panose="02020603050405020304" pitchFamily="18" charset="0"/>
              </a:rPr>
              <a:t>о</a:t>
            </a:r>
            <a:r>
              <a:rPr lang="ru-RU" altLang="de-CZ" sz="2800" dirty="0">
                <a:latin typeface="Times New Roman" panose="02020603050405020304" pitchFamily="18" charset="0"/>
              </a:rPr>
              <a:t>ле</a:t>
            </a:r>
            <a:r>
              <a:rPr lang="de-CH" altLang="de-CZ" sz="2800" dirty="0">
                <a:latin typeface="Times New Roman" panose="02020603050405020304" pitchFamily="18" charset="0"/>
              </a:rPr>
              <a:t>			-o</a:t>
            </a:r>
            <a:r>
              <a:rPr lang="ru-RU" altLang="de-CZ" sz="2800" dirty="0">
                <a:latin typeface="Times New Roman" panose="02020603050405020304" pitchFamily="18" charset="0"/>
              </a:rPr>
              <a:t>		 </a:t>
            </a:r>
            <a:r>
              <a:rPr lang="de-CH" altLang="de-CZ" sz="2800" dirty="0">
                <a:latin typeface="Times New Roman" panose="02020603050405020304" pitchFamily="18" charset="0"/>
              </a:rPr>
              <a:t>(</a:t>
            </a:r>
            <a:r>
              <a:rPr lang="de-CH" altLang="de-CZ" sz="2800" dirty="0" err="1">
                <a:latin typeface="Times New Roman" panose="02020603050405020304" pitchFamily="18" charset="0"/>
              </a:rPr>
              <a:t>silná</a:t>
            </a:r>
            <a:r>
              <a:rPr lang="de-CH" altLang="de-CZ" sz="2800" dirty="0">
                <a:latin typeface="Times New Roman" panose="02020603050405020304" pitchFamily="18" charset="0"/>
              </a:rPr>
              <a:t> </a:t>
            </a:r>
            <a:r>
              <a:rPr lang="de-CH" altLang="de-CZ" sz="2800" dirty="0" err="1">
                <a:latin typeface="Times New Roman" panose="02020603050405020304" pitchFamily="18" charset="0"/>
              </a:rPr>
              <a:t>pozice</a:t>
            </a:r>
            <a:r>
              <a:rPr lang="de-CH" altLang="de-CZ" sz="2800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>
                <a:latin typeface="Times New Roman" panose="02020603050405020304" pitchFamily="18" charset="0"/>
              </a:rPr>
              <a:t>бельё</a:t>
            </a:r>
            <a:r>
              <a:rPr lang="de-CH" altLang="de-CZ" sz="2800" dirty="0">
                <a:latin typeface="Times New Roman" panose="02020603050405020304" pitchFamily="18" charset="0"/>
              </a:rPr>
              <a:t>)</a:t>
            </a:r>
          </a:p>
          <a:p>
            <a:pPr marL="342900" indent="-336550" algn="l" eaLnBrk="1" hangingPunct="1">
              <a:lnSpc>
                <a:spcPct val="9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6500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8980488" algn="l"/>
                <a:tab pos="9429750" algn="l"/>
                <a:tab pos="9879013" algn="l"/>
                <a:tab pos="10328275" algn="l"/>
                <a:tab pos="10777538" algn="l"/>
                <a:tab pos="10779125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п</a:t>
            </a:r>
            <a:r>
              <a:rPr lang="ru-RU" altLang="de-CZ" sz="2800" u="sng" dirty="0">
                <a:latin typeface="Times New Roman" panose="02020603050405020304" pitchFamily="18" charset="0"/>
              </a:rPr>
              <a:t>о</a:t>
            </a:r>
            <a:r>
              <a:rPr lang="ru-RU" altLang="de-CZ" sz="2800" dirty="0">
                <a:latin typeface="Times New Roman" panose="02020603050405020304" pitchFamily="18" charset="0"/>
              </a:rPr>
              <a:t>лем</a:t>
            </a:r>
            <a:r>
              <a:rPr lang="de-CH" altLang="de-CZ" sz="2800" dirty="0">
                <a:latin typeface="Times New Roman" panose="02020603050405020304" pitchFamily="18" charset="0"/>
              </a:rPr>
              <a:t>		-</a:t>
            </a:r>
            <a:r>
              <a:rPr lang="de-CH" altLang="de-CZ" sz="2800" dirty="0" err="1">
                <a:latin typeface="Times New Roman" panose="02020603050405020304" pitchFamily="18" charset="0"/>
              </a:rPr>
              <a:t>om</a:t>
            </a:r>
            <a:r>
              <a:rPr lang="ru-RU" altLang="de-CZ" sz="2800" dirty="0">
                <a:latin typeface="Times New Roman" panose="02020603050405020304" pitchFamily="18" charset="0"/>
              </a:rPr>
              <a:t>	 </a:t>
            </a:r>
            <a:r>
              <a:rPr lang="de-CH" altLang="de-CZ" sz="2800" dirty="0">
                <a:latin typeface="Times New Roman" panose="02020603050405020304" pitchFamily="18" charset="0"/>
              </a:rPr>
              <a:t>(</a:t>
            </a:r>
            <a:r>
              <a:rPr lang="de-CH" altLang="de-CZ" sz="2800" dirty="0" err="1">
                <a:latin typeface="Times New Roman" panose="02020603050405020304" pitchFamily="18" charset="0"/>
              </a:rPr>
              <a:t>silná</a:t>
            </a:r>
            <a:r>
              <a:rPr lang="de-CH" altLang="de-CZ" sz="2800" dirty="0">
                <a:latin typeface="Times New Roman" panose="02020603050405020304" pitchFamily="18" charset="0"/>
              </a:rPr>
              <a:t> </a:t>
            </a:r>
            <a:r>
              <a:rPr lang="de-CH" altLang="de-CZ" sz="2800" dirty="0" err="1">
                <a:latin typeface="Times New Roman" panose="02020603050405020304" pitchFamily="18" charset="0"/>
              </a:rPr>
              <a:t>pozice</a:t>
            </a:r>
            <a:r>
              <a:rPr lang="de-CH" altLang="de-CZ" sz="2800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>
                <a:latin typeface="Times New Roman" panose="02020603050405020304" pitchFamily="18" charset="0"/>
              </a:rPr>
              <a:t>бельём</a:t>
            </a:r>
            <a:r>
              <a:rPr lang="de-CH" altLang="de-CZ" sz="2800" dirty="0">
                <a:latin typeface="Times New Roman" panose="02020603050405020304" pitchFamily="18" charset="0"/>
              </a:rPr>
              <a:t>)</a:t>
            </a:r>
          </a:p>
          <a:p>
            <a:pPr marL="342900" indent="-336550" algn="l" eaLnBrk="1" hangingPunct="1">
              <a:lnSpc>
                <a:spcPct val="9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6500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8980488" algn="l"/>
                <a:tab pos="9429750" algn="l"/>
                <a:tab pos="9879013" algn="l"/>
                <a:tab pos="10328275" algn="l"/>
                <a:tab pos="10777538" algn="l"/>
                <a:tab pos="10779125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п</a:t>
            </a:r>
            <a:r>
              <a:rPr lang="ru-RU" altLang="de-CZ" sz="2800" u="sng" dirty="0">
                <a:latin typeface="Times New Roman" panose="02020603050405020304" pitchFamily="18" charset="0"/>
              </a:rPr>
              <a:t>о</a:t>
            </a:r>
            <a:r>
              <a:rPr lang="ru-RU" altLang="de-CZ" sz="2800" dirty="0">
                <a:latin typeface="Times New Roman" panose="02020603050405020304" pitchFamily="18" charset="0"/>
              </a:rPr>
              <a:t>ле</a:t>
            </a:r>
            <a:r>
              <a:rPr lang="de-CH" altLang="de-CZ" sz="2800" dirty="0">
                <a:latin typeface="Times New Roman" panose="02020603050405020304" pitchFamily="18" charset="0"/>
              </a:rPr>
              <a:t>			-</a:t>
            </a:r>
            <a:r>
              <a:rPr lang="de-CH" altLang="de-CZ" sz="2800" dirty="0" err="1">
                <a:latin typeface="Times New Roman" panose="02020603050405020304" pitchFamily="18" charset="0"/>
              </a:rPr>
              <a:t>e</a:t>
            </a:r>
            <a:r>
              <a:rPr lang="ru-RU" altLang="de-CZ" sz="2800" dirty="0">
                <a:latin typeface="Times New Roman" panose="02020603050405020304" pitchFamily="18" charset="0"/>
              </a:rPr>
              <a:t>		 </a:t>
            </a:r>
            <a:r>
              <a:rPr lang="de-CH" altLang="de-CZ" sz="2800" dirty="0">
                <a:latin typeface="Times New Roman" panose="02020603050405020304" pitchFamily="18" charset="0"/>
              </a:rPr>
              <a:t>(</a:t>
            </a:r>
            <a:r>
              <a:rPr lang="de-CH" altLang="de-CZ" sz="2800" dirty="0" err="1">
                <a:latin typeface="Times New Roman" panose="02020603050405020304" pitchFamily="18" charset="0"/>
              </a:rPr>
              <a:t>silná</a:t>
            </a:r>
            <a:r>
              <a:rPr lang="de-CH" altLang="de-CZ" sz="2800" dirty="0">
                <a:latin typeface="Times New Roman" panose="02020603050405020304" pitchFamily="18" charset="0"/>
              </a:rPr>
              <a:t> </a:t>
            </a:r>
            <a:r>
              <a:rPr lang="de-CH" altLang="de-CZ" sz="2800" dirty="0" err="1">
                <a:latin typeface="Times New Roman" panose="02020603050405020304" pitchFamily="18" charset="0"/>
              </a:rPr>
              <a:t>pozice</a:t>
            </a:r>
            <a:r>
              <a:rPr lang="de-CH" altLang="de-CZ" sz="2800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>
                <a:latin typeface="Times New Roman" panose="02020603050405020304" pitchFamily="18" charset="0"/>
              </a:rPr>
              <a:t>белье</a:t>
            </a:r>
            <a:r>
              <a:rPr lang="de-CH" altLang="de-CZ" sz="2800" dirty="0">
                <a:latin typeface="Times New Roman" panose="02020603050405020304" pitchFamily="18" charset="0"/>
              </a:rPr>
              <a:t>)</a:t>
            </a:r>
          </a:p>
          <a:p>
            <a:pPr marL="342900" indent="-336550" algn="l" eaLnBrk="1" hangingPunct="1">
              <a:lnSpc>
                <a:spcPct val="9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6500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8980488" algn="l"/>
                <a:tab pos="9429750" algn="l"/>
                <a:tab pos="9879013" algn="l"/>
                <a:tab pos="10328275" algn="l"/>
                <a:tab pos="10777538" algn="l"/>
                <a:tab pos="10779125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пол</a:t>
            </a:r>
            <a:r>
              <a:rPr lang="ru-RU" altLang="de-CZ" sz="2800" u="sng" dirty="0">
                <a:latin typeface="Times New Roman" panose="02020603050405020304" pitchFamily="18" charset="0"/>
              </a:rPr>
              <a:t>я</a:t>
            </a:r>
            <a:r>
              <a:rPr lang="de-CH" altLang="de-CZ" sz="2800" dirty="0">
                <a:latin typeface="Times New Roman" panose="02020603050405020304" pitchFamily="18" charset="0"/>
              </a:rPr>
              <a:t>			-a</a:t>
            </a:r>
          </a:p>
          <a:p>
            <a:pPr marL="342900" indent="-336550" algn="l" eaLnBrk="1" hangingPunct="1">
              <a:lnSpc>
                <a:spcPct val="9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6500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8980488" algn="l"/>
                <a:tab pos="9429750" algn="l"/>
                <a:tab pos="9879013" algn="l"/>
                <a:tab pos="10328275" algn="l"/>
                <a:tab pos="10777538" algn="l"/>
                <a:tab pos="10779125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пол</a:t>
            </a:r>
            <a:r>
              <a:rPr lang="ru-RU" altLang="de-CZ" sz="2800" u="sng" dirty="0">
                <a:latin typeface="Times New Roman" panose="02020603050405020304" pitchFamily="18" charset="0"/>
              </a:rPr>
              <a:t>е</a:t>
            </a:r>
            <a:r>
              <a:rPr lang="ru-RU" altLang="de-CZ" sz="2800" dirty="0">
                <a:latin typeface="Times New Roman" panose="02020603050405020304" pitchFamily="18" charset="0"/>
              </a:rPr>
              <a:t>й</a:t>
            </a:r>
            <a:r>
              <a:rPr lang="de-CH" altLang="de-CZ" sz="2800" dirty="0">
                <a:latin typeface="Times New Roman" panose="02020603050405020304" pitchFamily="18" charset="0"/>
              </a:rPr>
              <a:t>		-</a:t>
            </a:r>
            <a:r>
              <a:rPr lang="de-CH" altLang="de-CZ" sz="2800" dirty="0" err="1">
                <a:latin typeface="Times New Roman" panose="02020603050405020304" pitchFamily="18" charset="0"/>
              </a:rPr>
              <a:t>ej</a:t>
            </a:r>
            <a:endParaRPr lang="de-CH" altLang="de-CZ" sz="2800" dirty="0">
              <a:latin typeface="Times New Roman" panose="02020603050405020304" pitchFamily="18" charset="0"/>
            </a:endParaRPr>
          </a:p>
          <a:p>
            <a:pPr marL="342900" indent="-336550" algn="l" eaLnBrk="1" hangingPunct="1">
              <a:lnSpc>
                <a:spcPct val="9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6500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8980488" algn="l"/>
                <a:tab pos="9429750" algn="l"/>
                <a:tab pos="9879013" algn="l"/>
                <a:tab pos="10328275" algn="l"/>
                <a:tab pos="10777538" algn="l"/>
                <a:tab pos="10779125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пол</a:t>
            </a:r>
            <a:r>
              <a:rPr lang="ru-RU" altLang="de-CZ" sz="2800" u="sng" dirty="0">
                <a:latin typeface="Times New Roman" panose="02020603050405020304" pitchFamily="18" charset="0"/>
              </a:rPr>
              <a:t>я</a:t>
            </a:r>
            <a:r>
              <a:rPr lang="ru-RU" altLang="de-CZ" sz="2800" dirty="0">
                <a:latin typeface="Times New Roman" panose="02020603050405020304" pitchFamily="18" charset="0"/>
              </a:rPr>
              <a:t>м</a:t>
            </a:r>
            <a:r>
              <a:rPr lang="de-CH" altLang="de-CZ" sz="2800" dirty="0">
                <a:latin typeface="Times New Roman" panose="02020603050405020304" pitchFamily="18" charset="0"/>
              </a:rPr>
              <a:t>		-am</a:t>
            </a:r>
          </a:p>
          <a:p>
            <a:pPr marL="342900" indent="-336550" algn="l" eaLnBrk="1" hangingPunct="1">
              <a:lnSpc>
                <a:spcPct val="9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6500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8980488" algn="l"/>
                <a:tab pos="9429750" algn="l"/>
                <a:tab pos="9879013" algn="l"/>
                <a:tab pos="10328275" algn="l"/>
                <a:tab pos="10777538" algn="l"/>
                <a:tab pos="10779125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пол</a:t>
            </a:r>
            <a:r>
              <a:rPr lang="ru-RU" altLang="de-CZ" sz="2800" u="sng" dirty="0">
                <a:latin typeface="Times New Roman" panose="02020603050405020304" pitchFamily="18" charset="0"/>
              </a:rPr>
              <a:t>я</a:t>
            </a:r>
            <a:r>
              <a:rPr lang="de-CH" altLang="de-CZ" sz="2800" dirty="0">
                <a:latin typeface="Times New Roman" panose="02020603050405020304" pitchFamily="18" charset="0"/>
              </a:rPr>
              <a:t>			-a</a:t>
            </a:r>
          </a:p>
          <a:p>
            <a:pPr marL="342900" indent="-336550" algn="l" eaLnBrk="1" hangingPunct="1">
              <a:lnSpc>
                <a:spcPct val="9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6500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8980488" algn="l"/>
                <a:tab pos="9429750" algn="l"/>
                <a:tab pos="9879013" algn="l"/>
                <a:tab pos="10328275" algn="l"/>
                <a:tab pos="10777538" algn="l"/>
                <a:tab pos="10779125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пол</a:t>
            </a:r>
            <a:r>
              <a:rPr lang="ru-RU" altLang="de-CZ" sz="2800" u="sng" dirty="0">
                <a:latin typeface="Times New Roman" panose="02020603050405020304" pitchFamily="18" charset="0"/>
              </a:rPr>
              <a:t>я</a:t>
            </a:r>
            <a:r>
              <a:rPr lang="ru-RU" altLang="de-CZ" sz="2800" dirty="0">
                <a:latin typeface="Times New Roman" panose="02020603050405020304" pitchFamily="18" charset="0"/>
              </a:rPr>
              <a:t>ми</a:t>
            </a:r>
            <a:r>
              <a:rPr lang="de-CH" altLang="de-CZ" sz="2800" dirty="0">
                <a:latin typeface="Times New Roman" panose="02020603050405020304" pitchFamily="18" charset="0"/>
              </a:rPr>
              <a:t>		-am,i</a:t>
            </a:r>
            <a:r>
              <a:rPr lang="de-CH" altLang="de-CZ" sz="2400" baseline="-16000" dirty="0">
                <a:latin typeface="Times New Roman" panose="02020603050405020304" pitchFamily="18" charset="0"/>
              </a:rPr>
              <a:t>3</a:t>
            </a:r>
          </a:p>
          <a:p>
            <a:pPr marL="342900" indent="-336550" algn="l" eaLnBrk="1" hangingPunct="1">
              <a:lnSpc>
                <a:spcPct val="9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6500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8980488" algn="l"/>
                <a:tab pos="9429750" algn="l"/>
                <a:tab pos="9879013" algn="l"/>
                <a:tab pos="10328275" algn="l"/>
                <a:tab pos="10777538" algn="l"/>
                <a:tab pos="10779125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пол</a:t>
            </a:r>
            <a:r>
              <a:rPr lang="ru-RU" altLang="de-CZ" sz="2800" u="sng" dirty="0">
                <a:latin typeface="Times New Roman" panose="02020603050405020304" pitchFamily="18" charset="0"/>
              </a:rPr>
              <a:t>я</a:t>
            </a:r>
            <a:r>
              <a:rPr lang="ru-RU" altLang="de-CZ" sz="2800" dirty="0">
                <a:latin typeface="Times New Roman" panose="02020603050405020304" pitchFamily="18" charset="0"/>
              </a:rPr>
              <a:t>х</a:t>
            </a:r>
            <a:r>
              <a:rPr lang="de-CH" altLang="de-CZ" sz="2800" dirty="0">
                <a:latin typeface="Times New Roman" panose="02020603050405020304" pitchFamily="18" charset="0"/>
              </a:rPr>
              <a:t>	</a:t>
            </a:r>
            <a:r>
              <a:rPr lang="de-CH" altLang="de-CZ" sz="2800">
                <a:latin typeface="Times New Roman" panose="02020603050405020304" pitchFamily="18" charset="0"/>
              </a:rPr>
              <a:t>		-</a:t>
            </a:r>
            <a:r>
              <a:rPr lang="de-CH" altLang="de-CZ" sz="2800" dirty="0" err="1">
                <a:latin typeface="Times New Roman" panose="02020603050405020304" pitchFamily="18" charset="0"/>
              </a:rPr>
              <a:t>ax</a:t>
            </a:r>
            <a:endParaRPr lang="de-CH" altLang="de-CZ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>
            <a:extLst>
              <a:ext uri="{FF2B5EF4-FFF2-40B4-BE49-F238E27FC236}">
                <a16:creationId xmlns:a16="http://schemas.microsoft.com/office/drawing/2014/main" id="{2FB126CE-CC75-6810-F23B-C9EABABC1B2B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60363" y="360363"/>
            <a:ext cx="8423275" cy="5759450"/>
          </a:xfrm>
        </p:spPr>
        <p:txBody>
          <a:bodyPr anchor="t"/>
          <a:lstStyle/>
          <a:p>
            <a:pPr marL="338138" indent="-338138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Stejně jako u maskulin je i u neuter jediný </a:t>
            </a:r>
            <a:r>
              <a:rPr lang="cs-CZ" altLang="de-CZ" sz="2800" dirty="0" err="1">
                <a:latin typeface="Times New Roman" panose="02020603050405020304" pitchFamily="18" charset="0"/>
              </a:rPr>
              <a:t>systema-tický</a:t>
            </a:r>
            <a:r>
              <a:rPr lang="cs-CZ" altLang="de-CZ" sz="2800" dirty="0">
                <a:latin typeface="Times New Roman" panose="02020603050405020304" pitchFamily="18" charset="0"/>
              </a:rPr>
              <a:t> rozdíl mezi tvrdým a měkkým paradigmatem v </a:t>
            </a:r>
            <a:r>
              <a:rPr lang="cs-CZ" altLang="de-CZ" sz="2800" dirty="0" err="1">
                <a:latin typeface="Times New Roman" panose="02020603050405020304" pitchFamily="18" charset="0"/>
              </a:rPr>
              <a:t>Gpl</a:t>
            </a:r>
            <a:r>
              <a:rPr lang="cs-CZ" altLang="de-CZ" sz="2800" dirty="0">
                <a:latin typeface="Times New Roman" panose="02020603050405020304" pitchFamily="18" charset="0"/>
              </a:rPr>
              <a:t>. Pro identifikaci silných pozic v měkkém paradigmatu je relevantní typ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бельё</a:t>
            </a:r>
            <a:r>
              <a:rPr lang="cs-CZ" altLang="de-CZ" sz="2800" dirty="0">
                <a:latin typeface="Times New Roman" panose="02020603050405020304" pitchFamily="18" charset="0"/>
              </a:rPr>
              <a:t>, nikoliv periferní typ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жити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е</a:t>
            </a:r>
            <a:r>
              <a:rPr lang="cs-CZ" altLang="de-CZ" sz="2800" dirty="0">
                <a:latin typeface="Times New Roman" panose="02020603050405020304" pitchFamily="18" charset="0"/>
              </a:rPr>
              <a:t> (viz níž).</a:t>
            </a:r>
          </a:p>
          <a:p>
            <a:pPr marL="338138" indent="-338138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Identifikace slabých pozic podle silných je jinak jednoznačná; poznámku si zasluhuje NA vs. </a:t>
            </a:r>
            <a:r>
              <a:rPr lang="cs-CZ" altLang="de-CZ" sz="2800" dirty="0" err="1">
                <a:latin typeface="Times New Roman" panose="02020603050405020304" pitchFamily="18" charset="0"/>
              </a:rPr>
              <a:t>Lsg</a:t>
            </a:r>
            <a:r>
              <a:rPr lang="cs-CZ" altLang="de-CZ" sz="2800" dirty="0">
                <a:latin typeface="Times New Roman" panose="02020603050405020304" pitchFamily="18" charset="0"/>
              </a:rPr>
              <a:t>: ačkoliv jsou ortograficky totožné, je alespoň fakultativně možné je foneticky rozlišovat: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поле</a:t>
            </a:r>
            <a:r>
              <a:rPr lang="cs-CZ" altLang="de-CZ" sz="2800" dirty="0">
                <a:latin typeface="Times New Roman" panose="02020603050405020304" pitchFamily="18" charset="0"/>
              </a:rPr>
              <a:t> (NA) ['</a:t>
            </a:r>
            <a:r>
              <a:rPr lang="cs-CZ" altLang="de-CZ" sz="2800" dirty="0" err="1">
                <a:latin typeface="Times New Roman" panose="02020603050405020304" pitchFamily="18" charset="0"/>
              </a:rPr>
              <a:t>polʲə</a:t>
            </a:r>
            <a:r>
              <a:rPr lang="cs-CZ" altLang="de-CZ" sz="2800" dirty="0">
                <a:latin typeface="Times New Roman" panose="02020603050405020304" pitchFamily="18" charset="0"/>
              </a:rPr>
              <a:t>] -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поле</a:t>
            </a:r>
            <a:r>
              <a:rPr lang="cs-CZ" altLang="de-CZ" sz="2800" dirty="0">
                <a:latin typeface="Times New Roman" panose="02020603050405020304" pitchFamily="18" charset="0"/>
              </a:rPr>
              <a:t> (L) ['</a:t>
            </a:r>
            <a:r>
              <a:rPr lang="cs-CZ" altLang="de-CZ" sz="2800" dirty="0" err="1">
                <a:latin typeface="Times New Roman" panose="02020603050405020304" pitchFamily="18" charset="0"/>
              </a:rPr>
              <a:t>polʲ</a:t>
            </a:r>
            <a:r>
              <a:rPr lang="de-DE" altLang="de-CZ" sz="2800" dirty="0" err="1">
                <a:latin typeface="Times New Roman" panose="02020603050405020304" pitchFamily="18" charset="0"/>
              </a:rPr>
              <a:t>ɪ</a:t>
            </a:r>
            <a:r>
              <a:rPr lang="cs-CZ" altLang="de-CZ" sz="2800" dirty="0">
                <a:latin typeface="Times New Roman" panose="02020603050405020304" pitchFamily="18" charset="0"/>
              </a:rPr>
              <a:t>], srov.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Снег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падает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на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это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поле</a:t>
            </a:r>
            <a:r>
              <a:rPr lang="cs-CZ" altLang="de-CZ" sz="2800" dirty="0">
                <a:latin typeface="Times New Roman" panose="02020603050405020304" pitchFamily="18" charset="0"/>
              </a:rPr>
              <a:t> vs.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Снег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лежит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на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этом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поле</a:t>
            </a:r>
            <a:r>
              <a:rPr lang="cs-CZ" altLang="de-CZ" sz="2800" dirty="0">
                <a:latin typeface="Times New Roman" panose="02020603050405020304" pitchFamily="18" charset="0"/>
              </a:rPr>
              <a:t>. Srov. ZS.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>
            <a:extLst>
              <a:ext uri="{FF2B5EF4-FFF2-40B4-BE49-F238E27FC236}">
                <a16:creationId xmlns:a16="http://schemas.microsoft.com/office/drawing/2014/main" id="{AA8BED08-80C0-20FF-9080-DC739A05C19E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42900" y="374650"/>
            <a:ext cx="8585200" cy="6294438"/>
          </a:xfrm>
        </p:spPr>
        <p:txBody>
          <a:bodyPr anchor="t"/>
          <a:lstStyle/>
          <a:p>
            <a:pPr marL="336550" indent="-336550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I u neuter vystupují v </a:t>
            </a:r>
            <a:r>
              <a:rPr lang="cs-CZ" altLang="de-CZ" sz="2800" dirty="0" err="1">
                <a:latin typeface="Times New Roman" panose="02020603050405020304" pitchFamily="18" charset="0"/>
              </a:rPr>
              <a:t>Gpl</a:t>
            </a:r>
            <a:r>
              <a:rPr lang="cs-CZ" altLang="de-CZ" sz="2800" dirty="0">
                <a:latin typeface="Times New Roman" panose="02020603050405020304" pitchFamily="18" charset="0"/>
              </a:rPr>
              <a:t> tvary, které vypadají „stejně</a:t>
            </a:r>
            <a:r>
              <a:rPr lang="cs-CZ" altLang="de-DE" sz="2800" dirty="0">
                <a:latin typeface="Times New Roman" panose="02020603050405020304" pitchFamily="18" charset="0"/>
              </a:rPr>
              <a:t>“</a:t>
            </a:r>
            <a:r>
              <a:rPr lang="cs-CZ" altLang="de-CZ" sz="2800" dirty="0">
                <a:latin typeface="Times New Roman" panose="02020603050405020304" pitchFamily="18" charset="0"/>
              </a:rPr>
              <a:t>, mají však různou morfologickou strukturu: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пол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е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й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мор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е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й</a:t>
            </a:r>
            <a:r>
              <a:rPr lang="cs-CZ" altLang="de-CZ" sz="2800" dirty="0">
                <a:latin typeface="Times New Roman" panose="02020603050405020304" pitchFamily="18" charset="0"/>
              </a:rPr>
              <a:t> mají koncovku -</a:t>
            </a:r>
            <a:r>
              <a:rPr lang="cs-CZ" altLang="de-CZ" sz="2800" i="1" dirty="0">
                <a:latin typeface="Times New Roman" panose="02020603050405020304" pitchFamily="18" charset="0"/>
              </a:rPr>
              <a:t>ej</a:t>
            </a:r>
            <a:r>
              <a:rPr lang="cs-CZ" altLang="de-CZ" sz="2800" dirty="0">
                <a:latin typeface="Times New Roman" panose="02020603050405020304" pitchFamily="18" charset="0"/>
              </a:rPr>
              <a:t> /</a:t>
            </a:r>
            <a:r>
              <a:rPr lang="cs-CZ" altLang="de-CZ" sz="2800" dirty="0" err="1">
                <a:latin typeface="Times New Roman" panose="02020603050405020304" pitchFamily="18" charset="0"/>
              </a:rPr>
              <a:t>pol</a:t>
            </a:r>
            <a:r>
              <a:rPr lang="cs-CZ" altLang="de-CZ" sz="2800" dirty="0">
                <a:latin typeface="Times New Roman" panose="02020603050405020304" pitchFamily="18" charset="0"/>
              </a:rPr>
              <a:t>, + ej/, zatímco substantiva typu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бельё</a:t>
            </a:r>
            <a:r>
              <a:rPr lang="cs-CZ" altLang="de-CZ" sz="2800" dirty="0">
                <a:latin typeface="Times New Roman" panose="02020603050405020304" pitchFamily="18" charset="0"/>
              </a:rPr>
              <a:t> mají nulovou koncovku: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ружьё</a:t>
            </a:r>
            <a:r>
              <a:rPr lang="cs-CZ" altLang="de-CZ" sz="2800" i="1" dirty="0">
                <a:latin typeface="Times New Roman" panose="02020603050405020304" pitchFamily="18" charset="0"/>
              </a:rPr>
              <a:t> –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р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у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жей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питьё</a:t>
            </a:r>
            <a:r>
              <a:rPr lang="cs-CZ" altLang="de-CZ" sz="2800" i="1" dirty="0">
                <a:latin typeface="Times New Roman" panose="02020603050405020304" pitchFamily="18" charset="0"/>
              </a:rPr>
              <a:t> –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пит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е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й</a:t>
            </a:r>
            <a:r>
              <a:rPr lang="cs-CZ" altLang="de-CZ" sz="2800" dirty="0">
                <a:latin typeface="Times New Roman" panose="02020603050405020304" pitchFamily="18" charset="0"/>
              </a:rPr>
              <a:t>, čili máme opět pohyblivý vokál před nulovou koncovkou: /</a:t>
            </a:r>
            <a:r>
              <a:rPr lang="cs-CZ" altLang="de-CZ" sz="2800" dirty="0" err="1">
                <a:latin typeface="Times New Roman" panose="02020603050405020304" pitchFamily="18" charset="0"/>
              </a:rPr>
              <a:t>ruž#j+o</a:t>
            </a:r>
            <a:r>
              <a:rPr lang="cs-CZ" altLang="de-CZ" sz="2800" dirty="0">
                <a:latin typeface="Times New Roman" panose="02020603050405020304" pitchFamily="18" charset="0"/>
              </a:rPr>
              <a:t>/ - /</a:t>
            </a:r>
            <a:r>
              <a:rPr lang="cs-CZ" altLang="de-CZ" sz="2800" dirty="0" err="1">
                <a:latin typeface="Times New Roman" panose="02020603050405020304" pitchFamily="18" charset="0"/>
              </a:rPr>
              <a:t>ruž#e#j+Ø</a:t>
            </a:r>
            <a:r>
              <a:rPr lang="cs-CZ" altLang="de-CZ" sz="2800" dirty="0">
                <a:latin typeface="Times New Roman" panose="02020603050405020304" pitchFamily="18" charset="0"/>
              </a:rPr>
              <a:t>/, /pit</a:t>
            </a:r>
            <a:r>
              <a:rPr lang="cs-CZ" altLang="de-CZ" sz="2400" baseline="-20000" dirty="0">
                <a:latin typeface="Times New Roman" panose="02020603050405020304" pitchFamily="18" charset="0"/>
              </a:rPr>
              <a:t>1</a:t>
            </a:r>
            <a:r>
              <a:rPr lang="cs-CZ" altLang="de-CZ" sz="2800" dirty="0">
                <a:latin typeface="Times New Roman" panose="02020603050405020304" pitchFamily="18" charset="0"/>
              </a:rPr>
              <a:t>#j+o/ - </a:t>
            </a:r>
            <a:br>
              <a:rPr lang="cs-CZ" altLang="de-CZ" sz="2800" dirty="0">
                <a:latin typeface="Times New Roman" panose="02020603050405020304" pitchFamily="18" charset="0"/>
              </a:rPr>
            </a:br>
            <a:r>
              <a:rPr lang="cs-CZ" altLang="de-CZ" sz="2800" dirty="0">
                <a:latin typeface="Times New Roman" panose="02020603050405020304" pitchFamily="18" charset="0"/>
              </a:rPr>
              <a:t>/pit</a:t>
            </a:r>
            <a:r>
              <a:rPr lang="cs-CZ" altLang="de-CZ" sz="2400" baseline="-20000" dirty="0">
                <a:latin typeface="Times New Roman" panose="02020603050405020304" pitchFamily="18" charset="0"/>
              </a:rPr>
              <a:t>1</a:t>
            </a:r>
            <a:r>
              <a:rPr lang="cs-CZ" altLang="de-CZ" sz="2800" dirty="0">
                <a:latin typeface="Times New Roman" panose="02020603050405020304" pitchFamily="18" charset="0"/>
              </a:rPr>
              <a:t>#e#j+Ø/</a:t>
            </a:r>
          </a:p>
          <a:p>
            <a:pPr marL="336550" indent="-336550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V některých případech se píše v nepřízvučných </a:t>
            </a:r>
            <a:r>
              <a:rPr lang="cs-CZ" altLang="de-CZ" sz="2800" dirty="0" err="1">
                <a:latin typeface="Times New Roman" panose="02020603050405020304" pitchFamily="18" charset="0"/>
              </a:rPr>
              <a:t>slabi-kách</a:t>
            </a:r>
            <a:r>
              <a:rPr lang="cs-CZ" altLang="de-CZ" sz="2800" dirty="0">
                <a:latin typeface="Times New Roman" panose="02020603050405020304" pitchFamily="18" charset="0"/>
              </a:rPr>
              <a:t> pohyblivý vokál jako {</a:t>
            </a:r>
            <a:r>
              <a:rPr lang="cs-CZ" altLang="de-CZ" sz="2800" dirty="0" err="1">
                <a:latin typeface="Times New Roman" panose="02020603050405020304" pitchFamily="18" charset="0"/>
              </a:rPr>
              <a:t>и</a:t>
            </a:r>
            <a:r>
              <a:rPr lang="cs-CZ" altLang="de-CZ" sz="2800" dirty="0">
                <a:latin typeface="Times New Roman" panose="02020603050405020304" pitchFamily="18" charset="0"/>
              </a:rPr>
              <a:t>} </a:t>
            </a:r>
            <a:r>
              <a:rPr lang="cs-CZ" altLang="de-CZ" sz="2800" i="1" dirty="0">
                <a:latin typeface="Times New Roman" panose="02020603050405020304" pitchFamily="18" charset="0"/>
              </a:rPr>
              <a:t>(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копьё</a:t>
            </a:r>
            <a:r>
              <a:rPr lang="cs-CZ" altLang="de-CZ" sz="2800" i="1" dirty="0">
                <a:latin typeface="Times New Roman" panose="02020603050405020304" pitchFamily="18" charset="0"/>
              </a:rPr>
              <a:t> –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к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о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пий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к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у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шанье</a:t>
            </a:r>
            <a:r>
              <a:rPr lang="cs-CZ" altLang="de-CZ" sz="2800" i="1" dirty="0">
                <a:latin typeface="Times New Roman" panose="02020603050405020304" pitchFamily="18" charset="0"/>
              </a:rPr>
              <a:t> –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к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у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шаний</a:t>
            </a:r>
            <a:r>
              <a:rPr lang="cs-CZ" altLang="de-CZ" sz="2800" i="1" dirty="0">
                <a:latin typeface="Times New Roman" panose="02020603050405020304" pitchFamily="18" charset="0"/>
              </a:rPr>
              <a:t>)</a:t>
            </a:r>
            <a:r>
              <a:rPr lang="cs-CZ" altLang="de-CZ" sz="2800" dirty="0">
                <a:latin typeface="Times New Roman" panose="02020603050405020304" pitchFamily="18" charset="0"/>
              </a:rPr>
              <a:t>; ani v tomto případě grafické {</a:t>
            </a:r>
            <a:r>
              <a:rPr lang="cs-CZ" altLang="de-CZ" sz="2800" dirty="0" err="1">
                <a:latin typeface="Times New Roman" panose="02020603050405020304" pitchFamily="18" charset="0"/>
              </a:rPr>
              <a:t>и</a:t>
            </a:r>
            <a:r>
              <a:rPr lang="cs-CZ" altLang="de-CZ" sz="2800" dirty="0">
                <a:latin typeface="Times New Roman" panose="02020603050405020304" pitchFamily="18" charset="0"/>
              </a:rPr>
              <a:t>} nikdy není pod přízvukem a lze ho interpretovat jako /e/ </a:t>
            </a:r>
          </a:p>
          <a:p>
            <a:pPr marL="336550" indent="-336550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I u neuter nacházíme některé dílčí typy, např. slova s kmenem na sykavku:</a:t>
            </a:r>
          </a:p>
          <a:p>
            <a:pPr marL="336550" indent="-336550" algn="l" eaLnBrk="1" hangingPunct="1">
              <a:spcBef>
                <a:spcPts val="800"/>
              </a:spcBef>
              <a:buClrTx/>
              <a:buFontTx/>
              <a:buNone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 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>
            <a:extLst>
              <a:ext uri="{FF2B5EF4-FFF2-40B4-BE49-F238E27FC236}">
                <a16:creationId xmlns:a16="http://schemas.microsoft.com/office/drawing/2014/main" id="{D91B670F-9280-1E3D-4851-5DC1440298B9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50825" y="188913"/>
            <a:ext cx="8226425" cy="6408737"/>
          </a:xfrm>
        </p:spPr>
        <p:txBody>
          <a:bodyPr anchor="t"/>
          <a:lstStyle/>
          <a:p>
            <a:pPr marL="342900" indent="-336550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6500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8980488" algn="l"/>
                <a:tab pos="9429750" algn="l"/>
                <a:tab pos="9879013" algn="l"/>
                <a:tab pos="10328275" algn="l"/>
                <a:tab pos="10777538" algn="l"/>
                <a:tab pos="10779125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лиц</a:t>
            </a:r>
            <a:r>
              <a:rPr lang="ru-RU" altLang="de-CZ" sz="2800" u="sng" dirty="0">
                <a:latin typeface="Times New Roman" panose="02020603050405020304" pitchFamily="18" charset="0"/>
              </a:rPr>
              <a:t>о</a:t>
            </a:r>
            <a:r>
              <a:rPr lang="ru-RU" altLang="de-CZ" sz="2800" dirty="0">
                <a:latin typeface="Times New Roman" panose="02020603050405020304" pitchFamily="18" charset="0"/>
              </a:rPr>
              <a:t>				с</a:t>
            </a:r>
            <a:r>
              <a:rPr lang="ru-RU" altLang="de-CZ" sz="2800" u="sng" dirty="0">
                <a:latin typeface="Times New Roman" panose="02020603050405020304" pitchFamily="18" charset="0"/>
              </a:rPr>
              <a:t>е</a:t>
            </a:r>
            <a:r>
              <a:rPr lang="ru-RU" altLang="de-CZ" sz="2800" dirty="0">
                <a:latin typeface="Times New Roman" panose="02020603050405020304" pitchFamily="18" charset="0"/>
              </a:rPr>
              <a:t>рдце</a:t>
            </a:r>
          </a:p>
          <a:p>
            <a:pPr marL="342900" indent="-336550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6500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8980488" algn="l"/>
                <a:tab pos="9429750" algn="l"/>
                <a:tab pos="9879013" algn="l"/>
                <a:tab pos="10328275" algn="l"/>
                <a:tab pos="10777538" algn="l"/>
                <a:tab pos="10779125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лица				сердца</a:t>
            </a:r>
          </a:p>
          <a:p>
            <a:pPr marL="342900" indent="-336550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6500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8980488" algn="l"/>
                <a:tab pos="9429750" algn="l"/>
                <a:tab pos="9879013" algn="l"/>
                <a:tab pos="10328275" algn="l"/>
                <a:tab pos="10777538" algn="l"/>
                <a:tab pos="10779125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лицу				сердцу</a:t>
            </a:r>
          </a:p>
          <a:p>
            <a:pPr marL="342900" indent="-336550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6500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8980488" algn="l"/>
                <a:tab pos="9429750" algn="l"/>
                <a:tab pos="9879013" algn="l"/>
                <a:tab pos="10328275" algn="l"/>
                <a:tab pos="10777538" algn="l"/>
                <a:tab pos="10779125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лицо				сердце</a:t>
            </a:r>
          </a:p>
          <a:p>
            <a:pPr marL="342900" indent="-336550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6500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8980488" algn="l"/>
                <a:tab pos="9429750" algn="l"/>
                <a:tab pos="9879013" algn="l"/>
                <a:tab pos="10328275" algn="l"/>
                <a:tab pos="10777538" algn="l"/>
                <a:tab pos="10779125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лицом			сердцем</a:t>
            </a:r>
          </a:p>
          <a:p>
            <a:pPr marL="342900" indent="-336550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6500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8980488" algn="l"/>
                <a:tab pos="9429750" algn="l"/>
                <a:tab pos="9879013" algn="l"/>
                <a:tab pos="10328275" algn="l"/>
                <a:tab pos="10777538" algn="l"/>
                <a:tab pos="10779125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лице				сердце</a:t>
            </a:r>
          </a:p>
          <a:p>
            <a:pPr marL="342900" indent="-336550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6500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8980488" algn="l"/>
                <a:tab pos="9429750" algn="l"/>
                <a:tab pos="9879013" algn="l"/>
                <a:tab pos="10328275" algn="l"/>
                <a:tab pos="10777538" algn="l"/>
                <a:tab pos="10779125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л</a:t>
            </a:r>
            <a:r>
              <a:rPr lang="ru-RU" altLang="de-CZ" sz="2800" u="sng" dirty="0">
                <a:latin typeface="Times New Roman" panose="02020603050405020304" pitchFamily="18" charset="0"/>
              </a:rPr>
              <a:t>и</a:t>
            </a:r>
            <a:r>
              <a:rPr lang="ru-RU" altLang="de-CZ" sz="2800" dirty="0">
                <a:latin typeface="Times New Roman" panose="02020603050405020304" pitchFamily="18" charset="0"/>
              </a:rPr>
              <a:t>ца				сердц</a:t>
            </a:r>
            <a:r>
              <a:rPr lang="ru-RU" altLang="de-CZ" sz="2800" u="sng" dirty="0">
                <a:latin typeface="Times New Roman" panose="02020603050405020304" pitchFamily="18" charset="0"/>
              </a:rPr>
              <a:t>а</a:t>
            </a:r>
          </a:p>
          <a:p>
            <a:pPr marL="342900" indent="-336550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6500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8980488" algn="l"/>
                <a:tab pos="9429750" algn="l"/>
                <a:tab pos="9879013" algn="l"/>
                <a:tab pos="10328275" algn="l"/>
                <a:tab pos="10777538" algn="l"/>
                <a:tab pos="10779125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лиц				серд</a:t>
            </a:r>
            <a:r>
              <a:rPr lang="ru-RU" altLang="de-CZ" sz="2800" u="sng" dirty="0">
                <a:latin typeface="Times New Roman" panose="02020603050405020304" pitchFamily="18" charset="0"/>
              </a:rPr>
              <a:t>е</a:t>
            </a:r>
            <a:r>
              <a:rPr lang="ru-RU" altLang="de-CZ" sz="2800" dirty="0">
                <a:latin typeface="Times New Roman" panose="02020603050405020304" pitchFamily="18" charset="0"/>
              </a:rPr>
              <a:t>ц</a:t>
            </a:r>
          </a:p>
          <a:p>
            <a:pPr marL="342900" indent="-336550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6500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8980488" algn="l"/>
                <a:tab pos="9429750" algn="l"/>
                <a:tab pos="9879013" algn="l"/>
                <a:tab pos="10328275" algn="l"/>
                <a:tab pos="10777538" algn="l"/>
                <a:tab pos="10779125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лицам			сердцам</a:t>
            </a:r>
          </a:p>
          <a:p>
            <a:pPr marL="342900" indent="-336550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6500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8980488" algn="l"/>
                <a:tab pos="9429750" algn="l"/>
                <a:tab pos="9879013" algn="l"/>
                <a:tab pos="10328275" algn="l"/>
                <a:tab pos="10777538" algn="l"/>
                <a:tab pos="10779125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лица				сердца</a:t>
            </a:r>
          </a:p>
          <a:p>
            <a:pPr marL="342900" indent="-336550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6500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8980488" algn="l"/>
                <a:tab pos="9429750" algn="l"/>
                <a:tab pos="9879013" algn="l"/>
                <a:tab pos="10328275" algn="l"/>
                <a:tab pos="10777538" algn="l"/>
                <a:tab pos="10779125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лицами			сердцами</a:t>
            </a:r>
          </a:p>
          <a:p>
            <a:pPr marL="342900" indent="-336550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6500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8980488" algn="l"/>
                <a:tab pos="9429750" algn="l"/>
                <a:tab pos="9879013" algn="l"/>
                <a:tab pos="10328275" algn="l"/>
                <a:tab pos="10777538" algn="l"/>
                <a:tab pos="10779125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лицах			сердцах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>
            <a:extLst>
              <a:ext uri="{FF2B5EF4-FFF2-40B4-BE49-F238E27FC236}">
                <a16:creationId xmlns:a16="http://schemas.microsoft.com/office/drawing/2014/main" id="{B0D70453-0150-5A98-3EA3-F966E459A4D4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73050" y="431800"/>
            <a:ext cx="8655050" cy="5759450"/>
          </a:xfrm>
        </p:spPr>
        <p:txBody>
          <a:bodyPr anchor="t"/>
          <a:lstStyle/>
          <a:p>
            <a:pPr marL="338138" indent="-338138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Psaní {</a:t>
            </a:r>
            <a:r>
              <a:rPr lang="cs-CZ" altLang="de-CZ" sz="2800" dirty="0" err="1">
                <a:latin typeface="Times New Roman" panose="02020603050405020304" pitchFamily="18" charset="0"/>
              </a:rPr>
              <a:t>о</a:t>
            </a:r>
            <a:r>
              <a:rPr lang="cs-CZ" altLang="de-CZ" sz="2800" dirty="0">
                <a:latin typeface="Times New Roman" panose="02020603050405020304" pitchFamily="18" charset="0"/>
              </a:rPr>
              <a:t>} pod přízvukem a {</a:t>
            </a:r>
            <a:r>
              <a:rPr lang="cs-CZ" altLang="de-CZ" sz="2800" dirty="0" err="1">
                <a:latin typeface="Times New Roman" panose="02020603050405020304" pitchFamily="18" charset="0"/>
              </a:rPr>
              <a:t>е</a:t>
            </a:r>
            <a:r>
              <a:rPr lang="cs-CZ" altLang="de-CZ" sz="2800" dirty="0">
                <a:latin typeface="Times New Roman" panose="02020603050405020304" pitchFamily="18" charset="0"/>
              </a:rPr>
              <a:t>} mimo přízvuk je konvenční (srov. také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плеч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о</a:t>
            </a:r>
            <a:r>
              <a:rPr lang="cs-CZ" altLang="de-CZ" sz="2800" dirty="0">
                <a:latin typeface="Times New Roman" panose="02020603050405020304" pitchFamily="18" charset="0"/>
              </a:rPr>
              <a:t> vs.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в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е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че</a:t>
            </a:r>
            <a:r>
              <a:rPr lang="cs-CZ" altLang="de-CZ" sz="2800" dirty="0">
                <a:latin typeface="Times New Roman" panose="02020603050405020304" pitchFamily="18" charset="0"/>
              </a:rPr>
              <a:t>), teoreticky by se mohlo psát </a:t>
            </a:r>
            <a:r>
              <a:rPr lang="cs-CZ" altLang="de-CZ" sz="2800" i="1" dirty="0">
                <a:latin typeface="Times New Roman" panose="02020603050405020304" pitchFamily="18" charset="0"/>
              </a:rPr>
              <a:t>*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лицё</a:t>
            </a:r>
            <a:r>
              <a:rPr lang="cs-CZ" altLang="de-CZ" sz="2800" dirty="0">
                <a:latin typeface="Times New Roman" panose="02020603050405020304" pitchFamily="18" charset="0"/>
              </a:rPr>
              <a:t> resp. </a:t>
            </a:r>
            <a:r>
              <a:rPr lang="cs-CZ" altLang="de-CZ" sz="2800" i="1" dirty="0">
                <a:latin typeface="Times New Roman" panose="02020603050405020304" pitchFamily="18" charset="0"/>
              </a:rPr>
              <a:t>*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сердцо</a:t>
            </a:r>
            <a:r>
              <a:rPr lang="cs-CZ" altLang="de-CZ" sz="2800" dirty="0">
                <a:latin typeface="Times New Roman" panose="02020603050405020304" pitchFamily="18" charset="0"/>
              </a:rPr>
              <a:t> se stejným vztahem k fonologii</a:t>
            </a:r>
          </a:p>
          <a:p>
            <a:pPr marL="338138" indent="-338138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K typu patří i již uvedená derivovaná augmentativa typu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домище</a:t>
            </a:r>
            <a:r>
              <a:rPr lang="cs-CZ" altLang="de-CZ" sz="2800" dirty="0">
                <a:latin typeface="Times New Roman" panose="02020603050405020304" pitchFamily="18" charset="0"/>
              </a:rPr>
              <a:t>, která dnes v souladu se základním slovem jsou mužského rodu</a:t>
            </a:r>
          </a:p>
          <a:p>
            <a:pPr marL="338138" indent="-338138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Podobně jako typ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пролетарий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u maskulin je zde (mnohem častější) typ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знание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na /</a:t>
            </a:r>
            <a:r>
              <a:rPr lang="cs-CZ" altLang="de-CZ" sz="2800" dirty="0" err="1">
                <a:latin typeface="Times New Roman" panose="02020603050405020304" pitchFamily="18" charset="0"/>
              </a:rPr>
              <a:t>ij</a:t>
            </a:r>
            <a:r>
              <a:rPr lang="cs-CZ" altLang="de-CZ" sz="2800" dirty="0">
                <a:latin typeface="Times New Roman" panose="02020603050405020304" pitchFamily="18" charset="0"/>
              </a:rPr>
              <a:t>/, který má v </a:t>
            </a:r>
            <a:r>
              <a:rPr lang="cs-CZ" altLang="de-CZ" sz="2800" dirty="0" err="1">
                <a:latin typeface="Times New Roman" panose="02020603050405020304" pitchFamily="18" charset="0"/>
              </a:rPr>
              <a:t>Lsg</a:t>
            </a:r>
            <a:r>
              <a:rPr lang="cs-CZ" altLang="de-CZ" sz="2800" dirty="0">
                <a:latin typeface="Times New Roman" panose="02020603050405020304" pitchFamily="18" charset="0"/>
              </a:rPr>
              <a:t> grafické {</a:t>
            </a:r>
            <a:r>
              <a:rPr lang="cs-CZ" altLang="de-CZ" sz="2800" dirty="0" err="1">
                <a:latin typeface="Times New Roman" panose="02020603050405020304" pitchFamily="18" charset="0"/>
              </a:rPr>
              <a:t>и</a:t>
            </a:r>
            <a:r>
              <a:rPr lang="cs-CZ" altLang="de-CZ" sz="2800" dirty="0">
                <a:latin typeface="Times New Roman" panose="02020603050405020304" pitchFamily="18" charset="0"/>
              </a:rPr>
              <a:t>}:</a:t>
            </a:r>
          </a:p>
          <a:p>
            <a:pPr marL="338138" indent="-338138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cs-CZ" altLang="de-CZ" sz="2800" i="1" dirty="0" err="1">
                <a:latin typeface="Times New Roman" panose="02020603050405020304" pitchFamily="18" charset="0"/>
              </a:rPr>
              <a:t>зн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а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ние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знания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знанию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знание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знанием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знани</a:t>
            </a:r>
            <a:r>
              <a:rPr lang="cs-CZ" altLang="de-CZ" sz="28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и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знания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знаний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знаниям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знания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знаниями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знаниях</a:t>
            </a:r>
            <a:r>
              <a:rPr lang="cs-CZ" altLang="de-CZ" sz="2800" dirty="0">
                <a:latin typeface="Times New Roman" panose="02020603050405020304" pitchFamily="18" charset="0"/>
              </a:rPr>
              <a:t> 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>
            <a:extLst>
              <a:ext uri="{FF2B5EF4-FFF2-40B4-BE49-F238E27FC236}">
                <a16:creationId xmlns:a16="http://schemas.microsoft.com/office/drawing/2014/main" id="{5F6E4629-2FB6-68F4-DA5C-02A340BC5CC0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15900" y="215900"/>
            <a:ext cx="8423275" cy="6335713"/>
          </a:xfrm>
        </p:spPr>
        <p:txBody>
          <a:bodyPr anchor="t"/>
          <a:lstStyle/>
          <a:p>
            <a:pPr marL="338138" indent="-338138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Na rozdíl od maskulin jsou u neuter ovšem typy s přízvukem na koncovce, a to dva: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остриё</a:t>
            </a:r>
            <a:r>
              <a:rPr lang="cs-CZ" altLang="de-CZ" sz="2800" dirty="0">
                <a:latin typeface="Times New Roman" panose="02020603050405020304" pitchFamily="18" charset="0"/>
              </a:rPr>
              <a:t> ,ostří</a:t>
            </a:r>
            <a:r>
              <a:rPr lang="cs-CZ" altLang="de-DE" sz="2800" dirty="0">
                <a:latin typeface="Times New Roman" panose="02020603050405020304" pitchFamily="18" charset="0"/>
              </a:rPr>
              <a:t>‘</a:t>
            </a:r>
            <a:r>
              <a:rPr lang="cs-CZ" altLang="de-CZ" sz="2800" dirty="0">
                <a:latin typeface="Times New Roman" panose="02020603050405020304" pitchFamily="18" charset="0"/>
              </a:rPr>
              <a:t> vs.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жити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е</a:t>
            </a:r>
            <a:r>
              <a:rPr lang="cs-CZ" altLang="de-CZ" sz="2800" dirty="0">
                <a:latin typeface="Times New Roman" panose="02020603050405020304" pitchFamily="18" charset="0"/>
              </a:rPr>
              <a:t> ,život světce</a:t>
            </a:r>
            <a:r>
              <a:rPr lang="cs-CZ" altLang="de-DE" sz="2800" dirty="0">
                <a:latin typeface="Times New Roman" panose="02020603050405020304" pitchFamily="18" charset="0"/>
              </a:rPr>
              <a:t>‘</a:t>
            </a:r>
            <a:r>
              <a:rPr lang="cs-CZ" altLang="de-CZ" sz="2800" dirty="0">
                <a:latin typeface="Times New Roman" panose="02020603050405020304" pitchFamily="18" charset="0"/>
              </a:rPr>
              <a:t>. Srov. </a:t>
            </a:r>
            <a:r>
              <a:rPr lang="cs-CZ" altLang="de-CZ" sz="2800" dirty="0" err="1">
                <a:latin typeface="Times New Roman" panose="02020603050405020304" pitchFamily="18" charset="0"/>
              </a:rPr>
              <a:t>Nsg</a:t>
            </a:r>
            <a:r>
              <a:rPr lang="cs-CZ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остриё</a:t>
            </a:r>
            <a:r>
              <a:rPr lang="cs-CZ" altLang="de-CZ" sz="2800" i="1" dirty="0">
                <a:latin typeface="Times New Roman" panose="02020603050405020304" pitchFamily="18" charset="0"/>
              </a:rPr>
              <a:t> –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жити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е</a:t>
            </a:r>
            <a:r>
              <a:rPr lang="cs-CZ" altLang="de-CZ" sz="2800" dirty="0">
                <a:latin typeface="Times New Roman" panose="02020603050405020304" pitchFamily="18" charset="0"/>
              </a:rPr>
              <a:t>,  </a:t>
            </a:r>
            <a:r>
              <a:rPr lang="cs-CZ" altLang="de-CZ" sz="2800" dirty="0" err="1">
                <a:latin typeface="Times New Roman" panose="02020603050405020304" pitchFamily="18" charset="0"/>
              </a:rPr>
              <a:t>Lsg</a:t>
            </a:r>
            <a:r>
              <a:rPr lang="cs-CZ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остри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е</a:t>
            </a:r>
            <a:r>
              <a:rPr lang="cs-CZ" altLang="de-CZ" sz="2800" dirty="0">
                <a:latin typeface="Times New Roman" panose="02020603050405020304" pitchFamily="18" charset="0"/>
              </a:rPr>
              <a:t> –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жити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и</a:t>
            </a:r>
            <a:r>
              <a:rPr lang="cs-CZ" altLang="de-CZ" sz="2800" dirty="0">
                <a:latin typeface="Times New Roman" panose="02020603050405020304" pitchFamily="18" charset="0"/>
              </a:rPr>
              <a:t>, </a:t>
            </a:r>
            <a:r>
              <a:rPr lang="cs-CZ" altLang="de-CZ" sz="2800" dirty="0" err="1">
                <a:latin typeface="Times New Roman" panose="02020603050405020304" pitchFamily="18" charset="0"/>
              </a:rPr>
              <a:t>Isg</a:t>
            </a:r>
            <a:r>
              <a:rPr lang="cs-CZ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остри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ё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м</a:t>
            </a:r>
            <a:r>
              <a:rPr lang="cs-CZ" altLang="de-CZ" sz="2800" i="1" dirty="0">
                <a:latin typeface="Times New Roman" panose="02020603050405020304" pitchFamily="18" charset="0"/>
              </a:rPr>
              <a:t> –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жити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е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м</a:t>
            </a:r>
            <a:r>
              <a:rPr lang="cs-CZ" altLang="de-CZ" sz="2800" dirty="0">
                <a:latin typeface="Times New Roman" panose="02020603050405020304" pitchFamily="18" charset="0"/>
              </a:rPr>
              <a:t> (</a:t>
            </a:r>
            <a:r>
              <a:rPr lang="cs-CZ" altLang="de-CZ" sz="2800" dirty="0" err="1">
                <a:latin typeface="Times New Roman" panose="02020603050405020304" pitchFamily="18" charset="0"/>
              </a:rPr>
              <a:t>Gpl</a:t>
            </a:r>
            <a:r>
              <a:rPr lang="cs-CZ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остриёв</a:t>
            </a:r>
            <a:r>
              <a:rPr lang="cs-CZ" altLang="de-CZ" sz="2800" i="1" dirty="0">
                <a:latin typeface="Times New Roman" panose="02020603050405020304" pitchFamily="18" charset="0"/>
              </a:rPr>
              <a:t> -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жит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и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й</a:t>
            </a:r>
            <a:r>
              <a:rPr lang="cs-CZ" altLang="de-CZ" sz="2800" dirty="0">
                <a:latin typeface="Times New Roman" panose="02020603050405020304" pitchFamily="18" charset="0"/>
              </a:rPr>
              <a:t>) NB: Tyto koncovky nemohou být fonologicky totožné.</a:t>
            </a:r>
          </a:p>
          <a:p>
            <a:pPr marL="338138" indent="-338138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V konečném důsledku není a priori jasné, zda interpretovat koncovky typu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знание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podle typu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остриё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nebo podle typu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жити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е</a:t>
            </a:r>
            <a:r>
              <a:rPr lang="cs-CZ" altLang="de-CZ" sz="2800" dirty="0">
                <a:latin typeface="Times New Roman" panose="02020603050405020304" pitchFamily="18" charset="0"/>
              </a:rPr>
              <a:t>. Co se týče jejich frekvence v lexiku, tak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остриё</a:t>
            </a:r>
            <a:r>
              <a:rPr lang="cs-CZ" altLang="de-CZ" sz="2800" dirty="0">
                <a:latin typeface="Times New Roman" panose="02020603050405020304" pitchFamily="18" charset="0"/>
              </a:rPr>
              <a:t> je samo, zatímco typ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жити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е</a:t>
            </a:r>
            <a:r>
              <a:rPr lang="cs-CZ" altLang="de-CZ" sz="2800" dirty="0">
                <a:latin typeface="Times New Roman" panose="02020603050405020304" pitchFamily="18" charset="0"/>
              </a:rPr>
              <a:t> je zastoupen třemi až čtyřmi slovy </a:t>
            </a:r>
            <a:r>
              <a:rPr lang="cs-CZ" altLang="de-CZ" sz="2800" i="1" dirty="0">
                <a:latin typeface="Times New Roman" panose="02020603050405020304" pitchFamily="18" charset="0"/>
              </a:rPr>
              <a:t>((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не</a:t>
            </a:r>
            <a:r>
              <a:rPr lang="cs-CZ" altLang="de-CZ" sz="2800" i="1" dirty="0">
                <a:latin typeface="Times New Roman" panose="02020603050405020304" pitchFamily="18" charset="0"/>
              </a:rPr>
              <a:t>)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быти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е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пити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е</a:t>
            </a:r>
            <a:r>
              <a:rPr lang="cs-CZ" altLang="de-CZ" sz="2800" i="1" dirty="0">
                <a:latin typeface="Times New Roman" panose="02020603050405020304" pitchFamily="18" charset="0"/>
              </a:rPr>
              <a:t>)</a:t>
            </a:r>
            <a:r>
              <a:rPr lang="cs-CZ" altLang="de-CZ" sz="2800" dirty="0">
                <a:latin typeface="Times New Roman" panose="02020603050405020304" pitchFamily="18" charset="0"/>
              </a:rPr>
              <a:t>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>
            <a:extLst>
              <a:ext uri="{FF2B5EF4-FFF2-40B4-BE49-F238E27FC236}">
                <a16:creationId xmlns:a16="http://schemas.microsoft.com/office/drawing/2014/main" id="{E863CF20-1704-F240-9284-D1393B25587F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44488" y="304800"/>
            <a:ext cx="8510587" cy="6269038"/>
          </a:xfrm>
        </p:spPr>
        <p:txBody>
          <a:bodyPr anchor="t"/>
          <a:lstStyle/>
          <a:p>
            <a:pPr marL="338138" indent="-338138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Slova typu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жити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е</a:t>
            </a:r>
            <a:r>
              <a:rPr lang="cs-CZ" altLang="de-CZ" sz="2800" dirty="0">
                <a:latin typeface="Times New Roman" panose="02020603050405020304" pitchFamily="18" charset="0"/>
              </a:rPr>
              <a:t> jsou </a:t>
            </a:r>
            <a:r>
              <a:rPr lang="cs-CZ" altLang="de-CZ" sz="2800" dirty="0" err="1">
                <a:latin typeface="Times New Roman" panose="02020603050405020304" pitchFamily="18" charset="0"/>
              </a:rPr>
              <a:t>csl</a:t>
            </a:r>
            <a:r>
              <a:rPr lang="cs-CZ" altLang="de-CZ" sz="2800" dirty="0">
                <a:latin typeface="Times New Roman" panose="02020603050405020304" pitchFamily="18" charset="0"/>
              </a:rPr>
              <a:t>. původu, co prozrazuje i jejich sémantika</a:t>
            </a:r>
            <a:r>
              <a:rPr lang="ru-RU" altLang="de-CZ" sz="2800" dirty="0">
                <a:latin typeface="Times New Roman" panose="02020603050405020304" pitchFamily="18" charset="0"/>
              </a:rPr>
              <a:t>,</a:t>
            </a:r>
            <a:r>
              <a:rPr lang="cs-CZ" altLang="de-CZ" sz="2800" dirty="0">
                <a:latin typeface="Times New Roman" panose="02020603050405020304" pitchFamily="18" charset="0"/>
              </a:rPr>
              <a:t> resp. stylistická příslušnost: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житьё</a:t>
            </a:r>
            <a:r>
              <a:rPr lang="cs-CZ" altLang="de-CZ" sz="2800" dirty="0">
                <a:latin typeface="Times New Roman" panose="02020603050405020304" pitchFamily="18" charset="0"/>
              </a:rPr>
              <a:t> </a:t>
            </a:r>
            <a:br>
              <a:rPr lang="ru-RU" altLang="de-CZ" sz="2800" dirty="0">
                <a:latin typeface="Times New Roman" panose="02020603050405020304" pitchFamily="18" charset="0"/>
              </a:rPr>
            </a:br>
            <a:r>
              <a:rPr lang="cs-CZ" altLang="de-CZ" sz="2800" dirty="0">
                <a:latin typeface="Times New Roman" panose="02020603050405020304" pitchFamily="18" charset="0"/>
              </a:rPr>
              <a:t>,(hov.) žití, živobytí</a:t>
            </a:r>
            <a:r>
              <a:rPr lang="cs-CZ" altLang="de-DE" sz="2800" dirty="0">
                <a:latin typeface="Times New Roman" panose="02020603050405020304" pitchFamily="18" charset="0"/>
              </a:rPr>
              <a:t>‘</a:t>
            </a:r>
            <a:r>
              <a:rPr lang="cs-CZ" altLang="de-CZ" sz="2800" dirty="0">
                <a:latin typeface="Times New Roman" panose="02020603050405020304" pitchFamily="18" charset="0"/>
              </a:rPr>
              <a:t> -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жити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е</a:t>
            </a:r>
            <a:r>
              <a:rPr lang="cs-CZ" altLang="de-CZ" sz="2800" dirty="0">
                <a:latin typeface="Times New Roman" panose="02020603050405020304" pitchFamily="18" charset="0"/>
              </a:rPr>
              <a:t> ,život světce</a:t>
            </a:r>
            <a:r>
              <a:rPr lang="cs-CZ" altLang="de-DE" sz="2800" dirty="0">
                <a:latin typeface="Times New Roman" panose="02020603050405020304" pitchFamily="18" charset="0"/>
              </a:rPr>
              <a:t>‘</a:t>
            </a:r>
            <a:r>
              <a:rPr lang="cs-CZ" altLang="de-CZ" sz="2800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быти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е</a:t>
            </a:r>
            <a:r>
              <a:rPr lang="cs-CZ" altLang="de-CZ" sz="2800" dirty="0">
                <a:latin typeface="Times New Roman" panose="02020603050405020304" pitchFamily="18" charset="0"/>
              </a:rPr>
              <a:t> ,bytí, jsoucno</a:t>
            </a:r>
            <a:r>
              <a:rPr lang="cs-CZ" altLang="de-DE" sz="2800" dirty="0">
                <a:latin typeface="Times New Roman" panose="02020603050405020304" pitchFamily="18" charset="0"/>
              </a:rPr>
              <a:t>‘</a:t>
            </a:r>
            <a:r>
              <a:rPr lang="cs-CZ" altLang="de-CZ" sz="2800" dirty="0">
                <a:latin typeface="Times New Roman" panose="02020603050405020304" pitchFamily="18" charset="0"/>
              </a:rPr>
              <a:t> –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бытьё</a:t>
            </a:r>
            <a:r>
              <a:rPr lang="cs-CZ" altLang="de-CZ" sz="2800" dirty="0">
                <a:latin typeface="Times New Roman" panose="02020603050405020304" pitchFamily="18" charset="0"/>
              </a:rPr>
              <a:t> ,způsob</a:t>
            </a:r>
            <a:r>
              <a:rPr lang="de-DE" altLang="de-CZ" sz="2800" dirty="0"/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života</a:t>
            </a:r>
            <a:r>
              <a:rPr lang="cs-CZ" altLang="de-DE" sz="2800" dirty="0">
                <a:latin typeface="Times New Roman" panose="02020603050405020304" pitchFamily="18" charset="0"/>
              </a:rPr>
              <a:t>‘</a:t>
            </a:r>
            <a:br>
              <a:rPr lang="cs-CZ" altLang="de-CZ" sz="2800" dirty="0">
                <a:latin typeface="Times New Roman" panose="02020603050405020304" pitchFamily="18" charset="0"/>
              </a:rPr>
            </a:br>
            <a:r>
              <a:rPr lang="cs-CZ" altLang="de-CZ" sz="2800" dirty="0">
                <a:latin typeface="Times New Roman" panose="02020603050405020304" pitchFamily="18" charset="0"/>
              </a:rPr>
              <a:t>(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житьё</a:t>
            </a:r>
            <a:r>
              <a:rPr lang="cs-CZ" altLang="de-CZ" sz="2800" dirty="0" err="1">
                <a:latin typeface="Times New Roman" panose="02020603050405020304" pitchFamily="18" charset="0"/>
              </a:rPr>
              <a:t>-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бытьё</a:t>
            </a:r>
            <a:r>
              <a:rPr lang="cs-CZ" altLang="de-CZ" sz="2800" dirty="0">
                <a:latin typeface="Times New Roman" panose="02020603050405020304" pitchFamily="18" charset="0"/>
              </a:rPr>
              <a:t> ,žití, způsob života</a:t>
            </a:r>
            <a:r>
              <a:rPr lang="cs-CZ" altLang="de-DE" sz="2800" dirty="0">
                <a:latin typeface="Times New Roman" panose="02020603050405020304" pitchFamily="18" charset="0"/>
              </a:rPr>
              <a:t>‘</a:t>
            </a:r>
            <a:r>
              <a:rPr lang="cs-CZ" altLang="de-CZ" sz="2800" dirty="0">
                <a:latin typeface="Times New Roman" panose="02020603050405020304" pitchFamily="18" charset="0"/>
              </a:rPr>
              <a:t>),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питьё</a:t>
            </a:r>
            <a:r>
              <a:rPr lang="cs-CZ" altLang="de-CZ" sz="2800" dirty="0">
                <a:latin typeface="Times New Roman" panose="02020603050405020304" pitchFamily="18" charset="0"/>
              </a:rPr>
              <a:t> ,pití, nápoj</a:t>
            </a:r>
            <a:r>
              <a:rPr lang="cs-CZ" altLang="de-DE" sz="2800" dirty="0">
                <a:latin typeface="Times New Roman" panose="02020603050405020304" pitchFamily="18" charset="0"/>
              </a:rPr>
              <a:t>‘</a:t>
            </a:r>
            <a:r>
              <a:rPr lang="cs-CZ" altLang="de-CZ" sz="2800" dirty="0">
                <a:latin typeface="Times New Roman" panose="02020603050405020304" pitchFamily="18" charset="0"/>
              </a:rPr>
              <a:t> –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пити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е</a:t>
            </a:r>
            <a:r>
              <a:rPr lang="cs-CZ" altLang="de-CZ" sz="2800" dirty="0">
                <a:latin typeface="Times New Roman" panose="02020603050405020304" pitchFamily="18" charset="0"/>
              </a:rPr>
              <a:t> ,(</a:t>
            </a:r>
            <a:r>
              <a:rPr lang="cs-CZ" altLang="de-CZ" sz="2800" dirty="0" err="1">
                <a:latin typeface="Times New Roman" panose="02020603050405020304" pitchFamily="18" charset="0"/>
              </a:rPr>
              <a:t>zast</a:t>
            </a:r>
            <a:r>
              <a:rPr lang="cs-CZ" altLang="de-CZ" sz="2800" dirty="0">
                <a:latin typeface="Times New Roman" panose="02020603050405020304" pitchFamily="18" charset="0"/>
              </a:rPr>
              <a:t>., </a:t>
            </a:r>
            <a:r>
              <a:rPr lang="cs-CZ" altLang="de-CZ" sz="2800" dirty="0" err="1">
                <a:latin typeface="Times New Roman" panose="02020603050405020304" pitchFamily="18" charset="0"/>
              </a:rPr>
              <a:t>slavn</a:t>
            </a:r>
            <a:r>
              <a:rPr lang="cs-CZ" altLang="de-CZ" sz="2800" dirty="0">
                <a:latin typeface="Times New Roman" panose="02020603050405020304" pitchFamily="18" charset="0"/>
              </a:rPr>
              <a:t>., žert.) pití, nápoj</a:t>
            </a:r>
            <a:r>
              <a:rPr lang="cs-CZ" altLang="de-DE" sz="2800" dirty="0">
                <a:latin typeface="Times New Roman" panose="02020603050405020304" pitchFamily="18" charset="0"/>
              </a:rPr>
              <a:t>‘</a:t>
            </a:r>
            <a:endParaRPr lang="cs-CZ" altLang="de-CZ" sz="2800" dirty="0">
              <a:latin typeface="Times New Roman" panose="02020603050405020304" pitchFamily="18" charset="0"/>
            </a:endParaRPr>
          </a:p>
          <a:p>
            <a:pPr marL="338138" indent="-338138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Je však třeba říci, že sufix /-</a:t>
            </a:r>
            <a:r>
              <a:rPr lang="cs-CZ" altLang="de-CZ" sz="2800" dirty="0" err="1">
                <a:latin typeface="Times New Roman" panose="02020603050405020304" pitchFamily="18" charset="0"/>
              </a:rPr>
              <a:t>ije</a:t>
            </a:r>
            <a:r>
              <a:rPr lang="cs-CZ" altLang="de-CZ" sz="2800" dirty="0">
                <a:latin typeface="Times New Roman" panose="02020603050405020304" pitchFamily="18" charset="0"/>
              </a:rPr>
              <a:t>/ typu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зн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а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ние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(na rozdíl od sufixu </a:t>
            </a:r>
            <a:r>
              <a:rPr lang="ru-RU" altLang="de-CZ" sz="2800" dirty="0">
                <a:latin typeface="Times New Roman" panose="02020603050405020304" pitchFamily="18" charset="0"/>
              </a:rPr>
              <a:t>/</a:t>
            </a:r>
            <a:r>
              <a:rPr lang="cs-CZ" altLang="de-CZ" sz="2800" dirty="0">
                <a:latin typeface="Times New Roman" panose="02020603050405020304" pitchFamily="18" charset="0"/>
              </a:rPr>
              <a:t>-jo</a:t>
            </a:r>
            <a:r>
              <a:rPr lang="ru-RU" altLang="de-CZ" sz="2800" dirty="0">
                <a:latin typeface="Times New Roman" panose="02020603050405020304" pitchFamily="18" charset="0"/>
              </a:rPr>
              <a:t>/</a:t>
            </a:r>
            <a:r>
              <a:rPr lang="cs-CZ" altLang="de-CZ" sz="2800" dirty="0">
                <a:latin typeface="Times New Roman" panose="02020603050405020304" pitchFamily="18" charset="0"/>
              </a:rPr>
              <a:t> typu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к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у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шанье</a:t>
            </a:r>
            <a:r>
              <a:rPr lang="cs-CZ" altLang="de-CZ" sz="2800" dirty="0">
                <a:latin typeface="Times New Roman" panose="02020603050405020304" pitchFamily="18" charset="0"/>
              </a:rPr>
              <a:t>) je také </a:t>
            </a:r>
            <a:r>
              <a:rPr lang="cs-CZ" altLang="de-CZ" sz="2800" dirty="0" err="1">
                <a:latin typeface="Times New Roman" panose="02020603050405020304" pitchFamily="18" charset="0"/>
              </a:rPr>
              <a:t>csl</a:t>
            </a:r>
            <a:r>
              <a:rPr lang="cs-CZ" altLang="de-CZ" sz="2800" dirty="0">
                <a:latin typeface="Times New Roman" panose="02020603050405020304" pitchFamily="18" charset="0"/>
              </a:rPr>
              <a:t>. původu, čili systematicky by se typ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зн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а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ние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spíše měl ztotožnit s typem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жити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е</a:t>
            </a:r>
            <a:r>
              <a:rPr lang="cs-CZ" altLang="de-CZ" sz="2800" dirty="0">
                <a:latin typeface="Times New Roman" panose="02020603050405020304" pitchFamily="18" charset="0"/>
              </a:rPr>
              <a:t> než s ojedinělým slovem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остриё</a:t>
            </a:r>
            <a:r>
              <a:rPr lang="cs-CZ" altLang="de-CZ" sz="2800" dirty="0">
                <a:latin typeface="Times New Roman" panose="02020603050405020304" pitchFamily="18" charset="0"/>
              </a:rPr>
              <a:t>, které má na jedné straně -i- před /j/, na druhé straně /o/ na konci. RG (1980) interpretuje podle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жити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е</a:t>
            </a:r>
            <a:r>
              <a:rPr lang="cs-CZ" altLang="de-CZ" sz="2800" dirty="0">
                <a:latin typeface="Times New Roman" panose="02020603050405020304" pitchFamily="18" charset="0"/>
              </a:rPr>
              <a:t> (čili fonologické /i/ v L</a:t>
            </a:r>
            <a:r>
              <a:rPr lang="ru-RU" altLang="de-CZ" sz="2800" dirty="0">
                <a:latin typeface="Times New Roman" panose="02020603050405020304" pitchFamily="18" charset="0"/>
              </a:rPr>
              <a:t>, </a:t>
            </a:r>
            <a:r>
              <a:rPr lang="cs-CZ" altLang="de-CZ" sz="2800" dirty="0">
                <a:latin typeface="Times New Roman" panose="02020603050405020304" pitchFamily="18" charset="0"/>
              </a:rPr>
              <a:t>§1175), </a:t>
            </a:r>
            <a:r>
              <a:rPr lang="cs-CZ" altLang="de-CZ" sz="2800" dirty="0" err="1">
                <a:latin typeface="Times New Roman" panose="02020603050405020304" pitchFamily="18" charset="0"/>
              </a:rPr>
              <a:t>Ďurovič</a:t>
            </a:r>
            <a:r>
              <a:rPr lang="cs-CZ" altLang="de-CZ" sz="2800" dirty="0">
                <a:latin typeface="Times New Roman" panose="02020603050405020304" pitchFamily="18" charset="0"/>
              </a:rPr>
              <a:t> však podle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остриё</a:t>
            </a:r>
            <a:r>
              <a:rPr lang="cs-CZ" altLang="de-CZ" sz="2800" dirty="0"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55D45C4F-B7CE-7C26-0EB6-ED454249B9F3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457200" y="468313"/>
            <a:ext cx="8228013" cy="6083300"/>
          </a:xfrm>
        </p:spPr>
        <p:txBody>
          <a:bodyPr anchor="t"/>
          <a:lstStyle/>
          <a:p>
            <a:pPr marL="331788" indent="-331788" algn="l" eaLnBrk="1" hangingPunct="1">
              <a:spcBef>
                <a:spcPts val="700"/>
              </a:spcBef>
              <a:buFont typeface="Times New Roman" panose="02020603050405020304" pitchFamily="18" charset="0"/>
              <a:buChar char="•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Stejný problém se týká i kmenů a kořenů slov: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жена</a:t>
            </a:r>
            <a:r>
              <a:rPr lang="cs-CZ" altLang="de-CZ" sz="2800" dirty="0">
                <a:latin typeface="Times New Roman" panose="02020603050405020304" pitchFamily="18" charset="0"/>
              </a:rPr>
              <a:t> [</a:t>
            </a:r>
            <a:r>
              <a:rPr lang="cs-CZ" altLang="de-CZ" sz="2800" dirty="0" err="1">
                <a:latin typeface="Times New Roman" panose="02020603050405020304" pitchFamily="18" charset="0"/>
              </a:rPr>
              <a:t>ʐ</a:t>
            </a:r>
            <a:r>
              <a:rPr lang="de-DE" altLang="de-CZ" sz="2800" dirty="0">
                <a:latin typeface="Times New Roman" panose="02020603050405020304" pitchFamily="18" charset="0"/>
              </a:rPr>
              <a:t>ᵻ</a:t>
            </a:r>
            <a:r>
              <a:rPr lang="cs-CZ" altLang="de-CZ" sz="2800" dirty="0">
                <a:latin typeface="Times New Roman" panose="02020603050405020304" pitchFamily="18" charset="0"/>
              </a:rPr>
              <a:t>'na] –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ж</a:t>
            </a:r>
            <a:r>
              <a:rPr lang="ru-RU" altLang="de-CZ" sz="2800" i="1" dirty="0">
                <a:latin typeface="Times New Roman" panose="02020603050405020304" pitchFamily="18" charset="0"/>
              </a:rPr>
              <a:t>ё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н</a:t>
            </a:r>
            <a:r>
              <a:rPr lang="cs-CZ" altLang="de-CZ" sz="2800" dirty="0">
                <a:latin typeface="Times New Roman" panose="02020603050405020304" pitchFamily="18" charset="0"/>
              </a:rPr>
              <a:t> ['</a:t>
            </a:r>
            <a:r>
              <a:rPr lang="cs-CZ" altLang="de-CZ" sz="2800" dirty="0" err="1">
                <a:latin typeface="Times New Roman" panose="02020603050405020304" pitchFamily="18" charset="0"/>
              </a:rPr>
              <a:t>ʐоn</a:t>
            </a:r>
            <a:r>
              <a:rPr lang="cs-CZ" altLang="de-CZ" sz="2800" dirty="0">
                <a:latin typeface="Times New Roman" panose="02020603050405020304" pitchFamily="18" charset="0"/>
              </a:rPr>
              <a:t>],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окно</a:t>
            </a:r>
            <a:r>
              <a:rPr lang="cs-CZ" altLang="de-CZ" sz="2800" dirty="0">
                <a:latin typeface="Times New Roman" panose="02020603050405020304" pitchFamily="18" charset="0"/>
              </a:rPr>
              <a:t> [</a:t>
            </a:r>
            <a:r>
              <a:rPr lang="cs-CZ" altLang="de-CZ" sz="2800" dirty="0" err="1">
                <a:latin typeface="Times New Roman" panose="02020603050405020304" pitchFamily="18" charset="0"/>
              </a:rPr>
              <a:t>ʌ'kno</a:t>
            </a:r>
            <a:r>
              <a:rPr lang="cs-CZ" altLang="de-CZ" sz="2800" dirty="0">
                <a:latin typeface="Times New Roman" panose="02020603050405020304" pitchFamily="18" charset="0"/>
              </a:rPr>
              <a:t>] –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окон</a:t>
            </a:r>
            <a:r>
              <a:rPr lang="cs-CZ" altLang="de-CZ" sz="2800" dirty="0">
                <a:latin typeface="Times New Roman" panose="02020603050405020304" pitchFamily="18" charset="0"/>
              </a:rPr>
              <a:t> ['</a:t>
            </a:r>
            <a:r>
              <a:rPr lang="cs-CZ" altLang="de-CZ" sz="2800" dirty="0" err="1">
                <a:latin typeface="Times New Roman" panose="02020603050405020304" pitchFamily="18" charset="0"/>
              </a:rPr>
              <a:t>okən</a:t>
            </a:r>
            <a:r>
              <a:rPr lang="cs-CZ" altLang="de-CZ" sz="2800" dirty="0">
                <a:latin typeface="Times New Roman" panose="02020603050405020304" pitchFamily="18" charset="0"/>
              </a:rPr>
              <a:t>]: kolik alomorfů (a jaké?)?</a:t>
            </a:r>
          </a:p>
          <a:p>
            <a:pPr marL="331788" indent="-331788" algn="l" eaLnBrk="1" hangingPunct="1">
              <a:spcBef>
                <a:spcPts val="700"/>
              </a:spcBef>
              <a:buFont typeface="Times New Roman" panose="02020603050405020304" pitchFamily="18" charset="0"/>
              <a:buChar char="•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Popis flexe předpokládá analýzu grafematického systému a jednotnou a důslednou interpretaci fonologického a morfonologického systému</a:t>
            </a:r>
          </a:p>
          <a:p>
            <a:pPr marL="331788" indent="-331788" algn="l" eaLnBrk="1" hangingPunct="1">
              <a:spcBef>
                <a:spcPts val="700"/>
              </a:spcBef>
              <a:buFont typeface="Times New Roman" panose="02020603050405020304" pitchFamily="18" charset="0"/>
              <a:buChar char="•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=&gt; látka zimního semestru, „Paradigmatika spisovné ruštiny</a:t>
            </a:r>
            <a:r>
              <a:rPr lang="cs-CZ" altLang="de-DE" sz="2800" dirty="0">
                <a:latin typeface="Times New Roman" panose="02020603050405020304" pitchFamily="18" charset="0"/>
              </a:rPr>
              <a:t>“</a:t>
            </a:r>
            <a:endParaRPr lang="cs-CZ" altLang="de-CZ" sz="2800" dirty="0">
              <a:latin typeface="Times New Roman" panose="02020603050405020304" pitchFamily="18" charset="0"/>
            </a:endParaRPr>
          </a:p>
          <a:p>
            <a:pPr marL="331788" indent="-331788" algn="l" eaLnBrk="1" hangingPunct="1">
              <a:spcBef>
                <a:spcPts val="700"/>
              </a:spcBef>
              <a:buClrTx/>
              <a:buFontTx/>
              <a:buNone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  <a:defRPr/>
            </a:pPr>
            <a:endParaRPr lang="cs-CZ" altLang="de-CZ" sz="2800" dirty="0">
              <a:latin typeface="Times New Roman" panose="02020603050405020304" pitchFamily="18" charset="0"/>
            </a:endParaRPr>
          </a:p>
          <a:p>
            <a:pPr marL="331788" indent="-331788" algn="l" eaLnBrk="1" hangingPunct="1">
              <a:spcBef>
                <a:spcPts val="700"/>
              </a:spcBef>
              <a:buClrTx/>
              <a:buFontTx/>
              <a:buNone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  <a:defRPr/>
            </a:pPr>
            <a:endParaRPr lang="cs-CZ" altLang="de-CZ" sz="2800" dirty="0">
              <a:latin typeface="Times New Roman" panose="02020603050405020304" pitchFamily="18" charset="0"/>
            </a:endParaRPr>
          </a:p>
          <a:p>
            <a:pPr marL="331788" indent="-331788" algn="l" eaLnBrk="1" hangingPunct="1">
              <a:spcBef>
                <a:spcPts val="700"/>
              </a:spcBef>
              <a:buClrTx/>
              <a:buFontTx/>
              <a:buNone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  <a:defRPr/>
            </a:pPr>
            <a:endParaRPr lang="cs-CZ" altLang="de-CZ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Inhaltsplatzhalter 2">
            <a:extLst>
              <a:ext uri="{FF2B5EF4-FFF2-40B4-BE49-F238E27FC236}">
                <a16:creationId xmlns:a16="http://schemas.microsoft.com/office/drawing/2014/main" id="{472DD55F-1430-9D72-AA22-F58BA12800D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260350"/>
            <a:ext cx="8569325" cy="626427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V každém případě tvoří typ </a:t>
            </a:r>
            <a:r>
              <a:rPr lang="cs-CZ" altLang="de-CZ" sz="2800" i="1">
                <a:latin typeface="Times New Roman" panose="02020603050405020304" pitchFamily="18" charset="0"/>
              </a:rPr>
              <a:t>житие </a:t>
            </a:r>
            <a:r>
              <a:rPr lang="cs-CZ" altLang="de-CZ" sz="2800">
                <a:latin typeface="Times New Roman" panose="02020603050405020304" pitchFamily="18" charset="0"/>
              </a:rPr>
              <a:t>zvláštní podtyp, který se odlišuje čtyřmi koncovkami od ostatních neuter, je to jedna z početných stop csl. dědictví v ruštině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altLang="de-CZ" sz="2800">
              <a:latin typeface="Times New Roman" panose="02020603050405020304" pitchFamily="18" charset="0"/>
            </a:endParaRPr>
          </a:p>
          <a:p>
            <a:pPr marL="457200" indent="-457200" eaLnBrk="1" hangingPunct="1">
              <a:buSzPct val="45000"/>
              <a:buFont typeface="Wingdings" pitchFamily="2" charset="2"/>
              <a:buChar char=""/>
            </a:pPr>
            <a:r>
              <a:rPr lang="cs-CZ" altLang="de-CZ" sz="2800">
                <a:latin typeface="Times New Roman" panose="02020603050405020304" pitchFamily="18" charset="0"/>
              </a:rPr>
              <a:t>Zvláštní koncovky neuter:</a:t>
            </a:r>
          </a:p>
          <a:p>
            <a:pPr marL="457200" indent="-457200" eaLnBrk="1" hangingPunct="1">
              <a:buSzPct val="45000"/>
              <a:buFont typeface="Wingdings" pitchFamily="2" charset="2"/>
              <a:buChar char=""/>
            </a:pPr>
            <a:r>
              <a:rPr lang="cs-CZ" altLang="de-CZ" sz="2800">
                <a:latin typeface="Times New Roman" panose="02020603050405020304" pitchFamily="18" charset="0"/>
              </a:rPr>
              <a:t>Npl na -/i/: část neuter na -</a:t>
            </a:r>
            <a:r>
              <a:rPr lang="cs-CZ" altLang="de-CZ" sz="2800" i="1">
                <a:latin typeface="Times New Roman" panose="02020603050405020304" pitchFamily="18" charset="0"/>
              </a:rPr>
              <a:t>ko</a:t>
            </a:r>
            <a:r>
              <a:rPr lang="cs-CZ" altLang="de-CZ" sz="2800">
                <a:latin typeface="Times New Roman" panose="02020603050405020304" pitchFamily="18" charset="0"/>
              </a:rPr>
              <a:t>, z toho některá nederivovaná (</a:t>
            </a:r>
            <a:r>
              <a:rPr lang="cs-CZ" altLang="de-CZ" sz="2800" i="1">
                <a:latin typeface="Times New Roman" panose="02020603050405020304" pitchFamily="18" charset="0"/>
              </a:rPr>
              <a:t>л</a:t>
            </a:r>
            <a:r>
              <a:rPr lang="cs-CZ" altLang="de-CZ" sz="2800" i="1" u="sng">
                <a:latin typeface="Times New Roman" panose="02020603050405020304" pitchFamily="18" charset="0"/>
              </a:rPr>
              <a:t>ы</a:t>
            </a:r>
            <a:r>
              <a:rPr lang="cs-CZ" altLang="de-CZ" sz="2800" i="1">
                <a:latin typeface="Times New Roman" panose="02020603050405020304" pitchFamily="18" charset="0"/>
              </a:rPr>
              <a:t>ко – л</a:t>
            </a:r>
            <a:r>
              <a:rPr lang="cs-CZ" altLang="de-CZ" sz="2800" i="1" u="sng">
                <a:latin typeface="Times New Roman" panose="02020603050405020304" pitchFamily="18" charset="0"/>
              </a:rPr>
              <a:t>ы</a:t>
            </a:r>
            <a:r>
              <a:rPr lang="cs-CZ" altLang="de-CZ" sz="2800" i="1">
                <a:latin typeface="Times New Roman" panose="02020603050405020304" pitchFamily="18" charset="0"/>
              </a:rPr>
              <a:t>ки</a:t>
            </a:r>
            <a:r>
              <a:rPr lang="cs-CZ" altLang="de-CZ" sz="2800">
                <a:latin typeface="Times New Roman" panose="02020603050405020304" pitchFamily="18" charset="0"/>
              </a:rPr>
              <a:t> ,lýko</a:t>
            </a:r>
            <a:r>
              <a:rPr lang="cs-CZ" altLang="de-DE" sz="2800">
                <a:latin typeface="Times New Roman" panose="02020603050405020304" pitchFamily="18" charset="0"/>
              </a:rPr>
              <a:t>‘</a:t>
            </a:r>
            <a:r>
              <a:rPr lang="cs-CZ" altLang="de-CZ" sz="2800">
                <a:latin typeface="Times New Roman" panose="02020603050405020304" pitchFamily="18" charset="0"/>
              </a:rPr>
              <a:t>, </a:t>
            </a:r>
            <a:r>
              <a:rPr lang="cs-CZ" altLang="de-CZ" sz="2800" i="1">
                <a:latin typeface="Times New Roman" panose="02020603050405020304" pitchFamily="18" charset="0"/>
              </a:rPr>
              <a:t>яблоко – яблоки</a:t>
            </a:r>
            <a:r>
              <a:rPr lang="cs-CZ" altLang="de-CZ" sz="2800">
                <a:latin typeface="Times New Roman" panose="02020603050405020304" pitchFamily="18" charset="0"/>
              </a:rPr>
              <a:t>), všechny odpovídající diminutivy </a:t>
            </a:r>
            <a:r>
              <a:rPr lang="cs-CZ" altLang="de-CZ" sz="2800" i="1">
                <a:latin typeface="Times New Roman" panose="02020603050405020304" pitchFamily="18" charset="0"/>
              </a:rPr>
              <a:t>(крыл</a:t>
            </a:r>
            <a:r>
              <a:rPr lang="cs-CZ" altLang="de-CZ" sz="2800" i="1" u="sng">
                <a:latin typeface="Times New Roman" panose="02020603050405020304" pitchFamily="18" charset="0"/>
              </a:rPr>
              <a:t>е</a:t>
            </a:r>
            <a:r>
              <a:rPr lang="cs-CZ" altLang="de-CZ" sz="2800" i="1">
                <a:latin typeface="Times New Roman" panose="02020603050405020304" pitchFamily="18" charset="0"/>
              </a:rPr>
              <a:t>чко – крыл</a:t>
            </a:r>
            <a:r>
              <a:rPr lang="cs-CZ" altLang="de-CZ" sz="2800" i="1" u="sng">
                <a:latin typeface="Times New Roman" panose="02020603050405020304" pitchFamily="18" charset="0"/>
              </a:rPr>
              <a:t>е</a:t>
            </a:r>
            <a:r>
              <a:rPr lang="cs-CZ" altLang="de-CZ" sz="2800" i="1">
                <a:latin typeface="Times New Roman" panose="02020603050405020304" pitchFamily="18" charset="0"/>
              </a:rPr>
              <a:t>чки, озерк</a:t>
            </a:r>
            <a:r>
              <a:rPr lang="cs-CZ" altLang="de-CZ" sz="2800" i="1" u="sng">
                <a:latin typeface="Times New Roman" panose="02020603050405020304" pitchFamily="18" charset="0"/>
              </a:rPr>
              <a:t>о</a:t>
            </a:r>
            <a:r>
              <a:rPr lang="cs-CZ" altLang="de-CZ" sz="2800" i="1">
                <a:latin typeface="Times New Roman" panose="02020603050405020304" pitchFamily="18" charset="0"/>
              </a:rPr>
              <a:t> - озерк</a:t>
            </a:r>
            <a:r>
              <a:rPr lang="cs-CZ" altLang="de-CZ" sz="2800" i="1" u="sng">
                <a:latin typeface="Times New Roman" panose="02020603050405020304" pitchFamily="18" charset="0"/>
              </a:rPr>
              <a:t>и</a:t>
            </a:r>
            <a:r>
              <a:rPr lang="cs-CZ" altLang="de-CZ" sz="2800" i="1">
                <a:latin typeface="Times New Roman" panose="02020603050405020304" pitchFamily="18" charset="0"/>
              </a:rPr>
              <a:t>) </a:t>
            </a:r>
            <a:r>
              <a:rPr lang="cs-CZ" altLang="de-CZ" sz="2800">
                <a:latin typeface="Times New Roman" panose="02020603050405020304" pitchFamily="18" charset="0"/>
              </a:rPr>
              <a:t>a (původem duálová) slova </a:t>
            </a:r>
            <a:r>
              <a:rPr lang="cs-CZ" altLang="de-CZ" sz="2800" i="1">
                <a:latin typeface="Times New Roman" panose="02020603050405020304" pitchFamily="18" charset="0"/>
              </a:rPr>
              <a:t>плеч</a:t>
            </a:r>
            <a:r>
              <a:rPr lang="cs-CZ" altLang="de-CZ" sz="2800" i="1" u="sng">
                <a:latin typeface="Times New Roman" panose="02020603050405020304" pitchFamily="18" charset="0"/>
              </a:rPr>
              <a:t>о</a:t>
            </a:r>
            <a:r>
              <a:rPr lang="cs-CZ" altLang="de-CZ" sz="2800" i="1">
                <a:latin typeface="Times New Roman" panose="02020603050405020304" pitchFamily="18" charset="0"/>
              </a:rPr>
              <a:t> – пл</a:t>
            </a:r>
            <a:r>
              <a:rPr lang="cs-CZ" altLang="de-CZ" sz="2800" i="1" u="sng">
                <a:latin typeface="Times New Roman" panose="02020603050405020304" pitchFamily="18" charset="0"/>
              </a:rPr>
              <a:t>е</a:t>
            </a:r>
            <a:r>
              <a:rPr lang="cs-CZ" altLang="de-CZ" sz="2800" i="1">
                <a:latin typeface="Times New Roman" panose="02020603050405020304" pitchFamily="18" charset="0"/>
              </a:rPr>
              <a:t>чи, кол</a:t>
            </a:r>
            <a:r>
              <a:rPr lang="cs-CZ" altLang="de-CZ" sz="2800" i="1" u="sng">
                <a:latin typeface="Times New Roman" panose="02020603050405020304" pitchFamily="18" charset="0"/>
              </a:rPr>
              <a:t>е</a:t>
            </a:r>
            <a:r>
              <a:rPr lang="cs-CZ" altLang="de-CZ" sz="2800" i="1">
                <a:latin typeface="Times New Roman" panose="02020603050405020304" pitchFamily="18" charset="0"/>
              </a:rPr>
              <a:t>но – кол</a:t>
            </a:r>
            <a:r>
              <a:rPr lang="cs-CZ" altLang="de-CZ" sz="2800" i="1" u="sng">
                <a:latin typeface="Times New Roman" panose="02020603050405020304" pitchFamily="18" charset="0"/>
              </a:rPr>
              <a:t>е</a:t>
            </a:r>
            <a:r>
              <a:rPr lang="cs-CZ" altLang="de-CZ" sz="2800" i="1">
                <a:latin typeface="Times New Roman" panose="02020603050405020304" pitchFamily="18" charset="0"/>
              </a:rPr>
              <a:t>ни, ухо – уши</a:t>
            </a:r>
            <a:r>
              <a:rPr lang="cs-CZ" altLang="de-CZ" sz="2800">
                <a:latin typeface="Times New Roman" panose="02020603050405020304" pitchFamily="18" charset="0"/>
              </a:rPr>
              <a:t> a </a:t>
            </a:r>
            <a:r>
              <a:rPr lang="cs-CZ" altLang="de-CZ" sz="2800" i="1">
                <a:latin typeface="Times New Roman" panose="02020603050405020304" pitchFamily="18" charset="0"/>
              </a:rPr>
              <a:t>око – очи</a:t>
            </a:r>
            <a:r>
              <a:rPr lang="cs-CZ" altLang="de-CZ" sz="2800">
                <a:latin typeface="Times New Roman" panose="02020603050405020304" pitchFamily="18" charset="0"/>
              </a:rPr>
              <a:t>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>
            <a:extLst>
              <a:ext uri="{FF2B5EF4-FFF2-40B4-BE49-F238E27FC236}">
                <a16:creationId xmlns:a16="http://schemas.microsoft.com/office/drawing/2014/main" id="{C1DBADBD-BD56-4D74-6C85-8C73DB7C376B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87338" y="139700"/>
            <a:ext cx="8567737" cy="6497638"/>
          </a:xfrm>
        </p:spPr>
        <p:txBody>
          <a:bodyPr anchor="t"/>
          <a:lstStyle/>
          <a:p>
            <a:pPr marL="338138" indent="-338138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I maskulina typu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домишко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mají </a:t>
            </a:r>
            <a:r>
              <a:rPr lang="cs-CZ" altLang="de-CZ" sz="2800" dirty="0" err="1">
                <a:latin typeface="Times New Roman" panose="02020603050405020304" pitchFamily="18" charset="0"/>
              </a:rPr>
              <a:t>Npl</a:t>
            </a:r>
            <a:r>
              <a:rPr lang="cs-CZ" altLang="de-CZ" sz="2800" dirty="0">
                <a:latin typeface="Times New Roman" panose="02020603050405020304" pitchFamily="18" charset="0"/>
              </a:rPr>
              <a:t> na /i/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>
                <a:latin typeface="Times New Roman" panose="02020603050405020304" pitchFamily="18" charset="0"/>
              </a:rPr>
              <a:t>(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домишки</a:t>
            </a:r>
            <a:r>
              <a:rPr lang="ru-RU" altLang="de-CZ" sz="2800" i="1" dirty="0">
                <a:latin typeface="Times New Roman" panose="02020603050405020304" pitchFamily="18" charset="0"/>
              </a:rPr>
              <a:t>)</a:t>
            </a:r>
            <a:endParaRPr lang="cs-CZ" altLang="de-CZ" sz="2800" i="1" dirty="0">
              <a:latin typeface="Times New Roman" panose="02020603050405020304" pitchFamily="18" charset="0"/>
            </a:endParaRPr>
          </a:p>
          <a:p>
            <a:pPr marL="338138" indent="-338138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Historické motivace pro /i/ jsou tedy různé</a:t>
            </a:r>
          </a:p>
          <a:p>
            <a:pPr marL="338138" indent="-338138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cs-CZ" altLang="de-CZ" sz="2800" dirty="0" err="1">
                <a:latin typeface="Times New Roman" panose="02020603050405020304" pitchFamily="18" charset="0"/>
              </a:rPr>
              <a:t>Gpl</a:t>
            </a:r>
            <a:r>
              <a:rPr lang="cs-CZ" altLang="de-CZ" sz="2800" dirty="0">
                <a:latin typeface="Times New Roman" panose="02020603050405020304" pitchFamily="18" charset="0"/>
              </a:rPr>
              <a:t> na -of</a:t>
            </a:r>
            <a:r>
              <a:rPr lang="cs-CZ" altLang="de-CZ" sz="2400" baseline="-20000" dirty="0">
                <a:latin typeface="Times New Roman" panose="02020603050405020304" pitchFamily="18" charset="0"/>
              </a:rPr>
              <a:t>2</a:t>
            </a:r>
            <a:r>
              <a:rPr lang="cs-CZ" altLang="de-CZ" sz="2800" dirty="0">
                <a:latin typeface="Times New Roman" panose="02020603050405020304" pitchFamily="18" charset="0"/>
              </a:rPr>
              <a:t>: substantiva na přízvučné -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ko</a:t>
            </a:r>
            <a:r>
              <a:rPr lang="cs-CZ" altLang="de-CZ" sz="2800" dirty="0">
                <a:latin typeface="Times New Roman" panose="02020603050405020304" pitchFamily="18" charset="0"/>
              </a:rPr>
              <a:t>,  která mají v </a:t>
            </a:r>
            <a:r>
              <a:rPr lang="cs-CZ" altLang="de-CZ" sz="2800" dirty="0" err="1">
                <a:latin typeface="Times New Roman" panose="02020603050405020304" pitchFamily="18" charset="0"/>
              </a:rPr>
              <a:t>Npl</a:t>
            </a:r>
            <a:r>
              <a:rPr lang="cs-CZ" altLang="de-CZ" sz="2800" dirty="0">
                <a:latin typeface="Times New Roman" panose="02020603050405020304" pitchFamily="18" charset="0"/>
              </a:rPr>
              <a:t> -</a:t>
            </a:r>
            <a:r>
              <a:rPr lang="cs-CZ" altLang="de-CZ" sz="2800" i="1" dirty="0">
                <a:latin typeface="Times New Roman" panose="02020603050405020304" pitchFamily="18" charset="0"/>
              </a:rPr>
              <a:t>i</a:t>
            </a:r>
            <a:r>
              <a:rPr lang="cs-CZ" altLang="de-CZ" sz="2800" dirty="0">
                <a:latin typeface="Times New Roman" panose="02020603050405020304" pitchFamily="18" charset="0"/>
              </a:rPr>
              <a:t> (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озерк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о</a:t>
            </a:r>
            <a:r>
              <a:rPr lang="cs-CZ" altLang="de-CZ" sz="2800" i="1" dirty="0">
                <a:latin typeface="Times New Roman" panose="02020603050405020304" pitchFamily="18" charset="0"/>
              </a:rPr>
              <a:t> –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озерк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и</a:t>
            </a:r>
            <a:r>
              <a:rPr lang="cs-CZ" altLang="de-CZ" sz="2800" i="1" dirty="0">
                <a:latin typeface="Times New Roman" panose="02020603050405020304" pitchFamily="18" charset="0"/>
              </a:rPr>
              <a:t> –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озерк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о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в</a:t>
            </a:r>
            <a:r>
              <a:rPr lang="cs-CZ" altLang="de-CZ" sz="2800" dirty="0">
                <a:latin typeface="Times New Roman" panose="02020603050405020304" pitchFamily="18" charset="0"/>
              </a:rPr>
              <a:t>), některá další substantiva na -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ko</a:t>
            </a:r>
            <a:r>
              <a:rPr lang="cs-CZ" altLang="de-CZ" sz="2800" i="1" dirty="0">
                <a:latin typeface="Times New Roman" panose="02020603050405020304" pitchFamily="18" charset="0"/>
              </a:rPr>
              <a:t> (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о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блако</a:t>
            </a:r>
            <a:r>
              <a:rPr lang="cs-CZ" altLang="de-CZ" sz="2800" i="1" dirty="0">
                <a:latin typeface="Times New Roman" panose="02020603050405020304" pitchFamily="18" charset="0"/>
              </a:rPr>
              <a:t> –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облак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а</a:t>
            </a:r>
            <a:r>
              <a:rPr lang="cs-CZ" altLang="de-CZ" sz="2800" i="1" dirty="0">
                <a:latin typeface="Times New Roman" panose="02020603050405020304" pitchFamily="18" charset="0"/>
              </a:rPr>
              <a:t> –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облак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о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в</a:t>
            </a:r>
            <a:r>
              <a:rPr lang="cs-CZ" altLang="de-CZ" sz="2800" i="1" dirty="0">
                <a:latin typeface="Times New Roman" panose="02020603050405020304" pitchFamily="18" charset="0"/>
              </a:rPr>
              <a:t>)</a:t>
            </a:r>
            <a:r>
              <a:rPr lang="cs-CZ" altLang="de-CZ" sz="2800" dirty="0">
                <a:latin typeface="Times New Roman" panose="02020603050405020304" pitchFamily="18" charset="0"/>
              </a:rPr>
              <a:t>, neutra s plurálovým kmenem rozšířeným o /j/ </a:t>
            </a:r>
            <a:r>
              <a:rPr lang="cs-CZ" altLang="de-CZ" sz="2800" i="1" dirty="0">
                <a:latin typeface="Times New Roman" panose="02020603050405020304" pitchFamily="18" charset="0"/>
              </a:rPr>
              <a:t>(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д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е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рево</a:t>
            </a:r>
            <a:r>
              <a:rPr lang="cs-CZ" altLang="de-CZ" sz="2800" i="1" dirty="0">
                <a:latin typeface="Times New Roman" panose="02020603050405020304" pitchFamily="18" charset="0"/>
              </a:rPr>
              <a:t> –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дер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е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вья</a:t>
            </a:r>
            <a:r>
              <a:rPr lang="cs-CZ" altLang="de-CZ" sz="2800" i="1" dirty="0">
                <a:latin typeface="Times New Roman" panose="02020603050405020304" pitchFamily="18" charset="0"/>
              </a:rPr>
              <a:t> –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дер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е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вьев</a:t>
            </a:r>
            <a:r>
              <a:rPr lang="cs-CZ" altLang="de-CZ" sz="2800" i="1" dirty="0">
                <a:latin typeface="Times New Roman" panose="02020603050405020304" pitchFamily="18" charset="0"/>
              </a:rPr>
              <a:t>)</a:t>
            </a:r>
            <a:r>
              <a:rPr lang="cs-CZ" altLang="de-CZ" sz="2800" dirty="0">
                <a:latin typeface="Times New Roman" panose="02020603050405020304" pitchFamily="18" charset="0"/>
              </a:rPr>
              <a:t> a některá neutra typu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к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у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шанье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(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пл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а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тье</a:t>
            </a:r>
            <a:r>
              <a:rPr lang="cs-CZ" altLang="de-CZ" sz="2800" i="1" dirty="0">
                <a:latin typeface="Times New Roman" panose="02020603050405020304" pitchFamily="18" charset="0"/>
              </a:rPr>
              <a:t> –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пл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а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тья</a:t>
            </a:r>
            <a:r>
              <a:rPr lang="cs-CZ" altLang="de-CZ" sz="2800" i="1" dirty="0">
                <a:latin typeface="Times New Roman" panose="02020603050405020304" pitchFamily="18" charset="0"/>
              </a:rPr>
              <a:t> –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пл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а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тьев</a:t>
            </a:r>
            <a:r>
              <a:rPr lang="cs-CZ" altLang="de-CZ" sz="2800" dirty="0">
                <a:latin typeface="Times New Roman" panose="02020603050405020304" pitchFamily="18" charset="0"/>
              </a:rPr>
              <a:t> včetně maskulina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подмаст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е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рье</a:t>
            </a:r>
            <a:r>
              <a:rPr lang="cs-CZ" altLang="de-CZ" sz="2800" i="1" dirty="0">
                <a:latin typeface="Times New Roman" panose="02020603050405020304" pitchFamily="18" charset="0"/>
              </a:rPr>
              <a:t> –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помаст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е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рья</a:t>
            </a:r>
            <a:r>
              <a:rPr lang="cs-CZ" altLang="de-CZ" sz="2800" i="1" dirty="0">
                <a:latin typeface="Times New Roman" panose="02020603050405020304" pitchFamily="18" charset="0"/>
              </a:rPr>
              <a:t> –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подмаст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е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рьев</a:t>
            </a:r>
            <a:r>
              <a:rPr lang="cs-CZ" altLang="de-CZ" sz="2800" dirty="0">
                <a:latin typeface="Times New Roman" panose="02020603050405020304" pitchFamily="18" charset="0"/>
              </a:rPr>
              <a:t>) a uvedené substantivum 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остриё</a:t>
            </a:r>
            <a:r>
              <a:rPr lang="cs-CZ" altLang="de-CZ" sz="2800" i="1" dirty="0">
                <a:latin typeface="Times New Roman" panose="02020603050405020304" pitchFamily="18" charset="0"/>
              </a:rPr>
              <a:t> –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остри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я</a:t>
            </a:r>
            <a:r>
              <a:rPr lang="cs-CZ" altLang="de-CZ" sz="2800" i="1" dirty="0">
                <a:latin typeface="Times New Roman" panose="02020603050405020304" pitchFamily="18" charset="0"/>
              </a:rPr>
              <a:t> –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остриёв</a:t>
            </a:r>
            <a:endParaRPr lang="cs-CZ" altLang="de-CZ" sz="2800" i="1" dirty="0">
              <a:latin typeface="Times New Roman" panose="02020603050405020304" pitchFamily="18" charset="0"/>
            </a:endParaRPr>
          </a:p>
          <a:p>
            <a:pPr marL="338138" indent="-338138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i="1" dirty="0">
                <a:latin typeface="Times New Roman" panose="02020603050405020304" pitchFamily="18" charset="0"/>
              </a:rPr>
              <a:t>=&gt; </a:t>
            </a:r>
            <a:r>
              <a:rPr lang="cs-CZ" altLang="de-CZ" sz="2800" dirty="0">
                <a:latin typeface="Times New Roman" panose="02020603050405020304" pitchFamily="18" charset="0"/>
              </a:rPr>
              <a:t>neutra mají (s výjimkou typu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житие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a k němu někdy spočítaného typu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знание</a:t>
            </a:r>
            <a:r>
              <a:rPr lang="cs-CZ" altLang="de-CZ" sz="2800" i="1" dirty="0">
                <a:latin typeface="Times New Roman" panose="02020603050405020304" pitchFamily="18" charset="0"/>
              </a:rPr>
              <a:t>) </a:t>
            </a:r>
            <a:r>
              <a:rPr lang="cs-CZ" altLang="de-CZ" sz="2800" dirty="0">
                <a:latin typeface="Times New Roman" panose="02020603050405020304" pitchFamily="18" charset="0"/>
              </a:rPr>
              <a:t>jednotnou deklinaci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>
            <a:extLst>
              <a:ext uri="{FF2B5EF4-FFF2-40B4-BE49-F238E27FC236}">
                <a16:creationId xmlns:a16="http://schemas.microsoft.com/office/drawing/2014/main" id="{60028ABF-0A21-0943-4F1B-8212B6AFC781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87338" y="376238"/>
            <a:ext cx="8640762" cy="5959475"/>
          </a:xfrm>
        </p:spPr>
        <p:txBody>
          <a:bodyPr anchor="t"/>
          <a:lstStyle/>
          <a:p>
            <a:pPr marL="338138" indent="-338138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=&gt; navíc maskulina i neutra mají prakticky jednotnou deklinaci: kromě nulové koncovky Nsg, která nevystupuje u žádného neutra, vystupují všechny koncovky u obou rodů. Jsou tedy maskulina s /o/ v Nsg (</a:t>
            </a:r>
            <a:r>
              <a:rPr lang="cs-CZ" altLang="de-CZ" sz="2800" i="1">
                <a:latin typeface="Times New Roman" panose="02020603050405020304" pitchFamily="18" charset="0"/>
              </a:rPr>
              <a:t>домишко</a:t>
            </a:r>
            <a:r>
              <a:rPr lang="cs-CZ" altLang="de-CZ" sz="2800">
                <a:latin typeface="Times New Roman" panose="02020603050405020304" pitchFamily="18" charset="0"/>
              </a:rPr>
              <a:t>, možná i </a:t>
            </a:r>
            <a:r>
              <a:rPr lang="cs-CZ" altLang="de-CZ" sz="2800" i="1">
                <a:latin typeface="Times New Roman" panose="02020603050405020304" pitchFamily="18" charset="0"/>
              </a:rPr>
              <a:t>подмастерье, домище</a:t>
            </a:r>
            <a:r>
              <a:rPr lang="cs-CZ" altLang="de-CZ" sz="2800">
                <a:latin typeface="Times New Roman" panose="02020603050405020304" pitchFamily="18" charset="0"/>
              </a:rPr>
              <a:t>), maskulina s /a/ v Npl </a:t>
            </a:r>
            <a:r>
              <a:rPr lang="cs-CZ" altLang="de-CZ" sz="2800" i="1">
                <a:latin typeface="Times New Roman" panose="02020603050405020304" pitchFamily="18" charset="0"/>
              </a:rPr>
              <a:t>(города, стулья)</a:t>
            </a:r>
            <a:r>
              <a:rPr lang="cs-CZ" altLang="de-CZ" sz="2800">
                <a:latin typeface="Times New Roman" panose="02020603050405020304" pitchFamily="18" charset="0"/>
              </a:rPr>
              <a:t>, maskulina s nulovou koncovkou v Gpl </a:t>
            </a:r>
            <a:r>
              <a:rPr lang="cs-CZ" altLang="de-CZ" sz="2800" i="1">
                <a:latin typeface="Times New Roman" panose="02020603050405020304" pitchFamily="18" charset="0"/>
              </a:rPr>
              <a:t>(граждан, солдат)</a:t>
            </a:r>
            <a:r>
              <a:rPr lang="cs-CZ" altLang="de-CZ" sz="2800">
                <a:latin typeface="Times New Roman" panose="02020603050405020304" pitchFamily="18" charset="0"/>
              </a:rPr>
              <a:t>, neutra s /i/ v Npl </a:t>
            </a:r>
            <a:r>
              <a:rPr lang="cs-CZ" altLang="de-CZ" sz="2800" i="1">
                <a:latin typeface="Times New Roman" panose="02020603050405020304" pitchFamily="18" charset="0"/>
              </a:rPr>
              <a:t>(яблоки)</a:t>
            </a:r>
            <a:r>
              <a:rPr lang="cs-CZ" altLang="de-CZ" sz="2800">
                <a:latin typeface="Times New Roman" panose="02020603050405020304" pitchFamily="18" charset="0"/>
              </a:rPr>
              <a:t> a neutra s /of</a:t>
            </a:r>
            <a:r>
              <a:rPr lang="cs-CZ" altLang="de-CZ" sz="2400" baseline="-20000">
                <a:latin typeface="Times New Roman" panose="02020603050405020304" pitchFamily="18" charset="0"/>
              </a:rPr>
              <a:t>2</a:t>
            </a:r>
            <a:r>
              <a:rPr lang="cs-CZ" altLang="de-CZ" sz="2800">
                <a:latin typeface="Times New Roman" panose="02020603050405020304" pitchFamily="18" charset="0"/>
              </a:rPr>
              <a:t>/ v Gpl </a:t>
            </a:r>
            <a:r>
              <a:rPr lang="cs-CZ" altLang="de-CZ" sz="2800" i="1">
                <a:latin typeface="Times New Roman" panose="02020603050405020304" pitchFamily="18" charset="0"/>
              </a:rPr>
              <a:t>(облаков)</a:t>
            </a:r>
            <a:r>
              <a:rPr lang="cs-CZ" altLang="de-CZ" sz="2800">
                <a:latin typeface="Times New Roman" panose="02020603050405020304" pitchFamily="18" charset="0"/>
              </a:rPr>
              <a:t>. Lze je samozřejmě vesměs považovat za výjimky, ale jsou mezi nimi i produktivní typy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>
            <a:extLst>
              <a:ext uri="{FF2B5EF4-FFF2-40B4-BE49-F238E27FC236}">
                <a16:creationId xmlns:a16="http://schemas.microsoft.com/office/drawing/2014/main" id="{AFCB52D3-F8E7-A505-97EC-2DFA17234F19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431800" y="431800"/>
            <a:ext cx="8423275" cy="5975350"/>
          </a:xfrm>
        </p:spPr>
        <p:txBody>
          <a:bodyPr anchor="t"/>
          <a:lstStyle/>
          <a:p>
            <a:pPr marL="338138" indent="-338138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Zvláštní skupinu tvoří substantiva typu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время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(deset až jedenáct slov); mají jednak kmen  rozšířený o -</a:t>
            </a:r>
            <a:r>
              <a:rPr lang="cs-CZ" altLang="de-CZ" sz="2800" i="1" dirty="0">
                <a:latin typeface="Times New Roman" panose="02020603050405020304" pitchFamily="18" charset="0"/>
              </a:rPr>
              <a:t>on</a:t>
            </a:r>
            <a:r>
              <a:rPr lang="cs-CZ" altLang="de-CZ" sz="2800" dirty="0">
                <a:latin typeface="Times New Roman" panose="02020603050405020304" pitchFamily="18" charset="0"/>
              </a:rPr>
              <a:t>-, jednak v </a:t>
            </a:r>
            <a:r>
              <a:rPr lang="cs-CZ" altLang="de-CZ" sz="2800" dirty="0" err="1">
                <a:latin typeface="Times New Roman" panose="02020603050405020304" pitchFamily="18" charset="0"/>
              </a:rPr>
              <a:t>sg</a:t>
            </a:r>
            <a:r>
              <a:rPr lang="cs-CZ" altLang="de-CZ" sz="2800" dirty="0">
                <a:latin typeface="Times New Roman" panose="02020603050405020304" pitchFamily="18" charset="0"/>
              </a:rPr>
              <a:t> koncovky, které jsou specifické nejen graficky, i když nikdy nejsou pod přízvukem:</a:t>
            </a:r>
          </a:p>
          <a:p>
            <a:pPr marL="338138" indent="-338138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cs-CZ" altLang="de-CZ" sz="2800" i="1" dirty="0" err="1">
                <a:latin typeface="Times New Roman" panose="02020603050405020304" pitchFamily="18" charset="0"/>
              </a:rPr>
              <a:t>вр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е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мя</a:t>
            </a:r>
            <a:r>
              <a:rPr lang="cs-CZ" altLang="de-CZ" sz="2800" dirty="0">
                <a:latin typeface="Times New Roman" panose="02020603050405020304" pitchFamily="18" charset="0"/>
              </a:rPr>
              <a:t> ([</a:t>
            </a:r>
            <a:r>
              <a:rPr lang="cs-CZ" altLang="de-CZ" sz="2800" dirty="0" err="1">
                <a:latin typeface="Times New Roman" panose="02020603050405020304" pitchFamily="18" charset="0"/>
              </a:rPr>
              <a:t>ə</a:t>
            </a:r>
            <a:r>
              <a:rPr lang="cs-CZ" altLang="de-CZ" sz="2800" dirty="0">
                <a:latin typeface="Times New Roman" panose="02020603050405020304" pitchFamily="18" charset="0"/>
              </a:rPr>
              <a:t>] =&gt; /a</a:t>
            </a:r>
            <a:r>
              <a:rPr lang="cs-CZ" altLang="de-CZ" sz="2400" baseline="-20000" dirty="0">
                <a:latin typeface="Times New Roman" panose="02020603050405020304" pitchFamily="18" charset="0"/>
              </a:rPr>
              <a:t>1</a:t>
            </a:r>
            <a:r>
              <a:rPr lang="cs-CZ" altLang="de-CZ" sz="2800" dirty="0">
                <a:latin typeface="Times New Roman" panose="02020603050405020304" pitchFamily="18" charset="0"/>
              </a:rPr>
              <a:t>/)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вр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е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мен</a:t>
            </a:r>
            <a:r>
              <a:rPr lang="cs-CZ" altLang="de-CZ" sz="2800" b="1" i="1" dirty="0" err="1">
                <a:latin typeface="Times New Roman" panose="02020603050405020304" pitchFamily="18" charset="0"/>
              </a:rPr>
              <a:t>и</a:t>
            </a:r>
            <a:r>
              <a:rPr lang="cs-CZ" altLang="de-CZ" sz="2800" dirty="0">
                <a:latin typeface="Times New Roman" panose="02020603050405020304" pitchFamily="18" charset="0"/>
              </a:rPr>
              <a:t> (/i</a:t>
            </a:r>
            <a:r>
              <a:rPr lang="cs-CZ" altLang="de-CZ" sz="2400" baseline="-20000" dirty="0">
                <a:latin typeface="Times New Roman" panose="02020603050405020304" pitchFamily="18" charset="0"/>
              </a:rPr>
              <a:t>1</a:t>
            </a:r>
            <a:r>
              <a:rPr lang="cs-CZ" altLang="de-CZ" sz="2800" dirty="0">
                <a:latin typeface="Times New Roman" panose="02020603050405020304" pitchFamily="18" charset="0"/>
              </a:rPr>
              <a:t>/)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вр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е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мен</a:t>
            </a:r>
            <a:r>
              <a:rPr lang="cs-CZ" altLang="de-CZ" sz="2800" b="1" i="1" dirty="0" err="1">
                <a:latin typeface="Times New Roman" panose="02020603050405020304" pitchFamily="18" charset="0"/>
              </a:rPr>
              <a:t>и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(/i</a:t>
            </a:r>
            <a:r>
              <a:rPr lang="cs-CZ" altLang="de-CZ" sz="2400" baseline="-20000" dirty="0">
                <a:latin typeface="Times New Roman" panose="02020603050405020304" pitchFamily="18" charset="0"/>
              </a:rPr>
              <a:t>1</a:t>
            </a:r>
            <a:r>
              <a:rPr lang="cs-CZ" altLang="de-CZ" sz="2800" dirty="0">
                <a:latin typeface="Times New Roman" panose="02020603050405020304" pitchFamily="18" charset="0"/>
              </a:rPr>
              <a:t>/),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вр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е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мя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вр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е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менем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(/i</a:t>
            </a:r>
            <a:r>
              <a:rPr lang="cs-CZ" altLang="de-CZ" sz="2400" baseline="-20000" dirty="0">
                <a:latin typeface="Times New Roman" panose="02020603050405020304" pitchFamily="18" charset="0"/>
              </a:rPr>
              <a:t>1</a:t>
            </a:r>
            <a:r>
              <a:rPr lang="cs-CZ" altLang="de-CZ" sz="2800" dirty="0">
                <a:latin typeface="Times New Roman" panose="02020603050405020304" pitchFamily="18" charset="0"/>
              </a:rPr>
              <a:t>m/)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вр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е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мени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(/i</a:t>
            </a:r>
            <a:r>
              <a:rPr lang="cs-CZ" altLang="de-CZ" sz="2400" baseline="-20000" dirty="0">
                <a:latin typeface="Times New Roman" panose="02020603050405020304" pitchFamily="18" charset="0"/>
              </a:rPr>
              <a:t>1</a:t>
            </a:r>
            <a:r>
              <a:rPr lang="cs-CZ" altLang="de-CZ" sz="2800" dirty="0">
                <a:latin typeface="Times New Roman" panose="02020603050405020304" pitchFamily="18" charset="0"/>
              </a:rPr>
              <a:t>/)</a:t>
            </a:r>
          </a:p>
          <a:p>
            <a:pPr marL="338138" indent="-338138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cs-CZ" altLang="de-CZ" sz="2800" i="1" dirty="0" err="1">
                <a:latin typeface="Times New Roman" panose="02020603050405020304" pitchFamily="18" charset="0"/>
              </a:rPr>
              <a:t>времен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а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времён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времен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а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м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времен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а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времен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а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ми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времен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а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х</a:t>
            </a:r>
            <a:r>
              <a:rPr lang="cs-CZ" altLang="de-CZ" sz="2800" dirty="0">
                <a:latin typeface="Times New Roman" panose="02020603050405020304" pitchFamily="18" charset="0"/>
              </a:rPr>
              <a:t>   </a:t>
            </a:r>
          </a:p>
          <a:p>
            <a:pPr marL="338138" indent="-338138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RG (1980) je počítá k 3. deklinaci, a to spolu s maskulinem </a:t>
            </a:r>
            <a:r>
              <a:rPr lang="ru-RU" altLang="de-CZ" sz="2800" i="1" dirty="0">
                <a:latin typeface="Times New Roman" panose="02020603050405020304" pitchFamily="18" charset="0"/>
              </a:rPr>
              <a:t>путь</a:t>
            </a:r>
            <a:r>
              <a:rPr lang="cs-CZ" altLang="de-CZ" sz="2800" dirty="0">
                <a:latin typeface="Times New Roman" panose="02020603050405020304" pitchFamily="18" charset="0"/>
              </a:rPr>
              <a:t>,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protože tam jsou rovněž koncovky </a:t>
            </a:r>
            <a:r>
              <a:rPr lang="cs-CZ" altLang="de-CZ" sz="2800" dirty="0" err="1">
                <a:latin typeface="Times New Roman" panose="02020603050405020304" pitchFamily="18" charset="0"/>
              </a:rPr>
              <a:t>Gsg</a:t>
            </a:r>
            <a:r>
              <a:rPr lang="cs-CZ" altLang="de-CZ" sz="2800" dirty="0">
                <a:latin typeface="Times New Roman" panose="02020603050405020304" pitchFamily="18" charset="0"/>
              </a:rPr>
              <a:t> -</a:t>
            </a:r>
            <a:r>
              <a:rPr lang="ru-RU" altLang="de-CZ" sz="2800" dirty="0">
                <a:latin typeface="Times New Roman" panose="02020603050405020304" pitchFamily="18" charset="0"/>
              </a:rPr>
              <a:t>и,</a:t>
            </a:r>
            <a:r>
              <a:rPr lang="cs-CZ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 err="1">
                <a:latin typeface="Times New Roman" panose="02020603050405020304" pitchFamily="18" charset="0"/>
              </a:rPr>
              <a:t>Dsg</a:t>
            </a:r>
            <a:r>
              <a:rPr lang="cs-CZ" altLang="de-CZ" sz="2800" dirty="0">
                <a:latin typeface="Times New Roman" panose="02020603050405020304" pitchFamily="18" charset="0"/>
              </a:rPr>
              <a:t> -</a:t>
            </a:r>
            <a:r>
              <a:rPr lang="ru-RU" altLang="de-CZ" sz="2800" dirty="0">
                <a:latin typeface="Times New Roman" panose="02020603050405020304" pitchFamily="18" charset="0"/>
              </a:rPr>
              <a:t>и,</a:t>
            </a:r>
            <a:r>
              <a:rPr lang="cs-CZ" altLang="de-CZ" sz="2800" dirty="0">
                <a:latin typeface="Times New Roman" panose="02020603050405020304" pitchFamily="18" charset="0"/>
              </a:rPr>
              <a:t> v </a:t>
            </a:r>
            <a:r>
              <a:rPr lang="cs-CZ" altLang="de-CZ" sz="2800" dirty="0" err="1">
                <a:latin typeface="Times New Roman" panose="02020603050405020304" pitchFamily="18" charset="0"/>
              </a:rPr>
              <a:t>Isg</a:t>
            </a:r>
            <a:r>
              <a:rPr lang="cs-CZ" altLang="de-CZ" sz="2800" dirty="0">
                <a:latin typeface="Times New Roman" panose="02020603050405020304" pitchFamily="18" charset="0"/>
              </a:rPr>
              <a:t> je -</a:t>
            </a:r>
            <a:r>
              <a:rPr lang="ru-RU" altLang="de-CZ" sz="2800" dirty="0" err="1">
                <a:latin typeface="Times New Roman" panose="02020603050405020304" pitchFamily="18" charset="0"/>
              </a:rPr>
              <a:t>ём</a:t>
            </a:r>
            <a:r>
              <a:rPr lang="ru-RU" altLang="de-CZ" sz="2800" dirty="0">
                <a:latin typeface="Times New Roman" panose="02020603050405020304" pitchFamily="18" charset="0"/>
              </a:rPr>
              <a:t> (</a:t>
            </a:r>
            <a:r>
              <a:rPr lang="cs-CZ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</a:t>
            </a:r>
            <a:r>
              <a:rPr lang="cs-CZ" altLang="de-CZ" sz="2800" dirty="0">
                <a:latin typeface="Times New Roman" panose="02020603050405020304" pitchFamily="18" charset="0"/>
              </a:rPr>
              <a:t>1187</a:t>
            </a:r>
            <a:r>
              <a:rPr lang="ru-RU" altLang="de-CZ" sz="2800" dirty="0">
                <a:latin typeface="Times New Roman" panose="02020603050405020304" pitchFamily="18" charset="0"/>
              </a:rPr>
              <a:t>)</a:t>
            </a:r>
            <a:r>
              <a:rPr lang="cs-CZ" altLang="de-CZ" sz="2800" dirty="0">
                <a:latin typeface="Times New Roman" panose="02020603050405020304" pitchFamily="18" charset="0"/>
              </a:rPr>
              <a:t>. Viz také níže („specifické případy</a:t>
            </a:r>
            <a:r>
              <a:rPr lang="cs-CZ" altLang="de-DE" sz="2800" dirty="0">
                <a:latin typeface="Times New Roman" panose="02020603050405020304" pitchFamily="18" charset="0"/>
              </a:rPr>
              <a:t>“</a:t>
            </a:r>
            <a:r>
              <a:rPr lang="cs-CZ" altLang="de-CZ" sz="2800" dirty="0">
                <a:latin typeface="Times New Roman" panose="02020603050405020304" pitchFamily="18" charset="0"/>
              </a:rPr>
              <a:t>)</a:t>
            </a:r>
            <a:r>
              <a:rPr lang="ru-RU" altLang="de-CZ" sz="2800" dirty="0">
                <a:latin typeface="Times New Roman" panose="02020603050405020304" pitchFamily="18" charset="0"/>
              </a:rPr>
              <a:t>  </a:t>
            </a:r>
            <a:endParaRPr lang="cs-CZ" altLang="de-CZ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>
            <a:extLst>
              <a:ext uri="{FF2B5EF4-FFF2-40B4-BE49-F238E27FC236}">
                <a16:creationId xmlns:a16="http://schemas.microsoft.com/office/drawing/2014/main" id="{135954AA-583C-C669-866E-EF9C2048BF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287338"/>
            <a:ext cx="82296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CH" altLang="de-CZ" sz="3200">
                <a:latin typeface="Times New Roman" panose="02020603050405020304" pitchFamily="18" charset="0"/>
              </a:rPr>
              <a:t>Deklinace substantiva I: maskulina a neutra</a:t>
            </a: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3F3F7187-ABE1-89F3-4F22-8D1D9373A2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477963"/>
            <a:ext cx="8229600" cy="5053012"/>
          </a:xfrm>
        </p:spPr>
        <p:txBody>
          <a:bodyPr/>
          <a:lstStyle/>
          <a:p>
            <a:pPr marL="331788" indent="-331788" eaLnBrk="1" hangingPunct="1">
              <a:spcBef>
                <a:spcPts val="700"/>
              </a:spcBef>
              <a:buFont typeface="Times New Roman" panose="02020603050405020304" pitchFamily="18" charset="0"/>
              <a:buChar char="•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</a:pPr>
            <a:r>
              <a:rPr lang="cs-CZ" altLang="de-CZ" sz="2800">
                <a:latin typeface="Times New Roman" panose="02020603050405020304" pitchFamily="18" charset="0"/>
              </a:rPr>
              <a:t>Šest pádů a dvě čísla vedou k 12 potenciálním tvarům</a:t>
            </a:r>
          </a:p>
          <a:p>
            <a:pPr marL="331788" indent="-331788" eaLnBrk="1" hangingPunct="1">
              <a:spcBef>
                <a:spcPts val="700"/>
              </a:spcBef>
              <a:buSzPct val="45000"/>
              <a:buFont typeface="Wingdings" pitchFamily="2" charset="2"/>
              <a:buChar char="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</a:pPr>
            <a:r>
              <a:rPr lang="cs-CZ" altLang="de-CZ" sz="2800">
                <a:latin typeface="Times New Roman" panose="02020603050405020304" pitchFamily="18" charset="0"/>
              </a:rPr>
              <a:t>Vyjadřování pádu a čísla je – v souladu s typologickou dominantou ruštiny – flektivní, čili jednotlivé kategorie nejsou v koncovkách blíže analyzovatelné (</a:t>
            </a:r>
            <a:r>
              <a:rPr lang="cs-CZ" altLang="de-CZ" sz="2800" i="1">
                <a:latin typeface="Times New Roman" panose="02020603050405020304" pitchFamily="18" charset="0"/>
              </a:rPr>
              <a:t>г</a:t>
            </a:r>
            <a:r>
              <a:rPr lang="cs-CZ" altLang="de-CZ" sz="2800" i="1" u="sng">
                <a:latin typeface="Times New Roman" panose="02020603050405020304" pitchFamily="18" charset="0"/>
              </a:rPr>
              <a:t>о</a:t>
            </a:r>
            <a:r>
              <a:rPr lang="cs-CZ" altLang="de-CZ" sz="2800" i="1">
                <a:latin typeface="Times New Roman" panose="02020603050405020304" pitchFamily="18" charset="0"/>
              </a:rPr>
              <a:t>род, г</a:t>
            </a:r>
            <a:r>
              <a:rPr lang="cs-CZ" altLang="de-CZ" sz="2800" i="1" u="sng">
                <a:latin typeface="Times New Roman" panose="02020603050405020304" pitchFamily="18" charset="0"/>
              </a:rPr>
              <a:t>о</a:t>
            </a:r>
            <a:r>
              <a:rPr lang="cs-CZ" altLang="de-CZ" sz="2800" i="1">
                <a:latin typeface="Times New Roman" panose="02020603050405020304" pitchFamily="18" charset="0"/>
              </a:rPr>
              <a:t>рода</a:t>
            </a:r>
            <a:r>
              <a:rPr lang="cs-CZ" altLang="de-CZ" sz="2800">
                <a:latin typeface="Times New Roman" panose="02020603050405020304" pitchFamily="18" charset="0"/>
              </a:rPr>
              <a:t> vs. </a:t>
            </a:r>
            <a:r>
              <a:rPr lang="cs-CZ" altLang="de-CZ" sz="2800" i="1">
                <a:latin typeface="Times New Roman" panose="02020603050405020304" pitchFamily="18" charset="0"/>
              </a:rPr>
              <a:t>город</a:t>
            </a:r>
            <a:r>
              <a:rPr lang="cs-CZ" altLang="de-CZ" sz="2800" i="1" u="sng">
                <a:latin typeface="Times New Roman" panose="02020603050405020304" pitchFamily="18" charset="0"/>
              </a:rPr>
              <a:t>а</a:t>
            </a:r>
            <a:r>
              <a:rPr lang="cs-CZ" altLang="de-CZ" sz="2800" i="1">
                <a:latin typeface="Times New Roman" panose="02020603050405020304" pitchFamily="18" charset="0"/>
              </a:rPr>
              <a:t>, город</a:t>
            </a:r>
            <a:r>
              <a:rPr lang="cs-CZ" altLang="de-CZ" sz="2800" i="1" u="sng">
                <a:latin typeface="Times New Roman" panose="02020603050405020304" pitchFamily="18" charset="0"/>
              </a:rPr>
              <a:t>о</a:t>
            </a:r>
            <a:r>
              <a:rPr lang="cs-CZ" altLang="de-CZ" sz="2800" i="1">
                <a:latin typeface="Times New Roman" panose="02020603050405020304" pitchFamily="18" charset="0"/>
              </a:rPr>
              <a:t>в</a:t>
            </a:r>
            <a:r>
              <a:rPr lang="cs-CZ" altLang="de-CZ" sz="2800">
                <a:latin typeface="Times New Roman" panose="02020603050405020304" pitchFamily="18" charset="0"/>
              </a:rPr>
              <a:t>) </a:t>
            </a:r>
          </a:p>
          <a:p>
            <a:pPr marL="331788" indent="-331788" eaLnBrk="1" hangingPunct="1">
              <a:spcBef>
                <a:spcPts val="700"/>
              </a:spcBef>
              <a:buSzPct val="45000"/>
              <a:buFont typeface="Wingdings" pitchFamily="2" charset="2"/>
              <a:buChar char="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</a:pPr>
            <a:r>
              <a:rPr lang="cs-CZ" altLang="de-CZ" sz="2800">
                <a:latin typeface="Times New Roman" panose="02020603050405020304" pitchFamily="18" charset="0"/>
              </a:rPr>
              <a:t>Tvary singuláru a plurálu téhož pádu se však vždy liší</a:t>
            </a:r>
          </a:p>
          <a:p>
            <a:pPr marL="331788" indent="-331788" eaLnBrk="1" hangingPunct="1">
              <a:spcBef>
                <a:spcPts val="700"/>
              </a:spcBef>
              <a:buSzPct val="45000"/>
              <a:buFont typeface="Wingdings" pitchFamily="2" charset="2"/>
              <a:buChar char="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</a:pPr>
            <a:r>
              <a:rPr lang="cs-CZ" altLang="de-CZ" sz="2800">
                <a:latin typeface="Times New Roman" panose="02020603050405020304" pitchFamily="18" charset="0"/>
              </a:rPr>
              <a:t>Místo přízvuku je principiálně distinktivní (Gsg </a:t>
            </a:r>
            <a:r>
              <a:rPr lang="cs-CZ" altLang="de-CZ" sz="2800" i="1">
                <a:latin typeface="Times New Roman" panose="02020603050405020304" pitchFamily="18" charset="0"/>
              </a:rPr>
              <a:t>г</a:t>
            </a:r>
            <a:r>
              <a:rPr lang="cs-CZ" altLang="de-CZ" sz="2800" i="1" u="sng">
                <a:latin typeface="Times New Roman" panose="02020603050405020304" pitchFamily="18" charset="0"/>
              </a:rPr>
              <a:t>о</a:t>
            </a:r>
            <a:r>
              <a:rPr lang="cs-CZ" altLang="de-CZ" sz="2800" i="1">
                <a:latin typeface="Times New Roman" panose="02020603050405020304" pitchFamily="18" charset="0"/>
              </a:rPr>
              <a:t>рода</a:t>
            </a:r>
            <a:r>
              <a:rPr lang="cs-CZ" altLang="de-CZ" sz="2800">
                <a:latin typeface="Times New Roman" panose="02020603050405020304" pitchFamily="18" charset="0"/>
              </a:rPr>
              <a:t> – Npl </a:t>
            </a:r>
            <a:r>
              <a:rPr lang="cs-CZ" altLang="de-CZ" sz="2800" i="1">
                <a:latin typeface="Times New Roman" panose="02020603050405020304" pitchFamily="18" charset="0"/>
              </a:rPr>
              <a:t>город</a:t>
            </a:r>
            <a:r>
              <a:rPr lang="cs-CZ" altLang="de-CZ" sz="2800" i="1" u="sng">
                <a:latin typeface="Times New Roman" panose="02020603050405020304" pitchFamily="18" charset="0"/>
              </a:rPr>
              <a:t>а</a:t>
            </a:r>
            <a:r>
              <a:rPr lang="cs-CZ" altLang="de-CZ" sz="2800">
                <a:latin typeface="Times New Roman" panose="02020603050405020304" pitchFamily="18" charset="0"/>
              </a:rPr>
              <a:t>, Gsg </a:t>
            </a:r>
            <a:r>
              <a:rPr lang="cs-CZ" altLang="de-CZ" sz="2800" i="1">
                <a:latin typeface="Times New Roman" panose="02020603050405020304" pitchFamily="18" charset="0"/>
              </a:rPr>
              <a:t>рек</a:t>
            </a:r>
            <a:r>
              <a:rPr lang="cs-CZ" altLang="de-CZ" sz="2800" i="1" u="sng">
                <a:latin typeface="Times New Roman" panose="02020603050405020304" pitchFamily="18" charset="0"/>
              </a:rPr>
              <a:t>и</a:t>
            </a:r>
            <a:r>
              <a:rPr lang="cs-CZ" altLang="de-CZ" sz="2800">
                <a:latin typeface="Times New Roman" panose="02020603050405020304" pitchFamily="18" charset="0"/>
              </a:rPr>
              <a:t> – Npl </a:t>
            </a:r>
            <a:r>
              <a:rPr lang="cs-CZ" altLang="de-CZ" sz="2800" i="1">
                <a:latin typeface="Times New Roman" panose="02020603050405020304" pitchFamily="18" charset="0"/>
              </a:rPr>
              <a:t>р</a:t>
            </a:r>
            <a:r>
              <a:rPr lang="cs-CZ" altLang="de-CZ" sz="2800" i="1" u="sng">
                <a:latin typeface="Times New Roman" panose="02020603050405020304" pitchFamily="18" charset="0"/>
              </a:rPr>
              <a:t>е</a:t>
            </a:r>
            <a:r>
              <a:rPr lang="cs-CZ" altLang="de-CZ" sz="2800" i="1">
                <a:latin typeface="Times New Roman" panose="02020603050405020304" pitchFamily="18" charset="0"/>
              </a:rPr>
              <a:t>ки</a:t>
            </a:r>
            <a:r>
              <a:rPr lang="cs-CZ" altLang="de-CZ" sz="2800">
                <a:latin typeface="Times New Roman" panose="02020603050405020304" pitchFamily="18" charset="0"/>
              </a:rPr>
              <a:t>), ale vše je závislé na jednotlivých lexémech, jisté pevně dané akcentuální chování jednotlivých koncovek je výjimkou, nikoliv pravidlem 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12313BCA-E87C-9C93-0687-21A3B2D2EB2D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41313" y="215900"/>
            <a:ext cx="8226425" cy="6237288"/>
          </a:xfrm>
        </p:spPr>
        <p:txBody>
          <a:bodyPr anchor="t"/>
          <a:lstStyle/>
          <a:p>
            <a:pPr marL="336550" indent="-336550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Rod je spíše inherentní substantivům jako lexémům, než že by se vztahoval na koncovky (viz dále)</a:t>
            </a:r>
          </a:p>
          <a:p>
            <a:pPr marL="336550" indent="-336550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Kategorie životnosti se manifestuje jak kongruencí tak výběrem koncovek čísla a pádu, ovšem nikoliv v podobě zvláštních koncovek nebo kmenových alternací (jak je tomu částečně v češtině), ale pouze různými pádovými synkretismy (N/A vs. G/A)</a:t>
            </a:r>
          </a:p>
          <a:p>
            <a:pPr marL="336550" indent="-336550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Kategorie čísla je u jistých typů substantiv neutralizována, jednak u singularií tantum (látková, hromadná, abstraktní podstatná jména) a jednak u pluralií tantum (</a:t>
            </a:r>
            <a:r>
              <a:rPr lang="cs-CZ" altLang="de-CZ" sz="2800" i="1">
                <a:latin typeface="Times New Roman" panose="02020603050405020304" pitchFamily="18" charset="0"/>
              </a:rPr>
              <a:t>брюки, очки</a:t>
            </a:r>
            <a:r>
              <a:rPr lang="cs-CZ" altLang="de-CZ" sz="2800">
                <a:latin typeface="Times New Roman" panose="02020603050405020304" pitchFamily="18" charset="0"/>
              </a:rPr>
              <a:t>, </a:t>
            </a:r>
            <a:r>
              <a:rPr lang="cs-CZ" altLang="de-CZ" sz="2800" i="1">
                <a:latin typeface="Times New Roman" panose="02020603050405020304" pitchFamily="18" charset="0"/>
              </a:rPr>
              <a:t>часы</a:t>
            </a:r>
            <a:r>
              <a:rPr lang="cs-CZ" altLang="de-CZ" sz="2800">
                <a:latin typeface="Times New Roman" panose="02020603050405020304" pitchFamily="18" charset="0"/>
              </a:rPr>
              <a:t> atd.). Zatímco singularia tantum mohou mít formálně plurálové tvary (při sémantickém posunu, srov. </a:t>
            </a:r>
            <a:r>
              <a:rPr lang="cs-CZ" altLang="de-CZ" sz="2800" i="1">
                <a:latin typeface="Times New Roman" panose="02020603050405020304" pitchFamily="18" charset="0"/>
              </a:rPr>
              <a:t>cukry, lásky</a:t>
            </a:r>
            <a:r>
              <a:rPr lang="cs-CZ" altLang="de-CZ" sz="2800">
                <a:latin typeface="Times New Roman" panose="02020603050405020304" pitchFamily="18" charset="0"/>
              </a:rPr>
              <a:t>),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>
            <a:extLst>
              <a:ext uri="{FF2B5EF4-FFF2-40B4-BE49-F238E27FC236}">
                <a16:creationId xmlns:a16="http://schemas.microsoft.com/office/drawing/2014/main" id="{01B33F17-BD34-AFB9-9183-8FB336A2DE36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60363" y="301625"/>
            <a:ext cx="8567737" cy="6251575"/>
          </a:xfrm>
        </p:spPr>
        <p:txBody>
          <a:bodyPr anchor="t"/>
          <a:lstStyle/>
          <a:p>
            <a:pPr marL="336550" indent="-336550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pluralia tantum často nemají singulárové tvary ani formálně</a:t>
            </a:r>
          </a:p>
          <a:p>
            <a:pPr marL="336550" indent="-336550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Proto nelze u pluralií tantum určit rod</a:t>
            </a:r>
          </a:p>
          <a:p>
            <a:pPr marL="336550" indent="-336550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Fonologická identifikace koncovky probíhá v silném postavení, čili pokud je v koncovce foném v slabé pozici, je třeba zjistit, jestli ve stejné koncovce může odpovídající foném vystupovat v silném postavení, podle pravidel fonologického systému</a:t>
            </a:r>
          </a:p>
          <a:p>
            <a:pPr marL="336550" indent="-336550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„Stejná koncovka</a:t>
            </a:r>
            <a:r>
              <a:rPr lang="cs-CZ" altLang="de-DE" sz="2800" dirty="0">
                <a:latin typeface="Times New Roman" panose="02020603050405020304" pitchFamily="18" charset="0"/>
              </a:rPr>
              <a:t>“</a:t>
            </a:r>
            <a:r>
              <a:rPr lang="cs-CZ" altLang="de-CZ" sz="2800" dirty="0">
                <a:latin typeface="Times New Roman" panose="02020603050405020304" pitchFamily="18" charset="0"/>
              </a:rPr>
              <a:t> znamená taková, která odpovídá sémanticky a funkčně a vystupuje ve stejném kontextu</a:t>
            </a:r>
          </a:p>
          <a:p>
            <a:pPr marL="336550" indent="-336550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Maskulina a neutra lze ve spisovné ruštině shrnout v jeden deklinační typ (s výjimkou </a:t>
            </a:r>
            <a:r>
              <a:rPr lang="cs-CZ" altLang="de-CZ" sz="2800" i="1" dirty="0">
                <a:latin typeface="Times New Roman" panose="02020603050405020304" pitchFamily="18" charset="0"/>
              </a:rPr>
              <a:t>a</a:t>
            </a:r>
            <a:r>
              <a:rPr lang="cs-CZ" altLang="de-CZ" sz="2800" dirty="0">
                <a:latin typeface="Times New Roman" panose="02020603050405020304" pitchFamily="18" charset="0"/>
              </a:rPr>
              <a:t>-kmenových maskulin typu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сирота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умница</a:t>
            </a:r>
            <a:r>
              <a:rPr lang="cs-CZ" altLang="de-CZ" sz="2800" dirty="0">
                <a:latin typeface="Times New Roman" panose="02020603050405020304" pitchFamily="18" charset="0"/>
              </a:rPr>
              <a:t> a slova </a:t>
            </a:r>
            <a:r>
              <a:rPr lang="ru-RU" altLang="de-CZ" sz="2800" i="1" dirty="0">
                <a:latin typeface="Times New Roman" panose="02020603050405020304" pitchFamily="18" charset="0"/>
              </a:rPr>
              <a:t>путь</a:t>
            </a:r>
            <a:r>
              <a:rPr lang="cs-CZ" altLang="de-CZ" sz="2800" dirty="0">
                <a:latin typeface="Times New Roman" panose="02020603050405020304" pitchFamily="18" charset="0"/>
              </a:rPr>
              <a:t>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>
            <a:extLst>
              <a:ext uri="{FF2B5EF4-FFF2-40B4-BE49-F238E27FC236}">
                <a16:creationId xmlns:a16="http://schemas.microsoft.com/office/drawing/2014/main" id="{1E699274-5E65-72E8-AD5D-42A1F05B1D28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60363" y="431800"/>
            <a:ext cx="8567737" cy="5832475"/>
          </a:xfrm>
        </p:spPr>
        <p:txBody>
          <a:bodyPr anchor="t"/>
          <a:lstStyle/>
          <a:p>
            <a:pPr marL="336550" indent="-336550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Kromě nulové koncovky Nsg vystupují totiž stejné koncovky jak u maskulin, tak u neuter, i když s různou frekvencí</a:t>
            </a:r>
          </a:p>
          <a:p>
            <a:pPr marL="336550" indent="-336550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Odpovídající paradigma se nazývá 1. deklinace a má různé podtypy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>
            <a:extLst>
              <a:ext uri="{FF2B5EF4-FFF2-40B4-BE49-F238E27FC236}">
                <a16:creationId xmlns:a16="http://schemas.microsoft.com/office/drawing/2014/main" id="{B23CE98D-F5CD-0784-DED4-096848A17EAA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95288" y="188913"/>
            <a:ext cx="8226425" cy="6408737"/>
          </a:xfrm>
        </p:spPr>
        <p:txBody>
          <a:bodyPr anchor="t"/>
          <a:lstStyle/>
          <a:p>
            <a:pPr marL="342900" indent="-334963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6500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  <a:tab pos="8978900" algn="l"/>
                <a:tab pos="9428163" algn="l"/>
                <a:tab pos="9877425" algn="l"/>
                <a:tab pos="10326688" algn="l"/>
                <a:tab pos="10775950" algn="l"/>
                <a:tab pos="10777538" algn="l"/>
                <a:tab pos="10779125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стол			рубль			</a:t>
            </a:r>
            <a:r>
              <a:rPr lang="de-CH" altLang="de-CZ" sz="2800" dirty="0">
                <a:latin typeface="Times New Roman" panose="02020603050405020304" pitchFamily="18" charset="0"/>
              </a:rPr>
              <a:t>-</a:t>
            </a:r>
            <a:r>
              <a:rPr lang="de-CH" altLang="de-CZ" sz="2800" dirty="0" err="1">
                <a:latin typeface="Times New Roman" panose="02020603050405020304" pitchFamily="18" charset="0"/>
              </a:rPr>
              <a:t>Ø</a:t>
            </a:r>
            <a:endParaRPr lang="de-CH" altLang="de-CZ" sz="2800" dirty="0">
              <a:latin typeface="Times New Roman" panose="02020603050405020304" pitchFamily="18" charset="0"/>
            </a:endParaRPr>
          </a:p>
          <a:p>
            <a:pPr marL="342900" indent="-334963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6500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  <a:tab pos="8978900" algn="l"/>
                <a:tab pos="9428163" algn="l"/>
                <a:tab pos="9877425" algn="l"/>
                <a:tab pos="10326688" algn="l"/>
                <a:tab pos="10775950" algn="l"/>
                <a:tab pos="10777538" algn="l"/>
                <a:tab pos="10779125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стола			рубля</a:t>
            </a:r>
            <a:r>
              <a:rPr lang="de-CH" altLang="de-CZ" sz="2800" dirty="0">
                <a:latin typeface="Times New Roman" panose="02020603050405020304" pitchFamily="18" charset="0"/>
              </a:rPr>
              <a:t>			-a</a:t>
            </a:r>
          </a:p>
          <a:p>
            <a:pPr marL="342900" indent="-334963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6500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  <a:tab pos="8978900" algn="l"/>
                <a:tab pos="9428163" algn="l"/>
                <a:tab pos="9877425" algn="l"/>
                <a:tab pos="10326688" algn="l"/>
                <a:tab pos="10775950" algn="l"/>
                <a:tab pos="10777538" algn="l"/>
                <a:tab pos="10779125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столу			рублю</a:t>
            </a:r>
            <a:r>
              <a:rPr lang="de-CH" altLang="de-CZ" sz="2800" dirty="0">
                <a:latin typeface="Times New Roman" panose="02020603050405020304" pitchFamily="18" charset="0"/>
              </a:rPr>
              <a:t>		-</a:t>
            </a:r>
            <a:r>
              <a:rPr lang="de-CH" altLang="de-CZ" sz="2800" dirty="0" err="1">
                <a:latin typeface="Times New Roman" panose="02020603050405020304" pitchFamily="18" charset="0"/>
              </a:rPr>
              <a:t>u</a:t>
            </a:r>
            <a:endParaRPr lang="de-CH" altLang="de-CZ" sz="2800" dirty="0">
              <a:latin typeface="Times New Roman" panose="02020603050405020304" pitchFamily="18" charset="0"/>
            </a:endParaRPr>
          </a:p>
          <a:p>
            <a:pPr marL="342900" indent="-334963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6500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  <a:tab pos="8978900" algn="l"/>
                <a:tab pos="9428163" algn="l"/>
                <a:tab pos="9877425" algn="l"/>
                <a:tab pos="10326688" algn="l"/>
                <a:tab pos="10775950" algn="l"/>
                <a:tab pos="10777538" algn="l"/>
                <a:tab pos="10779125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стол			рубль</a:t>
            </a:r>
            <a:r>
              <a:rPr lang="de-CH" altLang="de-CZ" sz="2800" dirty="0">
                <a:latin typeface="Times New Roman" panose="02020603050405020304" pitchFamily="18" charset="0"/>
              </a:rPr>
              <a:t>			-</a:t>
            </a:r>
            <a:r>
              <a:rPr lang="de-CH" altLang="de-CZ" sz="2800" dirty="0" err="1">
                <a:latin typeface="Times New Roman" panose="02020603050405020304" pitchFamily="18" charset="0"/>
              </a:rPr>
              <a:t>Ø</a:t>
            </a:r>
            <a:r>
              <a:rPr lang="de-CH" altLang="de-CZ" sz="2800" dirty="0">
                <a:latin typeface="Times New Roman" panose="02020603050405020304" pitchFamily="18" charset="0"/>
              </a:rPr>
              <a:t> (-</a:t>
            </a:r>
            <a:r>
              <a:rPr lang="de-CH" altLang="de-CZ" sz="2800" i="1" dirty="0">
                <a:latin typeface="Times New Roman" panose="02020603050405020304" pitchFamily="18" charset="0"/>
              </a:rPr>
              <a:t>a</a:t>
            </a:r>
            <a:r>
              <a:rPr lang="de-CH" altLang="de-CZ" sz="2800" dirty="0">
                <a:latin typeface="Times New Roman" panose="02020603050405020304" pitchFamily="18" charset="0"/>
              </a:rPr>
              <a:t> </a:t>
            </a:r>
            <a:r>
              <a:rPr lang="de-CH" altLang="de-CZ" sz="2800" dirty="0" err="1">
                <a:latin typeface="Times New Roman" panose="02020603050405020304" pitchFamily="18" charset="0"/>
              </a:rPr>
              <a:t>u</a:t>
            </a:r>
            <a:r>
              <a:rPr lang="de-CH" altLang="de-CZ" sz="2800" dirty="0">
                <a:latin typeface="Times New Roman" panose="02020603050405020304" pitchFamily="18" charset="0"/>
              </a:rPr>
              <a:t> </a:t>
            </a:r>
            <a:r>
              <a:rPr lang="de-CH" altLang="de-CZ" sz="2800" dirty="0" err="1">
                <a:latin typeface="Times New Roman" panose="02020603050405020304" pitchFamily="18" charset="0"/>
              </a:rPr>
              <a:t>životných</a:t>
            </a:r>
            <a:r>
              <a:rPr lang="de-CH" altLang="de-CZ" sz="2800" dirty="0">
                <a:latin typeface="Times New Roman" panose="02020603050405020304" pitchFamily="18" charset="0"/>
              </a:rPr>
              <a:t>)</a:t>
            </a:r>
          </a:p>
          <a:p>
            <a:pPr marL="342900" indent="-334963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6500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  <a:tab pos="8978900" algn="l"/>
                <a:tab pos="9428163" algn="l"/>
                <a:tab pos="9877425" algn="l"/>
                <a:tab pos="10326688" algn="l"/>
                <a:tab pos="10775950" algn="l"/>
                <a:tab pos="10777538" algn="l"/>
                <a:tab pos="10779125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столом		рублём</a:t>
            </a:r>
            <a:r>
              <a:rPr lang="de-CH" altLang="de-CZ" sz="2800" dirty="0">
                <a:latin typeface="Times New Roman" panose="02020603050405020304" pitchFamily="18" charset="0"/>
              </a:rPr>
              <a:t>		-</a:t>
            </a:r>
            <a:r>
              <a:rPr lang="de-CH" altLang="de-CZ" sz="2800" dirty="0" err="1">
                <a:latin typeface="Times New Roman" panose="02020603050405020304" pitchFamily="18" charset="0"/>
              </a:rPr>
              <a:t>om</a:t>
            </a:r>
            <a:endParaRPr lang="de-CH" altLang="de-CZ" sz="2800" dirty="0">
              <a:latin typeface="Times New Roman" panose="02020603050405020304" pitchFamily="18" charset="0"/>
            </a:endParaRPr>
          </a:p>
          <a:p>
            <a:pPr marL="342900" indent="-334963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6500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  <a:tab pos="8978900" algn="l"/>
                <a:tab pos="9428163" algn="l"/>
                <a:tab pos="9877425" algn="l"/>
                <a:tab pos="10326688" algn="l"/>
                <a:tab pos="10775950" algn="l"/>
                <a:tab pos="10777538" algn="l"/>
                <a:tab pos="10779125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столе			рубле</a:t>
            </a:r>
            <a:r>
              <a:rPr lang="de-CH" altLang="de-CZ" sz="2800" dirty="0">
                <a:latin typeface="Times New Roman" panose="02020603050405020304" pitchFamily="18" charset="0"/>
              </a:rPr>
              <a:t>			-</a:t>
            </a:r>
            <a:r>
              <a:rPr lang="de-CH" altLang="de-CZ" sz="2800" dirty="0" err="1">
                <a:latin typeface="Times New Roman" panose="02020603050405020304" pitchFamily="18" charset="0"/>
              </a:rPr>
              <a:t>e</a:t>
            </a:r>
            <a:endParaRPr lang="de-CH" altLang="de-CZ" sz="2800" dirty="0">
              <a:latin typeface="Times New Roman" panose="02020603050405020304" pitchFamily="18" charset="0"/>
            </a:endParaRPr>
          </a:p>
          <a:p>
            <a:pPr marL="342900" indent="-334963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6500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  <a:tab pos="8978900" algn="l"/>
                <a:tab pos="9428163" algn="l"/>
                <a:tab pos="9877425" algn="l"/>
                <a:tab pos="10326688" algn="l"/>
                <a:tab pos="10775950" algn="l"/>
                <a:tab pos="10777538" algn="l"/>
                <a:tab pos="10779125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столы		рубли</a:t>
            </a:r>
            <a:r>
              <a:rPr lang="de-CH" altLang="de-CZ" sz="2800" dirty="0">
                <a:latin typeface="Times New Roman" panose="02020603050405020304" pitchFamily="18" charset="0"/>
              </a:rPr>
              <a:t>			-i</a:t>
            </a:r>
          </a:p>
          <a:p>
            <a:pPr marL="342900" indent="-334963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6500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  <a:tab pos="8978900" algn="l"/>
                <a:tab pos="9428163" algn="l"/>
                <a:tab pos="9877425" algn="l"/>
                <a:tab pos="10326688" algn="l"/>
                <a:tab pos="10775950" algn="l"/>
                <a:tab pos="10777538" algn="l"/>
                <a:tab pos="10779125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столов		рублей</a:t>
            </a:r>
            <a:r>
              <a:rPr lang="de-CH" altLang="de-CZ" sz="2800" dirty="0">
                <a:latin typeface="Times New Roman" panose="02020603050405020304" pitchFamily="18" charset="0"/>
              </a:rPr>
              <a:t>		-of</a:t>
            </a:r>
            <a:r>
              <a:rPr lang="de-CH" altLang="de-CZ" sz="2400" baseline="-16000" dirty="0">
                <a:latin typeface="Times New Roman" panose="02020603050405020304" pitchFamily="18" charset="0"/>
              </a:rPr>
              <a:t>2</a:t>
            </a:r>
            <a:r>
              <a:rPr lang="de-CH" altLang="de-CZ" sz="2800" dirty="0">
                <a:latin typeface="Times New Roman" panose="02020603050405020304" pitchFamily="18" charset="0"/>
              </a:rPr>
              <a:t> // -</a:t>
            </a:r>
            <a:r>
              <a:rPr lang="de-CH" altLang="de-CZ" sz="2800" dirty="0" err="1">
                <a:latin typeface="Times New Roman" panose="02020603050405020304" pitchFamily="18" charset="0"/>
              </a:rPr>
              <a:t>ej</a:t>
            </a:r>
            <a:endParaRPr lang="de-CH" altLang="de-CZ" sz="2800" dirty="0">
              <a:latin typeface="Times New Roman" panose="02020603050405020304" pitchFamily="18" charset="0"/>
            </a:endParaRPr>
          </a:p>
          <a:p>
            <a:pPr marL="342900" indent="-334963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6500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  <a:tab pos="8978900" algn="l"/>
                <a:tab pos="9428163" algn="l"/>
                <a:tab pos="9877425" algn="l"/>
                <a:tab pos="10326688" algn="l"/>
                <a:tab pos="10775950" algn="l"/>
                <a:tab pos="10777538" algn="l"/>
                <a:tab pos="10779125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столам		рублям</a:t>
            </a:r>
            <a:r>
              <a:rPr lang="de-CH" altLang="de-CZ" sz="2800" dirty="0">
                <a:latin typeface="Times New Roman" panose="02020603050405020304" pitchFamily="18" charset="0"/>
              </a:rPr>
              <a:t>		-am</a:t>
            </a:r>
          </a:p>
          <a:p>
            <a:pPr marL="342900" indent="-334963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6500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  <a:tab pos="8978900" algn="l"/>
                <a:tab pos="9428163" algn="l"/>
                <a:tab pos="9877425" algn="l"/>
                <a:tab pos="10326688" algn="l"/>
                <a:tab pos="10775950" algn="l"/>
                <a:tab pos="10777538" algn="l"/>
                <a:tab pos="10779125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столы		рубли</a:t>
            </a:r>
            <a:r>
              <a:rPr lang="de-CH" altLang="de-CZ" sz="2800" dirty="0">
                <a:latin typeface="Times New Roman" panose="02020603050405020304" pitchFamily="18" charset="0"/>
              </a:rPr>
              <a:t>			-i (-of</a:t>
            </a:r>
            <a:r>
              <a:rPr lang="de-CH" altLang="de-CZ" sz="2400" baseline="-16000" dirty="0">
                <a:latin typeface="Times New Roman" panose="02020603050405020304" pitchFamily="18" charset="0"/>
              </a:rPr>
              <a:t>2</a:t>
            </a:r>
            <a:r>
              <a:rPr lang="de-CH" altLang="de-CZ" sz="2800" dirty="0">
                <a:latin typeface="Times New Roman" panose="02020603050405020304" pitchFamily="18" charset="0"/>
              </a:rPr>
              <a:t> // -</a:t>
            </a:r>
            <a:r>
              <a:rPr lang="de-CH" altLang="de-CZ" sz="2800" dirty="0" err="1">
                <a:latin typeface="Times New Roman" panose="02020603050405020304" pitchFamily="18" charset="0"/>
              </a:rPr>
              <a:t>ej</a:t>
            </a:r>
            <a:r>
              <a:rPr lang="de-CH" altLang="de-CZ" sz="2800" dirty="0">
                <a:latin typeface="Times New Roman" panose="02020603050405020304" pitchFamily="18" charset="0"/>
              </a:rPr>
              <a:t> </a:t>
            </a:r>
            <a:r>
              <a:rPr lang="de-CH" altLang="de-CZ" sz="2800" dirty="0" err="1">
                <a:latin typeface="Times New Roman" panose="02020603050405020304" pitchFamily="18" charset="0"/>
              </a:rPr>
              <a:t>u</a:t>
            </a:r>
            <a:r>
              <a:rPr lang="de-CH" altLang="de-CZ" sz="2800" dirty="0">
                <a:latin typeface="Times New Roman" panose="02020603050405020304" pitchFamily="18" charset="0"/>
              </a:rPr>
              <a:t> </a:t>
            </a:r>
            <a:r>
              <a:rPr lang="de-CH" altLang="de-CZ" sz="2800" dirty="0" err="1">
                <a:latin typeface="Times New Roman" panose="02020603050405020304" pitchFamily="18" charset="0"/>
              </a:rPr>
              <a:t>životných</a:t>
            </a:r>
            <a:r>
              <a:rPr lang="de-CH" altLang="de-CZ" sz="2800" dirty="0">
                <a:latin typeface="Times New Roman" panose="02020603050405020304" pitchFamily="18" charset="0"/>
              </a:rPr>
              <a:t>)</a:t>
            </a:r>
          </a:p>
          <a:p>
            <a:pPr marL="342900" indent="-334963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6500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  <a:tab pos="8978900" algn="l"/>
                <a:tab pos="9428163" algn="l"/>
                <a:tab pos="9877425" algn="l"/>
                <a:tab pos="10326688" algn="l"/>
                <a:tab pos="10775950" algn="l"/>
                <a:tab pos="10777538" algn="l"/>
                <a:tab pos="10779125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столами		рублями</a:t>
            </a:r>
            <a:r>
              <a:rPr lang="de-CH" altLang="de-CZ" sz="2800" dirty="0">
                <a:latin typeface="Times New Roman" panose="02020603050405020304" pitchFamily="18" charset="0"/>
              </a:rPr>
              <a:t>		-am,i</a:t>
            </a:r>
            <a:r>
              <a:rPr lang="de-CH" altLang="de-CZ" sz="2400" baseline="-16000" dirty="0">
                <a:latin typeface="Times New Roman" panose="02020603050405020304" pitchFamily="18" charset="0"/>
              </a:rPr>
              <a:t>3</a:t>
            </a:r>
          </a:p>
          <a:p>
            <a:pPr marL="342900" indent="-334963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6500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  <a:tab pos="8978900" algn="l"/>
                <a:tab pos="9428163" algn="l"/>
                <a:tab pos="9877425" algn="l"/>
                <a:tab pos="10326688" algn="l"/>
                <a:tab pos="10775950" algn="l"/>
                <a:tab pos="10777538" algn="l"/>
                <a:tab pos="10779125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столах		рублях</a:t>
            </a:r>
            <a:r>
              <a:rPr lang="de-CH" altLang="de-CZ" sz="2800" dirty="0">
                <a:latin typeface="Times New Roman" panose="02020603050405020304" pitchFamily="18" charset="0"/>
              </a:rPr>
              <a:t>		-</a:t>
            </a:r>
            <a:r>
              <a:rPr lang="de-CH" altLang="de-CZ" sz="2800" dirty="0" err="1">
                <a:latin typeface="Times New Roman" panose="02020603050405020304" pitchFamily="18" charset="0"/>
              </a:rPr>
              <a:t>ax</a:t>
            </a:r>
            <a:endParaRPr lang="de-CH" altLang="de-CZ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>
            <a:extLst>
              <a:ext uri="{FF2B5EF4-FFF2-40B4-BE49-F238E27FC236}">
                <a16:creationId xmlns:a16="http://schemas.microsoft.com/office/drawing/2014/main" id="{6743DCE9-82B8-57E5-FB8D-B3DA80199DB3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15900" y="228600"/>
            <a:ext cx="8640763" cy="6538913"/>
          </a:xfrm>
        </p:spPr>
        <p:txBody>
          <a:bodyPr anchor="t"/>
          <a:lstStyle/>
          <a:p>
            <a:pPr marL="336550" indent="-336550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Paradigma tvrdých a měkkých kmenů je přes velké pravopisné rozdíly téměř totožné, rozdílná grafika souvisí s vyjadřováním tvrdosti, resp. měkkosti posledního konsonantu kmene</a:t>
            </a:r>
          </a:p>
          <a:p>
            <a:pPr marL="336550" indent="-336550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Jedině v </a:t>
            </a:r>
            <a:r>
              <a:rPr lang="cs-CZ" altLang="de-CZ" sz="2800" dirty="0" err="1">
                <a:latin typeface="Times New Roman" panose="02020603050405020304" pitchFamily="18" charset="0"/>
              </a:rPr>
              <a:t>Gpl</a:t>
            </a:r>
            <a:r>
              <a:rPr lang="cs-CZ" altLang="de-CZ" sz="2800" dirty="0">
                <a:latin typeface="Times New Roman" panose="02020603050405020304" pitchFamily="18" charset="0"/>
              </a:rPr>
              <a:t> vystupují skutečně různé koncovky</a:t>
            </a:r>
          </a:p>
          <a:p>
            <a:pPr marL="336550" indent="-336550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Pomocí uvedených koncovek pod přízvukem určujeme vokalismus v nepřízvučných koncovkách: </a:t>
            </a:r>
            <a:r>
              <a:rPr lang="cs-CZ" altLang="de-CZ" sz="2800" dirty="0" err="1">
                <a:latin typeface="Times New Roman" panose="02020603050405020304" pitchFamily="18" charset="0"/>
              </a:rPr>
              <a:t>зав</a:t>
            </a:r>
            <a:r>
              <a:rPr lang="cs-CZ" altLang="de-CZ" sz="2800" u="sng" dirty="0" err="1">
                <a:latin typeface="Times New Roman" panose="02020603050405020304" pitchFamily="18" charset="0"/>
              </a:rPr>
              <a:t>о</a:t>
            </a:r>
            <a:r>
              <a:rPr lang="cs-CZ" altLang="de-CZ" sz="2800" dirty="0" err="1">
                <a:latin typeface="Times New Roman" panose="02020603050405020304" pitchFamily="18" charset="0"/>
              </a:rPr>
              <a:t>да</a:t>
            </a:r>
            <a:r>
              <a:rPr lang="cs-CZ" altLang="de-CZ" sz="2800" dirty="0">
                <a:latin typeface="Times New Roman" panose="02020603050405020304" pitchFamily="18" charset="0"/>
              </a:rPr>
              <a:t> =&gt; /a/, </a:t>
            </a:r>
            <a:r>
              <a:rPr lang="cs-CZ" altLang="de-CZ" sz="2800" dirty="0" err="1">
                <a:latin typeface="Times New Roman" panose="02020603050405020304" pitchFamily="18" charset="0"/>
              </a:rPr>
              <a:t>зав</a:t>
            </a:r>
            <a:r>
              <a:rPr lang="cs-CZ" altLang="de-CZ" sz="2800" u="sng" dirty="0" err="1">
                <a:latin typeface="Times New Roman" panose="02020603050405020304" pitchFamily="18" charset="0"/>
              </a:rPr>
              <a:t>о</a:t>
            </a:r>
            <a:r>
              <a:rPr lang="cs-CZ" altLang="de-CZ" sz="2800" dirty="0" err="1">
                <a:latin typeface="Times New Roman" panose="02020603050405020304" pitchFamily="18" charset="0"/>
              </a:rPr>
              <a:t>дом</a:t>
            </a:r>
            <a:r>
              <a:rPr lang="cs-CZ" altLang="de-CZ" sz="2800" dirty="0">
                <a:latin typeface="Times New Roman" panose="02020603050405020304" pitchFamily="18" charset="0"/>
              </a:rPr>
              <a:t> =&gt; /</a:t>
            </a:r>
            <a:r>
              <a:rPr lang="cs-CZ" altLang="de-CZ" sz="2800" dirty="0" err="1">
                <a:latin typeface="Times New Roman" panose="02020603050405020304" pitchFamily="18" charset="0"/>
              </a:rPr>
              <a:t>om</a:t>
            </a:r>
            <a:r>
              <a:rPr lang="cs-CZ" altLang="de-CZ" sz="2800" dirty="0">
                <a:latin typeface="Times New Roman" panose="02020603050405020304" pitchFamily="18" charset="0"/>
              </a:rPr>
              <a:t>/, </a:t>
            </a:r>
            <a:r>
              <a:rPr lang="cs-CZ" altLang="de-CZ" sz="2800" dirty="0" err="1">
                <a:latin typeface="Times New Roman" panose="02020603050405020304" pitchFamily="18" charset="0"/>
              </a:rPr>
              <a:t>зав</a:t>
            </a:r>
            <a:r>
              <a:rPr lang="cs-CZ" altLang="de-CZ" sz="2800" u="sng" dirty="0" err="1">
                <a:latin typeface="Times New Roman" panose="02020603050405020304" pitchFamily="18" charset="0"/>
              </a:rPr>
              <a:t>о</a:t>
            </a:r>
            <a:r>
              <a:rPr lang="cs-CZ" altLang="de-CZ" sz="2800" dirty="0" err="1">
                <a:latin typeface="Times New Roman" panose="02020603050405020304" pitchFamily="18" charset="0"/>
              </a:rPr>
              <a:t>де</a:t>
            </a:r>
            <a:r>
              <a:rPr lang="cs-CZ" altLang="de-CZ" sz="2800" dirty="0">
                <a:latin typeface="Times New Roman" panose="02020603050405020304" pitchFamily="18" charset="0"/>
              </a:rPr>
              <a:t> =&gt; /e/, </a:t>
            </a:r>
            <a:r>
              <a:rPr lang="cs-CZ" altLang="de-CZ" sz="2800" dirty="0" err="1">
                <a:latin typeface="Times New Roman" panose="02020603050405020304" pitchFamily="18" charset="0"/>
              </a:rPr>
              <a:t>зав</a:t>
            </a:r>
            <a:r>
              <a:rPr lang="cs-CZ" altLang="de-CZ" sz="2800" u="sng" dirty="0" err="1">
                <a:latin typeface="Times New Roman" panose="02020603050405020304" pitchFamily="18" charset="0"/>
              </a:rPr>
              <a:t>о</a:t>
            </a:r>
            <a:r>
              <a:rPr lang="cs-CZ" altLang="de-CZ" sz="2800" dirty="0" err="1">
                <a:latin typeface="Times New Roman" panose="02020603050405020304" pitchFamily="18" charset="0"/>
              </a:rPr>
              <a:t>дов</a:t>
            </a:r>
            <a:r>
              <a:rPr lang="cs-CZ" altLang="de-CZ" sz="2800" dirty="0">
                <a:latin typeface="Times New Roman" panose="02020603050405020304" pitchFamily="18" charset="0"/>
              </a:rPr>
              <a:t> =&gt; /of</a:t>
            </a:r>
            <a:r>
              <a:rPr lang="cs-CZ" altLang="de-CZ" sz="2400" baseline="-16000" dirty="0">
                <a:latin typeface="Times New Roman" panose="02020603050405020304" pitchFamily="18" charset="0"/>
              </a:rPr>
              <a:t>2</a:t>
            </a:r>
            <a:r>
              <a:rPr lang="cs-CZ" altLang="de-CZ" sz="2800" dirty="0">
                <a:latin typeface="Times New Roman" panose="02020603050405020304" pitchFamily="18" charset="0"/>
              </a:rPr>
              <a:t>/, </a:t>
            </a:r>
            <a:r>
              <a:rPr lang="cs-CZ" altLang="de-CZ" sz="2800" dirty="0" err="1">
                <a:latin typeface="Times New Roman" panose="02020603050405020304" pitchFamily="18" charset="0"/>
              </a:rPr>
              <a:t>зав</a:t>
            </a:r>
            <a:r>
              <a:rPr lang="cs-CZ" altLang="de-CZ" sz="2800" u="sng" dirty="0" err="1">
                <a:latin typeface="Times New Roman" panose="02020603050405020304" pitchFamily="18" charset="0"/>
              </a:rPr>
              <a:t>о</a:t>
            </a:r>
            <a:r>
              <a:rPr lang="cs-CZ" altLang="de-CZ" sz="2800" dirty="0" err="1">
                <a:latin typeface="Times New Roman" panose="02020603050405020304" pitchFamily="18" charset="0"/>
              </a:rPr>
              <a:t>дам</a:t>
            </a:r>
            <a:r>
              <a:rPr lang="cs-CZ" altLang="de-CZ" sz="2800" dirty="0">
                <a:latin typeface="Times New Roman" panose="02020603050405020304" pitchFamily="18" charset="0"/>
              </a:rPr>
              <a:t> =&gt; /</a:t>
            </a:r>
            <a:r>
              <a:rPr lang="cs-CZ" altLang="de-CZ" sz="2800" dirty="0" err="1">
                <a:latin typeface="Times New Roman" panose="02020603050405020304" pitchFamily="18" charset="0"/>
              </a:rPr>
              <a:t>am</a:t>
            </a:r>
            <a:r>
              <a:rPr lang="cs-CZ" altLang="de-CZ" sz="2800" dirty="0">
                <a:latin typeface="Times New Roman" panose="02020603050405020304" pitchFamily="18" charset="0"/>
              </a:rPr>
              <a:t>/, </a:t>
            </a:r>
            <a:r>
              <a:rPr lang="cs-CZ" altLang="de-CZ" sz="2800" dirty="0" err="1">
                <a:latin typeface="Times New Roman" panose="02020603050405020304" pitchFamily="18" charset="0"/>
              </a:rPr>
              <a:t>зав</a:t>
            </a:r>
            <a:r>
              <a:rPr lang="cs-CZ" altLang="de-CZ" sz="2800" u="sng" dirty="0" err="1">
                <a:latin typeface="Times New Roman" panose="02020603050405020304" pitchFamily="18" charset="0"/>
              </a:rPr>
              <a:t>о</a:t>
            </a:r>
            <a:r>
              <a:rPr lang="cs-CZ" altLang="de-CZ" sz="2800" dirty="0" err="1">
                <a:latin typeface="Times New Roman" panose="02020603050405020304" pitchFamily="18" charset="0"/>
              </a:rPr>
              <a:t>дами</a:t>
            </a:r>
            <a:r>
              <a:rPr lang="cs-CZ" altLang="de-CZ" sz="2800" dirty="0">
                <a:latin typeface="Times New Roman" panose="02020603050405020304" pitchFamily="18" charset="0"/>
              </a:rPr>
              <a:t> =&gt; /am,i</a:t>
            </a:r>
            <a:r>
              <a:rPr lang="cs-CZ" altLang="de-CZ" sz="2400" baseline="-16000" dirty="0">
                <a:latin typeface="Times New Roman" panose="02020603050405020304" pitchFamily="18" charset="0"/>
              </a:rPr>
              <a:t>3</a:t>
            </a:r>
            <a:r>
              <a:rPr lang="cs-CZ" altLang="de-CZ" sz="2800" dirty="0">
                <a:latin typeface="Times New Roman" panose="02020603050405020304" pitchFamily="18" charset="0"/>
              </a:rPr>
              <a:t>/, </a:t>
            </a:r>
            <a:r>
              <a:rPr lang="cs-CZ" altLang="de-CZ" sz="2800" dirty="0" err="1">
                <a:latin typeface="Times New Roman" panose="02020603050405020304" pitchFamily="18" charset="0"/>
              </a:rPr>
              <a:t>зав</a:t>
            </a:r>
            <a:r>
              <a:rPr lang="cs-CZ" altLang="de-CZ" sz="2800" u="sng" dirty="0" err="1">
                <a:latin typeface="Times New Roman" panose="02020603050405020304" pitchFamily="18" charset="0"/>
              </a:rPr>
              <a:t>о</a:t>
            </a:r>
            <a:r>
              <a:rPr lang="cs-CZ" altLang="de-CZ" sz="2800" dirty="0" err="1">
                <a:latin typeface="Times New Roman" panose="02020603050405020304" pitchFamily="18" charset="0"/>
              </a:rPr>
              <a:t>дах</a:t>
            </a:r>
            <a:r>
              <a:rPr lang="cs-CZ" altLang="de-CZ" sz="2800" dirty="0">
                <a:latin typeface="Times New Roman" panose="02020603050405020304" pitchFamily="18" charset="0"/>
              </a:rPr>
              <a:t> =&gt; /</a:t>
            </a:r>
            <a:r>
              <a:rPr lang="cs-CZ" altLang="de-CZ" sz="2800" dirty="0" err="1">
                <a:latin typeface="Times New Roman" panose="02020603050405020304" pitchFamily="18" charset="0"/>
              </a:rPr>
              <a:t>ax</a:t>
            </a:r>
            <a:r>
              <a:rPr lang="cs-CZ" altLang="de-CZ" sz="2800" dirty="0">
                <a:latin typeface="Times New Roman" panose="02020603050405020304" pitchFamily="18" charset="0"/>
              </a:rPr>
              <a:t>/ </a:t>
            </a:r>
          </a:p>
          <a:p>
            <a:pPr marL="336550" indent="-336550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Stejně: </a:t>
            </a:r>
            <a:r>
              <a:rPr lang="cs-CZ" altLang="de-CZ" sz="2800" dirty="0" err="1">
                <a:latin typeface="Times New Roman" panose="02020603050405020304" pitchFamily="18" charset="0"/>
              </a:rPr>
              <a:t>автомоб</a:t>
            </a:r>
            <a:r>
              <a:rPr lang="cs-CZ" altLang="de-CZ" sz="2800" u="sng" dirty="0" err="1">
                <a:latin typeface="Times New Roman" panose="02020603050405020304" pitchFamily="18" charset="0"/>
              </a:rPr>
              <a:t>и</a:t>
            </a:r>
            <a:r>
              <a:rPr lang="cs-CZ" altLang="de-CZ" sz="2800" dirty="0" err="1">
                <a:latin typeface="Times New Roman" panose="02020603050405020304" pitchFamily="18" charset="0"/>
              </a:rPr>
              <a:t>ля</a:t>
            </a:r>
            <a:r>
              <a:rPr lang="cs-CZ" altLang="de-CZ" sz="2800" dirty="0">
                <a:latin typeface="Times New Roman" panose="02020603050405020304" pitchFamily="18" charset="0"/>
              </a:rPr>
              <a:t> =&gt; /a/, </a:t>
            </a:r>
            <a:r>
              <a:rPr lang="cs-CZ" altLang="de-CZ" sz="2800" dirty="0" err="1">
                <a:latin typeface="Times New Roman" panose="02020603050405020304" pitchFamily="18" charset="0"/>
              </a:rPr>
              <a:t>автомоб</a:t>
            </a:r>
            <a:r>
              <a:rPr lang="cs-CZ" altLang="de-CZ" sz="2800" u="sng" dirty="0" err="1">
                <a:latin typeface="Times New Roman" panose="02020603050405020304" pitchFamily="18" charset="0"/>
              </a:rPr>
              <a:t>и</a:t>
            </a:r>
            <a:r>
              <a:rPr lang="cs-CZ" altLang="de-CZ" sz="2800" dirty="0" err="1">
                <a:latin typeface="Times New Roman" panose="02020603050405020304" pitchFamily="18" charset="0"/>
              </a:rPr>
              <a:t>лем</a:t>
            </a:r>
            <a:r>
              <a:rPr lang="cs-CZ" altLang="de-CZ" sz="2800" dirty="0">
                <a:latin typeface="Times New Roman" panose="02020603050405020304" pitchFamily="18" charset="0"/>
              </a:rPr>
              <a:t> =&gt; /</a:t>
            </a:r>
            <a:r>
              <a:rPr lang="cs-CZ" altLang="de-CZ" sz="2800" dirty="0" err="1">
                <a:latin typeface="Times New Roman" panose="02020603050405020304" pitchFamily="18" charset="0"/>
              </a:rPr>
              <a:t>om</a:t>
            </a:r>
            <a:r>
              <a:rPr lang="cs-CZ" altLang="de-CZ" sz="2800" dirty="0">
                <a:latin typeface="Times New Roman" panose="02020603050405020304" pitchFamily="18" charset="0"/>
              </a:rPr>
              <a:t>/, </a:t>
            </a:r>
            <a:r>
              <a:rPr lang="cs-CZ" altLang="de-CZ" sz="2800" dirty="0" err="1">
                <a:latin typeface="Times New Roman" panose="02020603050405020304" pitchFamily="18" charset="0"/>
              </a:rPr>
              <a:t>автомоб</a:t>
            </a:r>
            <a:r>
              <a:rPr lang="cs-CZ" altLang="de-CZ" sz="2800" u="sng" dirty="0" err="1">
                <a:latin typeface="Times New Roman" panose="02020603050405020304" pitchFamily="18" charset="0"/>
              </a:rPr>
              <a:t>и</a:t>
            </a:r>
            <a:r>
              <a:rPr lang="cs-CZ" altLang="de-CZ" sz="2800" dirty="0" err="1">
                <a:latin typeface="Times New Roman" panose="02020603050405020304" pitchFamily="18" charset="0"/>
              </a:rPr>
              <a:t>ле</a:t>
            </a:r>
            <a:r>
              <a:rPr lang="cs-CZ" altLang="de-CZ" sz="2800" dirty="0">
                <a:latin typeface="Times New Roman" panose="02020603050405020304" pitchFamily="18" charset="0"/>
              </a:rPr>
              <a:t> =&gt; /e/, </a:t>
            </a:r>
            <a:r>
              <a:rPr lang="cs-CZ" altLang="de-CZ" sz="2800" dirty="0" err="1">
                <a:latin typeface="Times New Roman" panose="02020603050405020304" pitchFamily="18" charset="0"/>
              </a:rPr>
              <a:t>автомоб</a:t>
            </a:r>
            <a:r>
              <a:rPr lang="cs-CZ" altLang="de-CZ" sz="2800" u="sng" dirty="0" err="1">
                <a:latin typeface="Times New Roman" panose="02020603050405020304" pitchFamily="18" charset="0"/>
              </a:rPr>
              <a:t>и</a:t>
            </a:r>
            <a:r>
              <a:rPr lang="cs-CZ" altLang="de-CZ" sz="2800" dirty="0" err="1">
                <a:latin typeface="Times New Roman" panose="02020603050405020304" pitchFamily="18" charset="0"/>
              </a:rPr>
              <a:t>ли</a:t>
            </a:r>
            <a:r>
              <a:rPr lang="cs-CZ" altLang="de-CZ" sz="2800" dirty="0">
                <a:latin typeface="Times New Roman" panose="02020603050405020304" pitchFamily="18" charset="0"/>
              </a:rPr>
              <a:t> =&gt; /i/, </a:t>
            </a:r>
            <a:r>
              <a:rPr lang="cs-CZ" altLang="de-CZ" sz="2800" dirty="0" err="1">
                <a:latin typeface="Times New Roman" panose="02020603050405020304" pitchFamily="18" charset="0"/>
              </a:rPr>
              <a:t>автомоб</a:t>
            </a:r>
            <a:r>
              <a:rPr lang="cs-CZ" altLang="de-CZ" sz="2800" u="sng" dirty="0" err="1">
                <a:latin typeface="Times New Roman" panose="02020603050405020304" pitchFamily="18" charset="0"/>
              </a:rPr>
              <a:t>и</a:t>
            </a:r>
            <a:r>
              <a:rPr lang="cs-CZ" altLang="de-CZ" sz="2800" dirty="0" err="1">
                <a:latin typeface="Times New Roman" panose="02020603050405020304" pitchFamily="18" charset="0"/>
              </a:rPr>
              <a:t>лям</a:t>
            </a:r>
            <a:r>
              <a:rPr lang="cs-CZ" altLang="de-CZ" sz="2800" dirty="0">
                <a:latin typeface="Times New Roman" panose="02020603050405020304" pitchFamily="18" charset="0"/>
              </a:rPr>
              <a:t> =&gt; /</a:t>
            </a:r>
            <a:r>
              <a:rPr lang="cs-CZ" altLang="de-CZ" sz="2800" dirty="0" err="1">
                <a:latin typeface="Times New Roman" panose="02020603050405020304" pitchFamily="18" charset="0"/>
              </a:rPr>
              <a:t>am</a:t>
            </a:r>
            <a:r>
              <a:rPr lang="cs-CZ" altLang="de-CZ" sz="2800" dirty="0">
                <a:latin typeface="Times New Roman" panose="02020603050405020304" pitchFamily="18" charset="0"/>
              </a:rPr>
              <a:t>/, </a:t>
            </a:r>
            <a:r>
              <a:rPr lang="cs-CZ" altLang="de-CZ" sz="2800" dirty="0" err="1">
                <a:latin typeface="Times New Roman" panose="02020603050405020304" pitchFamily="18" charset="0"/>
              </a:rPr>
              <a:t>автомоб</a:t>
            </a:r>
            <a:r>
              <a:rPr lang="cs-CZ" altLang="de-CZ" sz="2800" u="sng" dirty="0" err="1">
                <a:latin typeface="Times New Roman" panose="02020603050405020304" pitchFamily="18" charset="0"/>
              </a:rPr>
              <a:t>и</a:t>
            </a:r>
            <a:r>
              <a:rPr lang="cs-CZ" altLang="de-CZ" sz="2800" dirty="0" err="1">
                <a:latin typeface="Times New Roman" panose="02020603050405020304" pitchFamily="18" charset="0"/>
              </a:rPr>
              <a:t>лями</a:t>
            </a:r>
            <a:r>
              <a:rPr lang="cs-CZ" altLang="de-CZ" sz="2800" dirty="0">
                <a:latin typeface="Times New Roman" panose="02020603050405020304" pitchFamily="18" charset="0"/>
              </a:rPr>
              <a:t> =&gt; /am,i</a:t>
            </a:r>
            <a:r>
              <a:rPr lang="cs-CZ" altLang="de-CZ" sz="2400" baseline="-16000" dirty="0">
                <a:latin typeface="Times New Roman" panose="02020603050405020304" pitchFamily="18" charset="0"/>
              </a:rPr>
              <a:t>3</a:t>
            </a:r>
            <a:r>
              <a:rPr lang="cs-CZ" altLang="de-CZ" sz="2800" dirty="0">
                <a:latin typeface="Times New Roman" panose="02020603050405020304" pitchFamily="18" charset="0"/>
              </a:rPr>
              <a:t>/, </a:t>
            </a:r>
            <a:r>
              <a:rPr lang="cs-CZ" altLang="de-CZ" sz="2800" dirty="0" err="1">
                <a:latin typeface="Times New Roman" panose="02020603050405020304" pitchFamily="18" charset="0"/>
              </a:rPr>
              <a:t>автомоб</a:t>
            </a:r>
            <a:r>
              <a:rPr lang="cs-CZ" altLang="de-CZ" sz="2800" u="sng" dirty="0" err="1">
                <a:latin typeface="Times New Roman" panose="02020603050405020304" pitchFamily="18" charset="0"/>
              </a:rPr>
              <a:t>и</a:t>
            </a:r>
            <a:r>
              <a:rPr lang="cs-CZ" altLang="de-CZ" sz="2800" dirty="0" err="1">
                <a:latin typeface="Times New Roman" panose="02020603050405020304" pitchFamily="18" charset="0"/>
              </a:rPr>
              <a:t>лях</a:t>
            </a:r>
            <a:r>
              <a:rPr lang="cs-CZ" altLang="de-CZ" sz="2800" dirty="0">
                <a:latin typeface="Times New Roman" panose="02020603050405020304" pitchFamily="18" charset="0"/>
              </a:rPr>
              <a:t> =&gt; </a:t>
            </a:r>
            <a:br>
              <a:rPr lang="cs-CZ" altLang="de-CZ" sz="2800" dirty="0">
                <a:latin typeface="Times New Roman" panose="02020603050405020304" pitchFamily="18" charset="0"/>
              </a:rPr>
            </a:br>
            <a:r>
              <a:rPr lang="cs-CZ" altLang="de-CZ" sz="2800" dirty="0">
                <a:latin typeface="Times New Roman" panose="02020603050405020304" pitchFamily="18" charset="0"/>
              </a:rPr>
              <a:t>/</a:t>
            </a:r>
            <a:r>
              <a:rPr lang="cs-CZ" altLang="de-CZ" sz="2800" dirty="0" err="1">
                <a:latin typeface="Times New Roman" panose="02020603050405020304" pitchFamily="18" charset="0"/>
              </a:rPr>
              <a:t>ax</a:t>
            </a:r>
            <a:r>
              <a:rPr lang="cs-CZ" altLang="de-CZ" sz="2800" dirty="0">
                <a:latin typeface="Times New Roman" panose="02020603050405020304" pitchFamily="18" charset="0"/>
              </a:rPr>
              <a:t>/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Design">
  <a:themeElements>
    <a:clrScheme name="Office-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Design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" charset="0"/>
          </a:defRPr>
        </a:defPPr>
      </a:lstStyle>
    </a:lnDef>
  </a:objectDefaults>
  <a:extraClrSchemeLst>
    <a:extraClrScheme>
      <a:clrScheme name="Office-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3570</Words>
  <Application>Microsoft Macintosh PowerPoint</Application>
  <PresentationFormat>Bildschirmpräsentation (4:3)</PresentationFormat>
  <Paragraphs>141</Paragraphs>
  <Slides>33</Slides>
  <Notes>31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33</vt:i4>
      </vt:variant>
    </vt:vector>
  </HeadingPairs>
  <TitlesOfParts>
    <vt:vector size="38" baseType="lpstr">
      <vt:lpstr>바탕</vt:lpstr>
      <vt:lpstr>Arial</vt:lpstr>
      <vt:lpstr>Times New Roman</vt:lpstr>
      <vt:lpstr>Wingdings</vt:lpstr>
      <vt:lpstr>Office-Design</vt:lpstr>
      <vt:lpstr>Morfologie ruštiny</vt:lpstr>
      <vt:lpstr>Úvodní poznámky k ruskému tvarosloví</vt:lpstr>
      <vt:lpstr>PowerPoint-Präsentation</vt:lpstr>
      <vt:lpstr>Deklinace substantiva I: maskulina a neutra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RG (1980, §1211):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Aufbruch und Konsolidierung, Konvergenz und Divergenz: Die slavischen Sprachen im 19. Jahrhundert</dc:title>
  <dc:creator>Markus Giger</dc:creator>
  <cp:lastModifiedBy>Markus Giger</cp:lastModifiedBy>
  <cp:revision>317</cp:revision>
  <cp:lastPrinted>1601-01-01T00:00:00Z</cp:lastPrinted>
  <dcterms:created xsi:type="dcterms:W3CDTF">2010-03-17T05:32:37Z</dcterms:created>
  <dcterms:modified xsi:type="dcterms:W3CDTF">2025-02-26T13:27:50Z</dcterms:modified>
</cp:coreProperties>
</file>