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71" r:id="rId4"/>
    <p:sldId id="281" r:id="rId5"/>
    <p:sldId id="268" r:id="rId6"/>
    <p:sldId id="279" r:id="rId7"/>
    <p:sldId id="282" r:id="rId8"/>
    <p:sldId id="269" r:id="rId9"/>
    <p:sldId id="270" r:id="rId10"/>
    <p:sldId id="278" r:id="rId11"/>
    <p:sldId id="272" r:id="rId12"/>
    <p:sldId id="280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908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1C6E1-8197-43AA-8A21-CDB5F844C301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24E90-0BD6-4978-BE48-67FCC56DD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9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F8BB7-B297-4EBE-BC4C-A5E081077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FB58D7-FD29-414B-BF5C-74083D3D7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F9DEA-072E-46F4-98A1-EB50F3D2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3F552-9676-491E-9B28-ACD5EDA9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38650B-5A06-41B2-B515-65630CF6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45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919D2-DBAE-47F9-8541-3826E3E3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69080D-BD1F-45D1-A277-9287B6A10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B8406-E470-4CE8-9B8C-1B5EE8B5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551EAB-833B-4969-A87D-B8BCB76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FA581-895B-4BD9-8A44-44D5664B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06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38D54C-47EC-490F-B740-113A43D73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A1C8EB-42BC-4539-B061-BCC45620E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BC64C-FB66-4B58-B412-088410A1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30ED0-ECDD-41FF-80B8-7BEADC10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F8F7B-3C16-4D94-8A23-9F0FF6C8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9DB8C-5821-4691-A040-E0775E19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51EC1-3E7E-4851-82D9-27783ECE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25AF2-D0FD-4442-ABF3-35758E58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5AC40-D38E-402E-821E-C9B669FB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BDF96-F124-43BF-AD58-9492D219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1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74DF4-36AB-4F54-9C39-4ACFDF1A6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9F2DEB-244A-4622-9582-F6CC12DB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23C131-73A4-4DD0-BE8E-BC44E27A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58BF9-FA0E-45C6-B8FF-6C8BFD33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E27F3-0A93-46DA-B0E6-D9CD49A9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0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3B262-4C56-4206-9DE7-29BE359D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69474-21B0-479B-AC8E-EDF66A980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3C593CC-9832-4F3C-BF35-A2DCB304C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B7EC3D-ED12-4734-89C1-918AE621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715E6-DA4B-4303-9CBF-6E051138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0421C-2352-40F6-9DC7-0CE6EB8E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EDC53-800D-493A-9205-13B4ADB3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6EB47C-81AD-4060-B421-65D301CF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755318-2FA7-4B9B-A14A-7C94E03B2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B08554B-0E8E-4420-9E57-0E832E40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CD506B-1447-40F2-BF63-99CD802CB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493F58-08E0-4DFD-956E-0BD0F871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5805DE-C19B-4988-B830-9C3EBD61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344890-691A-434A-8106-DDEEA07F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C8714-4DE6-4F4A-9D1F-0559440E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4553F3-9132-46A3-B95B-3D3AACB1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41E33F-0EFD-4746-9592-75738E09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F37943-F7D7-48FB-8017-D2A0141B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40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EA8493-6C3C-4AC3-980A-3E752D7E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FC8826-39CA-442D-BC9D-149457B5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3F5276-A2BE-44DA-B621-A18B231A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57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AAE2F-E9CC-4523-9690-C474155B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96E206-4A04-493D-9FFD-A9466E9D7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81E01F-918A-4BD7-B857-DB050CA91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140981-D1B4-4C4F-95FA-21BC4AE8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ED5ED-EACB-47D3-AC30-1C6A0721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BDD45E-E023-4D00-BF81-2E3A24B0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11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7ACBA-6535-4063-9B7E-F6B63AD3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4D4215-8DB1-4E5C-B89F-D5E71B2B8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906FE5-179E-459E-8FA1-5015D9BED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FD610B-A9D0-4E63-8EF2-34AE3B8C8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E1D52D-B558-4D96-9621-4C47D890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293366-B50A-4BDD-A793-43F917F9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3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13B793C-4B60-42EE-AB4C-2B0E7F6CF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CE85F6-0FBB-4B31-A6CC-DCDC8A1D8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62ED8-96E1-4CB0-A5B1-5B1852406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50F4-BD8A-42A3-ACCE-D8774C8269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89520-7F87-47E5-9AE9-DBBCD29C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CC37E9-EC52-4B52-99AE-1DC75670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43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PREFIXOID" TargetMode="External"/><Relationship Id="rId2" Type="http://schemas.openxmlformats.org/officeDocument/2006/relationships/hyperlink" Target="http://nase-rec.ujc.cas.cz/archiv.php?art=789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/>
              <a:t>morfematika: kořeny </a:t>
            </a:r>
            <a:r>
              <a:rPr lang="cs-CZ" sz="2800" dirty="0"/>
              <a:t>a prefixy</a:t>
            </a:r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29"/>
    </mc:Choice>
    <mc:Fallback xmlns="">
      <p:transition spd="slow" advTm="2322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více kořenů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kompozita (= složeniny)</a:t>
            </a:r>
          </a:p>
          <a:p>
            <a:pPr marL="0" indent="0">
              <a:buNone/>
            </a:pPr>
            <a:r>
              <a:rPr lang="cs-CZ" b="1" dirty="0"/>
              <a:t>vlastní složeniny</a:t>
            </a:r>
          </a:p>
          <a:p>
            <a:pPr lvl="1"/>
            <a:r>
              <a:rPr lang="cs-CZ" dirty="0"/>
              <a:t>KOL-</a:t>
            </a:r>
            <a:r>
              <a:rPr lang="cs-CZ" b="1" dirty="0">
                <a:solidFill>
                  <a:srgbClr val="00B050"/>
                </a:solidFill>
              </a:rPr>
              <a:t>O</a:t>
            </a:r>
            <a:r>
              <a:rPr lang="cs-CZ" dirty="0"/>
              <a:t>-TOČ-Ø</a:t>
            </a:r>
          </a:p>
          <a:p>
            <a:pPr lvl="1"/>
            <a:r>
              <a:rPr lang="cs-CZ" dirty="0"/>
              <a:t>MRAK-</a:t>
            </a:r>
            <a:r>
              <a:rPr lang="cs-CZ" b="1" dirty="0">
                <a:solidFill>
                  <a:srgbClr val="00B050"/>
                </a:solidFill>
              </a:rPr>
              <a:t>O</a:t>
            </a:r>
            <a:r>
              <a:rPr lang="cs-CZ" dirty="0"/>
              <a:t>-DRAP-Y</a:t>
            </a:r>
          </a:p>
          <a:p>
            <a:pPr lvl="1"/>
            <a:r>
              <a:rPr lang="cs-CZ" dirty="0"/>
              <a:t>ZEM-</a:t>
            </a:r>
            <a:r>
              <a:rPr lang="cs-CZ" b="1" dirty="0">
                <a:solidFill>
                  <a:srgbClr val="00B050"/>
                </a:solidFill>
              </a:rPr>
              <a:t>Ě</a:t>
            </a:r>
            <a:r>
              <a:rPr lang="cs-CZ" dirty="0"/>
              <a:t>-PIS-Ø</a:t>
            </a:r>
          </a:p>
          <a:p>
            <a:pPr marL="457200" lvl="1" indent="0">
              <a:buNone/>
            </a:pPr>
            <a:r>
              <a:rPr lang="cs-CZ" sz="2600" b="1" dirty="0">
                <a:solidFill>
                  <a:srgbClr val="C00000"/>
                </a:solidFill>
              </a:rPr>
              <a:t>	</a:t>
            </a:r>
            <a:r>
              <a:rPr lang="cs-CZ" sz="2600" b="1" dirty="0" err="1">
                <a:solidFill>
                  <a:srgbClr val="00B050"/>
                </a:solidFill>
              </a:rPr>
              <a:t>interfix</a:t>
            </a:r>
            <a:r>
              <a:rPr lang="cs-CZ" sz="2600" b="1" dirty="0">
                <a:solidFill>
                  <a:srgbClr val="00B050"/>
                </a:solidFill>
              </a:rPr>
              <a:t> = </a:t>
            </a:r>
            <a:r>
              <a:rPr lang="cs-CZ" sz="2600" b="1" dirty="0" err="1">
                <a:solidFill>
                  <a:srgbClr val="00B050"/>
                </a:solidFill>
              </a:rPr>
              <a:t>konektém</a:t>
            </a:r>
            <a:r>
              <a:rPr lang="cs-CZ" sz="2600" b="1" dirty="0">
                <a:solidFill>
                  <a:srgbClr val="00B050"/>
                </a:solidFill>
              </a:rPr>
              <a:t>, spojovací morfém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× nevlastní složeniny</a:t>
            </a:r>
          </a:p>
          <a:p>
            <a:pPr lvl="1"/>
            <a:r>
              <a:rPr lang="cs-CZ" dirty="0"/>
              <a:t>OK-</a:t>
            </a:r>
            <a:r>
              <a:rPr lang="cs-CZ" b="1" dirty="0">
                <a:solidFill>
                  <a:srgbClr val="C00000"/>
                </a:solidFill>
              </a:rPr>
              <a:t>A</a:t>
            </a:r>
            <a:r>
              <a:rPr lang="cs-CZ" dirty="0"/>
              <a:t>-MŽIK-Ø</a:t>
            </a:r>
          </a:p>
          <a:p>
            <a:pPr lvl="1"/>
            <a:r>
              <a:rPr lang="cs-CZ" dirty="0"/>
              <a:t>CHVÁL-</a:t>
            </a:r>
            <a:r>
              <a:rPr lang="cs-CZ" b="1" dirty="0">
                <a:solidFill>
                  <a:srgbClr val="C00000"/>
                </a:solidFill>
              </a:rPr>
              <a:t>Y</a:t>
            </a:r>
            <a:r>
              <a:rPr lang="cs-CZ" dirty="0"/>
              <a:t>-HOD(-)N-Ý</a:t>
            </a:r>
          </a:p>
          <a:p>
            <a:pPr lvl="1"/>
            <a:r>
              <a:rPr lang="cs-CZ" dirty="0"/>
              <a:t>PO-ZOR-</a:t>
            </a:r>
            <a:r>
              <a:rPr lang="cs-CZ" b="1" dirty="0">
                <a:solidFill>
                  <a:srgbClr val="C00000"/>
                </a:solidFill>
              </a:rPr>
              <a:t>U</a:t>
            </a:r>
            <a:r>
              <a:rPr lang="cs-CZ" dirty="0"/>
              <a:t>-HOD(-)N-Ý</a:t>
            </a:r>
          </a:p>
          <a:p>
            <a:pPr marL="914400" lvl="2" indent="0">
              <a:buNone/>
            </a:pPr>
            <a:r>
              <a:rPr lang="cs-CZ" sz="2600" dirty="0">
                <a:solidFill>
                  <a:srgbClr val="C00000"/>
                </a:solidFill>
              </a:rPr>
              <a:t>pádové koncovky!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35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657"/>
    </mc:Choice>
    <mc:Fallback xmlns="">
      <p:transition spd="slow" advTm="15265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prefixy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slovotvorné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modifikují lexikální význam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většina odpovídá primárním předložkám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	Které ne?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ZA</a:t>
            </a:r>
            <a:r>
              <a:rPr lang="cs-CZ" dirty="0"/>
              <a:t>-PLAT-I-T, </a:t>
            </a:r>
            <a:r>
              <a:rPr lang="cs-CZ" b="1" dirty="0"/>
              <a:t>PŘE</a:t>
            </a:r>
            <a:r>
              <a:rPr lang="cs-CZ" dirty="0"/>
              <a:t>-SKOČ-I-T, </a:t>
            </a:r>
            <a:r>
              <a:rPr lang="cs-CZ" b="1" dirty="0"/>
              <a:t>VY</a:t>
            </a:r>
            <a:r>
              <a:rPr lang="cs-CZ" dirty="0"/>
              <a:t>-MYSL-E-T, </a:t>
            </a:r>
            <a:r>
              <a:rPr lang="cs-CZ" b="1" dirty="0"/>
              <a:t>NE</a:t>
            </a:r>
            <a:r>
              <a:rPr lang="cs-CZ" dirty="0"/>
              <a:t>-VID-Ě-T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BEZ</a:t>
            </a:r>
            <a:r>
              <a:rPr lang="cs-CZ" dirty="0"/>
              <a:t>-STAR-OST-N-Ý, </a:t>
            </a:r>
            <a:r>
              <a:rPr lang="cs-CZ" b="1" dirty="0"/>
              <a:t>ZÁ</a:t>
            </a:r>
            <a:r>
              <a:rPr lang="cs-CZ" dirty="0"/>
              <a:t>-PIS-Ø, </a:t>
            </a:r>
            <a:r>
              <a:rPr lang="cs-CZ" b="1" dirty="0"/>
              <a:t>POD</a:t>
            </a:r>
            <a:r>
              <a:rPr lang="cs-CZ" dirty="0"/>
              <a:t>-PIS-Ø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i prefixy mohou mít alomorfy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	Příklad?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6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151"/>
    </mc:Choice>
    <mc:Fallback xmlns="">
      <p:transition spd="slow" advTm="10415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prefixy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tvarotvorné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modifikují gramatický význam, nikoli slovotvorný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vyjadřují futurum (budoucí čas)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PO</a:t>
            </a:r>
            <a:r>
              <a:rPr lang="cs-CZ" dirty="0"/>
              <a:t>-LET-Í-M, </a:t>
            </a:r>
            <a:r>
              <a:rPr lang="cs-CZ" b="1" dirty="0"/>
              <a:t>PŮ</a:t>
            </a:r>
            <a:r>
              <a:rPr lang="cs-CZ" dirty="0"/>
              <a:t>-JD-Ø-U</a:t>
            </a:r>
            <a:r>
              <a:rPr lang="cs-CZ"/>
              <a:t>, </a:t>
            </a:r>
            <a:r>
              <a:rPr lang="cs-CZ" b="1"/>
              <a:t>PO</a:t>
            </a:r>
            <a:r>
              <a:rPr lang="cs-CZ"/>
              <a:t>-JĎ-Ø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63"/>
    </mc:Choice>
    <mc:Fallback xmlns="">
      <p:transition spd="slow" advTm="4986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/>
              <a:t>prefixoid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prvek na hranici prefixu a části složeniny</a:t>
            </a:r>
          </a:p>
          <a:p>
            <a:r>
              <a:rPr lang="cs-CZ" dirty="0"/>
              <a:t>např. EKO-, BIO-, SUPER-, MINI-, ULTRA-</a:t>
            </a:r>
          </a:p>
          <a:p>
            <a:pPr lvl="1"/>
            <a:r>
              <a:rPr lang="cs-CZ" dirty="0"/>
              <a:t>Ladislav Janovec (2006): Porno v současné češtině: </a:t>
            </a:r>
            <a:r>
              <a:rPr lang="cs-CZ" dirty="0">
                <a:hlinkClick r:id="rId2"/>
              </a:rPr>
              <a:t>http://nase-rec.ujc.cas.cz/archiv.php?art=7899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Nový encyklopedický slovník češtiny: </a:t>
            </a:r>
            <a:r>
              <a:rPr lang="cs-CZ" dirty="0">
                <a:hlinkClick r:id="rId3"/>
              </a:rPr>
              <a:t>https://www.czechency.org/slovnik/PREFIXOID</a:t>
            </a:r>
            <a:endParaRPr lang="cs-CZ" dirty="0"/>
          </a:p>
          <a:p>
            <a:r>
              <a:rPr lang="cs-CZ" dirty="0"/>
              <a:t>slova s </a:t>
            </a:r>
            <a:r>
              <a:rPr lang="cs-CZ" dirty="0" err="1"/>
              <a:t>prefixoidy</a:t>
            </a:r>
            <a:r>
              <a:rPr lang="cs-CZ" dirty="0"/>
              <a:t> se píšou dohromady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POZOR</a:t>
            </a:r>
            <a:r>
              <a:rPr lang="cs-CZ" dirty="0">
                <a:solidFill>
                  <a:schemeClr val="accent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accent1"/>
                </a:solidFill>
              </a:rPr>
              <a:t>bioobchod</a:t>
            </a:r>
            <a:r>
              <a:rPr lang="cs-CZ" dirty="0">
                <a:solidFill>
                  <a:schemeClr val="accent1"/>
                </a:solidFill>
              </a:rPr>
              <a:t> × </a:t>
            </a:r>
            <a:r>
              <a:rPr lang="cs-CZ" i="1" dirty="0">
                <a:solidFill>
                  <a:schemeClr val="accent1"/>
                </a:solidFill>
              </a:rPr>
              <a:t>bio olivový olej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accent1"/>
                </a:solidFill>
              </a:rPr>
              <a:t>superžena </a:t>
            </a:r>
            <a:r>
              <a:rPr lang="cs-CZ" dirty="0">
                <a:solidFill>
                  <a:schemeClr val="accent1"/>
                </a:solidFill>
              </a:rPr>
              <a:t>× </a:t>
            </a:r>
            <a:r>
              <a:rPr lang="cs-CZ" i="1" dirty="0">
                <a:solidFill>
                  <a:schemeClr val="accent1"/>
                </a:solidFill>
              </a:rPr>
              <a:t>super tlustý svetr</a:t>
            </a:r>
            <a:r>
              <a:rPr lang="cs-CZ" dirty="0">
                <a:solidFill>
                  <a:schemeClr val="accent1"/>
                </a:solidFill>
              </a:rPr>
              <a:t> × </a:t>
            </a:r>
            <a:r>
              <a:rPr lang="cs-CZ" i="1" dirty="0" err="1">
                <a:solidFill>
                  <a:schemeClr val="accent1"/>
                </a:solidFill>
              </a:rPr>
              <a:t>supertlustý</a:t>
            </a:r>
            <a:r>
              <a:rPr lang="cs-CZ" i="1" dirty="0">
                <a:solidFill>
                  <a:schemeClr val="accent1"/>
                </a:solidFill>
              </a:rPr>
              <a:t> svetr</a:t>
            </a:r>
          </a:p>
        </p:txBody>
      </p:sp>
    </p:spTree>
    <p:extLst>
      <p:ext uri="{BB962C8B-B14F-4D97-AF65-F5344CB8AC3E}">
        <p14:creationId xmlns:p14="http://schemas.microsoft.com/office/powerpoint/2010/main" val="389706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001"/>
    </mc:Choice>
    <mc:Fallback xmlns="">
      <p:transition spd="slow" advTm="14100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Rozdělte slovotvorné prefixy, tvarotvorné prefixy a </a:t>
            </a:r>
            <a:r>
              <a:rPr lang="cs-CZ" sz="3200" b="1" dirty="0" err="1"/>
              <a:t>prefixoidy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PAVĚDA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PARŮŽKY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PRAVĚK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VYDRA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ÚSTAVA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MEZIHRA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EXMANŽEL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PROSEBNÍK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NÁJEMNÍK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STŘEDNÍK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NADÁNÍ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VICEPREMIÉR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POCHOPÍ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POPLAVE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POSTAVÍ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POSYPE SE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POUSMĚJE SE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VYPRODÁ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PROPUKNE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NEZAPOMENE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89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89"/>
    </mc:Choice>
    <mc:Fallback xmlns="">
      <p:transition spd="slow" advTm="1788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Rozdělte slovotvorné prefixy, tvarotvorné prefixy a </a:t>
            </a:r>
            <a:r>
              <a:rPr lang="cs-CZ" sz="3200" b="1" dirty="0" err="1"/>
              <a:t>prefixoidy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200" b="1" dirty="0"/>
              <a:t>SLOVOTVORNÉ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PA-VĚDA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PA-RŮŽKY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PRA-VĚK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Ú-STAVA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MEZI-HRA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NÁ-JEMNÍK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NA-DÁNÍ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PO-CHOPÍ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VY-PRO-DÁ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PRO-PUKNE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NE-ZA-POMENE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PO-STAVÍ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PO-U-SMĚJE SE</a:t>
            </a:r>
          </a:p>
          <a:p>
            <a:pPr marL="0" indent="0">
              <a:buNone/>
            </a:pPr>
            <a:endParaRPr lang="cs-CZ" sz="3200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TVAROTVORNÉ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PO-PLAVE</a:t>
            </a:r>
          </a:p>
          <a:p>
            <a:pPr marL="0" indent="0">
              <a:buNone/>
            </a:pPr>
            <a:r>
              <a:rPr lang="cs-CZ" b="1" dirty="0"/>
              <a:t>SLOVOTVORNÉ/TVAROTVORNÉ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PO-SYPE SE</a:t>
            </a:r>
          </a:p>
          <a:p>
            <a:r>
              <a:rPr lang="cs-CZ" dirty="0"/>
              <a:t>SL: </a:t>
            </a:r>
            <a:r>
              <a:rPr lang="cs-CZ" i="1" dirty="0">
                <a:solidFill>
                  <a:schemeClr val="accent1"/>
                </a:solidFill>
              </a:rPr>
              <a:t>koláč se posype drobenkou</a:t>
            </a:r>
          </a:p>
          <a:p>
            <a:r>
              <a:rPr lang="cs-CZ" dirty="0"/>
              <a:t>TV: </a:t>
            </a:r>
            <a:r>
              <a:rPr lang="cs-CZ" i="1" dirty="0">
                <a:solidFill>
                  <a:schemeClr val="accent1"/>
                </a:solidFill>
              </a:rPr>
              <a:t>sníh se posype ještě zítra</a:t>
            </a:r>
          </a:p>
          <a:p>
            <a:pPr marL="0" indent="0">
              <a:buNone/>
            </a:pPr>
            <a:r>
              <a:rPr lang="cs-CZ" b="1" dirty="0"/>
              <a:t>PREFIXOIDY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EX-MANŽEL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VICE-PREMIÉR</a:t>
            </a:r>
          </a:p>
          <a:p>
            <a:pPr marL="0" indent="0">
              <a:buNone/>
            </a:pPr>
            <a:r>
              <a:rPr lang="cs-CZ" b="1" dirty="0"/>
              <a:t>BEZ PREFIXU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VYDRA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STŘEDNÍK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PROSEBNÍK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26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533"/>
    </mc:Choice>
    <mc:Fallback xmlns="">
      <p:transition spd="slow" advTm="6753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 čeho se skládá slovní tvar?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UČ-I-T</a:t>
            </a:r>
          </a:p>
          <a:p>
            <a:r>
              <a:rPr lang="cs-CZ" dirty="0"/>
              <a:t>UČ-I-TEL-Ø</a:t>
            </a:r>
          </a:p>
          <a:p>
            <a:r>
              <a:rPr lang="cs-CZ" dirty="0"/>
              <a:t>UČ-I-TEL-K-A</a:t>
            </a:r>
          </a:p>
          <a:p>
            <a:r>
              <a:rPr lang="cs-CZ" dirty="0"/>
              <a:t>UČ-I-TEL-K-Y</a:t>
            </a:r>
          </a:p>
          <a:p>
            <a:r>
              <a:rPr lang="cs-CZ" dirty="0"/>
              <a:t>UČ-I-TEL-C-E</a:t>
            </a:r>
          </a:p>
          <a:p>
            <a:r>
              <a:rPr lang="cs-CZ" dirty="0"/>
              <a:t>UČ-I-TEL-K-AMI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MORFEMATIKA</a:t>
            </a:r>
            <a:r>
              <a:rPr lang="cs-CZ" dirty="0"/>
              <a:t> = rovina stavebních prvků, z nichž se skládají slova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F6A1D5-E1C3-4763-9E2D-444F373AC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558" y="1520575"/>
            <a:ext cx="4885460" cy="33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6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29"/>
    </mc:Choice>
    <mc:Fallback xmlns="">
      <p:transition spd="slow" advTm="118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912BD7-42C3-4C7C-A03A-B8AA55A33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MORFY</a:t>
            </a:r>
            <a:r>
              <a:rPr lang="cs-CZ" dirty="0"/>
              <a:t> = nejmenší jazykové jednotky s ustálenou formou a významem: kořeny, předpony slovotvorné, předpony tvarotvorné, přípony kmenotvorné, koncovky pádové atd.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MORFÉMY</a:t>
            </a:r>
            <a:r>
              <a:rPr lang="cs-CZ" dirty="0"/>
              <a:t> = abstraktní jednotky, jakési množiny morfů s týmž významem a) lexikálním, b) gramatickým</a:t>
            </a:r>
          </a:p>
          <a:p>
            <a:pPr lvl="1"/>
            <a:r>
              <a:rPr lang="cs-CZ" b="1" dirty="0"/>
              <a:t>lexikálním: </a:t>
            </a:r>
            <a:r>
              <a:rPr lang="cs-CZ" dirty="0"/>
              <a:t>např. (PLAT + PLAC + PLÁT + PLÁC)</a:t>
            </a:r>
          </a:p>
          <a:p>
            <a:pPr lvl="1"/>
            <a:r>
              <a:rPr lang="cs-CZ" b="1" dirty="0"/>
              <a:t>gramatickým: </a:t>
            </a:r>
            <a:r>
              <a:rPr lang="cs-CZ" dirty="0"/>
              <a:t>např. (hus-A + hus-E + hus-AMI + hus-Ø)</a:t>
            </a:r>
          </a:p>
        </p:txBody>
      </p:sp>
    </p:spTree>
    <p:extLst>
      <p:ext uri="{BB962C8B-B14F-4D97-AF65-F5344CB8AC3E}">
        <p14:creationId xmlns:p14="http://schemas.microsoft.com/office/powerpoint/2010/main" val="30733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329"/>
    </mc:Choice>
    <mc:Fallback xmlns="">
      <p:transition spd="slow" advTm="2143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912BD7-42C3-4C7C-A03A-B8AA55A33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MORFY</a:t>
            </a:r>
            <a:r>
              <a:rPr lang="cs-CZ" dirty="0"/>
              <a:t> = nejmenší jazykové jednotky s ustálenou formou a významem: kořeny, předpony slovotvorné, předpony tvarotvorné, přípony kmenotvorné, koncovky pádové atd.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MORFÉMY</a:t>
            </a:r>
            <a:r>
              <a:rPr lang="cs-CZ" dirty="0"/>
              <a:t> = abstraktní jednotky, jakési množiny morfů s týmž významem a) lexikálním, b) gramatickým</a:t>
            </a:r>
          </a:p>
          <a:p>
            <a:pPr lvl="1"/>
            <a:r>
              <a:rPr lang="cs-CZ" b="1" dirty="0"/>
              <a:t>lexikálním: </a:t>
            </a:r>
            <a:r>
              <a:rPr lang="cs-CZ" dirty="0"/>
              <a:t>např. (</a:t>
            </a:r>
            <a:r>
              <a:rPr lang="cs-CZ" b="1" dirty="0">
                <a:solidFill>
                  <a:schemeClr val="accent1"/>
                </a:solidFill>
              </a:rPr>
              <a:t>PLAT</a:t>
            </a:r>
            <a:r>
              <a:rPr lang="cs-CZ" dirty="0"/>
              <a:t> + </a:t>
            </a:r>
            <a:r>
              <a:rPr lang="cs-CZ" b="1" dirty="0">
                <a:solidFill>
                  <a:schemeClr val="accent1"/>
                </a:solidFill>
              </a:rPr>
              <a:t>PLAC</a:t>
            </a:r>
            <a:r>
              <a:rPr lang="cs-CZ" dirty="0"/>
              <a:t> + </a:t>
            </a:r>
            <a:r>
              <a:rPr lang="cs-CZ" b="1" dirty="0">
                <a:solidFill>
                  <a:schemeClr val="accent1"/>
                </a:solidFill>
              </a:rPr>
              <a:t>PLÁT</a:t>
            </a:r>
            <a:r>
              <a:rPr lang="cs-CZ" dirty="0"/>
              <a:t> + </a:t>
            </a:r>
            <a:r>
              <a:rPr lang="cs-CZ" b="1" dirty="0">
                <a:solidFill>
                  <a:schemeClr val="accent1"/>
                </a:solidFill>
              </a:rPr>
              <a:t>PLÁC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gramatickým: </a:t>
            </a:r>
            <a:r>
              <a:rPr lang="cs-CZ" dirty="0"/>
              <a:t>např. (hus-A + hus-E + hus-AMI + hus-Ø)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ALOMORFY jednoho morfému</a:t>
            </a:r>
            <a:r>
              <a:rPr lang="cs-CZ" dirty="0">
                <a:solidFill>
                  <a:schemeClr val="accent1"/>
                </a:solidFill>
              </a:rPr>
              <a:t> = alternující morfy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71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052"/>
    </mc:Choice>
    <mc:Fallback xmlns="">
      <p:transition spd="slow" advTm="7805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kořen = radix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1613"/>
            <a:ext cx="9114183" cy="4740277"/>
          </a:xfrm>
        </p:spPr>
        <p:txBody>
          <a:bodyPr>
            <a:normAutofit/>
          </a:bodyPr>
          <a:lstStyle/>
          <a:p>
            <a:r>
              <a:rPr lang="cs-CZ" dirty="0"/>
              <a:t>základ slova s lexikálním významem</a:t>
            </a:r>
          </a:p>
          <a:p>
            <a:r>
              <a:rPr lang="cs-CZ" dirty="0"/>
              <a:t>může alternovat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PES</a:t>
            </a:r>
            <a:r>
              <a:rPr lang="cs-CZ" dirty="0"/>
              <a:t>-Ø × </a:t>
            </a:r>
            <a:r>
              <a:rPr lang="cs-CZ" b="1" dirty="0"/>
              <a:t>PS</a:t>
            </a:r>
            <a:r>
              <a:rPr lang="cs-CZ" dirty="0"/>
              <a:t>-OVI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PS</a:t>
            </a:r>
            <a:r>
              <a:rPr lang="cs-CZ" dirty="0"/>
              <a:t>-Á-T × </a:t>
            </a:r>
            <a:r>
              <a:rPr lang="cs-CZ" b="1" dirty="0"/>
              <a:t>PÍŠ</a:t>
            </a:r>
            <a:r>
              <a:rPr lang="cs-CZ" dirty="0"/>
              <a:t>-Ø-U × </a:t>
            </a:r>
            <a:r>
              <a:rPr lang="cs-CZ" b="1" dirty="0"/>
              <a:t>PIŠ</a:t>
            </a:r>
            <a:r>
              <a:rPr lang="cs-CZ" dirty="0"/>
              <a:t>-Ø-Ø × DO-</a:t>
            </a:r>
            <a:r>
              <a:rPr lang="cs-CZ" b="1" dirty="0"/>
              <a:t>PIS</a:t>
            </a:r>
            <a:r>
              <a:rPr lang="cs-CZ" dirty="0"/>
              <a:t>-Ø × </a:t>
            </a:r>
            <a:r>
              <a:rPr lang="cs-CZ" b="1" dirty="0"/>
              <a:t>PÍS</a:t>
            </a:r>
            <a:r>
              <a:rPr lang="cs-CZ" dirty="0"/>
              <a:t>-M-O</a:t>
            </a:r>
          </a:p>
          <a:p>
            <a:pPr marL="457200" lvl="1" indent="0">
              <a:buNone/>
            </a:pPr>
            <a:r>
              <a:rPr lang="cs-CZ" dirty="0"/>
              <a:t>= ALOMORFY jednoho MORFÉMU</a:t>
            </a:r>
          </a:p>
          <a:p>
            <a:pPr marL="457200" lvl="1" indent="0">
              <a:buNone/>
            </a:pPr>
            <a:r>
              <a:rPr lang="cs-CZ" dirty="0"/>
              <a:t>(podobně také ALOFONY jednoho FONÉMU, např. znělé a neznělé Ř: </a:t>
            </a:r>
            <a:r>
              <a:rPr lang="cs-CZ" i="1" dirty="0"/>
              <a:t>střecha</a:t>
            </a:r>
            <a:r>
              <a:rPr lang="cs-CZ" dirty="0"/>
              <a:t>,</a:t>
            </a:r>
            <a:r>
              <a:rPr lang="cs-CZ" i="1" dirty="0"/>
              <a:t> keř</a:t>
            </a:r>
            <a:r>
              <a:rPr lang="cs-CZ" dirty="0"/>
              <a:t> × </a:t>
            </a:r>
            <a:r>
              <a:rPr lang="cs-CZ" i="1" dirty="0"/>
              <a:t>ořech</a:t>
            </a:r>
            <a:r>
              <a:rPr lang="cs-CZ" dirty="0"/>
              <a:t>,</a:t>
            </a:r>
            <a:r>
              <a:rPr lang="cs-CZ" i="1" dirty="0"/>
              <a:t> břicho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+ alomorfy zvukové</a:t>
            </a:r>
          </a:p>
          <a:p>
            <a:pPr lvl="1"/>
            <a:r>
              <a:rPr lang="cs-CZ" dirty="0"/>
              <a:t>ŽEN-A × ŽEN-I-T [</a:t>
            </a:r>
            <a:r>
              <a:rPr lang="cs-CZ" b="1" dirty="0"/>
              <a:t>ŽEN</a:t>
            </a:r>
            <a:r>
              <a:rPr lang="cs-CZ" dirty="0"/>
              <a:t>] × [</a:t>
            </a:r>
            <a:r>
              <a:rPr lang="cs-CZ" b="1" dirty="0"/>
              <a:t>ŽEŇ</a:t>
            </a:r>
            <a:r>
              <a:rPr lang="cs-CZ" dirty="0"/>
              <a:t>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74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419"/>
    </mc:Choice>
    <mc:Fallback xmlns="">
      <p:transition spd="slow" advTm="24641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D3494-6AA5-47B8-A4EE-8019875E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kořenové alomorfy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89538B-541C-40E7-88B2-1D099A7B7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Určete kořenový morf a vytvořte jeho alomorfy: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POSLAT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PŘIBLÍŽIT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VYMYSLET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SKONČIT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0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38"/>
    </mc:Choice>
    <mc:Fallback xmlns="">
      <p:transition spd="slow" advTm="2213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D3494-6AA5-47B8-A4EE-8019875E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kořenové alomorfy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89538B-541C-40E7-88B2-1D099A7B7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Určete kořenový morf a vytvořte jeho alomorfy: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PO</a:t>
            </a:r>
            <a:r>
              <a:rPr lang="cs-CZ" u="sng" dirty="0">
                <a:solidFill>
                  <a:schemeClr val="accent1"/>
                </a:solidFill>
              </a:rPr>
              <a:t>SL</a:t>
            </a:r>
            <a:r>
              <a:rPr lang="cs-CZ" dirty="0">
                <a:solidFill>
                  <a:schemeClr val="accent1"/>
                </a:solidFill>
              </a:rPr>
              <a:t>AT: po</a:t>
            </a:r>
            <a:r>
              <a:rPr lang="cs-CZ" u="sng" dirty="0">
                <a:solidFill>
                  <a:schemeClr val="accent1"/>
                </a:solidFill>
              </a:rPr>
              <a:t>šl</a:t>
            </a:r>
            <a:r>
              <a:rPr lang="cs-CZ" dirty="0">
                <a:solidFill>
                  <a:schemeClr val="accent1"/>
                </a:solidFill>
              </a:rPr>
              <a:t>i, ob</a:t>
            </a:r>
            <a:r>
              <a:rPr lang="cs-CZ" u="sng" dirty="0">
                <a:solidFill>
                  <a:schemeClr val="accent1"/>
                </a:solidFill>
              </a:rPr>
              <a:t>síl</a:t>
            </a:r>
            <a:r>
              <a:rPr lang="cs-CZ" dirty="0">
                <a:solidFill>
                  <a:schemeClr val="accent1"/>
                </a:solidFill>
              </a:rPr>
              <a:t>ka, zá</a:t>
            </a:r>
            <a:r>
              <a:rPr lang="cs-CZ" u="sng" dirty="0">
                <a:solidFill>
                  <a:schemeClr val="accent1"/>
                </a:solidFill>
              </a:rPr>
              <a:t>sil</a:t>
            </a:r>
            <a:r>
              <a:rPr lang="cs-CZ" dirty="0">
                <a:solidFill>
                  <a:schemeClr val="accent1"/>
                </a:solidFill>
              </a:rPr>
              <a:t>ka, po</a:t>
            </a:r>
            <a:r>
              <a:rPr lang="cs-CZ" u="sng" dirty="0">
                <a:solidFill>
                  <a:schemeClr val="accent1"/>
                </a:solidFill>
              </a:rPr>
              <a:t>sel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PŘI</a:t>
            </a:r>
            <a:r>
              <a:rPr lang="cs-CZ" u="sng" dirty="0">
                <a:solidFill>
                  <a:schemeClr val="accent1"/>
                </a:solidFill>
              </a:rPr>
              <a:t>BLÍŽ</a:t>
            </a:r>
            <a:r>
              <a:rPr lang="cs-CZ" dirty="0">
                <a:solidFill>
                  <a:schemeClr val="accent1"/>
                </a:solidFill>
              </a:rPr>
              <a:t>IT: </a:t>
            </a:r>
            <a:r>
              <a:rPr lang="cs-CZ" u="sng" dirty="0">
                <a:solidFill>
                  <a:schemeClr val="accent1"/>
                </a:solidFill>
              </a:rPr>
              <a:t>blíz</a:t>
            </a:r>
            <a:r>
              <a:rPr lang="cs-CZ" dirty="0">
                <a:solidFill>
                  <a:schemeClr val="accent1"/>
                </a:solidFill>
              </a:rPr>
              <a:t>ký, </a:t>
            </a:r>
            <a:r>
              <a:rPr lang="cs-CZ" u="sng" dirty="0">
                <a:solidFill>
                  <a:schemeClr val="accent1"/>
                </a:solidFill>
              </a:rPr>
              <a:t>bliz</a:t>
            </a:r>
            <a:r>
              <a:rPr lang="cs-CZ" dirty="0">
                <a:solidFill>
                  <a:schemeClr val="accent1"/>
                </a:solidFill>
              </a:rPr>
              <a:t>oučko, při</a:t>
            </a:r>
            <a:r>
              <a:rPr lang="cs-CZ" u="sng" dirty="0">
                <a:solidFill>
                  <a:schemeClr val="accent1"/>
                </a:solidFill>
              </a:rPr>
              <a:t>bliž</a:t>
            </a:r>
            <a:r>
              <a:rPr lang="cs-CZ" dirty="0">
                <a:solidFill>
                  <a:schemeClr val="accent1"/>
                </a:solidFill>
              </a:rPr>
              <a:t>te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VY</a:t>
            </a:r>
            <a:r>
              <a:rPr lang="cs-CZ" u="sng" dirty="0">
                <a:solidFill>
                  <a:schemeClr val="accent1"/>
                </a:solidFill>
              </a:rPr>
              <a:t>MYSL</a:t>
            </a:r>
            <a:r>
              <a:rPr lang="cs-CZ" dirty="0">
                <a:solidFill>
                  <a:schemeClr val="accent1"/>
                </a:solidFill>
              </a:rPr>
              <a:t>ET: </a:t>
            </a:r>
            <a:r>
              <a:rPr lang="cs-CZ" u="sng" dirty="0">
                <a:solidFill>
                  <a:schemeClr val="accent1"/>
                </a:solidFill>
              </a:rPr>
              <a:t>myšl</a:t>
            </a:r>
            <a:r>
              <a:rPr lang="cs-CZ" dirty="0">
                <a:solidFill>
                  <a:schemeClr val="accent1"/>
                </a:solidFill>
              </a:rPr>
              <a:t>enka, vy</a:t>
            </a:r>
            <a:r>
              <a:rPr lang="cs-CZ" u="sng" dirty="0">
                <a:solidFill>
                  <a:schemeClr val="accent1"/>
                </a:solidFill>
              </a:rPr>
              <a:t>mýšl</a:t>
            </a:r>
            <a:r>
              <a:rPr lang="cs-CZ" dirty="0">
                <a:solidFill>
                  <a:schemeClr val="accent1"/>
                </a:solidFill>
              </a:rPr>
              <a:t>et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</a:t>
            </a:r>
            <a:r>
              <a:rPr lang="cs-CZ" u="sng" dirty="0">
                <a:solidFill>
                  <a:schemeClr val="accent1"/>
                </a:solidFill>
              </a:rPr>
              <a:t>KONČ</a:t>
            </a:r>
            <a:r>
              <a:rPr lang="cs-CZ" dirty="0">
                <a:solidFill>
                  <a:schemeClr val="accent1"/>
                </a:solidFill>
              </a:rPr>
              <a:t>IT: </a:t>
            </a:r>
            <a:r>
              <a:rPr lang="cs-CZ" u="sng" dirty="0">
                <a:solidFill>
                  <a:schemeClr val="accent1"/>
                </a:solidFill>
              </a:rPr>
              <a:t>konec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u="sng" dirty="0">
                <a:solidFill>
                  <a:schemeClr val="accent1"/>
                </a:solidFill>
              </a:rPr>
              <a:t>konc</a:t>
            </a:r>
            <a:r>
              <a:rPr lang="cs-CZ" dirty="0">
                <a:solidFill>
                  <a:schemeClr val="accent1"/>
                </a:solidFill>
              </a:rPr>
              <a:t>ový, </a:t>
            </a:r>
            <a:r>
              <a:rPr lang="cs-CZ" u="sng" dirty="0">
                <a:solidFill>
                  <a:schemeClr val="accent1"/>
                </a:solidFill>
              </a:rPr>
              <a:t>koneč</a:t>
            </a:r>
            <a:r>
              <a:rPr lang="cs-CZ" dirty="0">
                <a:solidFill>
                  <a:schemeClr val="accent1"/>
                </a:solidFill>
              </a:rPr>
              <a:t>ník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99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80"/>
    </mc:Choice>
    <mc:Fallback xmlns="">
      <p:transition spd="slow" advTm="9758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(kořenový) </a:t>
            </a:r>
            <a:r>
              <a:rPr lang="cs-CZ" sz="3200" b="1" dirty="0" err="1"/>
              <a:t>supletivismus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existence dvou formálních kořenů s týmž lexikálním významem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ČLOVĚK</a:t>
            </a:r>
            <a:r>
              <a:rPr lang="cs-CZ" dirty="0"/>
              <a:t>-Ø × </a:t>
            </a:r>
            <a:r>
              <a:rPr lang="cs-CZ" b="1" dirty="0"/>
              <a:t>LID</a:t>
            </a:r>
            <a:r>
              <a:rPr lang="cs-CZ" dirty="0"/>
              <a:t>-É</a:t>
            </a:r>
          </a:p>
          <a:p>
            <a:pPr lvl="1"/>
            <a:r>
              <a:rPr lang="cs-CZ" b="1" dirty="0"/>
              <a:t>J</a:t>
            </a:r>
            <a:r>
              <a:rPr lang="cs-CZ" dirty="0"/>
              <a:t>Á × </a:t>
            </a:r>
            <a:r>
              <a:rPr lang="cs-CZ" b="1" dirty="0"/>
              <a:t>M</a:t>
            </a:r>
            <a:r>
              <a:rPr lang="cs-CZ" dirty="0"/>
              <a:t>-Ě × </a:t>
            </a:r>
            <a:r>
              <a:rPr lang="cs-CZ" b="1" dirty="0"/>
              <a:t>MN</a:t>
            </a:r>
            <a:r>
              <a:rPr lang="cs-CZ" dirty="0"/>
              <a:t>-Ě</a:t>
            </a:r>
          </a:p>
          <a:p>
            <a:pPr lvl="2"/>
            <a:r>
              <a:rPr lang="cs-CZ" dirty="0"/>
              <a:t>JÁ morfematicky nelze smysluplně rozdělit, jen pro systematizaci lze -Á vyčlenit jako pádovou koncovku</a:t>
            </a:r>
          </a:p>
          <a:p>
            <a:pPr lvl="1"/>
            <a:r>
              <a:rPr lang="cs-CZ" b="1" dirty="0"/>
              <a:t>JD</a:t>
            </a:r>
            <a:r>
              <a:rPr lang="cs-CZ" dirty="0"/>
              <a:t>-E-ME × </a:t>
            </a:r>
            <a:r>
              <a:rPr lang="cs-CZ" b="1" dirty="0"/>
              <a:t>ŠE</a:t>
            </a:r>
            <a:r>
              <a:rPr lang="cs-CZ" dirty="0"/>
              <a:t>-Ø-L-Ø × </a:t>
            </a:r>
            <a:r>
              <a:rPr lang="cs-CZ" b="1" dirty="0"/>
              <a:t>CHOD</a:t>
            </a:r>
            <a:r>
              <a:rPr lang="cs-CZ" dirty="0"/>
              <a:t>-I-T</a:t>
            </a:r>
          </a:p>
          <a:p>
            <a:pPr lvl="2"/>
            <a:r>
              <a:rPr lang="cs-CZ" dirty="0"/>
              <a:t>dělení infinitivu JÍT je problematické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DOBR</a:t>
            </a:r>
            <a:r>
              <a:rPr lang="cs-CZ" dirty="0"/>
              <a:t>-Ý × </a:t>
            </a:r>
            <a:r>
              <a:rPr lang="cs-CZ" b="1" dirty="0"/>
              <a:t>LEP</a:t>
            </a:r>
            <a:r>
              <a:rPr lang="cs-CZ" dirty="0"/>
              <a:t>-Š-Í</a:t>
            </a:r>
          </a:p>
          <a:p>
            <a:pPr lvl="2"/>
            <a:r>
              <a:rPr lang="cs-CZ" dirty="0"/>
              <a:t>záleží na pojetí stupňování: slovotvorba × morfologie</a:t>
            </a:r>
          </a:p>
        </p:txBody>
      </p:sp>
    </p:spTree>
    <p:extLst>
      <p:ext uri="{BB962C8B-B14F-4D97-AF65-F5344CB8AC3E}">
        <p14:creationId xmlns:p14="http://schemas.microsoft.com/office/powerpoint/2010/main" val="40624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025"/>
    </mc:Choice>
    <mc:Fallback xmlns="">
      <p:transition spd="slow" advTm="30602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(kořenový) </a:t>
            </a:r>
            <a:r>
              <a:rPr lang="cs-CZ" sz="3200" b="1" dirty="0" err="1"/>
              <a:t>supletivismus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podobné i v jiných jazycích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MOUSE – MICE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AM – IS –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(GOOD – BETTER – BEST)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Frekvence umožňuje zachovat nepravidelnost.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87B580-A94F-420A-945C-958EC62A1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715" y="1918124"/>
            <a:ext cx="4445285" cy="325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0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78"/>
    </mc:Choice>
    <mc:Fallback xmlns="">
      <p:transition spd="slow" advTm="82278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4367</TotalTime>
  <Words>624</Words>
  <Application>Microsoft Office PowerPoint</Application>
  <PresentationFormat>Širokoúhlá obrazovka</PresentationFormat>
  <Paragraphs>148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Úvodní jazykový seminář</vt:lpstr>
      <vt:lpstr>Z čeho se skládá slovní tvar?</vt:lpstr>
      <vt:lpstr>Prezentace aplikace PowerPoint</vt:lpstr>
      <vt:lpstr>Prezentace aplikace PowerPoint</vt:lpstr>
      <vt:lpstr>kořen = radix</vt:lpstr>
      <vt:lpstr>kořenové alomorfy</vt:lpstr>
      <vt:lpstr>kořenové alomorfy</vt:lpstr>
      <vt:lpstr>(kořenový) supletivismus</vt:lpstr>
      <vt:lpstr>(kořenový) supletivismus</vt:lpstr>
      <vt:lpstr>více kořenů</vt:lpstr>
      <vt:lpstr>prefixy</vt:lpstr>
      <vt:lpstr>prefixy</vt:lpstr>
      <vt:lpstr>prefixoid</vt:lpstr>
      <vt:lpstr>Rozdělte slovotvorné prefixy, tvarotvorné prefixy a prefixoidy</vt:lpstr>
      <vt:lpstr>Rozdělte slovotvorné prefixy, tvarotvorné prefixy a prefixoidy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pivo</dc:creator>
  <cp:lastModifiedBy>Andrlová Fidlerová, Alena</cp:lastModifiedBy>
  <cp:revision>64</cp:revision>
  <dcterms:created xsi:type="dcterms:W3CDTF">2017-10-03T13:04:14Z</dcterms:created>
  <dcterms:modified xsi:type="dcterms:W3CDTF">2024-11-05T10:29:28Z</dcterms:modified>
</cp:coreProperties>
</file>