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85"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65B05-E851-5821-6874-7623EE99D2A0}" v="4913" dt="2021-05-12T14:36:38.472"/>
    <p1510:client id="{6E21C298-AED9-641B-4A79-EB278FA9963B}" v="240" dt="2021-05-17T13:38:46.465"/>
    <p1510:client id="{8CD55342-E3C8-4082-9AEA-78AFAAB49A22}" v="140" dt="2021-05-10T15:12:41.770"/>
    <p1510:client id="{EF4D0ABE-FDC2-F252-1A3D-E20632373E7F}" v="1008" dt="2021-05-12T15:36:03.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dirty="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999355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5218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5/19/2021</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0077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2633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5/19/2021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45563370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79341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4261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6605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2988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4486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7564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5/19/2021</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670119558"/>
      </p:ext>
    </p:extLst>
  </p:cSld>
  <p:clrMap bg1="dk1" tx1="lt1" bg2="dk2" tx2="lt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8.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088569" y="1572044"/>
            <a:ext cx="4209444" cy="2388406"/>
          </a:xfrm>
        </p:spPr>
        <p:txBody>
          <a:bodyPr anchor="b">
            <a:noAutofit/>
          </a:bodyPr>
          <a:lstStyle/>
          <a:p>
            <a:pPr algn="ctr"/>
            <a:r>
              <a:rPr lang="cs-CZ" sz="3900">
                <a:cs typeface="Calibri Light"/>
              </a:rPr>
              <a:t>T</a:t>
            </a:r>
            <a:r>
              <a:rPr lang="cs-CZ" sz="3600">
                <a:cs typeface="Calibri Light"/>
              </a:rPr>
              <a:t>erapeutičtí a asistenční psi a jejich vliv na člověka</a:t>
            </a:r>
          </a:p>
        </p:txBody>
      </p:sp>
      <p:sp>
        <p:nvSpPr>
          <p:cNvPr id="3" name="Podnadpis 2"/>
          <p:cNvSpPr>
            <a:spLocks noGrp="1"/>
          </p:cNvSpPr>
          <p:nvPr>
            <p:ph type="subTitle" idx="1"/>
          </p:nvPr>
        </p:nvSpPr>
        <p:spPr>
          <a:xfrm>
            <a:off x="1667764" y="4120247"/>
            <a:ext cx="3048000" cy="443438"/>
          </a:xfrm>
        </p:spPr>
        <p:txBody>
          <a:bodyPr vert="horz" lIns="91440" tIns="45720" rIns="91440" bIns="45720" rtlCol="0" anchor="t">
            <a:normAutofit/>
          </a:bodyPr>
          <a:lstStyle/>
          <a:p>
            <a:r>
              <a:rPr lang="cs-CZ" sz="1600"/>
              <a:t>ADÉLA ŽDYCHOVÁ</a:t>
            </a:r>
          </a:p>
        </p:txBody>
      </p:sp>
      <p:pic>
        <p:nvPicPr>
          <p:cNvPr id="6" name="Obrázek 5" descr="Obsah obrázku pes, žlutá, savci&#10;&#10;Popis se vygeneroval automaticky.">
            <a:extLst>
              <a:ext uri="{FF2B5EF4-FFF2-40B4-BE49-F238E27FC236}">
                <a16:creationId xmlns:a16="http://schemas.microsoft.com/office/drawing/2014/main" id="{9877AC8D-8EB3-4A4B-8353-65C19554D651}"/>
              </a:ext>
            </a:extLst>
          </p:cNvPr>
          <p:cNvPicPr>
            <a:picLocks noChangeAspect="1"/>
          </p:cNvPicPr>
          <p:nvPr/>
        </p:nvPicPr>
        <p:blipFill rotWithShape="1">
          <a:blip r:embed="rId4"/>
          <a:srcRect t="1500" r="-2" b="-2"/>
          <a:stretch/>
        </p:blipFill>
        <p:spPr>
          <a:xfrm>
            <a:off x="6613536" y="467216"/>
            <a:ext cx="5578510" cy="5564133"/>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p:spPr>
      </p:pic>
      <p:pic>
        <p:nvPicPr>
          <p:cNvPr id="13" name="Záznam (6)">
            <a:hlinkClick r:id="" action="ppaction://media"/>
            <a:extLst>
              <a:ext uri="{FF2B5EF4-FFF2-40B4-BE49-F238E27FC236}">
                <a16:creationId xmlns:a16="http://schemas.microsoft.com/office/drawing/2014/main" id="{E736EA19-D226-4A01-A10F-082C6E16B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26310" y="4525122"/>
            <a:ext cx="730250" cy="730250"/>
          </a:xfrm>
          <a:prstGeom prst="rect">
            <a:avLst/>
          </a:prstGeom>
        </p:spPr>
      </p:pic>
    </p:spTree>
    <p:extLst>
      <p:ext uri="{BB962C8B-B14F-4D97-AF65-F5344CB8AC3E}">
        <p14:creationId xmlns:p14="http://schemas.microsoft.com/office/powerpoint/2010/main" val="3799523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A11C30-FA65-4003-B383-FB6BC0DB0486}"/>
              </a:ext>
            </a:extLst>
          </p:cNvPr>
          <p:cNvSpPr>
            <a:spLocks noGrp="1"/>
          </p:cNvSpPr>
          <p:nvPr>
            <p:ph type="title"/>
          </p:nvPr>
        </p:nvSpPr>
        <p:spPr>
          <a:xfrm>
            <a:off x="932369" y="718869"/>
            <a:ext cx="6124119" cy="1141004"/>
          </a:xfrm>
        </p:spPr>
        <p:txBody>
          <a:bodyPr vert="horz" lIns="91440" tIns="45720" rIns="91440" bIns="45720" rtlCol="0" anchor="b">
            <a:normAutofit fontScale="90000"/>
          </a:bodyPr>
          <a:lstStyle/>
          <a:p>
            <a:pPr algn="l"/>
            <a:r>
              <a:rPr lang="en-US" sz="5400" err="1"/>
              <a:t>Téma</a:t>
            </a:r>
            <a:r>
              <a:rPr lang="en-US" sz="5400"/>
              <a:t> A CÍL PRÁCE</a:t>
            </a:r>
          </a:p>
        </p:txBody>
      </p:sp>
      <p:sp>
        <p:nvSpPr>
          <p:cNvPr id="3" name="Zástupný obsah 2">
            <a:extLst>
              <a:ext uri="{FF2B5EF4-FFF2-40B4-BE49-F238E27FC236}">
                <a16:creationId xmlns:a16="http://schemas.microsoft.com/office/drawing/2014/main" id="{07F1293D-DB17-42C6-9E79-83D0D46A03CB}"/>
              </a:ext>
            </a:extLst>
          </p:cNvPr>
          <p:cNvSpPr>
            <a:spLocks noGrp="1"/>
          </p:cNvSpPr>
          <p:nvPr>
            <p:ph idx="1"/>
          </p:nvPr>
        </p:nvSpPr>
        <p:spPr>
          <a:xfrm>
            <a:off x="1047388" y="2662264"/>
            <a:ext cx="4991103" cy="3836301"/>
          </a:xfrm>
        </p:spPr>
        <p:txBody>
          <a:bodyPr vert="horz" lIns="91440" tIns="45720" rIns="91440" bIns="45720" rtlCol="0" anchor="ctr">
            <a:noAutofit/>
          </a:bodyPr>
          <a:lstStyle/>
          <a:p>
            <a:pPr marL="0" indent="0">
              <a:lnSpc>
                <a:spcPct val="120000"/>
              </a:lnSpc>
              <a:buNone/>
            </a:pPr>
            <a:endParaRPr lang="en-US" sz="1500" b="1"/>
          </a:p>
          <a:p>
            <a:pPr marL="0" indent="0">
              <a:lnSpc>
                <a:spcPct val="120000"/>
              </a:lnSpc>
              <a:buNone/>
            </a:pPr>
            <a:r>
              <a:rPr lang="en-US" sz="2000" b="1"/>
              <a:t>TÉMA</a:t>
            </a:r>
          </a:p>
          <a:p>
            <a:pPr marL="342900" indent="-342900">
              <a:lnSpc>
                <a:spcPct val="120000"/>
              </a:lnSpc>
            </a:pPr>
            <a:r>
              <a:rPr lang="en-US" sz="2000"/>
              <a:t>LÉČEBNÝ VLIV PSA NA ČLOVĚKA, JAK FYZICKÝ TAK PSYCHICKÝ</a:t>
            </a:r>
          </a:p>
          <a:p>
            <a:pPr marL="0" indent="0">
              <a:lnSpc>
                <a:spcPct val="120000"/>
              </a:lnSpc>
              <a:buNone/>
            </a:pPr>
            <a:r>
              <a:rPr lang="en-US" sz="2000" b="1"/>
              <a:t>CÍL </a:t>
            </a:r>
          </a:p>
          <a:p>
            <a:pPr>
              <a:lnSpc>
                <a:spcPct val="120000"/>
              </a:lnSpc>
            </a:pPr>
            <a:r>
              <a:rPr lang="en-US" sz="2000"/>
              <a:t>POROVNÁNÍ PSYCHICKÉ A FYZICKÉ POMOCI </a:t>
            </a:r>
          </a:p>
          <a:p>
            <a:pPr>
              <a:lnSpc>
                <a:spcPct val="120000"/>
              </a:lnSpc>
            </a:pPr>
            <a:r>
              <a:rPr lang="en-US" sz="2000"/>
              <a:t>ZJISTIT JAKÉ PLEMENO SE HODÍ K URČITÉMU HANDICAPU</a:t>
            </a:r>
          </a:p>
          <a:p>
            <a:pPr>
              <a:lnSpc>
                <a:spcPct val="120000"/>
              </a:lnSpc>
            </a:pPr>
            <a:r>
              <a:rPr lang="en-US" sz="2000"/>
              <a:t>PODROBNĚJI SE ZAMĚŘIT NA NĚJAKOU Z METOD PŘI KTERÝCH SE PSŮ VYUŽÍVÁ</a:t>
            </a:r>
          </a:p>
          <a:p>
            <a:pPr>
              <a:lnSpc>
                <a:spcPct val="120000"/>
              </a:lnSpc>
            </a:pPr>
            <a:endParaRPr lang="en-US" sz="1500"/>
          </a:p>
          <a:p>
            <a:pPr>
              <a:lnSpc>
                <a:spcPct val="120000"/>
              </a:lnSpc>
            </a:pPr>
            <a:endParaRPr lang="en-US" sz="1500"/>
          </a:p>
          <a:p>
            <a:pPr>
              <a:lnSpc>
                <a:spcPct val="120000"/>
              </a:lnSpc>
            </a:pPr>
            <a:endParaRPr lang="en-US" sz="1500"/>
          </a:p>
        </p:txBody>
      </p:sp>
      <p:pic>
        <p:nvPicPr>
          <p:cNvPr id="71" name="Grafický objekt 71" descr="tichý zvuk se souvislou výplní">
            <a:extLst>
              <a:ext uri="{FF2B5EF4-FFF2-40B4-BE49-F238E27FC236}">
                <a16:creationId xmlns:a16="http://schemas.microsoft.com/office/drawing/2014/main" id="{779933DD-BF21-4672-B98A-54D8FF2C3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9894" y="4323271"/>
            <a:ext cx="914400" cy="914400"/>
          </a:xfrm>
          <a:prstGeom prst="rect">
            <a:avLst/>
          </a:prstGeom>
        </p:spPr>
      </p:pic>
      <p:pic>
        <p:nvPicPr>
          <p:cNvPr id="76" name="Obrázek 76" descr="Obsah obrázku pes, savci&#10;&#10;Popis se vygeneroval automaticky.">
            <a:extLst>
              <a:ext uri="{FF2B5EF4-FFF2-40B4-BE49-F238E27FC236}">
                <a16:creationId xmlns:a16="http://schemas.microsoft.com/office/drawing/2014/main" id="{FEB327CE-9A25-459B-8FE3-D1044D081AE5}"/>
              </a:ext>
            </a:extLst>
          </p:cNvPr>
          <p:cNvPicPr>
            <a:picLocks noChangeAspect="1"/>
          </p:cNvPicPr>
          <p:nvPr/>
        </p:nvPicPr>
        <p:blipFill>
          <a:blip r:embed="rId6"/>
          <a:stretch>
            <a:fillRect/>
          </a:stretch>
        </p:blipFill>
        <p:spPr>
          <a:xfrm>
            <a:off x="6320288" y="2172154"/>
            <a:ext cx="5144218" cy="3965804"/>
          </a:xfrm>
          <a:prstGeom prst="rect">
            <a:avLst/>
          </a:prstGeom>
        </p:spPr>
      </p:pic>
      <p:pic>
        <p:nvPicPr>
          <p:cNvPr id="5" name="Záznam (13)">
            <a:hlinkClick r:id="" action="ppaction://media"/>
            <a:extLst>
              <a:ext uri="{FF2B5EF4-FFF2-40B4-BE49-F238E27FC236}">
                <a16:creationId xmlns:a16="http://schemas.microsoft.com/office/drawing/2014/main" id="{733F6BCF-B00B-4A17-ADF3-AE157CB881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7628" y="1019922"/>
            <a:ext cx="730250" cy="730250"/>
          </a:xfrm>
          <a:prstGeom prst="rect">
            <a:avLst/>
          </a:prstGeom>
        </p:spPr>
      </p:pic>
    </p:spTree>
    <p:extLst>
      <p:ext uri="{BB962C8B-B14F-4D97-AF65-F5344CB8AC3E}">
        <p14:creationId xmlns:p14="http://schemas.microsoft.com/office/powerpoint/2010/main" val="3209530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00AB46E2-FE7D-467E-B515-B722A9B47F8F}"/>
              </a:ext>
            </a:extLst>
          </p:cNvPr>
          <p:cNvSpPr txBox="1"/>
          <p:nvPr/>
        </p:nvSpPr>
        <p:spPr>
          <a:xfrm>
            <a:off x="486674" y="215662"/>
            <a:ext cx="6400080" cy="207553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110000"/>
              </a:lnSpc>
              <a:spcBef>
                <a:spcPct val="0"/>
              </a:spcBef>
              <a:spcAft>
                <a:spcPts val="600"/>
              </a:spcAft>
            </a:pPr>
            <a:r>
              <a:rPr lang="en-US" sz="4000" b="1" cap="all" spc="600">
                <a:latin typeface="+mj-lt"/>
                <a:ea typeface="+mj-ea"/>
                <a:cs typeface="+mj-cs"/>
              </a:rPr>
              <a:t>ŽIVOT HANDICAPOVANÝCH</a:t>
            </a:r>
            <a:endParaRPr lang="cs-CZ"/>
          </a:p>
          <a:p>
            <a:pPr>
              <a:lnSpc>
                <a:spcPct val="110000"/>
              </a:lnSpc>
              <a:spcBef>
                <a:spcPct val="0"/>
              </a:spcBef>
              <a:spcAft>
                <a:spcPts val="600"/>
              </a:spcAft>
            </a:pPr>
            <a:r>
              <a:rPr lang="en-US" sz="4000" b="1" cap="all" spc="600">
                <a:latin typeface="+mj-lt"/>
                <a:ea typeface="+mj-ea"/>
                <a:cs typeface="+mj-cs"/>
              </a:rPr>
              <a:t>LIDÍ</a:t>
            </a:r>
            <a:endParaRPr lang="en-US">
              <a:ea typeface="+mj-ea"/>
              <a:cs typeface="+mj-cs"/>
            </a:endParaRPr>
          </a:p>
        </p:txBody>
      </p:sp>
      <p:sp>
        <p:nvSpPr>
          <p:cNvPr id="13" name="TextovéPole 12">
            <a:extLst>
              <a:ext uri="{FF2B5EF4-FFF2-40B4-BE49-F238E27FC236}">
                <a16:creationId xmlns:a16="http://schemas.microsoft.com/office/drawing/2014/main" id="{E4A62499-6F1C-4954-B839-9A8923FE187C}"/>
              </a:ext>
            </a:extLst>
          </p:cNvPr>
          <p:cNvSpPr txBox="1"/>
          <p:nvPr/>
        </p:nvSpPr>
        <p:spPr>
          <a:xfrm>
            <a:off x="1866901" y="1840301"/>
            <a:ext cx="4459531" cy="448573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a:lnSpc>
                <a:spcPct val="130000"/>
              </a:lnSpc>
              <a:spcAft>
                <a:spcPts val="600"/>
              </a:spcAft>
              <a:buSzPct val="85000"/>
            </a:pPr>
            <a:r>
              <a:rPr lang="en-US" sz="2000" b="1" err="1"/>
              <a:t>Handicapovaní</a:t>
            </a:r>
            <a:r>
              <a:rPr lang="en-US" sz="2000" b="1"/>
              <a:t> </a:t>
            </a:r>
            <a:r>
              <a:rPr lang="en-US" sz="2000" b="1" err="1"/>
              <a:t>lidé</a:t>
            </a:r>
            <a:r>
              <a:rPr lang="en-US" sz="2000" b="1"/>
              <a:t>, </a:t>
            </a:r>
            <a:r>
              <a:rPr lang="en-US" sz="2000" b="1" err="1"/>
              <a:t>tedy</a:t>
            </a:r>
            <a:r>
              <a:rPr lang="en-US" sz="2000" b="1"/>
              <a:t> </a:t>
            </a:r>
            <a:r>
              <a:rPr lang="en-US" sz="2000" b="1" err="1"/>
              <a:t>lidé</a:t>
            </a:r>
            <a:r>
              <a:rPr lang="en-US" sz="2000" b="1"/>
              <a:t> </a:t>
            </a:r>
            <a:r>
              <a:rPr lang="en-US" sz="2000" b="1" err="1"/>
              <a:t>závislý</a:t>
            </a:r>
            <a:r>
              <a:rPr lang="en-US" sz="2000" b="1"/>
              <a:t> </a:t>
            </a:r>
            <a:r>
              <a:rPr lang="en-US" sz="2000" b="1" err="1"/>
              <a:t>na</a:t>
            </a:r>
            <a:r>
              <a:rPr lang="en-US" sz="2000" b="1"/>
              <a:t> </a:t>
            </a:r>
            <a:r>
              <a:rPr lang="en-US" sz="2000" b="1" err="1"/>
              <a:t>svém</a:t>
            </a:r>
            <a:r>
              <a:rPr lang="en-US" sz="2000" b="1"/>
              <a:t> </a:t>
            </a:r>
            <a:r>
              <a:rPr lang="en-US" sz="2000" b="1" err="1"/>
              <a:t>okolí</a:t>
            </a:r>
            <a:r>
              <a:rPr lang="en-US" sz="2000" b="1"/>
              <a:t>, </a:t>
            </a:r>
            <a:r>
              <a:rPr lang="en-US" sz="2000" b="1" err="1"/>
              <a:t>mají</a:t>
            </a:r>
            <a:r>
              <a:rPr lang="en-US" sz="2000" b="1"/>
              <a:t> </a:t>
            </a:r>
            <a:r>
              <a:rPr lang="en-US" sz="2000" b="1" err="1"/>
              <a:t>často</a:t>
            </a:r>
            <a:r>
              <a:rPr lang="en-US" sz="2000" b="1"/>
              <a:t> </a:t>
            </a:r>
            <a:r>
              <a:rPr lang="en-US" sz="2000" b="1" err="1"/>
              <a:t>minimální</a:t>
            </a:r>
            <a:r>
              <a:rPr lang="en-US" sz="2000" b="1"/>
              <a:t> </a:t>
            </a:r>
            <a:r>
              <a:rPr lang="en-US" sz="2000" b="1" err="1"/>
              <a:t>lidský</a:t>
            </a:r>
            <a:r>
              <a:rPr lang="en-US" sz="2000" b="1"/>
              <a:t> </a:t>
            </a:r>
            <a:r>
              <a:rPr lang="en-US" sz="2000" b="1" err="1"/>
              <a:t>kontakt</a:t>
            </a:r>
            <a:r>
              <a:rPr lang="en-US" sz="2000" b="1"/>
              <a:t>, proto pro </a:t>
            </a:r>
            <a:r>
              <a:rPr lang="en-US" sz="2000" b="1" err="1"/>
              <a:t>ně</a:t>
            </a:r>
            <a:r>
              <a:rPr lang="en-US" sz="2000" b="1"/>
              <a:t> </a:t>
            </a:r>
            <a:r>
              <a:rPr lang="en-US" sz="2000" b="1" err="1"/>
              <a:t>může</a:t>
            </a:r>
            <a:r>
              <a:rPr lang="en-US" sz="2000" b="1"/>
              <a:t> </a:t>
            </a:r>
            <a:r>
              <a:rPr lang="en-US" sz="2000" b="1" err="1"/>
              <a:t>být</a:t>
            </a:r>
            <a:r>
              <a:rPr lang="en-US" sz="2000" b="1"/>
              <a:t> pes </a:t>
            </a:r>
            <a:r>
              <a:rPr lang="en-US" sz="2000" b="1" err="1"/>
              <a:t>ideálním</a:t>
            </a:r>
            <a:r>
              <a:rPr lang="en-US" sz="2000" b="1"/>
              <a:t> </a:t>
            </a:r>
            <a:r>
              <a:rPr lang="en-US" sz="2000" b="1" err="1"/>
              <a:t>řešením</a:t>
            </a:r>
            <a:r>
              <a:rPr lang="en-US" sz="2000" b="1"/>
              <a:t>, </a:t>
            </a:r>
            <a:r>
              <a:rPr lang="en-US" sz="2000" b="1" err="1"/>
              <a:t>které</a:t>
            </a:r>
            <a:r>
              <a:rPr lang="en-US" sz="2000" b="1"/>
              <a:t> </a:t>
            </a:r>
            <a:r>
              <a:rPr lang="en-US" sz="2000" b="1" err="1"/>
              <a:t>vyřeší</a:t>
            </a:r>
            <a:r>
              <a:rPr lang="en-US" sz="2000" b="1"/>
              <a:t> </a:t>
            </a:r>
            <a:r>
              <a:rPr lang="en-US" sz="2000" b="1" err="1"/>
              <a:t>pocit</a:t>
            </a:r>
            <a:r>
              <a:rPr lang="en-US" sz="2000" b="1"/>
              <a:t> </a:t>
            </a:r>
            <a:r>
              <a:rPr lang="en-US" sz="2000" b="1" err="1"/>
              <a:t>osamělosti</a:t>
            </a:r>
            <a:r>
              <a:rPr lang="en-US" sz="2000" b="1"/>
              <a:t> a </a:t>
            </a:r>
            <a:r>
              <a:rPr lang="en-US" sz="2000" b="1" err="1"/>
              <a:t>jiných</a:t>
            </a:r>
            <a:r>
              <a:rPr lang="en-US" sz="2000" b="1"/>
              <a:t> </a:t>
            </a:r>
            <a:r>
              <a:rPr lang="en-US" sz="2000" b="1" err="1"/>
              <a:t>negativních</a:t>
            </a:r>
            <a:r>
              <a:rPr lang="en-US" sz="2000" b="1"/>
              <a:t> </a:t>
            </a:r>
            <a:r>
              <a:rPr lang="en-US" sz="2000" b="1" err="1"/>
              <a:t>pocitů</a:t>
            </a:r>
            <a:r>
              <a:rPr lang="en-US" sz="2000" b="1"/>
              <a:t>. Role </a:t>
            </a:r>
            <a:r>
              <a:rPr lang="en-US" sz="2000" b="1" err="1"/>
              <a:t>psa</a:t>
            </a:r>
            <a:r>
              <a:rPr lang="en-US" sz="2000" b="1"/>
              <a:t> </a:t>
            </a:r>
            <a:r>
              <a:rPr lang="en-US" sz="2000" b="1" err="1"/>
              <a:t>jako</a:t>
            </a:r>
            <a:r>
              <a:rPr lang="en-US" sz="2000" b="1"/>
              <a:t> </a:t>
            </a:r>
            <a:r>
              <a:rPr lang="en-US" sz="2000" b="1" err="1"/>
              <a:t>stabilního</a:t>
            </a:r>
            <a:r>
              <a:rPr lang="en-US" sz="2000" b="1"/>
              <a:t> </a:t>
            </a:r>
            <a:r>
              <a:rPr lang="en-US" sz="2000" b="1" err="1"/>
              <a:t>společníka</a:t>
            </a:r>
            <a:r>
              <a:rPr lang="en-US" sz="2000" b="1"/>
              <a:t> </a:t>
            </a:r>
            <a:r>
              <a:rPr lang="en-US" sz="2000" b="1" err="1"/>
              <a:t>může</a:t>
            </a:r>
            <a:r>
              <a:rPr lang="en-US" sz="2000" b="1"/>
              <a:t> </a:t>
            </a:r>
            <a:r>
              <a:rPr lang="en-US" sz="2000" b="1" err="1"/>
              <a:t>být</a:t>
            </a:r>
            <a:r>
              <a:rPr lang="en-US" sz="2000" b="1"/>
              <a:t> pro </a:t>
            </a:r>
            <a:r>
              <a:rPr lang="en-US" sz="2000" b="1" err="1"/>
              <a:t>lidskou</a:t>
            </a:r>
            <a:r>
              <a:rPr lang="en-US" sz="2000" b="1"/>
              <a:t> </a:t>
            </a:r>
            <a:r>
              <a:rPr lang="en-US" sz="2000" b="1" err="1"/>
              <a:t>psychiku</a:t>
            </a:r>
            <a:r>
              <a:rPr lang="en-US" sz="2000" b="1"/>
              <a:t> </a:t>
            </a:r>
            <a:r>
              <a:rPr lang="en-US" sz="2000" b="1" err="1"/>
              <a:t>velmi</a:t>
            </a:r>
            <a:r>
              <a:rPr lang="en-US" sz="2000" b="1"/>
              <a:t> </a:t>
            </a:r>
            <a:r>
              <a:rPr lang="en-US" sz="2000" b="1" err="1"/>
              <a:t>prospěšná</a:t>
            </a:r>
            <a:r>
              <a:rPr lang="en-US" sz="2000" b="1"/>
              <a:t>.</a:t>
            </a:r>
            <a:endParaRPr lang="cs-CZ" sz="2000" b="1"/>
          </a:p>
        </p:txBody>
      </p:sp>
      <p:pic>
        <p:nvPicPr>
          <p:cNvPr id="44" name="Obrázek 45">
            <a:extLst>
              <a:ext uri="{FF2B5EF4-FFF2-40B4-BE49-F238E27FC236}">
                <a16:creationId xmlns:a16="http://schemas.microsoft.com/office/drawing/2014/main" id="{FC7F4E7A-5D56-4908-ACFF-80839D5C827E}"/>
              </a:ext>
            </a:extLst>
          </p:cNvPr>
          <p:cNvPicPr>
            <a:picLocks noChangeAspect="1"/>
          </p:cNvPicPr>
          <p:nvPr/>
        </p:nvPicPr>
        <p:blipFill>
          <a:blip r:embed="rId4"/>
          <a:stretch>
            <a:fillRect/>
          </a:stretch>
        </p:blipFill>
        <p:spPr>
          <a:xfrm>
            <a:off x="6492815" y="1710237"/>
            <a:ext cx="5633048" cy="4098886"/>
          </a:xfrm>
          <a:prstGeom prst="rect">
            <a:avLst/>
          </a:prstGeom>
        </p:spPr>
      </p:pic>
      <p:pic>
        <p:nvPicPr>
          <p:cNvPr id="2" name="Záznam (16)">
            <a:hlinkClick r:id="" action="ppaction://media"/>
            <a:extLst>
              <a:ext uri="{FF2B5EF4-FFF2-40B4-BE49-F238E27FC236}">
                <a16:creationId xmlns:a16="http://schemas.microsoft.com/office/drawing/2014/main" id="{ACF3270E-E6EF-4392-878A-684F2E62D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4522" y="5869828"/>
            <a:ext cx="730250" cy="730250"/>
          </a:xfrm>
          <a:prstGeom prst="rect">
            <a:avLst/>
          </a:prstGeom>
        </p:spPr>
      </p:pic>
    </p:spTree>
    <p:extLst>
      <p:ext uri="{BB962C8B-B14F-4D97-AF65-F5344CB8AC3E}">
        <p14:creationId xmlns:p14="http://schemas.microsoft.com/office/powerpoint/2010/main" val="12700626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9" descr="Obsah obrázku pes, černá, savci&#10;&#10;Popis se vygeneroval automaticky.">
            <a:extLst>
              <a:ext uri="{FF2B5EF4-FFF2-40B4-BE49-F238E27FC236}">
                <a16:creationId xmlns:a16="http://schemas.microsoft.com/office/drawing/2014/main" id="{0C0E4F2C-4FA4-45A7-B26B-74CBF516D3E6}"/>
              </a:ext>
            </a:extLst>
          </p:cNvPr>
          <p:cNvPicPr>
            <a:picLocks noChangeAspect="1"/>
          </p:cNvPicPr>
          <p:nvPr/>
        </p:nvPicPr>
        <p:blipFill rotWithShape="1">
          <a:blip r:embed="rId6">
            <a:alphaModFix amt="50000"/>
          </a:blip>
          <a:srcRect l="24431" r="16235" b="-1"/>
          <a:stretch/>
        </p:blipFill>
        <p:spPr>
          <a:xfrm>
            <a:off x="20" y="10"/>
            <a:ext cx="6095979" cy="6857990"/>
          </a:xfrm>
          <a:prstGeom prst="rect">
            <a:avLst/>
          </a:prstGeom>
        </p:spPr>
      </p:pic>
      <p:sp>
        <p:nvSpPr>
          <p:cNvPr id="2" name="TextovéPole 1">
            <a:extLst>
              <a:ext uri="{FF2B5EF4-FFF2-40B4-BE49-F238E27FC236}">
                <a16:creationId xmlns:a16="http://schemas.microsoft.com/office/drawing/2014/main" id="{219ECA20-D791-4E02-8189-39560FD58135}"/>
              </a:ext>
            </a:extLst>
          </p:cNvPr>
          <p:cNvSpPr txBox="1"/>
          <p:nvPr/>
        </p:nvSpPr>
        <p:spPr>
          <a:xfrm>
            <a:off x="2651104" y="762000"/>
            <a:ext cx="6887402" cy="5175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130000"/>
              </a:lnSpc>
              <a:spcAft>
                <a:spcPts val="600"/>
              </a:spcAft>
              <a:buSzPct val="85000"/>
            </a:pPr>
            <a:r>
              <a:rPr lang="en-US" sz="4400" b="1"/>
              <a:t>FYZICKÁ X PSYCHICKÁ</a:t>
            </a:r>
            <a:br>
              <a:rPr lang="en-US" sz="4400" b="1"/>
            </a:br>
            <a:r>
              <a:rPr lang="en-US" sz="4400" b="1"/>
              <a:t>POMOC </a:t>
            </a:r>
            <a:endParaRPr lang="en-US" sz="4400"/>
          </a:p>
        </p:txBody>
      </p:sp>
      <p:sp>
        <p:nvSpPr>
          <p:cNvPr id="4" name="TextovéPole 3">
            <a:extLst>
              <a:ext uri="{FF2B5EF4-FFF2-40B4-BE49-F238E27FC236}">
                <a16:creationId xmlns:a16="http://schemas.microsoft.com/office/drawing/2014/main" id="{95F35E07-97C7-4290-BB85-ED3B1DA27F2C}"/>
              </a:ext>
            </a:extLst>
          </p:cNvPr>
          <p:cNvSpPr txBox="1"/>
          <p:nvPr/>
        </p:nvSpPr>
        <p:spPr>
          <a:xfrm>
            <a:off x="1948672" y="1718633"/>
            <a:ext cx="1952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cs-CZ" sz="3200" b="1"/>
              <a:t>FYZICKÁ</a:t>
            </a:r>
          </a:p>
        </p:txBody>
      </p:sp>
      <p:sp>
        <p:nvSpPr>
          <p:cNvPr id="5" name="TextovéPole 4">
            <a:extLst>
              <a:ext uri="{FF2B5EF4-FFF2-40B4-BE49-F238E27FC236}">
                <a16:creationId xmlns:a16="http://schemas.microsoft.com/office/drawing/2014/main" id="{077240AC-B596-441B-99F2-9B338BE52C3A}"/>
              </a:ext>
            </a:extLst>
          </p:cNvPr>
          <p:cNvSpPr txBox="1"/>
          <p:nvPr/>
        </p:nvSpPr>
        <p:spPr>
          <a:xfrm>
            <a:off x="1142641" y="2292829"/>
            <a:ext cx="354833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spcAft>
                <a:spcPts val="600"/>
              </a:spcAft>
            </a:pPr>
            <a:r>
              <a:rPr lang="cs-CZ" sz="2000" b="1"/>
              <a:t>Psi jsou cvičeni od štěněte, aby takovou pomoc byli schopni vykonávat. Pomáhají naprosto s běžnými činnostmi, které mohou být pro handicapované bez psa naprosto nevykonatelné. S otevíráním šuplíků, s rozsvěcením a zhasínáním světel nebo nošením tašek. Pes také dokáže neslyšícímu oznámit, že mu někdo volá, že doprala pračka nebo třeba že přetéká voda ve vaně.</a:t>
            </a:r>
          </a:p>
        </p:txBody>
      </p:sp>
      <p:sp>
        <p:nvSpPr>
          <p:cNvPr id="6" name="TextovéPole 5">
            <a:extLst>
              <a:ext uri="{FF2B5EF4-FFF2-40B4-BE49-F238E27FC236}">
                <a16:creationId xmlns:a16="http://schemas.microsoft.com/office/drawing/2014/main" id="{4B837F23-CE29-4586-B589-AF57A8C70ACD}"/>
              </a:ext>
            </a:extLst>
          </p:cNvPr>
          <p:cNvSpPr txBox="1"/>
          <p:nvPr/>
        </p:nvSpPr>
        <p:spPr>
          <a:xfrm>
            <a:off x="8103079" y="1719533"/>
            <a:ext cx="2398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cs-CZ" sz="3200" b="1"/>
              <a:t>PSYCHICKÁ</a:t>
            </a:r>
          </a:p>
        </p:txBody>
      </p:sp>
      <p:sp>
        <p:nvSpPr>
          <p:cNvPr id="7" name="TextovéPole 6">
            <a:extLst>
              <a:ext uri="{FF2B5EF4-FFF2-40B4-BE49-F238E27FC236}">
                <a16:creationId xmlns:a16="http://schemas.microsoft.com/office/drawing/2014/main" id="{23C54EB9-A05F-4407-A4B4-99623ABD512B}"/>
              </a:ext>
            </a:extLst>
          </p:cNvPr>
          <p:cNvSpPr txBox="1"/>
          <p:nvPr/>
        </p:nvSpPr>
        <p:spPr>
          <a:xfrm>
            <a:off x="7527984" y="2294625"/>
            <a:ext cx="356270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spcAft>
                <a:spcPts val="600"/>
              </a:spcAft>
            </a:pPr>
            <a:r>
              <a:rPr lang="cs-CZ" sz="2000" b="1"/>
              <a:t>Handicapovaní lidé často mohou mít pocit, že jsou neustále závislý na pomoci druhých lidí. Tento pocit  pes může omezit.  Je velmi věrným společníkem, který často dokáže zlepšit náladu pouze jeho přítomností. </a:t>
            </a:r>
            <a:r>
              <a:rPr lang="cs-CZ" sz="2000" b="1">
                <a:ea typeface="+mn-lt"/>
                <a:cs typeface="+mn-lt"/>
              </a:rPr>
              <a:t>Představa toho, že tato malá čtyřnohá bytost vždy stojí při vás a má vás ráda za každých okolností, dokáže s lidskou psychikou udělat zázraky</a:t>
            </a:r>
            <a:endParaRPr lang="cs-CZ" sz="2000" b="1"/>
          </a:p>
        </p:txBody>
      </p:sp>
      <p:pic>
        <p:nvPicPr>
          <p:cNvPr id="8" name="Záznam (20)">
            <a:hlinkClick r:id="" action="ppaction://media"/>
            <a:extLst>
              <a:ext uri="{FF2B5EF4-FFF2-40B4-BE49-F238E27FC236}">
                <a16:creationId xmlns:a16="http://schemas.microsoft.com/office/drawing/2014/main" id="{EBAA931E-A55E-4B7B-AF72-36D86DCFAF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7229" y="293781"/>
            <a:ext cx="730250" cy="730250"/>
          </a:xfrm>
          <a:prstGeom prst="rect">
            <a:avLst/>
          </a:prstGeom>
        </p:spPr>
      </p:pic>
      <p:pic>
        <p:nvPicPr>
          <p:cNvPr id="11" name="Záznam (33)">
            <a:hlinkClick r:id="" action="ppaction://media"/>
            <a:extLst>
              <a:ext uri="{FF2B5EF4-FFF2-40B4-BE49-F238E27FC236}">
                <a16:creationId xmlns:a16="http://schemas.microsoft.com/office/drawing/2014/main" id="{44D3DE7C-B524-446D-B339-BB19D3BDBB5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82804" y="293781"/>
            <a:ext cx="730250" cy="730250"/>
          </a:xfrm>
          <a:prstGeom prst="rect">
            <a:avLst/>
          </a:prstGeom>
        </p:spPr>
      </p:pic>
    </p:spTree>
    <p:extLst>
      <p:ext uri="{BB962C8B-B14F-4D97-AF65-F5344CB8AC3E}">
        <p14:creationId xmlns:p14="http://schemas.microsoft.com/office/powerpoint/2010/main" val="789719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5FDB7A1-2548-430F-8972-6DFF1431729B}"/>
              </a:ext>
            </a:extLst>
          </p:cNvPr>
          <p:cNvSpPr txBox="1"/>
          <p:nvPr/>
        </p:nvSpPr>
        <p:spPr>
          <a:xfrm>
            <a:off x="3611764" y="632601"/>
            <a:ext cx="4968857" cy="107830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120000"/>
              </a:lnSpc>
              <a:spcBef>
                <a:spcPct val="0"/>
              </a:spcBef>
              <a:spcAft>
                <a:spcPts val="600"/>
              </a:spcAft>
            </a:pPr>
            <a:r>
              <a:rPr lang="en-US" sz="3200" b="1" cap="all" spc="600">
                <a:latin typeface="+mj-lt"/>
                <a:ea typeface="+mj-ea"/>
                <a:cs typeface="+mj-cs"/>
              </a:rPr>
              <a:t>NEJVHODNĚJŠÍ PLEMENA PRO URČITÝ HANDICAP</a:t>
            </a:r>
            <a:endParaRPr lang="cs-CZ">
              <a:ea typeface="+mj-ea"/>
              <a:cs typeface="+mj-cs"/>
            </a:endParaRPr>
          </a:p>
        </p:txBody>
      </p:sp>
      <p:sp>
        <p:nvSpPr>
          <p:cNvPr id="4" name="TextovéPole 3">
            <a:extLst>
              <a:ext uri="{FF2B5EF4-FFF2-40B4-BE49-F238E27FC236}">
                <a16:creationId xmlns:a16="http://schemas.microsoft.com/office/drawing/2014/main" id="{6BDDCC88-C6B1-435E-894B-1B8F3C6C7643}"/>
              </a:ext>
            </a:extLst>
          </p:cNvPr>
          <p:cNvSpPr txBox="1"/>
          <p:nvPr/>
        </p:nvSpPr>
        <p:spPr>
          <a:xfrm>
            <a:off x="661359" y="3206151"/>
            <a:ext cx="3249283" cy="357313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130000"/>
              </a:lnSpc>
              <a:spcAft>
                <a:spcPts val="600"/>
              </a:spcAft>
              <a:buSzPct val="85000"/>
            </a:pPr>
            <a:r>
              <a:rPr lang="en-US" sz="2400" b="1"/>
              <a:t>LIDÉ NA VOZÍČKU</a:t>
            </a:r>
            <a:endParaRPr lang="cs-CZ"/>
          </a:p>
          <a:p>
            <a:pPr algn="just">
              <a:lnSpc>
                <a:spcPct val="130000"/>
              </a:lnSpc>
              <a:spcAft>
                <a:spcPts val="600"/>
              </a:spcAft>
              <a:buSzPct val="85000"/>
            </a:pPr>
            <a:r>
              <a:rPr lang="en-US" sz="2000"/>
              <a:t>Pro lidi na vozíčku je nejvhodnějším plemenem zlatý retriever a labrador retriever, kteří se především vyznačují jejich měkkou tlamou, tedy uměním vzít do zubů cokoliv a neponičit to. </a:t>
            </a:r>
          </a:p>
          <a:p>
            <a:pPr>
              <a:lnSpc>
                <a:spcPct val="130000"/>
              </a:lnSpc>
              <a:spcAft>
                <a:spcPts val="600"/>
              </a:spcAft>
              <a:buSzPct val="85000"/>
            </a:pPr>
            <a:endParaRPr lang="en-US" b="1"/>
          </a:p>
        </p:txBody>
      </p:sp>
      <p:sp>
        <p:nvSpPr>
          <p:cNvPr id="5" name="TextovéPole 4">
            <a:extLst>
              <a:ext uri="{FF2B5EF4-FFF2-40B4-BE49-F238E27FC236}">
                <a16:creationId xmlns:a16="http://schemas.microsoft.com/office/drawing/2014/main" id="{4D7CF63F-B828-4FD8-9B8E-4568B0C4D3DF}"/>
              </a:ext>
            </a:extLst>
          </p:cNvPr>
          <p:cNvSpPr txBox="1"/>
          <p:nvPr/>
        </p:nvSpPr>
        <p:spPr>
          <a:xfrm>
            <a:off x="4566250" y="3200401"/>
            <a:ext cx="3088255" cy="26930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cs-CZ" sz="2400" b="1"/>
              <a:t>NESLYŠÍCÍ</a:t>
            </a:r>
            <a:endParaRPr lang="cs-CZ"/>
          </a:p>
          <a:p>
            <a:pPr algn="just">
              <a:spcAft>
                <a:spcPts val="600"/>
              </a:spcAft>
            </a:pPr>
            <a:r>
              <a:rPr lang="cs-CZ" sz="2000"/>
              <a:t>Pro neslyšící se nejvíce hodí kolie. Dříve to byly pastevečtí psy, kterým nesměl uniknout ani nejmenší zvuk, proto jsou také pro neslyšící nejvhodnějšími. </a:t>
            </a:r>
          </a:p>
        </p:txBody>
      </p:sp>
      <p:sp>
        <p:nvSpPr>
          <p:cNvPr id="6" name="TextovéPole 5">
            <a:extLst>
              <a:ext uri="{FF2B5EF4-FFF2-40B4-BE49-F238E27FC236}">
                <a16:creationId xmlns:a16="http://schemas.microsoft.com/office/drawing/2014/main" id="{492E6EE8-0885-4050-A7F9-D01BC680A786}"/>
              </a:ext>
            </a:extLst>
          </p:cNvPr>
          <p:cNvSpPr txBox="1"/>
          <p:nvPr/>
        </p:nvSpPr>
        <p:spPr>
          <a:xfrm>
            <a:off x="8245953" y="3199502"/>
            <a:ext cx="3303916" cy="3308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cs-CZ" sz="2400" b="1"/>
              <a:t>NEVIDOMÍ</a:t>
            </a:r>
            <a:endParaRPr lang="cs-CZ"/>
          </a:p>
          <a:p>
            <a:pPr algn="just">
              <a:spcAft>
                <a:spcPts val="600"/>
              </a:spcAft>
            </a:pPr>
            <a:r>
              <a:rPr lang="cs-CZ" sz="2000"/>
              <a:t>Pro slepé lidi jsou nejvhodnějšími plemeny již zmíněné  takže jak labrador a retriever, tak kolie. Dříve se také často využívali němečtí ovčáci, avšak kvůli jejich horšímu ovládání a náladovosti se již tolik nevyužívají.</a:t>
            </a:r>
          </a:p>
        </p:txBody>
      </p:sp>
      <p:pic>
        <p:nvPicPr>
          <p:cNvPr id="7" name="Obrázek 8">
            <a:extLst>
              <a:ext uri="{FF2B5EF4-FFF2-40B4-BE49-F238E27FC236}">
                <a16:creationId xmlns:a16="http://schemas.microsoft.com/office/drawing/2014/main" id="{8855A4FB-937D-4036-9157-4C761338430A}"/>
              </a:ext>
            </a:extLst>
          </p:cNvPr>
          <p:cNvPicPr>
            <a:picLocks noChangeAspect="1"/>
          </p:cNvPicPr>
          <p:nvPr/>
        </p:nvPicPr>
        <p:blipFill>
          <a:blip r:embed="rId4"/>
          <a:stretch>
            <a:fillRect/>
          </a:stretch>
        </p:blipFill>
        <p:spPr>
          <a:xfrm>
            <a:off x="4738778" y="246849"/>
            <a:ext cx="2743200" cy="1849811"/>
          </a:xfrm>
          <a:prstGeom prst="rect">
            <a:avLst/>
          </a:prstGeom>
        </p:spPr>
      </p:pic>
      <p:pic>
        <p:nvPicPr>
          <p:cNvPr id="3" name="Záznam (41)">
            <a:hlinkClick r:id="" action="ppaction://media"/>
            <a:extLst>
              <a:ext uri="{FF2B5EF4-FFF2-40B4-BE49-F238E27FC236}">
                <a16:creationId xmlns:a16="http://schemas.microsoft.com/office/drawing/2014/main" id="{7D82E321-9A5D-4C3E-85CC-C97C0BAD2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30875" y="2194298"/>
            <a:ext cx="730250" cy="730250"/>
          </a:xfrm>
          <a:prstGeom prst="rect">
            <a:avLst/>
          </a:prstGeom>
        </p:spPr>
      </p:pic>
    </p:spTree>
    <p:extLst>
      <p:ext uri="{BB962C8B-B14F-4D97-AF65-F5344CB8AC3E}">
        <p14:creationId xmlns:p14="http://schemas.microsoft.com/office/powerpoint/2010/main" val="42814412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4" descr="Obsah obrázku pes, osoba, interiér, savci&#10;&#10;Popis se vygeneroval automaticky.">
            <a:extLst>
              <a:ext uri="{FF2B5EF4-FFF2-40B4-BE49-F238E27FC236}">
                <a16:creationId xmlns:a16="http://schemas.microsoft.com/office/drawing/2014/main" id="{9EE5AF29-9CDE-4A2C-B948-EA2F8B930428}"/>
              </a:ext>
            </a:extLst>
          </p:cNvPr>
          <p:cNvPicPr>
            <a:picLocks noChangeAspect="1"/>
          </p:cNvPicPr>
          <p:nvPr/>
        </p:nvPicPr>
        <p:blipFill rotWithShape="1">
          <a:blip r:embed="rId6">
            <a:alphaModFix amt="50000"/>
          </a:blip>
          <a:srcRect b="22442"/>
          <a:stretch/>
        </p:blipFill>
        <p:spPr>
          <a:xfrm>
            <a:off x="20" y="2520"/>
            <a:ext cx="12191980" cy="6855480"/>
          </a:xfrm>
          <a:prstGeom prst="rect">
            <a:avLst/>
          </a:prstGeom>
        </p:spPr>
      </p:pic>
      <p:sp>
        <p:nvSpPr>
          <p:cNvPr id="2" name="TextovéPole 1">
            <a:extLst>
              <a:ext uri="{FF2B5EF4-FFF2-40B4-BE49-F238E27FC236}">
                <a16:creationId xmlns:a16="http://schemas.microsoft.com/office/drawing/2014/main" id="{7B2E9851-0203-4E75-90FA-B477B32E14B6}"/>
              </a:ext>
            </a:extLst>
          </p:cNvPr>
          <p:cNvSpPr txBox="1"/>
          <p:nvPr/>
        </p:nvSpPr>
        <p:spPr>
          <a:xfrm>
            <a:off x="1429566" y="1045445"/>
            <a:ext cx="9238434" cy="85755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120000"/>
              </a:lnSpc>
              <a:spcBef>
                <a:spcPct val="0"/>
              </a:spcBef>
              <a:spcAft>
                <a:spcPts val="600"/>
              </a:spcAft>
            </a:pPr>
            <a:r>
              <a:rPr lang="en-US" sz="5400" b="1" cap="all" spc="600">
                <a:solidFill>
                  <a:srgbClr val="FFFFFF"/>
                </a:solidFill>
                <a:latin typeface="+mj-lt"/>
                <a:ea typeface="+mj-ea"/>
                <a:cs typeface="+mj-cs"/>
              </a:rPr>
              <a:t>CANISTERAPIE</a:t>
            </a:r>
          </a:p>
        </p:txBody>
      </p:sp>
      <p:sp>
        <p:nvSpPr>
          <p:cNvPr id="3" name="TextovéPole 2">
            <a:extLst>
              <a:ext uri="{FF2B5EF4-FFF2-40B4-BE49-F238E27FC236}">
                <a16:creationId xmlns:a16="http://schemas.microsoft.com/office/drawing/2014/main" id="{57276CF9-A6A3-4CAC-95A6-2472F2AC6F9A}"/>
              </a:ext>
            </a:extLst>
          </p:cNvPr>
          <p:cNvSpPr txBox="1"/>
          <p:nvPr/>
        </p:nvSpPr>
        <p:spPr>
          <a:xfrm>
            <a:off x="1429555" y="2743200"/>
            <a:ext cx="9292170" cy="335280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gn="just">
              <a:lnSpc>
                <a:spcPct val="130000"/>
              </a:lnSpc>
              <a:spcAft>
                <a:spcPts val="600"/>
              </a:spcAft>
              <a:buSzPct val="85000"/>
            </a:pPr>
            <a:r>
              <a:rPr lang="en-US" sz="2000" b="1">
                <a:solidFill>
                  <a:srgbClr val="FFFFFF"/>
                </a:solidFill>
              </a:rPr>
              <a:t>Je jednou z nejpoužívanějších metod při kterých se využívá pozitivního působení psa na člověka. Má velmi pozitivní vliv na psychiku člověka. Ze všech zvířat mají zrovna psi nejlepší schopnost porozumět lidským signálům. V některých úlohách, kdy je vyžadováno pochopení komunikačních signálů, dosahují dokonce lepších výsledků než lidoopi. Samotný termín canisterapie má původ v české republice. Zavedla jej J. Lacinová v roce 1993.</a:t>
            </a:r>
            <a:endParaRPr lang="cs-CZ" sz="2000" b="1"/>
          </a:p>
        </p:txBody>
      </p:sp>
      <p:pic>
        <p:nvPicPr>
          <p:cNvPr id="6" name="Záznam (47)">
            <a:hlinkClick r:id="" action="ppaction://media"/>
            <a:extLst>
              <a:ext uri="{FF2B5EF4-FFF2-40B4-BE49-F238E27FC236}">
                <a16:creationId xmlns:a16="http://schemas.microsoft.com/office/drawing/2014/main" id="{AC0317D9-68E5-4FDF-9FCA-E4163B58F6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8663" y="1046816"/>
            <a:ext cx="730250" cy="730250"/>
          </a:xfrm>
          <a:prstGeom prst="rect">
            <a:avLst/>
          </a:prstGeom>
        </p:spPr>
      </p:pic>
      <p:pic>
        <p:nvPicPr>
          <p:cNvPr id="7" name="Záznam (54)">
            <a:hlinkClick r:id="" action="ppaction://media"/>
            <a:extLst>
              <a:ext uri="{FF2B5EF4-FFF2-40B4-BE49-F238E27FC236}">
                <a16:creationId xmlns:a16="http://schemas.microsoft.com/office/drawing/2014/main" id="{162E983D-E06C-4CCE-BCE3-FEF7B136279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49957" y="1046816"/>
            <a:ext cx="730250" cy="730250"/>
          </a:xfrm>
          <a:prstGeom prst="rect">
            <a:avLst/>
          </a:prstGeom>
        </p:spPr>
      </p:pic>
    </p:spTree>
    <p:extLst>
      <p:ext uri="{BB962C8B-B14F-4D97-AF65-F5344CB8AC3E}">
        <p14:creationId xmlns:p14="http://schemas.microsoft.com/office/powerpoint/2010/main" val="582265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E6CDEF48-4491-458B-A7CC-DB7F35D5A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11">
            <a:extLst>
              <a:ext uri="{FF2B5EF4-FFF2-40B4-BE49-F238E27FC236}">
                <a16:creationId xmlns:a16="http://schemas.microsoft.com/office/drawing/2014/main" id="{16EF2925-7D5E-46C1-9C42-D5C717A6B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E918B99E-4097-4B96-A9A3-600B88727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ovéPole 1">
            <a:extLst>
              <a:ext uri="{FF2B5EF4-FFF2-40B4-BE49-F238E27FC236}">
                <a16:creationId xmlns:a16="http://schemas.microsoft.com/office/drawing/2014/main" id="{2A73C188-E32A-4EBD-8779-23DE708B9EF0}"/>
              </a:ext>
            </a:extLst>
          </p:cNvPr>
          <p:cNvSpPr txBox="1"/>
          <p:nvPr/>
        </p:nvSpPr>
        <p:spPr>
          <a:xfrm>
            <a:off x="1202919" y="284176"/>
            <a:ext cx="9784080" cy="150876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85000"/>
              </a:lnSpc>
              <a:spcBef>
                <a:spcPct val="0"/>
              </a:spcBef>
              <a:spcAft>
                <a:spcPts val="600"/>
              </a:spcAft>
            </a:pPr>
            <a:r>
              <a:rPr lang="en-US" sz="4000" b="1" cap="all" spc="600">
                <a:solidFill>
                  <a:schemeClr val="bg2"/>
                </a:solidFill>
                <a:latin typeface="+mj-lt"/>
                <a:ea typeface="+mj-ea"/>
                <a:cs typeface="+mj-cs"/>
              </a:rPr>
              <a:t>ZÁVĚR</a:t>
            </a:r>
          </a:p>
        </p:txBody>
      </p:sp>
      <p:sp>
        <p:nvSpPr>
          <p:cNvPr id="4" name="TextovéPole 3">
            <a:extLst>
              <a:ext uri="{FF2B5EF4-FFF2-40B4-BE49-F238E27FC236}">
                <a16:creationId xmlns:a16="http://schemas.microsoft.com/office/drawing/2014/main" id="{AA005DEC-ACC8-454F-939A-B1C4DFF69EAB}"/>
              </a:ext>
            </a:extLst>
          </p:cNvPr>
          <p:cNvSpPr txBox="1"/>
          <p:nvPr/>
        </p:nvSpPr>
        <p:spPr>
          <a:xfrm>
            <a:off x="1202919" y="3230879"/>
            <a:ext cx="9784080" cy="420624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182880">
              <a:lnSpc>
                <a:spcPct val="90000"/>
              </a:lnSpc>
              <a:spcAft>
                <a:spcPts val="600"/>
              </a:spcAft>
              <a:buClr>
                <a:schemeClr val="tx1"/>
              </a:buClr>
              <a:buSzPct val="85000"/>
              <a:buFont typeface="Wingdings" pitchFamily="2" charset="2"/>
              <a:buChar char=""/>
            </a:pPr>
            <a:r>
              <a:rPr lang="en-US" b="1"/>
              <a:t>Handicapovaní lidé jsou často osamělý a proto jim pes může nahradit scházející kontakt</a:t>
            </a:r>
          </a:p>
          <a:p>
            <a:pPr indent="-182880">
              <a:lnSpc>
                <a:spcPct val="90000"/>
              </a:lnSpc>
              <a:spcAft>
                <a:spcPts val="600"/>
              </a:spcAft>
              <a:buClr>
                <a:schemeClr val="tx1"/>
              </a:buClr>
              <a:buSzPct val="85000"/>
              <a:buFont typeface="Wingdings" pitchFamily="2" charset="2"/>
              <a:buChar char=""/>
            </a:pPr>
            <a:endParaRPr lang="en-US" b="1"/>
          </a:p>
          <a:p>
            <a:pPr marL="342900" indent="-182880">
              <a:lnSpc>
                <a:spcPct val="90000"/>
              </a:lnSpc>
              <a:spcAft>
                <a:spcPts val="600"/>
              </a:spcAft>
              <a:buClr>
                <a:schemeClr val="tx1"/>
              </a:buClr>
              <a:buSzPct val="85000"/>
              <a:buFont typeface="Wingdings" pitchFamily="2" charset="2"/>
              <a:buChar char=""/>
            </a:pPr>
            <a:r>
              <a:rPr lang="en-US" b="1"/>
              <a:t>Psi pomáhají handicapovaným lidem nejen fyzicky, ale hlavně psychicky</a:t>
            </a:r>
          </a:p>
          <a:p>
            <a:pPr indent="-182880">
              <a:lnSpc>
                <a:spcPct val="90000"/>
              </a:lnSpc>
              <a:spcAft>
                <a:spcPts val="600"/>
              </a:spcAft>
              <a:buClr>
                <a:schemeClr val="tx1"/>
              </a:buClr>
              <a:buSzPct val="85000"/>
              <a:buFont typeface="Wingdings" pitchFamily="2" charset="2"/>
              <a:buChar char=""/>
            </a:pPr>
            <a:endParaRPr lang="en-US" b="1"/>
          </a:p>
          <a:p>
            <a:pPr marL="342900" indent="-182880">
              <a:lnSpc>
                <a:spcPct val="90000"/>
              </a:lnSpc>
              <a:spcAft>
                <a:spcPts val="600"/>
              </a:spcAft>
              <a:buClr>
                <a:schemeClr val="tx1"/>
              </a:buClr>
              <a:buSzPct val="85000"/>
              <a:buFont typeface="Wingdings" pitchFamily="2" charset="2"/>
              <a:buChar char=""/>
            </a:pPr>
            <a:r>
              <a:rPr lang="en-US" b="1"/>
              <a:t>Na každý handicap je vhodnější jiné psí plemeno</a:t>
            </a:r>
          </a:p>
          <a:p>
            <a:pPr marL="342900" indent="-182880">
              <a:lnSpc>
                <a:spcPct val="90000"/>
              </a:lnSpc>
              <a:spcAft>
                <a:spcPts val="600"/>
              </a:spcAft>
              <a:buClr>
                <a:schemeClr val="tx1"/>
              </a:buClr>
              <a:buSzPct val="85000"/>
              <a:buFont typeface="Wingdings" pitchFamily="2" charset="2"/>
              <a:buChar char=""/>
            </a:pPr>
            <a:endParaRPr lang="en-US" b="1"/>
          </a:p>
          <a:p>
            <a:pPr marL="342900" indent="-182880">
              <a:lnSpc>
                <a:spcPct val="90000"/>
              </a:lnSpc>
              <a:spcAft>
                <a:spcPts val="600"/>
              </a:spcAft>
              <a:buClr>
                <a:schemeClr val="tx1"/>
              </a:buClr>
              <a:buSzPct val="85000"/>
              <a:buFont typeface="Wingdings" pitchFamily="2" charset="2"/>
              <a:buChar char=""/>
            </a:pPr>
            <a:r>
              <a:rPr lang="en-US" b="1"/>
              <a:t>Canisterapie je jednou z nejpoužívanějších metod ve kterých se využívá pozitivního vlivu psa na člověka</a:t>
            </a:r>
          </a:p>
          <a:p>
            <a:pPr marL="342900" indent="-182880">
              <a:lnSpc>
                <a:spcPct val="90000"/>
              </a:lnSpc>
              <a:spcAft>
                <a:spcPts val="600"/>
              </a:spcAft>
              <a:buClr>
                <a:schemeClr val="tx1"/>
              </a:buClr>
              <a:buSzPct val="85000"/>
              <a:buFont typeface="Wingdings" pitchFamily="2" charset="2"/>
              <a:buChar char=""/>
            </a:pPr>
            <a:endParaRPr lang="en-US" b="1"/>
          </a:p>
          <a:p>
            <a:pPr marL="285750" indent="-182880">
              <a:lnSpc>
                <a:spcPct val="90000"/>
              </a:lnSpc>
              <a:spcAft>
                <a:spcPts val="600"/>
              </a:spcAft>
              <a:buClr>
                <a:schemeClr val="tx1"/>
              </a:buClr>
              <a:buSzPct val="85000"/>
              <a:buFont typeface="Wingdings" pitchFamily="2" charset="2"/>
              <a:buChar char=""/>
            </a:pPr>
            <a:endParaRPr lang="en-US"/>
          </a:p>
          <a:p>
            <a:pPr marL="285750" indent="-182880">
              <a:lnSpc>
                <a:spcPct val="90000"/>
              </a:lnSpc>
              <a:spcAft>
                <a:spcPts val="600"/>
              </a:spcAft>
              <a:buClr>
                <a:schemeClr val="tx1"/>
              </a:buClr>
              <a:buSzPct val="85000"/>
              <a:buFont typeface="Wingdings" pitchFamily="2" charset="2"/>
              <a:buChar char=""/>
            </a:pPr>
            <a:endParaRPr lang="en-US"/>
          </a:p>
        </p:txBody>
      </p:sp>
      <p:sp>
        <p:nvSpPr>
          <p:cNvPr id="3" name="TextovéPole 2">
            <a:extLst>
              <a:ext uri="{FF2B5EF4-FFF2-40B4-BE49-F238E27FC236}">
                <a16:creationId xmlns:a16="http://schemas.microsoft.com/office/drawing/2014/main" id="{30D24DDB-C161-4310-8D12-92F626C4887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cs-CZ"/>
          </a:p>
        </p:txBody>
      </p:sp>
      <p:pic>
        <p:nvPicPr>
          <p:cNvPr id="6" name="Záznam (65)">
            <a:hlinkClick r:id="" action="ppaction://media"/>
            <a:extLst>
              <a:ext uri="{FF2B5EF4-FFF2-40B4-BE49-F238E27FC236}">
                <a16:creationId xmlns:a16="http://schemas.microsoft.com/office/drawing/2014/main" id="{7CC71406-0EEA-4688-B536-DB4F3CFFF3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89698" y="634440"/>
            <a:ext cx="730250" cy="730250"/>
          </a:xfrm>
          <a:prstGeom prst="rect">
            <a:avLst/>
          </a:prstGeom>
        </p:spPr>
      </p:pic>
    </p:spTree>
    <p:extLst>
      <p:ext uri="{BB962C8B-B14F-4D97-AF65-F5344CB8AC3E}">
        <p14:creationId xmlns:p14="http://schemas.microsoft.com/office/powerpoint/2010/main" val="20427722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ED1039A-90B0-4701-B285-A277785E3FDD}"/>
              </a:ext>
            </a:extLst>
          </p:cNvPr>
          <p:cNvSpPr txBox="1"/>
          <p:nvPr/>
        </p:nvSpPr>
        <p:spPr>
          <a:xfrm>
            <a:off x="1429566" y="1045445"/>
            <a:ext cx="9238434" cy="85755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120000"/>
              </a:lnSpc>
              <a:spcBef>
                <a:spcPct val="0"/>
              </a:spcBef>
              <a:spcAft>
                <a:spcPts val="600"/>
              </a:spcAft>
            </a:pPr>
            <a:r>
              <a:rPr lang="en-US" sz="2800" b="1" cap="all" spc="600">
                <a:latin typeface="+mj-lt"/>
                <a:ea typeface="+mj-ea"/>
                <a:cs typeface="+mj-cs"/>
              </a:rPr>
              <a:t>ZDROJE</a:t>
            </a:r>
          </a:p>
        </p:txBody>
      </p:sp>
      <p:sp>
        <p:nvSpPr>
          <p:cNvPr id="3" name="TextovéPole 2">
            <a:extLst>
              <a:ext uri="{FF2B5EF4-FFF2-40B4-BE49-F238E27FC236}">
                <a16:creationId xmlns:a16="http://schemas.microsoft.com/office/drawing/2014/main" id="{46E24006-C7E6-4411-AE0D-D0DA68DE2A2A}"/>
              </a:ext>
            </a:extLst>
          </p:cNvPr>
          <p:cNvSpPr txBox="1"/>
          <p:nvPr/>
        </p:nvSpPr>
        <p:spPr>
          <a:xfrm>
            <a:off x="1429566" y="2729554"/>
            <a:ext cx="8476434" cy="3359621"/>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a:lnSpc>
                <a:spcPct val="120000"/>
              </a:lnSpc>
              <a:spcAft>
                <a:spcPts val="600"/>
              </a:spcAft>
              <a:buSzPct val="85000"/>
            </a:pPr>
            <a:endParaRPr lang="en-US" sz="1100" i="1"/>
          </a:p>
          <a:p>
            <a:pPr marL="285750" indent="-285750">
              <a:lnSpc>
                <a:spcPct val="120000"/>
              </a:lnSpc>
              <a:spcAft>
                <a:spcPts val="600"/>
              </a:spcAft>
              <a:buSzPct val="85000"/>
              <a:buFont typeface="Arial"/>
              <a:buChar char="•"/>
            </a:pPr>
            <a:endParaRPr lang="en-US" sz="1100"/>
          </a:p>
        </p:txBody>
      </p:sp>
      <p:sp>
        <p:nvSpPr>
          <p:cNvPr id="4" name="TextovéPole 3">
            <a:extLst>
              <a:ext uri="{FF2B5EF4-FFF2-40B4-BE49-F238E27FC236}">
                <a16:creationId xmlns:a16="http://schemas.microsoft.com/office/drawing/2014/main" id="{53CB61AF-3455-42E9-9640-C14CF54D69F9}"/>
              </a:ext>
            </a:extLst>
          </p:cNvPr>
          <p:cNvSpPr txBox="1"/>
          <p:nvPr/>
        </p:nvSpPr>
        <p:spPr>
          <a:xfrm>
            <a:off x="799380" y="2610926"/>
            <a:ext cx="1078014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cs-CZ" i="1">
                <a:ea typeface="+mn-lt"/>
                <a:cs typeface="+mn-lt"/>
              </a:rPr>
              <a:t>Vágnerová, M. (1996). Možnosti terapeutického přínosu malých zvířat pro zlepšeni kvality života handicapovaných děti i dospělých.</a:t>
            </a:r>
          </a:p>
          <a:p>
            <a:pPr marL="285750" indent="-285750" algn="just">
              <a:buFont typeface="Arial"/>
              <a:buChar char="•"/>
            </a:pPr>
            <a:r>
              <a:rPr lang="cs-CZ" i="1">
                <a:ea typeface="+mn-lt"/>
                <a:cs typeface="+mn-lt"/>
              </a:rPr>
              <a:t>Lacinová, P. J. (2012). Nefarmakologické přístupy v péči o pacienty s Alzheimerovou nemocí-zooterapie.</a:t>
            </a:r>
          </a:p>
          <a:p>
            <a:pPr marL="285750" indent="-285750" algn="just">
              <a:buFont typeface="Arial"/>
              <a:buChar char="•"/>
            </a:pPr>
            <a:r>
              <a:rPr lang="cs-CZ" i="1" err="1">
                <a:ea typeface="+mn-lt"/>
                <a:cs typeface="+mn-lt"/>
              </a:rPr>
              <a:t>Titzl</a:t>
            </a:r>
            <a:r>
              <a:rPr lang="cs-CZ" i="1">
                <a:ea typeface="+mn-lt"/>
                <a:cs typeface="+mn-lt"/>
              </a:rPr>
              <a:t>, B. (1996). Partnerství člověk-pes a jeho využití pro podporu osob </a:t>
            </a:r>
            <a:r>
              <a:rPr lang="cs-CZ" i="1" err="1">
                <a:ea typeface="+mn-lt"/>
                <a:cs typeface="+mn-lt"/>
              </a:rPr>
              <a:t>znevýchodněných</a:t>
            </a:r>
            <a:r>
              <a:rPr lang="cs-CZ" i="1">
                <a:ea typeface="+mn-lt"/>
                <a:cs typeface="+mn-lt"/>
              </a:rPr>
              <a:t>.</a:t>
            </a:r>
          </a:p>
          <a:p>
            <a:pPr marL="285750" indent="-285750" algn="just">
              <a:buFont typeface="Arial"/>
              <a:buChar char="•"/>
            </a:pPr>
            <a:r>
              <a:rPr lang="cs-CZ" i="1">
                <a:ea typeface="+mn-lt"/>
                <a:cs typeface="+mn-lt"/>
              </a:rPr>
              <a:t>Hejhalová, I. (2010). Výcvik vodicích psů v organizaci. Sociologický časopis/Czech </a:t>
            </a:r>
            <a:r>
              <a:rPr lang="cs-CZ" i="1" err="1">
                <a:ea typeface="+mn-lt"/>
                <a:cs typeface="+mn-lt"/>
              </a:rPr>
              <a:t>Sociological</a:t>
            </a:r>
            <a:r>
              <a:rPr lang="cs-CZ" i="1">
                <a:ea typeface="+mn-lt"/>
                <a:cs typeface="+mn-lt"/>
              </a:rPr>
              <a:t> </a:t>
            </a:r>
            <a:r>
              <a:rPr lang="cs-CZ" i="1" err="1">
                <a:ea typeface="+mn-lt"/>
                <a:cs typeface="+mn-lt"/>
              </a:rPr>
              <a:t>Review</a:t>
            </a:r>
            <a:r>
              <a:rPr lang="cs-CZ" i="1">
                <a:ea typeface="+mn-lt"/>
                <a:cs typeface="+mn-lt"/>
              </a:rPr>
              <a:t>, 46(04), 569-592.</a:t>
            </a:r>
          </a:p>
          <a:p>
            <a:pPr marL="285750" indent="-285750" algn="just">
              <a:buFont typeface="Arial"/>
              <a:buChar char="•"/>
            </a:pPr>
            <a:r>
              <a:rPr lang="cs-CZ" i="1">
                <a:ea typeface="+mn-lt"/>
                <a:cs typeface="+mn-lt"/>
              </a:rPr>
              <a:t>Marková, L. Vodicí pes.</a:t>
            </a:r>
          </a:p>
          <a:p>
            <a:pPr marL="285750" indent="-285750" algn="just">
              <a:buFont typeface="Arial"/>
              <a:buChar char="•"/>
            </a:pPr>
            <a:r>
              <a:rPr lang="cs-CZ" i="1">
                <a:ea typeface="+mn-lt"/>
                <a:cs typeface="+mn-lt"/>
              </a:rPr>
              <a:t>Jelínek, P. (2013). Asistenční pes jako forma </a:t>
            </a:r>
            <a:r>
              <a:rPr lang="cs-CZ" i="1" err="1">
                <a:ea typeface="+mn-lt"/>
                <a:cs typeface="+mn-lt"/>
              </a:rPr>
              <a:t>socialní</a:t>
            </a:r>
            <a:r>
              <a:rPr lang="cs-CZ" i="1">
                <a:ea typeface="+mn-lt"/>
                <a:cs typeface="+mn-lt"/>
              </a:rPr>
              <a:t> pomoci.</a:t>
            </a:r>
          </a:p>
          <a:p>
            <a:pPr marL="285750" indent="-285750" algn="just">
              <a:buFont typeface="Arial"/>
              <a:buChar char="•"/>
            </a:pPr>
            <a:r>
              <a:rPr lang="cs-CZ" i="1">
                <a:ea typeface="+mn-lt"/>
                <a:cs typeface="+mn-lt"/>
              </a:rPr>
              <a:t>Kalinová, V. (2006). </a:t>
            </a:r>
            <a:r>
              <a:rPr lang="cs-CZ" i="1" err="1">
                <a:ea typeface="+mn-lt"/>
                <a:cs typeface="+mn-lt"/>
              </a:rPr>
              <a:t>Canistherapy</a:t>
            </a:r>
            <a:r>
              <a:rPr lang="cs-CZ" i="1">
                <a:ea typeface="+mn-lt"/>
                <a:cs typeface="+mn-lt"/>
              </a:rPr>
              <a:t> as </a:t>
            </a:r>
            <a:r>
              <a:rPr lang="cs-CZ" i="1" err="1">
                <a:ea typeface="+mn-lt"/>
                <a:cs typeface="+mn-lt"/>
              </a:rPr>
              <a:t>supporting</a:t>
            </a:r>
            <a:r>
              <a:rPr lang="cs-CZ" i="1">
                <a:ea typeface="+mn-lt"/>
                <a:cs typeface="+mn-lt"/>
              </a:rPr>
              <a:t> </a:t>
            </a:r>
            <a:r>
              <a:rPr lang="cs-CZ" i="1" err="1">
                <a:ea typeface="+mn-lt"/>
                <a:cs typeface="+mn-lt"/>
              </a:rPr>
              <a:t>rehabilitation</a:t>
            </a:r>
            <a:r>
              <a:rPr lang="cs-CZ" i="1">
                <a:ea typeface="+mn-lt"/>
                <a:cs typeface="+mn-lt"/>
              </a:rPr>
              <a:t> </a:t>
            </a:r>
            <a:r>
              <a:rPr lang="cs-CZ" i="1" err="1">
                <a:ea typeface="+mn-lt"/>
                <a:cs typeface="+mn-lt"/>
              </a:rPr>
              <a:t>method</a:t>
            </a:r>
            <a:r>
              <a:rPr lang="cs-CZ" i="1">
                <a:ea typeface="+mn-lt"/>
                <a:cs typeface="+mn-lt"/>
              </a:rPr>
              <a:t> in Czech Republic. </a:t>
            </a:r>
            <a:r>
              <a:rPr lang="cs-CZ" i="1" err="1">
                <a:ea typeface="+mn-lt"/>
                <a:cs typeface="+mn-lt"/>
              </a:rPr>
              <a:t>Journal</a:t>
            </a:r>
            <a:r>
              <a:rPr lang="cs-CZ" i="1">
                <a:ea typeface="+mn-lt"/>
                <a:cs typeface="+mn-lt"/>
              </a:rPr>
              <a:t> </a:t>
            </a:r>
            <a:r>
              <a:rPr lang="cs-CZ" i="1" err="1">
                <a:ea typeface="+mn-lt"/>
                <a:cs typeface="+mn-lt"/>
              </a:rPr>
              <a:t>of</a:t>
            </a:r>
            <a:r>
              <a:rPr lang="cs-CZ" i="1">
                <a:ea typeface="+mn-lt"/>
                <a:cs typeface="+mn-lt"/>
              </a:rPr>
              <a:t> </a:t>
            </a:r>
            <a:r>
              <a:rPr lang="cs-CZ" i="1" err="1">
                <a:ea typeface="+mn-lt"/>
                <a:cs typeface="+mn-lt"/>
              </a:rPr>
              <a:t>Health</a:t>
            </a:r>
            <a:r>
              <a:rPr lang="cs-CZ" i="1">
                <a:ea typeface="+mn-lt"/>
                <a:cs typeface="+mn-lt"/>
              </a:rPr>
              <a:t> </a:t>
            </a:r>
            <a:r>
              <a:rPr lang="cs-CZ" i="1" err="1">
                <a:ea typeface="+mn-lt"/>
                <a:cs typeface="+mn-lt"/>
              </a:rPr>
              <a:t>Sciences</a:t>
            </a:r>
            <a:r>
              <a:rPr lang="cs-CZ" i="1">
                <a:ea typeface="+mn-lt"/>
                <a:cs typeface="+mn-lt"/>
              </a:rPr>
              <a:t> Management and Public </a:t>
            </a:r>
            <a:r>
              <a:rPr lang="cs-CZ" i="1" err="1">
                <a:ea typeface="+mn-lt"/>
                <a:cs typeface="+mn-lt"/>
              </a:rPr>
              <a:t>Health</a:t>
            </a:r>
            <a:r>
              <a:rPr lang="cs-CZ" i="1">
                <a:ea typeface="+mn-lt"/>
                <a:cs typeface="+mn-lt"/>
              </a:rPr>
              <a:t>, 7(2), 261-271</a:t>
            </a:r>
          </a:p>
          <a:p>
            <a:pPr marL="285750" indent="-285750" algn="just">
              <a:buFont typeface="Arial"/>
              <a:buChar char="•"/>
            </a:pPr>
            <a:r>
              <a:rPr lang="cs-CZ" i="1" err="1">
                <a:ea typeface="+mn-lt"/>
                <a:cs typeface="+mn-lt"/>
              </a:rPr>
              <a:t>Maťhová</a:t>
            </a:r>
            <a:r>
              <a:rPr lang="cs-CZ" i="1">
                <a:ea typeface="+mn-lt"/>
                <a:cs typeface="+mn-lt"/>
              </a:rPr>
              <a:t>, M. L. (2012). Canisterapie u seniorů s demencí. Psychiatrie pro praxi, 13(3).</a:t>
            </a:r>
          </a:p>
          <a:p>
            <a:pPr marL="285750" indent="-285750" algn="just">
              <a:buFont typeface="Arial"/>
              <a:buChar char="•"/>
            </a:pPr>
            <a:r>
              <a:rPr lang="cs-CZ" i="1" err="1">
                <a:ea typeface="+mn-lt"/>
                <a:cs typeface="+mn-lt"/>
              </a:rPr>
              <a:t>Betlachová</a:t>
            </a:r>
            <a:r>
              <a:rPr lang="cs-CZ" i="1">
                <a:ea typeface="+mn-lt"/>
                <a:cs typeface="+mn-lt"/>
              </a:rPr>
              <a:t>, M., Uhlíř, P., &amp; Kuchařová, Z. (2015). Canisterapie a její možnosti využití v rehabilitaci. </a:t>
            </a:r>
            <a:r>
              <a:rPr lang="cs-CZ" i="1" err="1">
                <a:ea typeface="+mn-lt"/>
                <a:cs typeface="+mn-lt"/>
              </a:rPr>
              <a:t>Rehabilitation</a:t>
            </a:r>
            <a:r>
              <a:rPr lang="cs-CZ" i="1">
                <a:ea typeface="+mn-lt"/>
                <a:cs typeface="+mn-lt"/>
              </a:rPr>
              <a:t> &amp; </a:t>
            </a:r>
            <a:r>
              <a:rPr lang="cs-CZ" i="1" err="1">
                <a:ea typeface="+mn-lt"/>
                <a:cs typeface="+mn-lt"/>
              </a:rPr>
              <a:t>Physical</a:t>
            </a:r>
            <a:r>
              <a:rPr lang="cs-CZ" i="1">
                <a:ea typeface="+mn-lt"/>
                <a:cs typeface="+mn-lt"/>
              </a:rPr>
              <a:t> </a:t>
            </a:r>
            <a:r>
              <a:rPr lang="cs-CZ" i="1" err="1">
                <a:ea typeface="+mn-lt"/>
                <a:cs typeface="+mn-lt"/>
              </a:rPr>
              <a:t>Medicine</a:t>
            </a:r>
            <a:r>
              <a:rPr lang="cs-CZ" i="1">
                <a:ea typeface="+mn-lt"/>
                <a:cs typeface="+mn-lt"/>
              </a:rPr>
              <a:t>/Rehabilitace a </a:t>
            </a:r>
            <a:r>
              <a:rPr lang="cs-CZ" i="1" err="1">
                <a:ea typeface="+mn-lt"/>
                <a:cs typeface="+mn-lt"/>
              </a:rPr>
              <a:t>Fyzikalni</a:t>
            </a:r>
            <a:r>
              <a:rPr lang="cs-CZ" i="1">
                <a:ea typeface="+mn-lt"/>
                <a:cs typeface="+mn-lt"/>
              </a:rPr>
              <a:t> </a:t>
            </a:r>
            <a:r>
              <a:rPr lang="cs-CZ" i="1" err="1">
                <a:ea typeface="+mn-lt"/>
                <a:cs typeface="+mn-lt"/>
              </a:rPr>
              <a:t>Lekarstvi</a:t>
            </a:r>
            <a:r>
              <a:rPr lang="cs-CZ" i="1">
                <a:ea typeface="+mn-lt"/>
                <a:cs typeface="+mn-lt"/>
              </a:rPr>
              <a:t>, 22(1).</a:t>
            </a:r>
          </a:p>
          <a:p>
            <a:pPr algn="just"/>
            <a:endParaRPr lang="cs-CZ" i="1">
              <a:ea typeface="+mn-lt"/>
              <a:cs typeface="+mn-lt"/>
            </a:endParaRPr>
          </a:p>
          <a:p>
            <a:pPr algn="just"/>
            <a:endParaRPr lang="cs-CZ" i="1"/>
          </a:p>
        </p:txBody>
      </p:sp>
    </p:spTree>
    <p:extLst>
      <p:ext uri="{BB962C8B-B14F-4D97-AF65-F5344CB8AC3E}">
        <p14:creationId xmlns:p14="http://schemas.microsoft.com/office/powerpoint/2010/main" val="417208387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8000"/>
              </a:schemeClr>
              <a:schemeClr val="bg2">
                <a:tint val="99000"/>
                <a:shade val="96000"/>
                <a:satMod val="105000"/>
              </a:schemeClr>
            </a:duotone>
          </a:blip>
          <a:tile tx="0" ty="0" sx="100000" sy="100000" flip="none" algn="tl"/>
        </a:blipFill>
        <a:effectLst/>
      </p:bgPr>
    </p:bg>
    <p:spTree>
      <p:nvGrpSpPr>
        <p:cNvPr id="1" name=""/>
        <p:cNvGrpSpPr/>
        <p:nvPr/>
      </p:nvGrpSpPr>
      <p:grpSpPr>
        <a:xfrm>
          <a:off x="0" y="0"/>
          <a:ext cx="0" cy="0"/>
          <a:chOff x="0" y="0"/>
          <a:chExt cx="0" cy="0"/>
        </a:xfrm>
      </p:grpSpPr>
      <p:sp>
        <p:nvSpPr>
          <p:cNvPr id="80" name="Rectangle 82">
            <a:extLst>
              <a:ext uri="{FF2B5EF4-FFF2-40B4-BE49-F238E27FC236}">
                <a16:creationId xmlns:a16="http://schemas.microsoft.com/office/drawing/2014/main" id="{6343C326-A55B-48C9-AC97-417D5349B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5" name="Rectangle 84">
            <a:extLst>
              <a:ext uri="{FF2B5EF4-FFF2-40B4-BE49-F238E27FC236}">
                <a16:creationId xmlns:a16="http://schemas.microsoft.com/office/drawing/2014/main" id="{05199DC7-A76E-4D53-978D-FE9964B4EE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4DED6C1-4644-4EF9-95B6-C79E5FFEE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TextovéPole 64">
            <a:extLst>
              <a:ext uri="{FF2B5EF4-FFF2-40B4-BE49-F238E27FC236}">
                <a16:creationId xmlns:a16="http://schemas.microsoft.com/office/drawing/2014/main" id="{559B241C-F0CB-47E7-AD60-4061CE46923E}"/>
              </a:ext>
            </a:extLst>
          </p:cNvPr>
          <p:cNvSpPr txBox="1"/>
          <p:nvPr/>
        </p:nvSpPr>
        <p:spPr>
          <a:xfrm>
            <a:off x="365759" y="2166364"/>
            <a:ext cx="11471565" cy="17393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80000"/>
              </a:lnSpc>
              <a:spcBef>
                <a:spcPct val="0"/>
              </a:spcBef>
              <a:spcAft>
                <a:spcPts val="600"/>
              </a:spcAft>
              <a:buClr>
                <a:schemeClr val="tx1"/>
              </a:buClr>
            </a:pPr>
            <a:r>
              <a:rPr lang="en-US" sz="6000" cap="all" spc="150">
                <a:solidFill>
                  <a:schemeClr val="bg2"/>
                </a:solidFill>
                <a:latin typeface="+mj-lt"/>
                <a:ea typeface="+mj-ea"/>
                <a:cs typeface="+mj-cs"/>
              </a:rPr>
              <a:t>DĚKUJI ZA POZORNOST</a:t>
            </a:r>
          </a:p>
        </p:txBody>
      </p:sp>
      <p:sp>
        <p:nvSpPr>
          <p:cNvPr id="2" name="TextovéPole 1">
            <a:extLst>
              <a:ext uri="{FF2B5EF4-FFF2-40B4-BE49-F238E27FC236}">
                <a16:creationId xmlns:a16="http://schemas.microsoft.com/office/drawing/2014/main" id="{DCB078B2-F9CE-48E8-A059-239014DDAE16}"/>
              </a:ext>
            </a:extLst>
          </p:cNvPr>
          <p:cNvSpPr txBox="1"/>
          <p:nvPr/>
        </p:nvSpPr>
        <p:spPr>
          <a:xfrm>
            <a:off x="2354765" y="4129669"/>
            <a:ext cx="74824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cs-CZ" sz="2400"/>
              <a:t>V případě dotazů: adelazdychova@seznam.cz</a:t>
            </a:r>
          </a:p>
        </p:txBody>
      </p:sp>
    </p:spTree>
    <p:extLst>
      <p:ext uri="{BB962C8B-B14F-4D97-AF65-F5344CB8AC3E}">
        <p14:creationId xmlns:p14="http://schemas.microsoft.com/office/powerpoint/2010/main" val="3849900307"/>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ysClr val="windowText" lastClr="000000"/>
      </a:dk1>
      <a:lt1>
        <a:sysClr val="window" lastClr="FFFFFF"/>
      </a:lt1>
      <a:dk2>
        <a:srgbClr val="323232"/>
      </a:dk2>
      <a:lt2>
        <a:srgbClr val="E3DED1"/>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tint val="98000"/>
              </a:schemeClr>
              <a:schemeClr val="phClr">
                <a:tint val="99000"/>
                <a:shade val="96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C3935CB6-B0E3-44A7-AB37-996D901F73AB}"/>
    </a:ext>
  </a:extLst>
</a:theme>
</file>

<file path=docProps/app.xml><?xml version="1.0" encoding="utf-8"?>
<Properties xmlns="http://schemas.openxmlformats.org/officeDocument/2006/extended-properties" xmlns:vt="http://schemas.openxmlformats.org/officeDocument/2006/docPropsVTypes">
  <TotalTime>0</TotalTime>
  <Words>659</Words>
  <Application>Microsoft Office PowerPoint</Application>
  <PresentationFormat>Širokoúhlá obrazovka</PresentationFormat>
  <Paragraphs>49</Paragraphs>
  <Slides>9</Slides>
  <Notes>0</Notes>
  <HiddenSlides>0</HiddenSlides>
  <MMClips>9</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9</vt:i4>
      </vt:variant>
    </vt:vector>
  </HeadingPairs>
  <TitlesOfParts>
    <vt:vector size="13" baseType="lpstr">
      <vt:lpstr>Arial</vt:lpstr>
      <vt:lpstr>Corbel</vt:lpstr>
      <vt:lpstr>Wingdings</vt:lpstr>
      <vt:lpstr>Banded</vt:lpstr>
      <vt:lpstr>Terapeutičtí a asistenční psi a jejich vliv na člověka</vt:lpstr>
      <vt:lpstr>Téma A CÍL PRÁCE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Čábelková Inna</dc:creator>
  <cp:lastModifiedBy>Čábelková Inna</cp:lastModifiedBy>
  <cp:revision>6</cp:revision>
  <dcterms:created xsi:type="dcterms:W3CDTF">2021-05-10T14:52:40Z</dcterms:created>
  <dcterms:modified xsi:type="dcterms:W3CDTF">2021-05-19T14:19:53Z</dcterms:modified>
</cp:coreProperties>
</file>