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Звуковые средства русского языка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Фонетика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228203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гласных звуков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cs-CZ" altLang="ru-RU" sz="2400" dirty="0" err="1"/>
              <a:t>Гласные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звуки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классифицируются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</a:t>
            </a:r>
            <a:r>
              <a:rPr lang="cs-CZ" altLang="ru-RU" sz="2400" dirty="0"/>
              <a:t>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altLang="ru-RU" sz="2400" dirty="0"/>
              <a:t>	- </a:t>
            </a:r>
            <a:r>
              <a:rPr lang="cs-CZ" altLang="ru-RU" sz="2400" dirty="0" err="1"/>
              <a:t>участию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губ</a:t>
            </a:r>
            <a:r>
              <a:rPr lang="cs-CZ" altLang="ru-RU" sz="2400" dirty="0"/>
              <a:t> в </a:t>
            </a:r>
            <a:r>
              <a:rPr lang="cs-CZ" altLang="ru-RU" sz="2400" dirty="0" err="1"/>
              <a:t>их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образовании</a:t>
            </a:r>
            <a:r>
              <a:rPr lang="ru-RU" altLang="ru-RU" sz="2400" dirty="0"/>
              <a:t>: </a:t>
            </a:r>
            <a:r>
              <a:rPr lang="cs-CZ" altLang="ru-RU" sz="2400" dirty="0" err="1">
                <a:solidFill>
                  <a:schemeClr val="tx2"/>
                </a:solidFill>
              </a:rPr>
              <a:t>лабиализованные</a:t>
            </a:r>
            <a:r>
              <a:rPr lang="cs-CZ" altLang="ru-RU" sz="2400" dirty="0"/>
              <a:t> (</a:t>
            </a:r>
            <a:r>
              <a:rPr lang="cs-CZ" altLang="ru-RU" sz="2400" dirty="0" err="1"/>
              <a:t>от</a:t>
            </a:r>
            <a:r>
              <a:rPr lang="cs-CZ" altLang="ru-RU" sz="2400" dirty="0"/>
              <a:t> </a:t>
            </a:r>
            <a:r>
              <a:rPr lang="ru-RU" altLang="ru-RU" sz="2400" dirty="0"/>
              <a:t>л</a:t>
            </a:r>
            <a:r>
              <a:rPr lang="cs-CZ" altLang="ru-RU" sz="2400" dirty="0" err="1"/>
              <a:t>ат</a:t>
            </a:r>
            <a:r>
              <a:rPr lang="cs-CZ" altLang="ru-RU" sz="2400" dirty="0"/>
              <a:t>. </a:t>
            </a:r>
            <a:r>
              <a:rPr lang="cs-CZ" altLang="ru-RU" sz="2400" dirty="0" err="1"/>
              <a:t>labialis</a:t>
            </a:r>
            <a:r>
              <a:rPr lang="cs-CZ" altLang="ru-RU" sz="2400" dirty="0"/>
              <a:t> - </a:t>
            </a:r>
            <a:r>
              <a:rPr lang="cs-CZ" altLang="ru-RU" sz="2400" dirty="0" err="1"/>
              <a:t>губной</a:t>
            </a:r>
            <a:r>
              <a:rPr lang="cs-CZ" altLang="ru-RU" sz="2400" dirty="0"/>
              <a:t>)</a:t>
            </a:r>
            <a:r>
              <a:rPr lang="ru-RU" altLang="ru-RU" sz="2400" dirty="0"/>
              <a:t> </a:t>
            </a:r>
            <a:r>
              <a:rPr lang="cs-CZ" altLang="ru-RU" sz="2400" dirty="0"/>
              <a:t>и </a:t>
            </a:r>
            <a:r>
              <a:rPr lang="cs-CZ" altLang="ru-RU" sz="2400" dirty="0" err="1">
                <a:solidFill>
                  <a:schemeClr val="tx2"/>
                </a:solidFill>
              </a:rPr>
              <a:t>нелабиализованные</a:t>
            </a:r>
            <a:r>
              <a:rPr lang="ru-RU" altLang="ru-RU" sz="2400" dirty="0">
                <a:solidFill>
                  <a:schemeClr val="tx2"/>
                </a:solidFill>
              </a:rPr>
              <a:t> </a:t>
            </a:r>
            <a:r>
              <a:rPr lang="ru-RU" altLang="ru-RU" sz="2400" dirty="0"/>
              <a:t>гласные</a:t>
            </a:r>
            <a:r>
              <a:rPr lang="cs-CZ" altLang="ru-RU" sz="2400" dirty="0"/>
              <a:t>;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altLang="ru-RU" sz="2400" dirty="0"/>
              <a:t>	- </a:t>
            </a:r>
            <a:r>
              <a:rPr lang="cs-CZ" altLang="ru-RU" sz="2400" dirty="0" err="1"/>
              <a:t>движению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горизонтали</a:t>
            </a:r>
            <a:r>
              <a:rPr lang="ru-RU" altLang="ru-RU" sz="2400" dirty="0"/>
              <a:t>:</a:t>
            </a:r>
            <a:r>
              <a:rPr lang="cs-CZ" altLang="ru-RU" sz="2400" dirty="0"/>
              <a:t> </a:t>
            </a:r>
            <a:r>
              <a:rPr lang="ru-RU" altLang="ru-RU" sz="2400" dirty="0"/>
              <a:t>гласные </a:t>
            </a:r>
            <a:r>
              <a:rPr lang="cs-CZ" altLang="ru-RU" sz="2400" dirty="0" err="1">
                <a:solidFill>
                  <a:schemeClr val="tx2"/>
                </a:solidFill>
              </a:rPr>
              <a:t>переднего</a:t>
            </a:r>
            <a:r>
              <a:rPr lang="cs-CZ" altLang="ru-RU" sz="2400" dirty="0">
                <a:solidFill>
                  <a:schemeClr val="tx2"/>
                </a:solidFill>
              </a:rPr>
              <a:t> </a:t>
            </a:r>
            <a:r>
              <a:rPr lang="cs-CZ" altLang="ru-RU" sz="2400" dirty="0" err="1">
                <a:solidFill>
                  <a:schemeClr val="tx2"/>
                </a:solidFill>
              </a:rPr>
              <a:t>ряда</a:t>
            </a:r>
            <a:r>
              <a:rPr lang="cs-CZ" altLang="ru-RU" sz="2400" dirty="0">
                <a:solidFill>
                  <a:schemeClr val="tx2"/>
                </a:solidFill>
              </a:rPr>
              <a:t>, </a:t>
            </a:r>
            <a:r>
              <a:rPr lang="cs-CZ" altLang="ru-RU" sz="2400" dirty="0" err="1">
                <a:solidFill>
                  <a:schemeClr val="tx2"/>
                </a:solidFill>
              </a:rPr>
              <a:t>среднего</a:t>
            </a:r>
            <a:r>
              <a:rPr lang="cs-CZ" altLang="ru-RU" sz="2400" dirty="0">
                <a:solidFill>
                  <a:schemeClr val="tx2"/>
                </a:solidFill>
              </a:rPr>
              <a:t> </a:t>
            </a:r>
            <a:r>
              <a:rPr lang="cs-CZ" altLang="ru-RU" sz="2400" dirty="0" err="1">
                <a:solidFill>
                  <a:schemeClr val="tx2"/>
                </a:solidFill>
              </a:rPr>
              <a:t>ряда</a:t>
            </a:r>
            <a:r>
              <a:rPr lang="cs-CZ" altLang="ru-RU" sz="2400" dirty="0">
                <a:solidFill>
                  <a:schemeClr val="tx2"/>
                </a:solidFill>
              </a:rPr>
              <a:t>, </a:t>
            </a:r>
            <a:r>
              <a:rPr lang="cs-CZ" altLang="ru-RU" sz="2400" dirty="0" err="1">
                <a:solidFill>
                  <a:schemeClr val="tx2"/>
                </a:solidFill>
              </a:rPr>
              <a:t>заднего</a:t>
            </a:r>
            <a:r>
              <a:rPr lang="cs-CZ" altLang="ru-RU" sz="2400" dirty="0">
                <a:solidFill>
                  <a:schemeClr val="tx2"/>
                </a:solidFill>
              </a:rPr>
              <a:t> </a:t>
            </a:r>
            <a:r>
              <a:rPr lang="cs-CZ" altLang="ru-RU" sz="2400" dirty="0" err="1">
                <a:solidFill>
                  <a:schemeClr val="tx2"/>
                </a:solidFill>
              </a:rPr>
              <a:t>ряда</a:t>
            </a:r>
            <a:r>
              <a:rPr lang="cs-CZ" altLang="ru-RU" sz="2400" dirty="0"/>
              <a:t>;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altLang="ru-RU" sz="2400" dirty="0"/>
              <a:t>	- </a:t>
            </a:r>
            <a:r>
              <a:rPr lang="cs-CZ" altLang="ru-RU" sz="2400" dirty="0" err="1"/>
              <a:t>движению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вертикали</a:t>
            </a:r>
            <a:r>
              <a:rPr lang="ru-RU" altLang="ru-RU" sz="2400" dirty="0"/>
              <a:t>:</a:t>
            </a:r>
            <a:r>
              <a:rPr lang="cs-CZ" altLang="ru-RU" sz="2400" dirty="0"/>
              <a:t> </a:t>
            </a:r>
            <a:r>
              <a:rPr lang="ru-RU" altLang="ru-RU" sz="2400" dirty="0"/>
              <a:t>гласные</a:t>
            </a:r>
            <a:r>
              <a:rPr lang="cs-CZ" altLang="ru-RU" sz="2400" dirty="0"/>
              <a:t> </a:t>
            </a:r>
            <a:r>
              <a:rPr lang="cs-CZ" altLang="ru-RU" sz="2400" dirty="0" err="1">
                <a:solidFill>
                  <a:schemeClr val="tx2"/>
                </a:solidFill>
              </a:rPr>
              <a:t>верхнего</a:t>
            </a:r>
            <a:r>
              <a:rPr lang="cs-CZ" altLang="ru-RU" sz="2400" dirty="0">
                <a:solidFill>
                  <a:schemeClr val="tx2"/>
                </a:solidFill>
              </a:rPr>
              <a:t> </a:t>
            </a:r>
            <a:r>
              <a:rPr lang="cs-CZ" altLang="ru-RU" sz="2400" dirty="0" err="1">
                <a:solidFill>
                  <a:schemeClr val="tx2"/>
                </a:solidFill>
              </a:rPr>
              <a:t>подъ</a:t>
            </a:r>
            <a:r>
              <a:rPr lang="ru-RU" altLang="ru-RU" sz="2400" dirty="0">
                <a:solidFill>
                  <a:schemeClr val="tx2"/>
                </a:solidFill>
              </a:rPr>
              <a:t>ё</a:t>
            </a:r>
            <a:r>
              <a:rPr lang="cs-CZ" altLang="ru-RU" sz="2400" dirty="0" err="1">
                <a:solidFill>
                  <a:schemeClr val="tx2"/>
                </a:solidFill>
              </a:rPr>
              <a:t>ма</a:t>
            </a:r>
            <a:r>
              <a:rPr lang="cs-CZ" altLang="ru-RU" sz="2400" dirty="0">
                <a:solidFill>
                  <a:schemeClr val="tx2"/>
                </a:solidFill>
              </a:rPr>
              <a:t>, </a:t>
            </a:r>
            <a:r>
              <a:rPr lang="cs-CZ" altLang="ru-RU" sz="2400" dirty="0" err="1">
                <a:solidFill>
                  <a:schemeClr val="tx2"/>
                </a:solidFill>
              </a:rPr>
              <a:t>среднего</a:t>
            </a:r>
            <a:r>
              <a:rPr lang="cs-CZ" altLang="ru-RU" sz="2400" dirty="0">
                <a:solidFill>
                  <a:schemeClr val="tx2"/>
                </a:solidFill>
              </a:rPr>
              <a:t> </a:t>
            </a:r>
            <a:r>
              <a:rPr lang="cs-CZ" altLang="ru-RU" sz="2400" dirty="0" err="1">
                <a:solidFill>
                  <a:schemeClr val="tx2"/>
                </a:solidFill>
              </a:rPr>
              <a:t>подъ</a:t>
            </a:r>
            <a:r>
              <a:rPr lang="ru-RU" altLang="ru-RU" sz="2400" dirty="0">
                <a:solidFill>
                  <a:schemeClr val="tx2"/>
                </a:solidFill>
              </a:rPr>
              <a:t>ё</a:t>
            </a:r>
            <a:r>
              <a:rPr lang="cs-CZ" altLang="ru-RU" sz="2400" dirty="0" err="1">
                <a:solidFill>
                  <a:schemeClr val="tx2"/>
                </a:solidFill>
              </a:rPr>
              <a:t>ма</a:t>
            </a:r>
            <a:r>
              <a:rPr lang="cs-CZ" altLang="ru-RU" sz="2400" dirty="0">
                <a:solidFill>
                  <a:schemeClr val="tx2"/>
                </a:solidFill>
              </a:rPr>
              <a:t>, </a:t>
            </a:r>
            <a:r>
              <a:rPr lang="cs-CZ" altLang="ru-RU" sz="2400" dirty="0" err="1">
                <a:solidFill>
                  <a:schemeClr val="tx2"/>
                </a:solidFill>
              </a:rPr>
              <a:t>нижнего</a:t>
            </a:r>
            <a:r>
              <a:rPr lang="cs-CZ" altLang="ru-RU" sz="2400" dirty="0">
                <a:solidFill>
                  <a:schemeClr val="tx2"/>
                </a:solidFill>
              </a:rPr>
              <a:t> </a:t>
            </a:r>
            <a:r>
              <a:rPr lang="cs-CZ" altLang="ru-RU" sz="2400" dirty="0" err="1">
                <a:solidFill>
                  <a:schemeClr val="tx2"/>
                </a:solidFill>
              </a:rPr>
              <a:t>подъ</a:t>
            </a:r>
            <a:r>
              <a:rPr lang="ru-RU" altLang="ru-RU" sz="2400" dirty="0">
                <a:solidFill>
                  <a:schemeClr val="tx2"/>
                </a:solidFill>
              </a:rPr>
              <a:t>ё</a:t>
            </a:r>
            <a:r>
              <a:rPr lang="cs-CZ" altLang="ru-RU" sz="2400" dirty="0" err="1">
                <a:solidFill>
                  <a:schemeClr val="tx2"/>
                </a:solidFill>
              </a:rPr>
              <a:t>ма</a:t>
            </a:r>
            <a:r>
              <a:rPr lang="cs-CZ" altLang="ru-RU" sz="2400" dirty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112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[а]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116"/>
          <a:stretch/>
        </p:blipFill>
        <p:spPr bwMode="auto">
          <a:xfrm>
            <a:off x="8642480" y="3543300"/>
            <a:ext cx="3142297" cy="2698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Р</a:t>
            </a:r>
            <a:r>
              <a:rPr lang="cs-CZ" altLang="ru-RU" sz="2400" dirty="0" err="1"/>
              <a:t>от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широко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раскрыт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язык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лежит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дне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полости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рта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корень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оттянут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не</a:t>
            </a:r>
            <a:r>
              <a:rPr lang="ru-RU" altLang="ru-RU" sz="2400" dirty="0"/>
              <a:t>много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назад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губы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расслаблены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не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округлены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не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вытянуты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впер</a:t>
            </a:r>
            <a:r>
              <a:rPr lang="ru-RU" altLang="ru-RU" sz="2400" dirty="0"/>
              <a:t>ё</a:t>
            </a:r>
            <a:r>
              <a:rPr lang="cs-CZ" altLang="ru-RU" sz="2400" dirty="0"/>
              <a:t>д. </a:t>
            </a:r>
            <a:endParaRPr lang="ru-RU" altLang="ru-RU" sz="2400" dirty="0"/>
          </a:p>
          <a:p>
            <a:pPr marL="0" indent="0">
              <a:buNone/>
            </a:pPr>
            <a:r>
              <a:rPr lang="cs-CZ" altLang="ru-RU" sz="2400" dirty="0" err="1"/>
              <a:t>Гласный</a:t>
            </a:r>
            <a:r>
              <a:rPr lang="cs-CZ" altLang="ru-RU" sz="2400" dirty="0"/>
              <a:t> [а] </a:t>
            </a:r>
            <a:r>
              <a:rPr lang="cs-CZ" altLang="ru-RU" sz="2400" dirty="0" err="1"/>
              <a:t>нелабиализованн</a:t>
            </a:r>
            <a:r>
              <a:rPr lang="ru-RU" altLang="ru-RU" sz="2400" dirty="0"/>
              <a:t>ый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нижнего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подъ</a:t>
            </a:r>
            <a:r>
              <a:rPr lang="ru-RU" altLang="ru-RU" sz="2400" dirty="0"/>
              <a:t>ё</a:t>
            </a:r>
            <a:r>
              <a:rPr lang="cs-CZ" altLang="ru-RU" sz="2400" dirty="0" err="1"/>
              <a:t>ма</a:t>
            </a:r>
            <a:r>
              <a:rPr lang="ru-RU" altLang="ru-RU" sz="2400" dirty="0"/>
              <a:t>, </a:t>
            </a:r>
            <a:r>
              <a:rPr lang="cs-CZ" altLang="ru-RU" sz="2400" dirty="0" err="1"/>
              <a:t>средне</a:t>
            </a:r>
            <a:r>
              <a:rPr lang="ru-RU" altLang="ru-RU" sz="2400" dirty="0"/>
              <a:t>го </a:t>
            </a:r>
            <a:r>
              <a:rPr lang="cs-CZ" altLang="ru-RU" sz="2400" dirty="0" err="1"/>
              <a:t>ряд</a:t>
            </a:r>
            <a:r>
              <a:rPr lang="ru-RU" altLang="ru-RU" sz="2400" dirty="0"/>
              <a:t>а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875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[о]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Г</a:t>
            </a:r>
            <a:r>
              <a:rPr lang="cs-CZ" altLang="ru-RU" sz="2400" dirty="0" err="1"/>
              <a:t>убы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вытянуты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впер</a:t>
            </a:r>
            <a:r>
              <a:rPr lang="ru-RU" altLang="ru-RU" sz="2400" dirty="0"/>
              <a:t>ё</a:t>
            </a:r>
            <a:r>
              <a:rPr lang="cs-CZ" altLang="ru-RU" sz="2400" dirty="0"/>
              <a:t>д и </a:t>
            </a:r>
            <a:r>
              <a:rPr lang="cs-CZ" altLang="ru-RU" sz="2400" dirty="0" err="1"/>
              <a:t>округлены</a:t>
            </a:r>
            <a:r>
              <a:rPr lang="ru-RU" altLang="ru-RU" sz="2400" dirty="0"/>
              <a:t>,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отодвинут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назад</a:t>
            </a:r>
            <a:r>
              <a:rPr lang="cs-CZ" altLang="ru-RU" sz="2400" dirty="0"/>
              <a:t> и </a:t>
            </a:r>
            <a:r>
              <a:rPr lang="cs-CZ" altLang="ru-RU" sz="2400" dirty="0" err="1"/>
              <a:t>поднят</a:t>
            </a:r>
            <a:r>
              <a:rPr lang="cs-CZ" altLang="ru-RU" sz="2400" dirty="0"/>
              <a:t> в </a:t>
            </a:r>
            <a:r>
              <a:rPr lang="cs-CZ" altLang="ru-RU" sz="2400" dirty="0" err="1"/>
              <a:t>своей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задней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части</a:t>
            </a:r>
            <a:r>
              <a:rPr lang="cs-CZ" altLang="ru-RU" sz="2400" dirty="0"/>
              <a:t> к </a:t>
            </a:r>
            <a:r>
              <a:rPr lang="cs-CZ" altLang="ru-RU" sz="2400" dirty="0" err="1"/>
              <a:t>нёбу</a:t>
            </a:r>
            <a:r>
              <a:rPr lang="ru-RU" altLang="ru-RU" sz="2400" dirty="0"/>
              <a:t>.</a:t>
            </a:r>
            <a:r>
              <a:rPr lang="cs-CZ" altLang="ru-RU" sz="2400" dirty="0"/>
              <a:t> </a:t>
            </a:r>
            <a:r>
              <a:rPr lang="ru-RU" altLang="ru-RU" sz="2400" dirty="0"/>
              <a:t>	</a:t>
            </a:r>
          </a:p>
          <a:p>
            <a:pPr marL="0" indent="0">
              <a:buNone/>
            </a:pPr>
            <a:r>
              <a:rPr lang="ru-RU" altLang="ru-RU" sz="2400" dirty="0"/>
              <a:t>Гл</a:t>
            </a:r>
            <a:r>
              <a:rPr lang="cs-CZ" altLang="ru-RU" sz="2400" dirty="0" err="1"/>
              <a:t>асный</a:t>
            </a:r>
            <a:r>
              <a:rPr lang="cs-CZ" altLang="ru-RU" sz="2400" dirty="0"/>
              <a:t> [о] </a:t>
            </a:r>
            <a:r>
              <a:rPr lang="cs-CZ" altLang="ru-RU" sz="2400" dirty="0" err="1"/>
              <a:t>лабиализованный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среднего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подъема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заднего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ряда</a:t>
            </a:r>
            <a:r>
              <a:rPr lang="cs-CZ" altLang="ru-RU" sz="2400" dirty="0"/>
              <a:t>.</a:t>
            </a:r>
            <a:endParaRPr lang="cs-CZ" sz="24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10"/>
          <a:stretch/>
        </p:blipFill>
        <p:spPr bwMode="auto">
          <a:xfrm>
            <a:off x="8961120" y="3943350"/>
            <a:ext cx="3027299" cy="2653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249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[ы]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80"/>
          <a:stretch/>
        </p:blipFill>
        <p:spPr bwMode="auto">
          <a:xfrm>
            <a:off x="9132570" y="3954780"/>
            <a:ext cx="2830449" cy="259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П</a:t>
            </a:r>
            <a:r>
              <a:rPr lang="cs-CZ" altLang="ru-RU" sz="2400" dirty="0" err="1"/>
              <a:t>роизносится</a:t>
            </a:r>
            <a:r>
              <a:rPr lang="cs-CZ" altLang="ru-RU" sz="2400" dirty="0"/>
              <a:t> с </a:t>
            </a:r>
            <a:r>
              <a:rPr lang="cs-CZ" altLang="ru-RU" sz="2400" dirty="0" err="1"/>
              <a:t>высоким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подъ</a:t>
            </a:r>
            <a:r>
              <a:rPr lang="ru-RU" altLang="ru-RU" sz="2400" dirty="0"/>
              <a:t>ё</a:t>
            </a:r>
            <a:r>
              <a:rPr lang="cs-CZ" altLang="ru-RU" sz="2400" dirty="0" err="1"/>
              <a:t>мом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задней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части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губы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принимают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участия</a:t>
            </a:r>
            <a:r>
              <a:rPr lang="cs-CZ" altLang="ru-RU" sz="2400" dirty="0"/>
              <a:t> в </a:t>
            </a:r>
            <a:r>
              <a:rPr lang="cs-CZ" altLang="ru-RU" sz="2400" dirty="0" err="1"/>
              <a:t>артикуляции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они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вытянуты</a:t>
            </a:r>
            <a:r>
              <a:rPr lang="cs-CZ" altLang="ru-RU" sz="2400" dirty="0"/>
              <a:t> и </a:t>
            </a:r>
            <a:r>
              <a:rPr lang="cs-CZ" altLang="ru-RU" sz="2400" dirty="0" err="1"/>
              <a:t>не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округлены</a:t>
            </a:r>
            <a:r>
              <a:rPr lang="cs-CZ" altLang="ru-RU" sz="2400" dirty="0"/>
              <a:t>; </a:t>
            </a:r>
            <a:r>
              <a:rPr lang="cs-CZ" altLang="ru-RU" sz="2400" dirty="0" err="1"/>
              <a:t>тело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распластано</a:t>
            </a:r>
            <a:r>
              <a:rPr lang="cs-CZ" altLang="ru-RU" sz="2400" dirty="0"/>
              <a:t> в </a:t>
            </a:r>
            <a:r>
              <a:rPr lang="cs-CZ" altLang="ru-RU" sz="2400" dirty="0" err="1"/>
              <a:t>полости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рта</a:t>
            </a:r>
            <a:r>
              <a:rPr lang="cs-CZ" altLang="ru-RU" sz="2400" dirty="0"/>
              <a:t> и </a:t>
            </a:r>
            <a:r>
              <a:rPr lang="cs-CZ" altLang="ru-RU" sz="2400" dirty="0" err="1"/>
              <a:t>несколько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отодвинуто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назад</a:t>
            </a:r>
            <a:r>
              <a:rPr lang="ru-RU" altLang="ru-RU" sz="2400" dirty="0"/>
              <a:t>.</a:t>
            </a:r>
            <a:r>
              <a:rPr lang="cs-CZ" altLang="ru-RU" sz="2400" dirty="0"/>
              <a:t> </a:t>
            </a:r>
            <a:r>
              <a:rPr lang="ru-RU" altLang="ru-RU" sz="2400" dirty="0"/>
              <a:t>	</a:t>
            </a:r>
          </a:p>
          <a:p>
            <a:pPr marL="0" indent="0">
              <a:buNone/>
            </a:pPr>
            <a:r>
              <a:rPr lang="ru-RU" altLang="ru-RU" sz="2400" dirty="0"/>
              <a:t>Г</a:t>
            </a:r>
            <a:r>
              <a:rPr lang="cs-CZ" altLang="ru-RU" sz="2400" dirty="0" err="1"/>
              <a:t>ласный</a:t>
            </a:r>
            <a:r>
              <a:rPr lang="cs-CZ" altLang="ru-RU" sz="2400" dirty="0"/>
              <a:t> [ы] </a:t>
            </a:r>
            <a:r>
              <a:rPr lang="cs-CZ" altLang="ru-RU" sz="2400" dirty="0" err="1"/>
              <a:t>нелабиализованный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верхнего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подъ</a:t>
            </a:r>
            <a:r>
              <a:rPr lang="ru-RU" altLang="ru-RU" sz="2400" dirty="0"/>
              <a:t>ё</a:t>
            </a:r>
            <a:r>
              <a:rPr lang="cs-CZ" altLang="ru-RU" sz="2400" dirty="0" err="1"/>
              <a:t>ма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среднего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ряда</a:t>
            </a:r>
            <a:r>
              <a:rPr lang="cs-CZ" altLang="ru-RU" sz="2400" dirty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787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80"/>
          <a:stretch/>
        </p:blipFill>
        <p:spPr bwMode="auto">
          <a:xfrm>
            <a:off x="9132570" y="3954780"/>
            <a:ext cx="2830449" cy="259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[и]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Г</a:t>
            </a:r>
            <a:r>
              <a:rPr lang="cs-CZ" altLang="ru-RU" sz="2400" dirty="0" err="1"/>
              <a:t>убы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раздвинуты</a:t>
            </a:r>
            <a:r>
              <a:rPr lang="cs-CZ" altLang="ru-RU" sz="2400" dirty="0"/>
              <a:t>, </a:t>
            </a:r>
            <a:r>
              <a:rPr lang="ru-RU" altLang="ru-RU" sz="2400" dirty="0"/>
              <a:t>не округлены. С</a:t>
            </a:r>
            <a:r>
              <a:rPr lang="cs-CZ" altLang="ru-RU" sz="2400" dirty="0" err="1"/>
              <a:t>редняя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часть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спинки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продвинута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горизонтали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впер</a:t>
            </a:r>
            <a:r>
              <a:rPr lang="ru-RU" altLang="ru-RU" sz="2400" dirty="0"/>
              <a:t>ё</a:t>
            </a:r>
            <a:r>
              <a:rPr lang="cs-CZ" altLang="ru-RU" sz="2400" dirty="0"/>
              <a:t>д</a:t>
            </a:r>
            <a:r>
              <a:rPr lang="ru-RU" altLang="ru-RU" sz="2400" dirty="0"/>
              <a:t>, </a:t>
            </a:r>
            <a:r>
              <a:rPr lang="cs-CZ" altLang="ru-RU" sz="2400" dirty="0" err="1"/>
              <a:t>по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вертикали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сильно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поднята</a:t>
            </a:r>
            <a:r>
              <a:rPr lang="cs-CZ" altLang="ru-RU" sz="2400" dirty="0"/>
              <a:t> к </a:t>
            </a:r>
            <a:r>
              <a:rPr lang="cs-CZ" altLang="ru-RU" sz="2400" dirty="0" err="1"/>
              <a:t>твердому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нёбу</a:t>
            </a:r>
            <a:r>
              <a:rPr lang="cs-CZ" altLang="ru-RU" sz="2400" dirty="0"/>
              <a:t>.</a:t>
            </a:r>
            <a:r>
              <a:rPr lang="ru-RU" altLang="ru-RU" sz="2400" dirty="0"/>
              <a:t> 	</a:t>
            </a:r>
          </a:p>
          <a:p>
            <a:pPr marL="0" indent="0">
              <a:buNone/>
            </a:pPr>
            <a:r>
              <a:rPr lang="ru-RU" altLang="ru-RU" sz="2400" dirty="0"/>
              <a:t>Гл</a:t>
            </a:r>
            <a:r>
              <a:rPr lang="cs-CZ" altLang="ru-RU" sz="2400" dirty="0" err="1"/>
              <a:t>асный</a:t>
            </a:r>
            <a:r>
              <a:rPr lang="cs-CZ" altLang="ru-RU" sz="2400" dirty="0"/>
              <a:t> [и] </a:t>
            </a:r>
            <a:r>
              <a:rPr lang="cs-CZ" altLang="ru-RU" sz="2400" dirty="0" err="1"/>
              <a:t>нелабиализованный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верхнего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подъ</a:t>
            </a:r>
            <a:r>
              <a:rPr lang="ru-RU" altLang="ru-RU" sz="2400" dirty="0"/>
              <a:t>ё</a:t>
            </a:r>
            <a:r>
              <a:rPr lang="cs-CZ" altLang="ru-RU" sz="2400" dirty="0" err="1"/>
              <a:t>ма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переднего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ряда</a:t>
            </a:r>
            <a:r>
              <a:rPr lang="cs-CZ" altLang="ru-RU" sz="2400" dirty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952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[э]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Г</a:t>
            </a:r>
            <a:r>
              <a:rPr lang="cs-CZ" altLang="ru-RU" sz="2400" dirty="0" err="1"/>
              <a:t>убы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нейтральны</a:t>
            </a:r>
            <a:r>
              <a:rPr lang="ru-RU" altLang="ru-RU" sz="2400" dirty="0"/>
              <a:t>,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горизонтали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продвинут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впер</a:t>
            </a:r>
            <a:r>
              <a:rPr lang="ru-RU" altLang="ru-RU" sz="2400" dirty="0"/>
              <a:t>ё</a:t>
            </a:r>
            <a:r>
              <a:rPr lang="cs-CZ" altLang="ru-RU" sz="2400" dirty="0"/>
              <a:t>д, </a:t>
            </a:r>
            <a:r>
              <a:rPr lang="cs-CZ" altLang="ru-RU" sz="2400" dirty="0" err="1"/>
              <a:t>кончик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упирается</a:t>
            </a:r>
            <a:r>
              <a:rPr lang="cs-CZ" altLang="ru-RU" sz="2400" dirty="0"/>
              <a:t> в </a:t>
            </a:r>
            <a:r>
              <a:rPr lang="cs-CZ" altLang="ru-RU" sz="2400" dirty="0" err="1"/>
              <a:t>нижние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зубы</a:t>
            </a:r>
            <a:r>
              <a:rPr lang="cs-CZ" altLang="ru-RU" sz="2400" dirty="0"/>
              <a:t>; </a:t>
            </a:r>
            <a:r>
              <a:rPr lang="cs-CZ" altLang="ru-RU" sz="2400" dirty="0" err="1"/>
              <a:t>по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вертикали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средняя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часть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спинки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языка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немного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приподнята</a:t>
            </a:r>
            <a:r>
              <a:rPr lang="cs-CZ" altLang="ru-RU" sz="2400" dirty="0"/>
              <a:t>. </a:t>
            </a:r>
            <a:endParaRPr lang="ru-RU" altLang="ru-RU" sz="2400" dirty="0"/>
          </a:p>
          <a:p>
            <a:pPr marL="0" indent="0">
              <a:buNone/>
            </a:pPr>
            <a:r>
              <a:rPr lang="cs-CZ" altLang="ru-RU" sz="2400" dirty="0" err="1"/>
              <a:t>Гласный</a:t>
            </a:r>
            <a:r>
              <a:rPr lang="cs-CZ" altLang="ru-RU" sz="2400" dirty="0"/>
              <a:t> [</a:t>
            </a:r>
            <a:r>
              <a:rPr lang="ru-RU" altLang="ru-RU" sz="2400" dirty="0"/>
              <a:t>э</a:t>
            </a:r>
            <a:r>
              <a:rPr lang="cs-CZ" altLang="ru-RU" sz="2400" dirty="0"/>
              <a:t>]</a:t>
            </a:r>
            <a:r>
              <a:rPr lang="ru-RU" altLang="ru-RU" sz="2400" dirty="0"/>
              <a:t> </a:t>
            </a:r>
            <a:r>
              <a:rPr lang="cs-CZ" altLang="ru-RU" sz="2400" dirty="0" err="1"/>
              <a:t>нелабиализованный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переднего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ряда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среднего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подъема</a:t>
            </a:r>
            <a:r>
              <a:rPr lang="cs-CZ" altLang="ru-RU" sz="2400" dirty="0"/>
              <a:t>.</a:t>
            </a:r>
            <a:endParaRPr lang="cs-CZ" sz="24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51"/>
          <a:stretch/>
        </p:blipFill>
        <p:spPr bwMode="auto">
          <a:xfrm>
            <a:off x="8858250" y="3851910"/>
            <a:ext cx="3130804" cy="2764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324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1" b="27832"/>
          <a:stretch/>
        </p:blipFill>
        <p:spPr bwMode="auto">
          <a:xfrm>
            <a:off x="9132570" y="4137660"/>
            <a:ext cx="2839339" cy="2455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[у]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Рот слабо раскрыт, губы сильно округлены и вытянуты вперёд. Язык оттянут назад и приподнят спинкой к нёбу, кончик языка опущен.</a:t>
            </a:r>
          </a:p>
          <a:p>
            <a:pPr marL="0" indent="0">
              <a:buNone/>
            </a:pPr>
            <a:r>
              <a:rPr lang="ru-RU" altLang="ru-RU" sz="2400" dirty="0"/>
              <a:t>Гласный [у] лабиализованный, заднего ряда, верхнего подъема.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1705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1300" y="198507"/>
            <a:ext cx="7729728" cy="1188720"/>
          </a:xfrm>
        </p:spPr>
        <p:txBody>
          <a:bodyPr/>
          <a:lstStyle/>
          <a:p>
            <a:r>
              <a:rPr lang="ru-RU" dirty="0"/>
              <a:t>Вокалический треугольник</a:t>
            </a:r>
            <a:endParaRPr lang="cs-CZ" dirty="0"/>
          </a:p>
        </p:txBody>
      </p:sp>
      <p:graphicFrame>
        <p:nvGraphicFramePr>
          <p:cNvPr id="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34377"/>
              </p:ext>
            </p:extLst>
          </p:nvPr>
        </p:nvGraphicFramePr>
        <p:xfrm>
          <a:off x="1663959" y="1517394"/>
          <a:ext cx="7744410" cy="4678131"/>
        </p:xfrm>
        <a:graphic>
          <a:graphicData uri="http://schemas.openxmlformats.org/drawingml/2006/table">
            <a:tbl>
              <a:tblPr/>
              <a:tblGrid>
                <a:gridCol w="254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1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Передний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ряд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Средний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ряд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Задний ряд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Верхний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подъ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ё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[и]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[ы]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[у]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Средний подъ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ё</a:t>
                      </a: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[э]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[о]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Нижний подъ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ё</a:t>
                      </a: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[а]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Нелабиализованные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Лабиализованные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63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&amp;Fcy;&amp;ocy;&amp;ncy;&amp;iecy;&amp;tcy;&amp;icy;&amp;chcy;&amp;iecy;&amp;scy;&amp;kcy;&amp;icy;&amp;iecy; &amp;iecy;&amp;dcy;&amp;icy;&amp;ncy;&amp;icy;&amp;tscy;&amp;y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16" y="783771"/>
            <a:ext cx="8331115" cy="5701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46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Фонематический – сегментный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Фраза</a:t>
            </a:r>
          </a:p>
          <a:p>
            <a:r>
              <a:rPr lang="ru-RU" sz="2400" dirty="0"/>
              <a:t>самый крупный отрезок звучащей речи</a:t>
            </a:r>
          </a:p>
          <a:p>
            <a:r>
              <a:rPr lang="ru-RU" sz="2400" dirty="0"/>
              <a:t>законченное высказывание (смысл, интонация)</a:t>
            </a:r>
          </a:p>
          <a:p>
            <a:r>
              <a:rPr lang="ru-RU" sz="2400" dirty="0"/>
              <a:t>Пауза – обозначение </a:t>
            </a:r>
            <a:r>
              <a:rPr lang="ru-RU" sz="2400" b="1" dirty="0"/>
              <a:t>//</a:t>
            </a:r>
          </a:p>
          <a:p>
            <a:r>
              <a:rPr lang="ru-RU" sz="2400" dirty="0"/>
              <a:t>Фраза ≠ предложение (фраза может состоять из предложения, но предложение может состоять из нескольких фраз)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290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Фонематический – сегментный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Речевой такт (синтагма)</a:t>
            </a:r>
          </a:p>
          <a:p>
            <a:r>
              <a:rPr lang="ru-RU" sz="2400" dirty="0"/>
              <a:t>часть фразы (интонация, одно дыхание)</a:t>
            </a:r>
          </a:p>
          <a:p>
            <a:r>
              <a:rPr lang="ru-RU" sz="2400" dirty="0"/>
              <a:t>короткая пауза – обозначение </a:t>
            </a:r>
            <a:r>
              <a:rPr lang="ru-RU" sz="2400" b="1" dirty="0"/>
              <a:t>/</a:t>
            </a:r>
            <a:endParaRPr lang="ru-RU" sz="2400" dirty="0"/>
          </a:p>
          <a:p>
            <a:r>
              <a:rPr lang="ru-RU" sz="2400" dirty="0"/>
              <a:t>выделение синтагм зависит от говорящего:</a:t>
            </a:r>
          </a:p>
          <a:p>
            <a:pPr lvl="1"/>
            <a:r>
              <a:rPr lang="ru-RU" sz="2200" dirty="0"/>
              <a:t>Она развлекала его / рисунками детей.</a:t>
            </a:r>
          </a:p>
          <a:p>
            <a:pPr lvl="1"/>
            <a:r>
              <a:rPr lang="ru-RU" sz="2200" dirty="0"/>
              <a:t>Она развлекала его рисунками / детей.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5963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Фонематический – сегментный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Фонетическое слово</a:t>
            </a:r>
          </a:p>
          <a:p>
            <a:r>
              <a:rPr lang="ru-RU" sz="2400" dirty="0"/>
              <a:t>отрезок речевого потока</a:t>
            </a:r>
            <a:r>
              <a:rPr lang="ru-RU" sz="2200" dirty="0"/>
              <a:t>, объединённый одним основным словесным ударением</a:t>
            </a:r>
          </a:p>
          <a:p>
            <a:r>
              <a:rPr lang="ru-RU" sz="2200" u="sng" dirty="0"/>
              <a:t>проклитика</a:t>
            </a:r>
            <a:r>
              <a:rPr lang="ru-RU" sz="2200" dirty="0"/>
              <a:t> – безударная единица, стоит перед словом</a:t>
            </a:r>
          </a:p>
          <a:p>
            <a:r>
              <a:rPr lang="ru-RU" sz="2200" u="sng" dirty="0"/>
              <a:t>энклитика</a:t>
            </a:r>
            <a:r>
              <a:rPr lang="ru-RU" sz="2200" dirty="0"/>
              <a:t> – безударная единница, стоит после ударного слова</a:t>
            </a:r>
            <a:endParaRPr lang="ru-RU" sz="2200" u="sng" dirty="0"/>
          </a:p>
        </p:txBody>
      </p:sp>
    </p:spTree>
    <p:extLst>
      <p:ext uri="{BB962C8B-B14F-4D97-AF65-F5344CB8AC3E}">
        <p14:creationId xmlns:p14="http://schemas.microsoft.com/office/powerpoint/2010/main" val="319647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Фонематический – сегментный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Слог, звук</a:t>
            </a:r>
          </a:p>
          <a:p>
            <a:r>
              <a:rPr lang="ru-RU" sz="2400" dirty="0"/>
              <a:t>более мелкие фонетические единицы</a:t>
            </a:r>
          </a:p>
          <a:p>
            <a:r>
              <a:rPr lang="ru-RU" sz="2400" u="sng" dirty="0"/>
              <a:t>слог</a:t>
            </a:r>
            <a:r>
              <a:rPr lang="ru-RU" sz="2400" dirty="0"/>
              <a:t> – минимальная произносительная единица в потоке речи</a:t>
            </a:r>
            <a:endParaRPr lang="ru-RU" sz="2200" u="sng" dirty="0"/>
          </a:p>
        </p:txBody>
      </p:sp>
    </p:spTree>
    <p:extLst>
      <p:ext uri="{BB962C8B-B14F-4D97-AF65-F5344CB8AC3E}">
        <p14:creationId xmlns:p14="http://schemas.microsoft.com/office/powerpoint/2010/main" val="87117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Вокалическая система русского языка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Фонетика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06958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2246" y="697865"/>
            <a:ext cx="4678618" cy="97775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Произносительный аппарат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82246" y="1856792"/>
            <a:ext cx="4678618" cy="467354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ru-RU" dirty="0"/>
              <a:t>1- </a:t>
            </a:r>
            <a:r>
              <a:rPr lang="cs-CZ" altLang="ru-RU" dirty="0" err="1"/>
              <a:t>альвеолы</a:t>
            </a:r>
            <a:r>
              <a:rPr lang="cs-CZ" altLang="ru-RU" dirty="0"/>
              <a:t> (</a:t>
            </a:r>
            <a:r>
              <a:rPr lang="cs-CZ" altLang="ru-RU" dirty="0" err="1"/>
              <a:t>бугорки</a:t>
            </a:r>
            <a:r>
              <a:rPr lang="cs-CZ" altLang="ru-RU" dirty="0"/>
              <a:t> у </a:t>
            </a:r>
            <a:r>
              <a:rPr lang="cs-CZ" altLang="ru-RU" dirty="0" err="1"/>
              <a:t>корней</a:t>
            </a:r>
            <a:r>
              <a:rPr lang="cs-CZ" altLang="ru-RU" dirty="0"/>
              <a:t> </a:t>
            </a:r>
            <a:r>
              <a:rPr lang="cs-CZ" altLang="ru-RU" dirty="0" err="1"/>
              <a:t>верхних</a:t>
            </a:r>
            <a:r>
              <a:rPr lang="cs-CZ" altLang="ru-RU" dirty="0"/>
              <a:t> </a:t>
            </a:r>
            <a:r>
              <a:rPr lang="cs-CZ" altLang="ru-RU" dirty="0" err="1"/>
              <a:t>зубов</a:t>
            </a:r>
            <a:r>
              <a:rPr lang="cs-CZ" altLang="ru-RU" dirty="0"/>
              <a:t>);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2</a:t>
            </a:r>
            <a:r>
              <a:rPr lang="ru-RU" altLang="ru-RU" dirty="0"/>
              <a:t>- дёсны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3</a:t>
            </a:r>
            <a:r>
              <a:rPr lang="en-US" altLang="ru-RU" dirty="0"/>
              <a:t>, </a:t>
            </a:r>
            <a:r>
              <a:rPr lang="cs-CZ" altLang="ru-RU" dirty="0"/>
              <a:t>4 - </a:t>
            </a:r>
            <a:r>
              <a:rPr lang="cs-CZ" altLang="ru-RU" dirty="0" err="1"/>
              <a:t>нёбо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5 – </a:t>
            </a:r>
            <a:r>
              <a:rPr lang="ru-RU" altLang="ru-RU" dirty="0"/>
              <a:t>нёбная занавеска (</a:t>
            </a:r>
            <a:r>
              <a:rPr lang="cs-CZ" altLang="ru-RU" dirty="0" err="1"/>
              <a:t>язычок</a:t>
            </a:r>
            <a:r>
              <a:rPr lang="ru-RU" altLang="ru-RU" dirty="0"/>
              <a:t>)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6 - </a:t>
            </a:r>
            <a:r>
              <a:rPr lang="cs-CZ" altLang="ru-RU" dirty="0" err="1"/>
              <a:t>кончик</a:t>
            </a:r>
            <a:r>
              <a:rPr lang="cs-CZ" altLang="ru-RU" dirty="0"/>
              <a:t> </a:t>
            </a:r>
            <a:r>
              <a:rPr lang="cs-CZ" altLang="ru-RU" dirty="0" err="1"/>
              <a:t>языка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7, 8, 9 - </a:t>
            </a:r>
            <a:r>
              <a:rPr lang="cs-CZ" altLang="ru-RU" dirty="0" err="1"/>
              <a:t>передняя</a:t>
            </a:r>
            <a:r>
              <a:rPr lang="cs-CZ" altLang="ru-RU" dirty="0"/>
              <a:t>, </a:t>
            </a:r>
            <a:r>
              <a:rPr lang="cs-CZ" altLang="ru-RU" dirty="0" err="1"/>
              <a:t>средняя</a:t>
            </a:r>
            <a:r>
              <a:rPr lang="cs-CZ" altLang="ru-RU" dirty="0"/>
              <a:t>, </a:t>
            </a:r>
            <a:r>
              <a:rPr lang="cs-CZ" altLang="ru-RU" dirty="0" err="1"/>
              <a:t>задняя</a:t>
            </a:r>
            <a:r>
              <a:rPr lang="cs-CZ" altLang="ru-RU" dirty="0"/>
              <a:t> </a:t>
            </a:r>
            <a:r>
              <a:rPr lang="cs-CZ" altLang="ru-RU" dirty="0" err="1"/>
              <a:t>части</a:t>
            </a:r>
            <a:r>
              <a:rPr lang="cs-CZ" altLang="ru-RU" dirty="0"/>
              <a:t> </a:t>
            </a:r>
            <a:r>
              <a:rPr lang="cs-CZ" altLang="ru-RU" dirty="0" err="1"/>
              <a:t>спинки</a:t>
            </a:r>
            <a:r>
              <a:rPr lang="cs-CZ" altLang="ru-RU" dirty="0"/>
              <a:t> </a:t>
            </a:r>
            <a:r>
              <a:rPr lang="cs-CZ" altLang="ru-RU" dirty="0" err="1"/>
              <a:t>языка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10 - </a:t>
            </a:r>
            <a:r>
              <a:rPr lang="cs-CZ" altLang="ru-RU" dirty="0" err="1"/>
              <a:t>корень</a:t>
            </a:r>
            <a:r>
              <a:rPr lang="cs-CZ" altLang="ru-RU" dirty="0"/>
              <a:t> </a:t>
            </a:r>
            <a:r>
              <a:rPr lang="cs-CZ" altLang="ru-RU" dirty="0" err="1"/>
              <a:t>языка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11 - </a:t>
            </a:r>
            <a:r>
              <a:rPr lang="cs-CZ" altLang="ru-RU" dirty="0" err="1"/>
              <a:t>надгортанник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12 - </a:t>
            </a:r>
            <a:r>
              <a:rPr lang="cs-CZ" altLang="ru-RU" dirty="0" err="1"/>
              <a:t>полость</a:t>
            </a:r>
            <a:r>
              <a:rPr lang="cs-CZ" altLang="ru-RU" dirty="0"/>
              <a:t> </a:t>
            </a:r>
            <a:r>
              <a:rPr lang="cs-CZ" altLang="ru-RU" dirty="0" err="1"/>
              <a:t>roртани</a:t>
            </a:r>
            <a:r>
              <a:rPr lang="cs-CZ" altLang="ru-RU" dirty="0"/>
              <a:t>; </a:t>
            </a:r>
            <a:endParaRPr lang="en-US" altLang="ru-RU" dirty="0"/>
          </a:p>
          <a:p>
            <a:pPr>
              <a:lnSpc>
                <a:spcPct val="90000"/>
              </a:lnSpc>
              <a:buNone/>
            </a:pPr>
            <a:r>
              <a:rPr lang="cs-CZ" altLang="ru-RU" dirty="0"/>
              <a:t>13 - </a:t>
            </a:r>
            <a:r>
              <a:rPr lang="cs-CZ" altLang="ru-RU" dirty="0" err="1"/>
              <a:t>голосовые</a:t>
            </a:r>
            <a:r>
              <a:rPr lang="cs-CZ" altLang="ru-RU" dirty="0"/>
              <a:t> </a:t>
            </a:r>
            <a:r>
              <a:rPr lang="cs-CZ" altLang="ru-RU" dirty="0" err="1"/>
              <a:t>связки</a:t>
            </a:r>
            <a:r>
              <a:rPr lang="cs-CZ" altLang="ru-RU" dirty="0"/>
              <a:t>.</a:t>
            </a:r>
            <a:endParaRPr lang="cs-CZ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" y="697865"/>
            <a:ext cx="48164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6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Артикуляция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41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/>
              <a:t>На основе акустических и артикуляционных характеристик звуки речи делятся на </a:t>
            </a:r>
            <a:r>
              <a:rPr lang="ru-RU" altLang="ru-RU" sz="2400" b="1" dirty="0">
                <a:solidFill>
                  <a:schemeClr val="tx2"/>
                </a:solidFill>
              </a:rPr>
              <a:t>гласные</a:t>
            </a:r>
            <a:r>
              <a:rPr lang="ru-RU" altLang="ru-RU" sz="2400" dirty="0"/>
              <a:t> и </a:t>
            </a:r>
            <a:r>
              <a:rPr lang="ru-RU" altLang="ru-RU" sz="2400" b="1" dirty="0">
                <a:solidFill>
                  <a:schemeClr val="tx2"/>
                </a:solidFill>
              </a:rPr>
              <a:t>согласные</a:t>
            </a:r>
            <a:r>
              <a:rPr lang="ru-RU" altLang="ru-RU" sz="2400" dirty="0"/>
              <a:t>. 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ru-RU" sz="2400" b="1" dirty="0" err="1">
                <a:solidFill>
                  <a:schemeClr val="tx2"/>
                </a:solidFill>
              </a:rPr>
              <a:t>Гласные</a:t>
            </a:r>
            <a:r>
              <a:rPr lang="cs-CZ" altLang="ru-RU" sz="2400" b="1" dirty="0">
                <a:solidFill>
                  <a:schemeClr val="tx2"/>
                </a:solidFill>
              </a:rPr>
              <a:t> </a:t>
            </a:r>
            <a:r>
              <a:rPr lang="cs-CZ" altLang="ru-RU" sz="2400" b="1" dirty="0" err="1">
                <a:solidFill>
                  <a:schemeClr val="tx2"/>
                </a:solidFill>
              </a:rPr>
              <a:t>звуки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состоят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только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из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тона</a:t>
            </a:r>
            <a:r>
              <a:rPr lang="cs-CZ" altLang="ru-RU" sz="2400" dirty="0"/>
              <a:t>, </a:t>
            </a:r>
            <a:r>
              <a:rPr lang="cs-CZ" altLang="ru-RU" sz="2400" dirty="0" err="1"/>
              <a:t>который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является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результатом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колебаний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голосовых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связок</a:t>
            </a:r>
            <a:r>
              <a:rPr lang="ru-RU" altLang="ru-RU" sz="2400" dirty="0"/>
              <a:t>. П</a:t>
            </a:r>
            <a:r>
              <a:rPr lang="cs-CZ" altLang="ru-RU" sz="2400" dirty="0" err="1"/>
              <a:t>ри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образовании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гласных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струя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воздуха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не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встречает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преграды</a:t>
            </a:r>
            <a:r>
              <a:rPr lang="cs-CZ" altLang="ru-RU" sz="2400" dirty="0"/>
              <a:t>. </a:t>
            </a:r>
            <a:endParaRPr lang="ru-RU" altLang="ru-RU" sz="2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ru-RU" sz="2400" b="1" dirty="0" err="1">
                <a:solidFill>
                  <a:schemeClr val="tx2"/>
                </a:solidFill>
              </a:rPr>
              <a:t>Согласные</a:t>
            </a:r>
            <a:r>
              <a:rPr lang="cs-CZ" altLang="ru-RU" sz="2400" b="1" dirty="0">
                <a:solidFill>
                  <a:schemeClr val="tx2"/>
                </a:solidFill>
              </a:rPr>
              <a:t> </a:t>
            </a:r>
            <a:r>
              <a:rPr lang="cs-CZ" altLang="ru-RU" sz="2400" b="1" dirty="0" err="1">
                <a:solidFill>
                  <a:schemeClr val="tx2"/>
                </a:solidFill>
              </a:rPr>
              <a:t>звуки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состоят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из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шума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или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из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шума</a:t>
            </a:r>
            <a:r>
              <a:rPr lang="ru-RU" altLang="ru-RU" sz="2400" dirty="0"/>
              <a:t> </a:t>
            </a:r>
            <a:r>
              <a:rPr lang="cs-CZ" altLang="ru-RU" sz="2400" dirty="0"/>
              <a:t>и </a:t>
            </a:r>
            <a:r>
              <a:rPr lang="cs-CZ" altLang="ru-RU" sz="2400" dirty="0" err="1"/>
              <a:t>тона</a:t>
            </a:r>
            <a:r>
              <a:rPr lang="ru-RU" altLang="ru-RU" sz="2400" dirty="0"/>
              <a:t>.</a:t>
            </a:r>
            <a:r>
              <a:rPr lang="cs-CZ" altLang="ru-RU" sz="2400" dirty="0"/>
              <a:t> </a:t>
            </a:r>
            <a:r>
              <a:rPr lang="ru-RU" altLang="ru-RU" sz="2400" dirty="0"/>
              <a:t>П</a:t>
            </a:r>
            <a:r>
              <a:rPr lang="cs-CZ" altLang="ru-RU" sz="2400" dirty="0" err="1"/>
              <a:t>ри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образовании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согласных</a:t>
            </a:r>
            <a:r>
              <a:rPr lang="cs-CZ" altLang="ru-RU" sz="2400" dirty="0"/>
              <a:t> </a:t>
            </a:r>
            <a:r>
              <a:rPr lang="cs-CZ" altLang="ru-RU" sz="2400" dirty="0" err="1"/>
              <a:t>струя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воздуха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преодолевает</a:t>
            </a:r>
            <a:r>
              <a:rPr lang="cs-CZ" altLang="ru-RU" sz="2400" dirty="0"/>
              <a:t> </a:t>
            </a:r>
            <a:r>
              <a:rPr lang="cs-CZ" altLang="ru-RU" sz="2400" dirty="0" err="1"/>
              <a:t>преграду</a:t>
            </a:r>
            <a:r>
              <a:rPr lang="cs-CZ" altLang="ru-RU" sz="2400" dirty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840929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137</TotalTime>
  <Words>498</Words>
  <Application>Microsoft Office PowerPoint</Application>
  <PresentationFormat>Širokoúhlá obrazovka</PresentationFormat>
  <Paragraphs>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Corbel</vt:lpstr>
      <vt:lpstr>Gill Sans MT</vt:lpstr>
      <vt:lpstr>Balík</vt:lpstr>
      <vt:lpstr>Звуковые средства русского языка</vt:lpstr>
      <vt:lpstr>Prezentace aplikace PowerPoint</vt:lpstr>
      <vt:lpstr>Фонематический – сегментный</vt:lpstr>
      <vt:lpstr>Фонематический – сегментный</vt:lpstr>
      <vt:lpstr>Фонематический – сегментный</vt:lpstr>
      <vt:lpstr>Фонематический – сегментный</vt:lpstr>
      <vt:lpstr>Вокалическая система русского языка</vt:lpstr>
      <vt:lpstr>Произносительный аппарат</vt:lpstr>
      <vt:lpstr>Артикуляция</vt:lpstr>
      <vt:lpstr>Классификация гласных звуков</vt:lpstr>
      <vt:lpstr>[а]</vt:lpstr>
      <vt:lpstr>[о]</vt:lpstr>
      <vt:lpstr>[ы]</vt:lpstr>
      <vt:lpstr>[и]</vt:lpstr>
      <vt:lpstr>[э]</vt:lpstr>
      <vt:lpstr>[у]</vt:lpstr>
      <vt:lpstr>Вокалический треугольник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Фонетика. Акустическая характеристика звуков.</dc:title>
  <dc:creator>Jakub Konečný</dc:creator>
  <cp:lastModifiedBy>Jakub Konečný</cp:lastModifiedBy>
  <cp:revision>19</cp:revision>
  <dcterms:created xsi:type="dcterms:W3CDTF">2016-10-10T18:00:22Z</dcterms:created>
  <dcterms:modified xsi:type="dcterms:W3CDTF">2019-09-14T20:27:52Z</dcterms:modified>
</cp:coreProperties>
</file>