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64" r:id="rId2"/>
    <p:sldMasterId id="2147483871" r:id="rId3"/>
  </p:sldMasterIdLst>
  <p:notesMasterIdLst>
    <p:notesMasterId r:id="rId18"/>
  </p:notesMasterIdLst>
  <p:sldIdLst>
    <p:sldId id="304" r:id="rId4"/>
    <p:sldId id="466" r:id="rId5"/>
    <p:sldId id="478" r:id="rId6"/>
    <p:sldId id="476" r:id="rId7"/>
    <p:sldId id="465" r:id="rId8"/>
    <p:sldId id="467" r:id="rId9"/>
    <p:sldId id="468" r:id="rId10"/>
    <p:sldId id="469" r:id="rId11"/>
    <p:sldId id="470" r:id="rId12"/>
    <p:sldId id="471" r:id="rId13"/>
    <p:sldId id="472" r:id="rId14"/>
    <p:sldId id="473" r:id="rId15"/>
    <p:sldId id="477" r:id="rId16"/>
    <p:sldId id="474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A1F9B40-C8FA-FF43-B352-859A9B50A2C6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58E9F4-C2E5-0D43-A4FB-3C11AF2FB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2750-8E21-9048-8D4A-FA6A1DC32A3D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720F-75D9-EE4E-B3C8-405D32E0E5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E832-A245-B54C-8097-DF38BE9F635E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CAA7-60E9-A64E-9442-5859A58D7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2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7BF7-AFFD-A142-8CAE-81069F662BA7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1D2C-64FD-3A40-A72D-FBDE5C6FE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71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:\_GRAFIKA\PIAF\UCESANI_PREZENTACE\FOTO\Obrázek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476250"/>
            <a:ext cx="282575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6270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31280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933200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6222889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054219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8626-32C7-B742-8510-1C7E52EAED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69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CD0D-613E-C740-A8BF-8FA783C54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9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3863-310C-114F-8293-7A4C3B930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8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B758-E28B-0043-8214-F07C4B99EAC0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36ED-35A6-3A48-A360-A441ED63B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7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AB2B-CAC2-3C4E-A3BE-4C26B84A7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56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B8B6-BC20-C54E-B2AF-FD69B40A4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1865-B8CA-F144-8969-110F8346C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95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55F1-28BA-DC4D-8BA2-0F641B9CD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0030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00CC3-56A6-AD40-8854-C33B2B115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0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6DEB-1B83-0849-96B5-1E650CE3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905-308F-9E43-87E9-1379E3EFE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869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9BF3-B22C-AF4A-974D-14FAAEC2C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31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08C-F436-3044-B819-17EBA6434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5"/>
          <p:cNvSpPr/>
          <p:nvPr/>
        </p:nvSpPr>
        <p:spPr>
          <a:xfrm>
            <a:off x="7658100" y="6327775"/>
            <a:ext cx="1268413" cy="3079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6"/>
          <p:cNvSpPr/>
          <p:nvPr/>
        </p:nvSpPr>
        <p:spPr>
          <a:xfrm>
            <a:off x="215900" y="6327775"/>
            <a:ext cx="7385050" cy="307975"/>
          </a:xfrm>
          <a:prstGeom prst="rect">
            <a:avLst/>
          </a:prstGeom>
          <a:solidFill>
            <a:srgbClr val="F589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cs-CZ" sz="1000" b="1">
                <a:solidFill>
                  <a:srgbClr val="FFFFFF"/>
                </a:solidFill>
                <a:latin typeface="Arial" charset="0"/>
              </a:rPr>
              <a:t>© MEDIARESEARCH, a.s.</a:t>
            </a:r>
          </a:p>
        </p:txBody>
      </p:sp>
      <p:sp>
        <p:nvSpPr>
          <p:cNvPr id="8" name="Obdélník 8"/>
          <p:cNvSpPr/>
          <p:nvPr/>
        </p:nvSpPr>
        <p:spPr>
          <a:xfrm>
            <a:off x="215900" y="222250"/>
            <a:ext cx="7389813" cy="469900"/>
          </a:xfrm>
          <a:prstGeom prst="rect">
            <a:avLst/>
          </a:prstGeom>
          <a:gradFill>
            <a:gsLst>
              <a:gs pos="0">
                <a:srgbClr val="FEBF0E"/>
              </a:gs>
              <a:gs pos="100000">
                <a:srgbClr val="F1791C"/>
              </a:gs>
            </a:gsLst>
            <a:lin ang="5400000" scaled="0"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9"/>
          <p:cNvSpPr/>
          <p:nvPr/>
        </p:nvSpPr>
        <p:spPr>
          <a:xfrm>
            <a:off x="7651750" y="222250"/>
            <a:ext cx="1277938" cy="469900"/>
          </a:xfrm>
          <a:prstGeom prst="rect">
            <a:avLst/>
          </a:prstGeom>
          <a:gradFill>
            <a:gsLst>
              <a:gs pos="9000">
                <a:schemeClr val="tx1">
                  <a:lumMod val="50000"/>
                  <a:lumOff val="50000"/>
                </a:schemeClr>
              </a:gs>
              <a:gs pos="85000">
                <a:schemeClr val="tx1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FFFF"/>
              </a:solidFill>
            </a:endParaRPr>
          </a:p>
        </p:txBody>
      </p:sp>
      <p:pic>
        <p:nvPicPr>
          <p:cNvPr id="10" name="Picture 5" descr="X:\Groups\08-Marketingu a PR\01-Firemni kultura\01-Grafika a marketingove materialy\Grafika a materiály MR ČR\Loga\MEDIARESEARCH\Logo_se_sloganem\AI\MRES_cla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11" b="4068"/>
          <a:stretch>
            <a:fillRect/>
          </a:stretch>
        </p:blipFill>
        <p:spPr bwMode="auto">
          <a:xfrm>
            <a:off x="7807325" y="85725"/>
            <a:ext cx="9540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FEA3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76EB-9D35-2E4E-BF4C-291D67E64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44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3CA5-6883-FD4A-9349-AEC80CCFBF7A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900-F489-704C-9080-4A958256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28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169863" y="6480175"/>
            <a:ext cx="7196137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1564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BD4D-6115-9447-8E03-6B1210A0064C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578A-42A0-7247-82BC-312A1D3A04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AFF4-6B9A-6144-8D1C-050062C7221D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5942-8E09-3F47-A24E-9CBCE287B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CEFF-DCF3-0B44-BDD1-7FA73C9164DC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BCA6-DFAB-A848-9DC2-CE07BEF1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635E-7E27-BF46-AD71-85BE6EA20574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C949-B8BF-4C49-A740-428462D18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3E6F8-A23C-BF4B-818F-DACF58F23005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769A-95C7-5D49-8636-46D5F3603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3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B3EF-E8F1-6E49-B232-68F771D5A371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0795-AF07-A948-BA59-3D5FC6E851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16B4569C-1694-B74B-B82C-8AC66EFB26D0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eorgia" charset="0"/>
                <a:cs typeface="Arial" charset="0"/>
              </a:defRPr>
            </a:lvl1pPr>
          </a:lstStyle>
          <a:p>
            <a:pPr>
              <a:defRPr/>
            </a:pPr>
            <a:fld id="{6012AB58-FA36-E643-B5E4-91F9FE1FB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9E369-46FC-7E4B-A137-B61022E9F93E}" type="datetime1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PhDr. Denisa Kasl Kollmannová, Charles University in Prague, Department of Marketing Communication and Public Relations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00FC6-94F1-4E4D-9B57-57ACE4F99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5EC1D4A-A796-47C3-A63E-CE236FB377E2}" type="datetimeFigureOut">
              <a:rPr lang="cs-CZ"/>
              <a:pPr>
                <a:defRPr/>
              </a:pPr>
              <a:t>03.03.20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C21F84C-C26D-F747-A85F-570DC483B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5" r:id="rId12"/>
    <p:sldLayoutId id="2147484356" r:id="rId13"/>
    <p:sldLayoutId id="214748435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fsv.cuni.cz/opatreni-dekana-c-18/201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iksz.fsv.cuni.cz/sites/default/files/uploads/files/SZZ_MKPR_otazky_2018-19_0.pdf" TargetMode="External"/><Relationship Id="rId3" Type="http://schemas.openxmlformats.org/officeDocument/2006/relationships/hyperlink" Target="https://iksz.fsv.cuni.cz/studium/bakalarske-magisterske-studiu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Metodika</a:t>
            </a:r>
            <a:r>
              <a:rPr lang="en-US" dirty="0" smtClean="0"/>
              <a:t> </a:t>
            </a:r>
            <a:r>
              <a:rPr lang="en-US" dirty="0" err="1" smtClean="0"/>
              <a:t>tvorby</a:t>
            </a:r>
            <a:r>
              <a:rPr lang="en-US" dirty="0" smtClean="0"/>
              <a:t> </a:t>
            </a:r>
            <a:r>
              <a:rPr lang="en-US" dirty="0" err="1" smtClean="0"/>
              <a:t>bakalářské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Strategie</a:t>
            </a:r>
            <a:r>
              <a:rPr lang="en-US" dirty="0" smtClean="0"/>
              <a:t> a </a:t>
            </a:r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psaní</a:t>
            </a:r>
            <a:r>
              <a:rPr lang="en-US" dirty="0" smtClean="0"/>
              <a:t> BP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270000"/>
            <a:ext cx="8229600" cy="45354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formulace </a:t>
            </a:r>
            <a:r>
              <a:rPr lang="cs-CZ" sz="2400" dirty="0"/>
              <a:t>problému, rozhodnutí o metodě – projekt </a:t>
            </a:r>
            <a:r>
              <a:rPr lang="cs-CZ" sz="2400" dirty="0" smtClean="0"/>
              <a:t>práce (TEZE)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přehled </a:t>
            </a:r>
            <a:r>
              <a:rPr lang="cs-CZ" sz="2400" dirty="0"/>
              <a:t>o stavu bádání v dané oblasti – </a:t>
            </a:r>
            <a:r>
              <a:rPr lang="cs-CZ" sz="2400" dirty="0" smtClean="0"/>
              <a:t>rešerše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formulace </a:t>
            </a:r>
            <a:r>
              <a:rPr lang="cs-CZ" sz="2400" dirty="0"/>
              <a:t>hypotéz, sběr a analýza </a:t>
            </a:r>
            <a:r>
              <a:rPr lang="cs-CZ" sz="2400" dirty="0" smtClean="0"/>
              <a:t>dat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předběžná </a:t>
            </a:r>
            <a:r>
              <a:rPr lang="cs-CZ" sz="2400" dirty="0"/>
              <a:t>osnova – maketa </a:t>
            </a:r>
            <a:r>
              <a:rPr lang="cs-CZ" sz="2400" dirty="0" smtClean="0"/>
              <a:t>textu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práce </a:t>
            </a:r>
            <a:r>
              <a:rPr lang="cs-CZ" sz="2400" dirty="0"/>
              <a:t>na textu – koncept (pracovní verze) </a:t>
            </a:r>
            <a:r>
              <a:rPr lang="cs-CZ" sz="2400" dirty="0" smtClean="0"/>
              <a:t>textu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Druhá </a:t>
            </a:r>
            <a:r>
              <a:rPr lang="cs-CZ" sz="2400" dirty="0"/>
              <a:t>(a další) verze </a:t>
            </a:r>
            <a:r>
              <a:rPr lang="cs-CZ" sz="2400" dirty="0" smtClean="0"/>
              <a:t>textu - </a:t>
            </a:r>
            <a:r>
              <a:rPr lang="cs-CZ" sz="2400" dirty="0"/>
              <a:t>konečná verze z hlediska struktury a </a:t>
            </a:r>
            <a:r>
              <a:rPr lang="cs-CZ" sz="2400" dirty="0" smtClean="0"/>
              <a:t>obsahu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sz="2400" dirty="0" smtClean="0"/>
              <a:t>Editace</a:t>
            </a:r>
            <a:r>
              <a:rPr lang="cs-CZ" sz="2400" dirty="0"/>
              <a:t>(formální úpravy)-definitivní text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7469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Strategie</a:t>
            </a:r>
            <a:r>
              <a:rPr lang="en-US" dirty="0" smtClean="0"/>
              <a:t> a </a:t>
            </a:r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psaní</a:t>
            </a:r>
            <a:r>
              <a:rPr lang="en-US" dirty="0" smtClean="0"/>
              <a:t> OT</a:t>
            </a:r>
            <a:endParaRPr lang="en-US" dirty="0"/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590550" y="1846263"/>
            <a:ext cx="8229600" cy="14382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3200" i="1">
                <a:latin typeface="Calibri" charset="0"/>
              </a:rPr>
              <a:t>“</a:t>
            </a:r>
            <a:r>
              <a:rPr lang="en-US" altLang="ja-JP" sz="3200" i="1">
                <a:latin typeface="Calibri" charset="0"/>
              </a:rPr>
              <a:t>Rozmysli si, co chceš říct, a teprve po řádném ujasnění věci o ní piš</a:t>
            </a:r>
            <a:r>
              <a:rPr lang="en-US" sz="3200" i="1">
                <a:latin typeface="Calibri" charset="0"/>
              </a:rPr>
              <a:t>”</a:t>
            </a:r>
            <a:r>
              <a:rPr lang="en-US" altLang="ja-JP" sz="3200" i="1">
                <a:latin typeface="Calibri" charset="0"/>
              </a:rPr>
              <a:t> </a:t>
            </a:r>
            <a:r>
              <a:rPr lang="en-US" altLang="ja-JP" sz="2400">
                <a:latin typeface="Calibri" charset="0"/>
              </a:rPr>
              <a:t>(Sgall, Panevová 2004:15</a:t>
            </a:r>
            <a:r>
              <a:rPr lang="en-US" altLang="ja-JP" sz="3200" i="1">
                <a:latin typeface="Calibri" charset="0"/>
              </a:rPr>
              <a:t>)</a:t>
            </a:r>
            <a:endParaRPr lang="en-US" sz="3200" i="1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81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Strategie</a:t>
            </a:r>
            <a:r>
              <a:rPr lang="en-US" dirty="0" smtClean="0"/>
              <a:t> a </a:t>
            </a:r>
            <a:r>
              <a:rPr lang="en-US" dirty="0" err="1" smtClean="0"/>
              <a:t>taktika</a:t>
            </a:r>
            <a:r>
              <a:rPr lang="en-US" dirty="0" smtClean="0"/>
              <a:t> </a:t>
            </a:r>
            <a:r>
              <a:rPr lang="en-US" dirty="0" err="1" smtClean="0"/>
              <a:t>psaní</a:t>
            </a:r>
            <a:r>
              <a:rPr lang="en-US" dirty="0" smtClean="0"/>
              <a:t> OT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Projekt a </a:t>
            </a:r>
            <a:r>
              <a:rPr lang="cs-CZ" sz="2400" dirty="0" smtClean="0"/>
              <a:t>rešerše (TEZE)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obecný záměr, který zpřesňujeme do podoby projektu s tím, jak se seznamujeme s literaturou</a:t>
            </a:r>
          </a:p>
          <a:p>
            <a:pPr>
              <a:defRPr/>
            </a:pPr>
            <a:r>
              <a:rPr lang="cs-CZ" sz="2400" dirty="0"/>
              <a:t>spíše než projekt je důležitější proces, který k němu vede</a:t>
            </a:r>
            <a:r>
              <a:rPr lang="cs-CZ" sz="2400" dirty="0" smtClean="0"/>
              <a:t>.</a:t>
            </a:r>
          </a:p>
          <a:p>
            <a:pPr>
              <a:defRPr/>
            </a:pPr>
            <a:r>
              <a:rPr lang="cs-CZ" sz="2400" u="sng" dirty="0" smtClean="0"/>
              <a:t>čtyři </a:t>
            </a:r>
            <a:r>
              <a:rPr lang="cs-CZ" sz="2400" u="sng" dirty="0"/>
              <a:t>druhy otázek:</a:t>
            </a:r>
            <a:br>
              <a:rPr lang="cs-CZ" sz="2400" u="sng" dirty="0"/>
            </a:br>
            <a:r>
              <a:rPr lang="cs-CZ" sz="2400" dirty="0" smtClean="0"/>
              <a:t>1</a:t>
            </a:r>
            <a:r>
              <a:rPr lang="cs-CZ" sz="2400" dirty="0"/>
              <a:t>.  Čím se budeme zabývat, jaký problém chceme řešit, na jakou otázku chceme </a:t>
            </a:r>
            <a:r>
              <a:rPr lang="cs-CZ" sz="2400" dirty="0" smtClean="0"/>
              <a:t>odpovědět</a:t>
            </a:r>
            <a:br>
              <a:rPr lang="cs-CZ" sz="2400" dirty="0" smtClean="0"/>
            </a:br>
            <a:r>
              <a:rPr lang="cs-CZ" sz="2400" dirty="0" smtClean="0"/>
              <a:t>2</a:t>
            </a:r>
            <a:r>
              <a:rPr lang="cs-CZ" sz="2400" dirty="0"/>
              <a:t>. na co lze navázat. Kdo se problémem zabýval, jaká literatura je k </a:t>
            </a:r>
            <a:r>
              <a:rPr lang="cs-CZ" sz="2400" dirty="0" smtClean="0"/>
              <a:t>dispozici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3. jak </a:t>
            </a:r>
            <a:r>
              <a:rPr lang="cs-CZ" sz="2400" dirty="0"/>
              <a:t>budeme problém řešit (kde a jak budeme hledat odpověď</a:t>
            </a:r>
            <a:r>
              <a:rPr lang="cs-CZ" sz="2400" dirty="0" smtClean="0"/>
              <a:t>)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4</a:t>
            </a:r>
            <a:r>
              <a:rPr lang="cs-CZ" sz="2400" dirty="0"/>
              <a:t>. Kolik času k dispozici, jak si jej rozvrhneme, jaký je požadovaný rozsah?</a:t>
            </a:r>
            <a:br>
              <a:rPr lang="cs-CZ" sz="2400" dirty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4211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Výzkumná</a:t>
            </a:r>
            <a:r>
              <a:rPr lang="en-US" dirty="0" smtClean="0"/>
              <a:t> </a:t>
            </a:r>
            <a:r>
              <a:rPr lang="en-US" dirty="0" err="1" smtClean="0"/>
              <a:t>otázka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85800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smtClean="0"/>
              <a:t>V </a:t>
            </a:r>
            <a:r>
              <a:rPr lang="en-US" sz="2400" dirty="0" err="1" smtClean="0"/>
              <a:t>úvodu</a:t>
            </a:r>
            <a:r>
              <a:rPr lang="en-US" sz="2400" dirty="0" smtClean="0"/>
              <a:t> </a:t>
            </a:r>
            <a:r>
              <a:rPr lang="en-US" sz="2400" dirty="0" err="1" smtClean="0"/>
              <a:t>práce</a:t>
            </a:r>
            <a:r>
              <a:rPr lang="en-US" sz="2400" dirty="0" smtClean="0"/>
              <a:t>, </a:t>
            </a:r>
            <a:r>
              <a:rPr lang="en-US" sz="2400" dirty="0" err="1" smtClean="0"/>
              <a:t>vymezuje</a:t>
            </a:r>
            <a:r>
              <a:rPr lang="en-US" sz="2400" dirty="0" smtClean="0"/>
              <a:t> </a:t>
            </a:r>
            <a:r>
              <a:rPr lang="en-US" sz="2400" dirty="0" err="1" smtClean="0"/>
              <a:t>její</a:t>
            </a:r>
            <a:r>
              <a:rPr lang="en-US" sz="2400" dirty="0" smtClean="0"/>
              <a:t> </a:t>
            </a:r>
            <a:r>
              <a:rPr lang="en-US" sz="2400" dirty="0" err="1" smtClean="0"/>
              <a:t>cíl</a:t>
            </a:r>
            <a:r>
              <a:rPr lang="en-US" sz="2400" dirty="0" smtClean="0"/>
              <a:t> a </a:t>
            </a:r>
            <a:r>
              <a:rPr lang="en-US" sz="2400" dirty="0" err="1" smtClean="0"/>
              <a:t>typ</a:t>
            </a:r>
            <a:endParaRPr lang="en-US" sz="2400" dirty="0" smtClean="0"/>
          </a:p>
          <a:p>
            <a:r>
              <a:rPr lang="en-US" sz="2400" b="1" dirty="0" err="1" smtClean="0"/>
              <a:t>Formulace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základě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seznámení</a:t>
            </a:r>
            <a:r>
              <a:rPr lang="en-US" sz="2400" b="1" dirty="0" smtClean="0"/>
              <a:t> se s </a:t>
            </a:r>
            <a:r>
              <a:rPr lang="en-US" sz="2400" b="1" dirty="0" err="1" smtClean="0"/>
              <a:t>literaturou</a:t>
            </a:r>
            <a:r>
              <a:rPr lang="en-US" sz="2400" b="1" dirty="0" smtClean="0"/>
              <a:t> k </a:t>
            </a:r>
            <a:r>
              <a:rPr lang="en-US" sz="2400" b="1" dirty="0" err="1" smtClean="0"/>
              <a:t>tématu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které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nás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zajímá</a:t>
            </a:r>
            <a:r>
              <a:rPr lang="en-US" sz="2400" b="1" dirty="0" smtClean="0"/>
              <a:t>!</a:t>
            </a:r>
          </a:p>
          <a:p>
            <a:r>
              <a:rPr lang="cs-CZ" sz="2400" dirty="0" err="1" smtClean="0"/>
              <a:t>Č</a:t>
            </a:r>
            <a:r>
              <a:rPr lang="en-US" sz="2400" dirty="0" err="1" smtClean="0"/>
              <a:t>ím</a:t>
            </a:r>
            <a:r>
              <a:rPr lang="en-US" sz="2400" dirty="0" smtClean="0"/>
              <a:t> </a:t>
            </a:r>
            <a:r>
              <a:rPr lang="en-US" sz="2400" dirty="0" err="1" smtClean="0"/>
              <a:t>lépe</a:t>
            </a:r>
            <a:r>
              <a:rPr lang="en-US" sz="2400" dirty="0" smtClean="0"/>
              <a:t> </a:t>
            </a:r>
            <a:r>
              <a:rPr lang="en-US" sz="2400" dirty="0" err="1" smtClean="0"/>
              <a:t>vymezena</a:t>
            </a:r>
            <a:r>
              <a:rPr lang="en-US" sz="2400" dirty="0" smtClean="0"/>
              <a:t>, </a:t>
            </a:r>
            <a:r>
              <a:rPr lang="en-US" sz="2400" dirty="0" err="1" smtClean="0"/>
              <a:t>tím</a:t>
            </a:r>
            <a:r>
              <a:rPr lang="en-US" sz="2400" dirty="0" smtClean="0"/>
              <a:t> </a:t>
            </a:r>
            <a:r>
              <a:rPr lang="en-US" sz="2400" dirty="0" err="1" smtClean="0"/>
              <a:t>lépe</a:t>
            </a:r>
            <a:r>
              <a:rPr lang="en-US" sz="2400" dirty="0" smtClean="0"/>
              <a:t> se </a:t>
            </a:r>
            <a:r>
              <a:rPr lang="en-US" sz="2400" dirty="0" err="1" smtClean="0"/>
              <a:t>bude</a:t>
            </a:r>
            <a:r>
              <a:rPr lang="en-US" sz="2400" dirty="0" smtClean="0"/>
              <a:t> </a:t>
            </a:r>
            <a:r>
              <a:rPr lang="en-US" sz="2400" dirty="0" err="1" smtClean="0"/>
              <a:t>zpracovávat</a:t>
            </a:r>
            <a:endParaRPr lang="en-US" sz="2400" dirty="0" smtClean="0"/>
          </a:p>
          <a:p>
            <a:r>
              <a:rPr lang="en-US" sz="2400" dirty="0" smtClean="0"/>
              <a:t>Ne </a:t>
            </a:r>
            <a:r>
              <a:rPr lang="en-US" sz="2400" dirty="0" err="1" smtClean="0"/>
              <a:t>banální</a:t>
            </a:r>
            <a:r>
              <a:rPr lang="en-US" sz="2400" dirty="0" smtClean="0"/>
              <a:t>, ne </a:t>
            </a:r>
            <a:r>
              <a:rPr lang="en-US" sz="2400" dirty="0" err="1" smtClean="0"/>
              <a:t>mravní</a:t>
            </a:r>
            <a:r>
              <a:rPr lang="en-US" sz="2400" dirty="0" smtClean="0"/>
              <a:t> a </a:t>
            </a:r>
            <a:r>
              <a:rPr lang="en-US" sz="2400" dirty="0" err="1" smtClean="0"/>
              <a:t>etické</a:t>
            </a:r>
            <a:endParaRPr lang="en-US" sz="2400" dirty="0" smtClean="0"/>
          </a:p>
          <a:p>
            <a:r>
              <a:rPr lang="en-US" sz="2400" dirty="0" err="1" smtClean="0"/>
              <a:t>Jak</a:t>
            </a:r>
            <a:r>
              <a:rPr lang="en-US" sz="2400" dirty="0" smtClean="0"/>
              <a:t> se </a:t>
            </a:r>
            <a:r>
              <a:rPr lang="en-US" sz="2400" dirty="0" err="1" smtClean="0"/>
              <a:t>odehrává</a:t>
            </a:r>
            <a:r>
              <a:rPr lang="en-US" sz="2400" dirty="0" smtClean="0"/>
              <a:t>...</a:t>
            </a:r>
            <a:r>
              <a:rPr lang="en-US" sz="2400" dirty="0" err="1" smtClean="0"/>
              <a:t>Proč</a:t>
            </a:r>
            <a:r>
              <a:rPr lang="en-US" sz="2400" dirty="0" smtClean="0"/>
              <a:t> </a:t>
            </a:r>
            <a:r>
              <a:rPr lang="en-US" sz="2400" dirty="0" err="1" smtClean="0"/>
              <a:t>nastává</a:t>
            </a:r>
            <a:r>
              <a:rPr lang="en-US" sz="2400" dirty="0" smtClean="0"/>
              <a:t>...Co </a:t>
            </a:r>
            <a:r>
              <a:rPr lang="en-US" sz="2400" dirty="0" err="1" smtClean="0"/>
              <a:t>způsobuje</a:t>
            </a:r>
            <a:r>
              <a:rPr lang="en-US" sz="2400" dirty="0" smtClean="0"/>
              <a:t>...V </a:t>
            </a:r>
            <a:r>
              <a:rPr lang="en-US" sz="2400" dirty="0" err="1" smtClean="0"/>
              <a:t>čem</a:t>
            </a:r>
            <a:r>
              <a:rPr lang="en-US" sz="2400" dirty="0" smtClean="0"/>
              <a:t> se </a:t>
            </a:r>
            <a:r>
              <a:rPr lang="en-US" sz="2400" dirty="0" err="1" smtClean="0"/>
              <a:t>liší</a:t>
            </a:r>
            <a:r>
              <a:rPr lang="en-US" sz="2400" dirty="0" smtClean="0"/>
              <a:t>/</a:t>
            </a:r>
            <a:r>
              <a:rPr lang="en-US" sz="2400" dirty="0" err="1" smtClean="0"/>
              <a:t>shodují</a:t>
            </a:r>
            <a:r>
              <a:rPr lang="en-US" sz="2400" dirty="0" smtClean="0"/>
              <a:t>...</a:t>
            </a:r>
          </a:p>
          <a:p>
            <a:r>
              <a:rPr lang="en-US" sz="2400" dirty="0" err="1" smtClean="0"/>
              <a:t>Dílčí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postavit</a:t>
            </a:r>
            <a:r>
              <a:rPr lang="en-US" sz="2400" dirty="0" smtClean="0"/>
              <a:t> VO </a:t>
            </a:r>
            <a:r>
              <a:rPr lang="en-US" sz="2400" dirty="0" err="1" smtClean="0"/>
              <a:t>před</a:t>
            </a:r>
            <a:r>
              <a:rPr lang="en-US" sz="2400" dirty="0" smtClean="0"/>
              <a:t> </a:t>
            </a:r>
            <a:r>
              <a:rPr lang="en-US" sz="2400" dirty="0" err="1" smtClean="0"/>
              <a:t>volbu</a:t>
            </a:r>
            <a:r>
              <a:rPr lang="en-US" sz="2400" dirty="0" smtClean="0"/>
              <a:t> </a:t>
            </a:r>
            <a:r>
              <a:rPr lang="en-US" sz="2400" dirty="0" err="1" smtClean="0"/>
              <a:t>metody</a:t>
            </a:r>
            <a:r>
              <a:rPr lang="en-US" sz="2400" dirty="0" smtClean="0"/>
              <a:t>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04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Výzkumná</a:t>
            </a:r>
            <a:r>
              <a:rPr lang="en-US" dirty="0" smtClean="0"/>
              <a:t> </a:t>
            </a:r>
            <a:r>
              <a:rPr lang="en-US" dirty="0" err="1" smtClean="0"/>
              <a:t>otázka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288" y="1125761"/>
            <a:ext cx="8229600" cy="45354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cs-CZ" sz="2400" dirty="0"/>
              <a:t>Formulovat výzkumný problém je vhodné až po povšechném zmapování literatury k </a:t>
            </a:r>
            <a:r>
              <a:rPr lang="cs-CZ" sz="2400" dirty="0" smtClean="0"/>
              <a:t>tématu. Práci </a:t>
            </a:r>
            <a:r>
              <a:rPr lang="cs-CZ" sz="2400" dirty="0"/>
              <a:t>na projektu tedy zahajujeme výzkumem v knihovně a na </a:t>
            </a:r>
            <a:r>
              <a:rPr lang="cs-CZ" sz="2400" dirty="0" smtClean="0"/>
              <a:t>internetu</a:t>
            </a:r>
            <a:endParaRPr lang="cs-CZ" sz="2400" dirty="0"/>
          </a:p>
          <a:p>
            <a:pPr>
              <a:defRPr/>
            </a:pPr>
            <a:r>
              <a:rPr lang="cs-CZ" sz="2400" dirty="0" smtClean="0"/>
              <a:t>Soustředíme </a:t>
            </a:r>
            <a:r>
              <a:rPr lang="cs-CZ" sz="2400" dirty="0"/>
              <a:t>se na jeden, jednoduchý problém, který lze formulovat v podobě </a:t>
            </a:r>
            <a:r>
              <a:rPr lang="cs-CZ" sz="2400" dirty="0" smtClean="0"/>
              <a:t>otázky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619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1557808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smtClean="0"/>
              <a:t>s</a:t>
            </a:r>
            <a:r>
              <a:rPr lang="cs-CZ" sz="2400" dirty="0" smtClean="0"/>
              <a:t>tejné </a:t>
            </a:r>
            <a:r>
              <a:rPr lang="cs-CZ" sz="2400" dirty="0" smtClean="0"/>
              <a:t>téma po 5 </a:t>
            </a:r>
            <a:r>
              <a:rPr lang="cs-CZ" sz="2400" dirty="0" smtClean="0"/>
              <a:t>letech</a:t>
            </a:r>
          </a:p>
          <a:p>
            <a:r>
              <a:rPr lang="en-US" sz="2400" dirty="0"/>
              <a:t>t</a:t>
            </a:r>
            <a:r>
              <a:rPr lang="cs-CZ" sz="2400" dirty="0" err="1"/>
              <a:t>eze</a:t>
            </a:r>
            <a:r>
              <a:rPr lang="cs-CZ" sz="2400" dirty="0"/>
              <a:t> </a:t>
            </a:r>
            <a:r>
              <a:rPr lang="cs-CZ" sz="2400" dirty="0" smtClean="0"/>
              <a:t>2019 </a:t>
            </a:r>
            <a:r>
              <a:rPr lang="en-US" sz="2400" dirty="0"/>
              <a:t>–</a:t>
            </a:r>
            <a:r>
              <a:rPr lang="cs-CZ" sz="2400" dirty="0"/>
              <a:t> </a:t>
            </a:r>
            <a:r>
              <a:rPr lang="cs-CZ" sz="2400" dirty="0" err="1" smtClean="0"/>
              <a:t>moodle</a:t>
            </a:r>
            <a:endParaRPr lang="cs-CZ" sz="2400" dirty="0" smtClean="0"/>
          </a:p>
          <a:p>
            <a:r>
              <a:rPr lang="en-US" sz="2400" dirty="0"/>
              <a:t>r</a:t>
            </a:r>
            <a:r>
              <a:rPr lang="cs-CZ" sz="2400" dirty="0" err="1" smtClean="0"/>
              <a:t>ozsah</a:t>
            </a:r>
            <a:r>
              <a:rPr lang="cs-CZ" sz="2400" dirty="0" smtClean="0"/>
              <a:t> práce</a:t>
            </a:r>
          </a:p>
          <a:p>
            <a:r>
              <a:rPr lang="hr-HR" sz="2400" dirty="0" smtClean="0"/>
              <a:t>š</a:t>
            </a:r>
            <a:r>
              <a:rPr lang="cs-CZ" sz="2400" dirty="0" err="1" smtClean="0"/>
              <a:t>ablona</a:t>
            </a:r>
            <a:r>
              <a:rPr lang="cs-CZ" sz="2400" dirty="0" smtClean="0"/>
              <a:t> </a:t>
            </a:r>
            <a:r>
              <a:rPr lang="cs-CZ" sz="2400" dirty="0" err="1" smtClean="0"/>
              <a:t>bc</a:t>
            </a:r>
            <a:r>
              <a:rPr lang="cs-CZ" sz="2400" dirty="0" smtClean="0"/>
              <a:t> práce</a:t>
            </a:r>
            <a:br>
              <a:rPr lang="cs-CZ" sz="2400" dirty="0" smtClean="0"/>
            </a:br>
            <a:endParaRPr lang="cs-CZ" sz="2400" dirty="0" smtClean="0"/>
          </a:p>
          <a:p>
            <a:pPr marL="0" indent="0">
              <a:buNone/>
            </a:pPr>
            <a:r>
              <a:rPr lang="mr-IN" sz="2400" dirty="0">
                <a:hlinkClick r:id="rId2"/>
              </a:rPr>
              <a:t>https://fsv.cuni.cz/opatreni-dekana-c-18/</a:t>
            </a:r>
            <a:r>
              <a:rPr lang="mr-IN" sz="2400" dirty="0" smtClean="0">
                <a:hlinkClick r:id="rId2"/>
              </a:rPr>
              <a:t>2017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7708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/>
              <a:t>o</a:t>
            </a:r>
            <a:r>
              <a:rPr lang="cs-CZ" sz="2400" dirty="0" err="1" smtClean="0"/>
              <a:t>devzdání</a:t>
            </a:r>
            <a:r>
              <a:rPr lang="cs-CZ" sz="2400" dirty="0" smtClean="0"/>
              <a:t> (2 </a:t>
            </a:r>
            <a:r>
              <a:rPr lang="cs-CZ" sz="2400" dirty="0" err="1" smtClean="0"/>
              <a:t>x</a:t>
            </a:r>
            <a:r>
              <a:rPr lang="cs-CZ" sz="2400" dirty="0" smtClean="0"/>
              <a:t> v tištěné podobě, </a:t>
            </a:r>
            <a:r>
              <a:rPr lang="cs-CZ" sz="2400" dirty="0" err="1" smtClean="0"/>
              <a:t>elektonicky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r>
              <a:rPr lang="en-US" sz="2400" dirty="0" smtClean="0"/>
              <a:t>t</a:t>
            </a:r>
            <a:r>
              <a:rPr lang="cs-CZ" sz="2400" dirty="0" err="1" smtClean="0"/>
              <a:t>ermíny</a:t>
            </a:r>
            <a:r>
              <a:rPr lang="cs-CZ" sz="2400" dirty="0" smtClean="0"/>
              <a:t> </a:t>
            </a:r>
            <a:r>
              <a:rPr lang="cs-CZ" sz="2400" dirty="0" smtClean="0"/>
              <a:t>SZZ a obhajoby </a:t>
            </a:r>
            <a:r>
              <a:rPr lang="cs-CZ" sz="2400" dirty="0" smtClean="0"/>
              <a:t>BP (září)</a:t>
            </a:r>
            <a:endParaRPr lang="cs-CZ" sz="2400" dirty="0" smtClean="0"/>
          </a:p>
          <a:p>
            <a:r>
              <a:rPr lang="en-US" sz="2400" dirty="0"/>
              <a:t>o</a:t>
            </a:r>
            <a:r>
              <a:rPr lang="cs-CZ" sz="2400" dirty="0" err="1" smtClean="0"/>
              <a:t>tázky</a:t>
            </a:r>
            <a:r>
              <a:rPr lang="cs-CZ" sz="2400" dirty="0" smtClean="0"/>
              <a:t> ke </a:t>
            </a:r>
            <a:r>
              <a:rPr lang="cs-CZ" sz="2400" dirty="0" smtClean="0"/>
              <a:t>SZZ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://iksz.fsv.cuni.cz/sites/default/files/uploads/files/SZZ_MKPR_otazky_2018-19_0.</a:t>
            </a:r>
            <a:r>
              <a:rPr lang="en-US" sz="2400" dirty="0" smtClean="0">
                <a:hlinkClick r:id="rId2"/>
              </a:rPr>
              <a:t>pdf</a:t>
            </a:r>
            <a:endParaRPr lang="en-US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en-US" sz="2400" dirty="0"/>
              <a:t>p</a:t>
            </a:r>
            <a:r>
              <a:rPr lang="cs-CZ" sz="2400" dirty="0" err="1"/>
              <a:t>růběh</a:t>
            </a:r>
            <a:r>
              <a:rPr lang="cs-CZ" sz="2400" dirty="0"/>
              <a:t> </a:t>
            </a:r>
            <a:r>
              <a:rPr lang="cs-CZ" sz="2400" dirty="0" smtClean="0"/>
              <a:t>obhajoby, posudky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>
                <a:hlinkClick r:id="rId3"/>
              </a:rPr>
              <a:t>https</a:t>
            </a:r>
            <a:r>
              <a:rPr lang="hr-HR" sz="2400" dirty="0">
                <a:hlinkClick r:id="rId3"/>
              </a:rPr>
              <a:t>://iksz.fsv.cuni.cz/studium/bakalarske-magisterske-</a:t>
            </a:r>
            <a:r>
              <a:rPr lang="hr-HR" sz="2400" dirty="0" smtClean="0">
                <a:hlinkClick r:id="rId3"/>
              </a:rPr>
              <a:t>studium</a:t>
            </a:r>
            <a:endParaRPr lang="hr-HR" sz="2400" dirty="0" smtClean="0"/>
          </a:p>
          <a:p>
            <a:pPr marL="0" indent="0">
              <a:buNone/>
            </a:pPr>
            <a:endParaRPr lang="cs-CZ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772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54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dirty="0"/>
              <a:t>v</a:t>
            </a:r>
            <a:r>
              <a:rPr lang="cs-CZ" sz="2400" dirty="0" err="1"/>
              <a:t>edoucí</a:t>
            </a:r>
            <a:r>
              <a:rPr lang="cs-CZ" sz="2400" dirty="0"/>
              <a:t> a jeho preferovaný styl konzultací, včasné odevzdání!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err="1" smtClean="0">
                <a:latin typeface="Calibri" charset="0"/>
              </a:rPr>
              <a:t>Odpovědi</a:t>
            </a:r>
            <a:r>
              <a:rPr lang="en-US" sz="2400" dirty="0" smtClean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na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jasně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formulované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otázky</a:t>
            </a:r>
            <a:endParaRPr lang="en-US" sz="2400" dirty="0">
              <a:latin typeface="Calibri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Kde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hledat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literaturu</a:t>
            </a:r>
            <a:endParaRPr lang="en-US" sz="2400" dirty="0">
              <a:latin typeface="Calibri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Který</a:t>
            </a:r>
            <a:r>
              <a:rPr lang="en-US" sz="2400" dirty="0">
                <a:latin typeface="Calibri" charset="0"/>
              </a:rPr>
              <a:t> z </a:t>
            </a:r>
            <a:r>
              <a:rPr lang="en-US" sz="2400" dirty="0" err="1">
                <a:latin typeface="Calibri" charset="0"/>
              </a:rPr>
              <a:t>titulů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bude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přínosný</a:t>
            </a:r>
            <a:endParaRPr lang="en-US" sz="2400" dirty="0">
              <a:latin typeface="Calibri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Zda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nechybí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nějaký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zásadní</a:t>
            </a:r>
            <a:r>
              <a:rPr lang="en-US" sz="2400" dirty="0">
                <a:latin typeface="Calibri" charset="0"/>
              </a:rPr>
              <a:t> text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Jaké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předpoklady</a:t>
            </a:r>
            <a:r>
              <a:rPr lang="en-US" sz="2400" dirty="0">
                <a:latin typeface="Calibri" charset="0"/>
              </a:rPr>
              <a:t> a </a:t>
            </a:r>
            <a:r>
              <a:rPr lang="en-US" sz="2400" dirty="0" err="1">
                <a:latin typeface="Calibri" charset="0"/>
              </a:rPr>
              <a:t>schopnosti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vyžaduje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splnění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cíle</a:t>
            </a:r>
            <a:endParaRPr lang="en-US" sz="2400" dirty="0">
              <a:latin typeface="Calibri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Realistický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časový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harmonogram</a:t>
            </a:r>
            <a:r>
              <a:rPr lang="en-US" sz="2400" dirty="0">
                <a:latin typeface="Calibri" charset="0"/>
              </a:rPr>
              <a:t>, </a:t>
            </a:r>
            <a:r>
              <a:rPr lang="en-US" sz="2400" dirty="0" err="1">
                <a:latin typeface="Calibri" charset="0"/>
              </a:rPr>
              <a:t>zda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téma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odpovídá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rozsahu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práce</a:t>
            </a:r>
            <a:endParaRPr lang="en-US" sz="2400" dirty="0">
              <a:latin typeface="Calibri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err="1">
                <a:latin typeface="Calibri" charset="0"/>
              </a:rPr>
              <a:t>Konečná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rozhodnutí</a:t>
            </a:r>
            <a:r>
              <a:rPr lang="en-US" sz="2400" dirty="0">
                <a:latin typeface="Calibri" charset="0"/>
              </a:rPr>
              <a:t> a </a:t>
            </a:r>
            <a:r>
              <a:rPr lang="en-US" sz="2400" dirty="0" err="1">
                <a:latin typeface="Calibri" charset="0"/>
              </a:rPr>
              <a:t>odpovědnost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za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ně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jsou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na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diplomantovi</a:t>
            </a:r>
            <a:r>
              <a:rPr lang="en-US" sz="2400" dirty="0">
                <a:latin typeface="Calibri" charset="0"/>
              </a:rPr>
              <a:t>!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>
                <a:latin typeface="Calibri" charset="0"/>
              </a:rPr>
              <a:t>Ne </a:t>
            </a:r>
            <a:r>
              <a:rPr lang="en-US" sz="2400" dirty="0" err="1">
                <a:latin typeface="Calibri" charset="0"/>
              </a:rPr>
              <a:t>konkretizace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obecného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latin typeface="Calibri" charset="0"/>
              </a:rPr>
              <a:t>tématu</a:t>
            </a:r>
            <a:endParaRPr lang="en-US" sz="2400" dirty="0">
              <a:latin typeface="Calibri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Role </a:t>
            </a:r>
            <a:r>
              <a:rPr lang="en-US" dirty="0" err="1" smtClean="0"/>
              <a:t>vedoucího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0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tématu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35488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400" dirty="0" smtClean="0"/>
          </a:p>
          <a:p>
            <a:r>
              <a:rPr lang="en-US" sz="2400" dirty="0" err="1" smtClean="0"/>
              <a:t>Bude</a:t>
            </a:r>
            <a:r>
              <a:rPr lang="en-US" sz="2400" dirty="0" smtClean="0"/>
              <a:t> </a:t>
            </a:r>
            <a:r>
              <a:rPr lang="en-US" sz="2400" dirty="0" err="1" smtClean="0"/>
              <a:t>mě</a:t>
            </a:r>
            <a:r>
              <a:rPr lang="en-US" sz="2400" dirty="0" smtClean="0"/>
              <a:t> to </a:t>
            </a:r>
            <a:r>
              <a:rPr lang="en-US" sz="2400" dirty="0" err="1" smtClean="0"/>
              <a:t>bavit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Aktuální</a:t>
            </a:r>
            <a:r>
              <a:rPr lang="en-US" sz="2400" dirty="0" smtClean="0"/>
              <a:t> </a:t>
            </a:r>
            <a:r>
              <a:rPr lang="en-US" sz="2400" dirty="0" err="1" smtClean="0"/>
              <a:t>otázky</a:t>
            </a:r>
            <a:r>
              <a:rPr lang="en-US" sz="2400" dirty="0" smtClean="0"/>
              <a:t> v </a:t>
            </a:r>
            <a:r>
              <a:rPr lang="en-US" sz="2400" dirty="0" err="1" smtClean="0"/>
              <a:t>oboru</a:t>
            </a:r>
            <a:r>
              <a:rPr lang="en-US" sz="2400" dirty="0" smtClean="0"/>
              <a:t> (</a:t>
            </a:r>
            <a:r>
              <a:rPr lang="en-US" sz="2400" dirty="0" err="1" smtClean="0"/>
              <a:t>oborové</a:t>
            </a:r>
            <a:r>
              <a:rPr lang="en-US" sz="2400" dirty="0" smtClean="0"/>
              <a:t> </a:t>
            </a:r>
            <a:r>
              <a:rPr lang="en-US" sz="2400" dirty="0" err="1" smtClean="0"/>
              <a:t>servery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Dostupnost</a:t>
            </a:r>
            <a:r>
              <a:rPr lang="en-US" sz="2400" dirty="0" smtClean="0"/>
              <a:t> </a:t>
            </a:r>
            <a:r>
              <a:rPr lang="en-US" sz="2400" dirty="0" err="1" smtClean="0"/>
              <a:t>zdrojů</a:t>
            </a:r>
            <a:r>
              <a:rPr lang="en-US" sz="2400" dirty="0" smtClean="0"/>
              <a:t> (</a:t>
            </a:r>
            <a:r>
              <a:rPr lang="en-US" sz="2400" dirty="0" err="1" smtClean="0"/>
              <a:t>teoretické</a:t>
            </a:r>
            <a:r>
              <a:rPr lang="en-US" sz="2400" dirty="0" smtClean="0"/>
              <a:t> </a:t>
            </a:r>
            <a:r>
              <a:rPr lang="en-US" sz="2400" dirty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praktické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Rozsah</a:t>
            </a:r>
            <a:r>
              <a:rPr lang="en-US" sz="2400" dirty="0" smtClean="0"/>
              <a:t> a </a:t>
            </a:r>
            <a:r>
              <a:rPr lang="en-US" sz="2400" dirty="0" err="1" smtClean="0"/>
              <a:t>hloubka</a:t>
            </a:r>
            <a:r>
              <a:rPr lang="en-US" sz="2400" dirty="0" smtClean="0"/>
              <a:t> </a:t>
            </a:r>
            <a:r>
              <a:rPr lang="en-US" sz="2400" dirty="0" err="1" smtClean="0"/>
              <a:t>tématu</a:t>
            </a:r>
            <a:endParaRPr lang="en-US" sz="2400" dirty="0" smtClean="0"/>
          </a:p>
          <a:p>
            <a:r>
              <a:rPr lang="en-US" sz="2400" dirty="0" err="1" smtClean="0"/>
              <a:t>Přínos</a:t>
            </a:r>
            <a:r>
              <a:rPr lang="en-US" sz="2400" dirty="0" smtClean="0"/>
              <a:t> pro </a:t>
            </a:r>
            <a:r>
              <a:rPr lang="en-US" sz="2400" dirty="0" err="1" smtClean="0"/>
              <a:t>obor</a:t>
            </a:r>
            <a:endParaRPr lang="en-US" sz="2400" dirty="0" smtClean="0"/>
          </a:p>
          <a:p>
            <a:r>
              <a:rPr lang="cs-CZ" sz="2400" dirty="0"/>
              <a:t>Cílem je odevzdat kvalitní text, nikoliv dohánět mezery ve vzdělání! </a:t>
            </a:r>
            <a:endParaRPr lang="cs-CZ" sz="2400" dirty="0" smtClean="0"/>
          </a:p>
          <a:p>
            <a:r>
              <a:rPr lang="cs-CZ" sz="2400" dirty="0" smtClean="0"/>
              <a:t>Čas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4513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psát</a:t>
            </a:r>
            <a:r>
              <a:rPr lang="en-US" dirty="0" smtClean="0"/>
              <a:t> </a:t>
            </a:r>
            <a:r>
              <a:rPr lang="en-US" dirty="0" err="1" smtClean="0"/>
              <a:t>bakalářskou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r>
              <a:rPr lang="cs-CZ" sz="2400" dirty="0">
                <a:latin typeface="Calibri" charset="0"/>
              </a:rPr>
              <a:t>k sepsání jakéhokoliv odborného textu je vždy potřeba pracovat s texty jiných autorů </a:t>
            </a:r>
          </a:p>
          <a:p>
            <a:r>
              <a:rPr lang="cs-CZ" sz="2400" dirty="0">
                <a:latin typeface="Calibri" charset="0"/>
              </a:rPr>
              <a:t>formulovat výzkumný problém je vhodné až po zmapování literatury vztahující se k danému tématu </a:t>
            </a:r>
            <a:br>
              <a:rPr lang="cs-CZ" sz="2400" dirty="0">
                <a:latin typeface="Calibri" charset="0"/>
              </a:rPr>
            </a:br>
            <a:r>
              <a:rPr lang="cs-CZ" sz="2400" dirty="0">
                <a:latin typeface="Calibri" charset="0"/>
              </a:rPr>
              <a:t/>
            </a:r>
            <a:br>
              <a:rPr lang="cs-CZ" sz="2400" dirty="0">
                <a:latin typeface="Calibri" charset="0"/>
              </a:rPr>
            </a:br>
            <a:r>
              <a:rPr lang="cs-CZ" sz="2400" dirty="0">
                <a:latin typeface="Calibri" charset="0"/>
              </a:rPr>
              <a:t>- </a:t>
            </a:r>
            <a:r>
              <a:rPr lang="cs-CZ" sz="2400" u="sng" dirty="0">
                <a:latin typeface="Calibri" charset="0"/>
              </a:rPr>
              <a:t>práci zahajujeme výzkumem v knihovně a na internetu!</a:t>
            </a:r>
            <a:br>
              <a:rPr lang="cs-CZ" sz="2400" u="sng" dirty="0">
                <a:latin typeface="Calibri" charset="0"/>
              </a:rPr>
            </a:br>
            <a:endParaRPr lang="cs-CZ" sz="2400" u="sng" dirty="0">
              <a:latin typeface="Calibri" charset="0"/>
            </a:endParaRPr>
          </a:p>
          <a:p>
            <a:r>
              <a:rPr lang="en-US" sz="2400" dirty="0">
                <a:latin typeface="Calibri" charset="0"/>
              </a:rPr>
              <a:t>N</a:t>
            </a:r>
            <a:r>
              <a:rPr lang="cs-CZ" sz="2400" dirty="0" err="1">
                <a:latin typeface="Calibri" charset="0"/>
              </a:rPr>
              <a:t>evyhledáváme</a:t>
            </a:r>
            <a:r>
              <a:rPr lang="cs-CZ" sz="2400" dirty="0">
                <a:latin typeface="Calibri" charset="0"/>
              </a:rPr>
              <a:t> jakékoliv texty, ale texty </a:t>
            </a:r>
            <a:r>
              <a:rPr lang="cs-CZ" sz="2400" b="1" dirty="0">
                <a:latin typeface="Calibri" charset="0"/>
              </a:rPr>
              <a:t>akademické (odborné)</a:t>
            </a:r>
          </a:p>
        </p:txBody>
      </p:sp>
    </p:spTree>
    <p:extLst>
      <p:ext uri="{BB962C8B-B14F-4D97-AF65-F5344CB8AC3E}">
        <p14:creationId xmlns:p14="http://schemas.microsoft.com/office/powerpoint/2010/main" val="47144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Odborné</a:t>
            </a:r>
            <a:r>
              <a:rPr lang="en-US" dirty="0" smtClean="0"/>
              <a:t> (</a:t>
            </a:r>
            <a:r>
              <a:rPr lang="en-US" dirty="0" err="1" smtClean="0"/>
              <a:t>akademické</a:t>
            </a:r>
            <a:r>
              <a:rPr lang="en-US" dirty="0" smtClean="0"/>
              <a:t>) </a:t>
            </a:r>
            <a:r>
              <a:rPr lang="en-US" dirty="0" err="1" smtClean="0"/>
              <a:t>texty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r>
              <a:rPr lang="en-US" sz="2400">
                <a:latin typeface="Calibri" charset="0"/>
              </a:rPr>
              <a:t>O</a:t>
            </a:r>
            <a:r>
              <a:rPr lang="cs-CZ" sz="2400">
                <a:latin typeface="Calibri" charset="0"/>
              </a:rPr>
              <a:t>dborné monografie, články v odborných časopisech, výzkumné články, sborníky z odborných konferencí, disertační a diplomové práce</a:t>
            </a:r>
            <a:br>
              <a:rPr lang="cs-CZ" sz="2400">
                <a:latin typeface="Calibri" charset="0"/>
              </a:rPr>
            </a:br>
            <a:endParaRPr lang="cs-CZ" sz="2400">
              <a:latin typeface="Calibri" charset="0"/>
            </a:endParaRPr>
          </a:p>
          <a:p>
            <a:r>
              <a:rPr lang="cs-CZ" sz="2400" b="1">
                <a:latin typeface="Calibri" charset="0"/>
              </a:rPr>
              <a:t>Monografie - </a:t>
            </a:r>
            <a:r>
              <a:rPr lang="cs-CZ" sz="2400">
                <a:latin typeface="Calibri" charset="0"/>
              </a:rPr>
              <a:t> publikace věnovaná jednomu konkrétnímu tématu, která přináší vědeckými metodami ověřené původní výsledky (x populární vědecká publikace)</a:t>
            </a:r>
            <a:br>
              <a:rPr lang="cs-CZ" sz="2400">
                <a:latin typeface="Calibri" charset="0"/>
              </a:rPr>
            </a:br>
            <a:r>
              <a:rPr lang="cs-CZ" sz="2400" b="1">
                <a:latin typeface="Calibri" charset="0"/>
              </a:rPr>
              <a:t>- řídíme se dle nakladatelství, recenzentů a autorů textu</a:t>
            </a:r>
          </a:p>
          <a:p>
            <a:r>
              <a:rPr lang="cs-CZ" sz="2400" b="1">
                <a:latin typeface="Calibri" charset="0"/>
              </a:rPr>
              <a:t>Články v odborných časopisech </a:t>
            </a:r>
            <a:r>
              <a:rPr lang="en-US" sz="2400" b="1">
                <a:latin typeface="Calibri" charset="0"/>
              </a:rPr>
              <a:t>–</a:t>
            </a:r>
            <a:r>
              <a:rPr lang="cs-CZ" sz="2400" b="1">
                <a:latin typeface="Calibri" charset="0"/>
              </a:rPr>
              <a:t> </a:t>
            </a:r>
            <a:r>
              <a:rPr lang="cs-CZ" sz="2400">
                <a:latin typeface="Calibri" charset="0"/>
              </a:rPr>
              <a:t>aktuální zdroj</a:t>
            </a:r>
          </a:p>
          <a:p>
            <a:r>
              <a:rPr lang="cs-CZ" sz="2400">
                <a:latin typeface="Calibri" charset="0"/>
              </a:rPr>
              <a:t>Disertační, magisterské práce </a:t>
            </a:r>
            <a:r>
              <a:rPr lang="en-US" sz="2400">
                <a:latin typeface="Calibri" charset="0"/>
              </a:rPr>
              <a:t>–</a:t>
            </a:r>
            <a:r>
              <a:rPr lang="cs-CZ" sz="2400">
                <a:latin typeface="Calibri" charset="0"/>
              </a:rPr>
              <a:t> posudky</a:t>
            </a:r>
          </a:p>
          <a:p>
            <a:r>
              <a:rPr lang="en-US" sz="2400">
                <a:latin typeface="Calibri" charset="0"/>
              </a:rPr>
              <a:t>Z</a:t>
            </a:r>
            <a:r>
              <a:rPr lang="cs-CZ" sz="2400">
                <a:latin typeface="Calibri" charset="0"/>
              </a:rPr>
              <a:t>ahraniční literatura</a:t>
            </a:r>
          </a:p>
        </p:txBody>
      </p:sp>
    </p:spTree>
    <p:extLst>
      <p:ext uri="{BB962C8B-B14F-4D97-AF65-F5344CB8AC3E}">
        <p14:creationId xmlns:p14="http://schemas.microsoft.com/office/powerpoint/2010/main" val="185338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Odborné</a:t>
            </a:r>
            <a:r>
              <a:rPr lang="en-US" dirty="0" smtClean="0"/>
              <a:t> (</a:t>
            </a:r>
            <a:r>
              <a:rPr lang="en-US" dirty="0" err="1" smtClean="0"/>
              <a:t>akademické</a:t>
            </a:r>
            <a:r>
              <a:rPr lang="en-US" dirty="0" smtClean="0"/>
              <a:t>) </a:t>
            </a:r>
            <a:r>
              <a:rPr lang="en-US" dirty="0" err="1" smtClean="0"/>
              <a:t>texty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35488"/>
          </a:xfrm>
        </p:spPr>
        <p:txBody>
          <a:bodyPr/>
          <a:lstStyle/>
          <a:p>
            <a:r>
              <a:rPr lang="cs-CZ" sz="2400" dirty="0">
                <a:latin typeface="Calibri" charset="0"/>
              </a:rPr>
              <a:t>Internet vs. knihovna</a:t>
            </a:r>
          </a:p>
          <a:p>
            <a:r>
              <a:rPr lang="en-US" sz="2400" dirty="0">
                <a:latin typeface="Calibri" charset="0"/>
              </a:rPr>
              <a:t>K</a:t>
            </a:r>
            <a:r>
              <a:rPr lang="cs-CZ" sz="2400" dirty="0" err="1">
                <a:latin typeface="Calibri" charset="0"/>
              </a:rPr>
              <a:t>nihovna</a:t>
            </a:r>
            <a:r>
              <a:rPr lang="cs-CZ" sz="2400" dirty="0">
                <a:latin typeface="Calibri" charset="0"/>
              </a:rPr>
              <a:t> AV, Národní knihovna, univerzitní a fakultní knihovny</a:t>
            </a:r>
            <a:br>
              <a:rPr lang="cs-CZ" sz="2400" dirty="0">
                <a:latin typeface="Calibri" charset="0"/>
              </a:rPr>
            </a:br>
            <a:endParaRPr lang="cs-CZ" sz="2400" dirty="0">
              <a:latin typeface="Calibri" charset="0"/>
            </a:endParaRPr>
          </a:p>
          <a:p>
            <a:r>
              <a:rPr lang="cs-CZ" sz="2400" dirty="0">
                <a:latin typeface="Calibri" charset="0"/>
              </a:rPr>
              <a:t>Výzkumem v knihovně začínáme pořizovat rešerši (</a:t>
            </a:r>
            <a:r>
              <a:rPr lang="cs-CZ" sz="2400" dirty="0" err="1">
                <a:latin typeface="Calibri" charset="0"/>
              </a:rPr>
              <a:t>rechercher</a:t>
            </a:r>
            <a:r>
              <a:rPr lang="cs-CZ" sz="2400" dirty="0">
                <a:latin typeface="Calibri" charset="0"/>
              </a:rPr>
              <a:t> – hledat, pátrat, vyhledávat) – tj. výsledek pátrání po relevantní literatuře vztahující se k problému, který chceme řešit. Jde o soupis knih a různých textů vyhledaných na základě tzv. rešeršního dotazu, který se může týkat určitého autora (soupis jeho textů) nebo tématu. </a:t>
            </a:r>
            <a:br>
              <a:rPr lang="cs-CZ" sz="2400" dirty="0">
                <a:latin typeface="Calibri" charset="0"/>
              </a:rPr>
            </a:br>
            <a:endParaRPr lang="cs-CZ" sz="2400" dirty="0">
              <a:latin typeface="Calibri" charset="0"/>
            </a:endParaRPr>
          </a:p>
          <a:p>
            <a:r>
              <a:rPr lang="en-US" sz="2400" dirty="0">
                <a:latin typeface="Calibri" charset="0"/>
              </a:rPr>
              <a:t>M</a:t>
            </a:r>
            <a:r>
              <a:rPr lang="cs-CZ" sz="2400" dirty="0" err="1">
                <a:latin typeface="Calibri" charset="0"/>
              </a:rPr>
              <a:t>etoda</a:t>
            </a:r>
            <a:r>
              <a:rPr lang="cs-CZ" sz="2400" dirty="0">
                <a:latin typeface="Calibri" charset="0"/>
              </a:rPr>
              <a:t> sněhové koule</a:t>
            </a:r>
          </a:p>
        </p:txBody>
      </p:sp>
    </p:spTree>
    <p:extLst>
      <p:ext uri="{BB962C8B-B14F-4D97-AF65-F5344CB8AC3E}">
        <p14:creationId xmlns:p14="http://schemas.microsoft.com/office/powerpoint/2010/main" val="418621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Relevantní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 k </a:t>
            </a:r>
            <a:r>
              <a:rPr lang="en-US" dirty="0" err="1" smtClean="0"/>
              <a:t>oboru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088" y="1508125"/>
            <a:ext cx="4572000" cy="4708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cs-CZ" sz="2000" dirty="0">
                <a:latin typeface="+mn-lt"/>
              </a:rPr>
              <a:t>Marketing &amp; media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fi-FI" sz="2000" dirty="0" err="1">
                <a:latin typeface="+mn-lt"/>
              </a:rPr>
              <a:t>MarketingSalesMedia</a:t>
            </a:r>
            <a:r>
              <a:rPr lang="fi-FI" sz="2000" dirty="0">
                <a:latin typeface="+mn-lt"/>
              </a:rPr>
              <a:t>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 err="1">
                <a:latin typeface="+mn-lt"/>
              </a:rPr>
              <a:t>Mediář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Mediaguru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Markething</a:t>
            </a:r>
            <a:r>
              <a:rPr lang="en-US" sz="2000" dirty="0">
                <a:latin typeface="+mn-lt"/>
              </a:rPr>
              <a:t> 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HN, Euro, </a:t>
            </a:r>
            <a:r>
              <a:rPr lang="en-US" sz="2000" dirty="0" err="1">
                <a:latin typeface="+mn-lt"/>
              </a:rPr>
              <a:t>Ekonom</a:t>
            </a:r>
            <a:endParaRPr lang="en-US" sz="2000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Economist, Harvard Business Review (Factiva)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Ad Age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nl-NL" sz="2000" dirty="0">
                <a:latin typeface="+mn-lt"/>
              </a:rPr>
              <a:t>PR week</a:t>
            </a:r>
            <a:br>
              <a:rPr lang="nl-NL" sz="2000" dirty="0">
                <a:latin typeface="+mn-lt"/>
              </a:rPr>
            </a:br>
            <a:endParaRPr lang="nl-NL" sz="2000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Public Relations Review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Journal of Public Relations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Journal of Public Affaires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Journal of Consumer Research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Journal of Consumer </a:t>
            </a:r>
            <a:r>
              <a:rPr lang="en-US" sz="2000" dirty="0" err="1">
                <a:latin typeface="+mn-lt"/>
              </a:rPr>
              <a:t>Behaviour</a:t>
            </a:r>
            <a:endParaRPr lang="en-US" sz="2000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latin typeface="+mn-lt"/>
              </a:rPr>
              <a:t>Journal of Marketing Research</a:t>
            </a:r>
          </a:p>
        </p:txBody>
      </p:sp>
    </p:spTree>
    <p:extLst>
      <p:ext uri="{BB962C8B-B14F-4D97-AF65-F5344CB8AC3E}">
        <p14:creationId xmlns:p14="http://schemas.microsoft.com/office/powerpoint/2010/main" val="71665495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cin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IAF_Government Communica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36400</TotalTime>
  <Words>412</Words>
  <Application>Microsoft Macintosh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Vlastní návrh</vt:lpstr>
      <vt:lpstr>Micinka</vt:lpstr>
      <vt:lpstr>PIAF_Government Communication</vt:lpstr>
      <vt:lpstr>Metodika tvorby bakalářské práce</vt:lpstr>
      <vt:lpstr>PowerPoint Presentation</vt:lpstr>
      <vt:lpstr>PowerPoint Presentation</vt:lpstr>
      <vt:lpstr>Role vedoucího</vt:lpstr>
      <vt:lpstr>Volba tématu</vt:lpstr>
      <vt:lpstr>Jak psát bakalářskou práci</vt:lpstr>
      <vt:lpstr>Odborné (akademické) texty</vt:lpstr>
      <vt:lpstr>Odborné (akademické) texty</vt:lpstr>
      <vt:lpstr>Relevantní zdroje k oboru</vt:lpstr>
      <vt:lpstr>Strategie a taktika psaní BP</vt:lpstr>
      <vt:lpstr>Strategie a taktika psaní OT</vt:lpstr>
      <vt:lpstr>Strategie a taktika psaní OT</vt:lpstr>
      <vt:lpstr>Výzkumná otázka</vt:lpstr>
      <vt:lpstr>Výzkumná otázka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Critique of Marketing:  Creating the ethics and educating the marketing literacy</dc:title>
  <dc:creator>Kasl</dc:creator>
  <cp:lastModifiedBy>Jana Rosenfeldová</cp:lastModifiedBy>
  <cp:revision>595</cp:revision>
  <dcterms:created xsi:type="dcterms:W3CDTF">2010-10-06T12:14:53Z</dcterms:created>
  <dcterms:modified xsi:type="dcterms:W3CDTF">2020-03-04T09:32:40Z</dcterms:modified>
</cp:coreProperties>
</file>