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64" r:id="rId4"/>
    <p:sldId id="258" r:id="rId5"/>
    <p:sldId id="259" r:id="rId6"/>
    <p:sldId id="260" r:id="rId7"/>
    <p:sldId id="261" r:id="rId8"/>
    <p:sldId id="262" r:id="rId9"/>
    <p:sldId id="263" r:id="rId10"/>
    <p:sldId id="266" r:id="rId11"/>
    <p:sldId id="267" r:id="rId12"/>
    <p:sldId id="265" r:id="rId13"/>
    <p:sldId id="268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15" autoAdjust="0"/>
    <p:restoredTop sz="86358" autoAdjust="0"/>
  </p:normalViewPr>
  <p:slideViewPr>
    <p:cSldViewPr snapToGrid="0">
      <p:cViewPr varScale="1">
        <p:scale>
          <a:sx n="94" d="100"/>
          <a:sy n="94" d="100"/>
        </p:scale>
        <p:origin x="354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2299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vlína Janošová" userId="03533bbb-8b64-4d30-a154-559b0b9a8ffa" providerId="ADAL" clId="{7FB7ACF3-7A91-4CCD-AFCC-8C521D1DA504}"/>
    <pc:docChg chg="undo redo custSel addSld delSld modSld sldOrd">
      <pc:chgData name="Pavlína Janošová" userId="03533bbb-8b64-4d30-a154-559b0b9a8ffa" providerId="ADAL" clId="{7FB7ACF3-7A91-4CCD-AFCC-8C521D1DA504}" dt="2024-11-13T17:49:11.034" v="1348" actId="20577"/>
      <pc:docMkLst>
        <pc:docMk/>
      </pc:docMkLst>
      <pc:sldChg chg="addSp modSp mod">
        <pc:chgData name="Pavlína Janošová" userId="03533bbb-8b64-4d30-a154-559b0b9a8ffa" providerId="ADAL" clId="{7FB7ACF3-7A91-4CCD-AFCC-8C521D1DA504}" dt="2024-11-13T15:18:24.057" v="89" actId="6549"/>
        <pc:sldMkLst>
          <pc:docMk/>
          <pc:sldMk cId="1640169419" sldId="256"/>
        </pc:sldMkLst>
        <pc:spChg chg="mod">
          <ac:chgData name="Pavlína Janošová" userId="03533bbb-8b64-4d30-a154-559b0b9a8ffa" providerId="ADAL" clId="{7FB7ACF3-7A91-4CCD-AFCC-8C521D1DA504}" dt="2024-11-13T15:18:24.057" v="89" actId="6549"/>
          <ac:spMkLst>
            <pc:docMk/>
            <pc:sldMk cId="1640169419" sldId="256"/>
            <ac:spMk id="2" creationId="{172F8CE0-4630-41EA-89C1-B41AC4143C50}"/>
          </ac:spMkLst>
        </pc:spChg>
        <pc:spChg chg="add mod">
          <ac:chgData name="Pavlína Janošová" userId="03533bbb-8b64-4d30-a154-559b0b9a8ffa" providerId="ADAL" clId="{7FB7ACF3-7A91-4CCD-AFCC-8C521D1DA504}" dt="2024-11-13T15:17:40.091" v="76" actId="14100"/>
          <ac:spMkLst>
            <pc:docMk/>
            <pc:sldMk cId="1640169419" sldId="256"/>
            <ac:spMk id="4" creationId="{C6334DD7-7E1C-43BA-B7C4-12CC0218A160}"/>
          </ac:spMkLst>
        </pc:spChg>
        <pc:picChg chg="mod">
          <ac:chgData name="Pavlína Janošová" userId="03533bbb-8b64-4d30-a154-559b0b9a8ffa" providerId="ADAL" clId="{7FB7ACF3-7A91-4CCD-AFCC-8C521D1DA504}" dt="2024-11-13T15:17:43.040" v="77" actId="1076"/>
          <ac:picMkLst>
            <pc:docMk/>
            <pc:sldMk cId="1640169419" sldId="256"/>
            <ac:picMk id="3" creationId="{00000000-0000-0000-0000-000000000000}"/>
          </ac:picMkLst>
        </pc:picChg>
      </pc:sldChg>
      <pc:sldChg chg="modSp mod">
        <pc:chgData name="Pavlína Janošová" userId="03533bbb-8b64-4d30-a154-559b0b9a8ffa" providerId="ADAL" clId="{7FB7ACF3-7A91-4CCD-AFCC-8C521D1DA504}" dt="2024-11-13T17:43:15.470" v="1131" actId="255"/>
        <pc:sldMkLst>
          <pc:docMk/>
          <pc:sldMk cId="1854113777" sldId="258"/>
        </pc:sldMkLst>
        <pc:spChg chg="mod">
          <ac:chgData name="Pavlína Janošová" userId="03533bbb-8b64-4d30-a154-559b0b9a8ffa" providerId="ADAL" clId="{7FB7ACF3-7A91-4CCD-AFCC-8C521D1DA504}" dt="2024-11-13T17:43:07.950" v="1130" actId="948"/>
          <ac:spMkLst>
            <pc:docMk/>
            <pc:sldMk cId="1854113777" sldId="258"/>
            <ac:spMk id="3" creationId="{6A035FCF-5530-4A84-95E2-2C29DF5B2A38}"/>
          </ac:spMkLst>
        </pc:spChg>
        <pc:spChg chg="mod">
          <ac:chgData name="Pavlína Janošová" userId="03533bbb-8b64-4d30-a154-559b0b9a8ffa" providerId="ADAL" clId="{7FB7ACF3-7A91-4CCD-AFCC-8C521D1DA504}" dt="2024-11-13T17:43:15.470" v="1131" actId="255"/>
          <ac:spMkLst>
            <pc:docMk/>
            <pc:sldMk cId="1854113777" sldId="258"/>
            <ac:spMk id="6" creationId="{6A035FCF-5530-4A84-95E2-2C29DF5B2A38}"/>
          </ac:spMkLst>
        </pc:spChg>
      </pc:sldChg>
      <pc:sldChg chg="modSp mod">
        <pc:chgData name="Pavlína Janošová" userId="03533bbb-8b64-4d30-a154-559b0b9a8ffa" providerId="ADAL" clId="{7FB7ACF3-7A91-4CCD-AFCC-8C521D1DA504}" dt="2024-11-13T17:43:45.609" v="1140" actId="113"/>
        <pc:sldMkLst>
          <pc:docMk/>
          <pc:sldMk cId="2992504424" sldId="259"/>
        </pc:sldMkLst>
        <pc:spChg chg="mod">
          <ac:chgData name="Pavlína Janošová" userId="03533bbb-8b64-4d30-a154-559b0b9a8ffa" providerId="ADAL" clId="{7FB7ACF3-7A91-4CCD-AFCC-8C521D1DA504}" dt="2024-11-13T17:43:45.609" v="1140" actId="113"/>
          <ac:spMkLst>
            <pc:docMk/>
            <pc:sldMk cId="2992504424" sldId="259"/>
            <ac:spMk id="3" creationId="{6A035FCF-5530-4A84-95E2-2C29DF5B2A38}"/>
          </ac:spMkLst>
        </pc:spChg>
      </pc:sldChg>
      <pc:sldChg chg="modSp mod">
        <pc:chgData name="Pavlína Janošová" userId="03533bbb-8b64-4d30-a154-559b0b9a8ffa" providerId="ADAL" clId="{7FB7ACF3-7A91-4CCD-AFCC-8C521D1DA504}" dt="2024-11-13T17:44:35.044" v="1156" actId="20577"/>
        <pc:sldMkLst>
          <pc:docMk/>
          <pc:sldMk cId="3029049537" sldId="260"/>
        </pc:sldMkLst>
        <pc:spChg chg="mod">
          <ac:chgData name="Pavlína Janošová" userId="03533bbb-8b64-4d30-a154-559b0b9a8ffa" providerId="ADAL" clId="{7FB7ACF3-7A91-4CCD-AFCC-8C521D1DA504}" dt="2024-11-13T17:44:35.044" v="1156" actId="20577"/>
          <ac:spMkLst>
            <pc:docMk/>
            <pc:sldMk cId="3029049537" sldId="260"/>
            <ac:spMk id="3" creationId="{6A035FCF-5530-4A84-95E2-2C29DF5B2A38}"/>
          </ac:spMkLst>
        </pc:spChg>
      </pc:sldChg>
      <pc:sldChg chg="modSp mod">
        <pc:chgData name="Pavlína Janošová" userId="03533bbb-8b64-4d30-a154-559b0b9a8ffa" providerId="ADAL" clId="{7FB7ACF3-7A91-4CCD-AFCC-8C521D1DA504}" dt="2024-11-13T15:21:47.783" v="188" actId="20577"/>
        <pc:sldMkLst>
          <pc:docMk/>
          <pc:sldMk cId="111599901" sldId="261"/>
        </pc:sldMkLst>
        <pc:spChg chg="mod">
          <ac:chgData name="Pavlína Janošová" userId="03533bbb-8b64-4d30-a154-559b0b9a8ffa" providerId="ADAL" clId="{7FB7ACF3-7A91-4CCD-AFCC-8C521D1DA504}" dt="2024-11-13T15:21:47.783" v="188" actId="20577"/>
          <ac:spMkLst>
            <pc:docMk/>
            <pc:sldMk cId="111599901" sldId="261"/>
            <ac:spMk id="3" creationId="{7299F7B0-D04C-49C3-B98D-FF48A367FE12}"/>
          </ac:spMkLst>
        </pc:spChg>
      </pc:sldChg>
      <pc:sldChg chg="modSp mod">
        <pc:chgData name="Pavlína Janošová" userId="03533bbb-8b64-4d30-a154-559b0b9a8ffa" providerId="ADAL" clId="{7FB7ACF3-7A91-4CCD-AFCC-8C521D1DA504}" dt="2024-11-13T17:46:12.659" v="1221" actId="20577"/>
        <pc:sldMkLst>
          <pc:docMk/>
          <pc:sldMk cId="1451964680" sldId="262"/>
        </pc:sldMkLst>
        <pc:spChg chg="mod">
          <ac:chgData name="Pavlína Janošová" userId="03533bbb-8b64-4d30-a154-559b0b9a8ffa" providerId="ADAL" clId="{7FB7ACF3-7A91-4CCD-AFCC-8C521D1DA504}" dt="2024-11-13T17:46:12.659" v="1221" actId="20577"/>
          <ac:spMkLst>
            <pc:docMk/>
            <pc:sldMk cId="1451964680" sldId="262"/>
            <ac:spMk id="3" creationId="{7FAA4FFA-672E-45A4-B1E1-349449E048ED}"/>
          </ac:spMkLst>
        </pc:spChg>
      </pc:sldChg>
      <pc:sldChg chg="modSp mod">
        <pc:chgData name="Pavlína Janošová" userId="03533bbb-8b64-4d30-a154-559b0b9a8ffa" providerId="ADAL" clId="{7FB7ACF3-7A91-4CCD-AFCC-8C521D1DA504}" dt="2024-11-13T15:19:44.967" v="104" actId="20577"/>
        <pc:sldMkLst>
          <pc:docMk/>
          <pc:sldMk cId="1430660611" sldId="263"/>
        </pc:sldMkLst>
        <pc:spChg chg="mod">
          <ac:chgData name="Pavlína Janošová" userId="03533bbb-8b64-4d30-a154-559b0b9a8ffa" providerId="ADAL" clId="{7FB7ACF3-7A91-4CCD-AFCC-8C521D1DA504}" dt="2024-11-13T15:19:44.967" v="104" actId="20577"/>
          <ac:spMkLst>
            <pc:docMk/>
            <pc:sldMk cId="1430660611" sldId="263"/>
            <ac:spMk id="3" creationId="{7FAA4FFA-672E-45A4-B1E1-349449E048ED}"/>
          </ac:spMkLst>
        </pc:spChg>
      </pc:sldChg>
      <pc:sldChg chg="addSp modSp new mod ord">
        <pc:chgData name="Pavlína Janošová" userId="03533bbb-8b64-4d30-a154-559b0b9a8ffa" providerId="ADAL" clId="{7FB7ACF3-7A91-4CCD-AFCC-8C521D1DA504}" dt="2024-11-13T17:46:31.153" v="1254" actId="20577"/>
        <pc:sldMkLst>
          <pc:docMk/>
          <pc:sldMk cId="2785750601" sldId="265"/>
        </pc:sldMkLst>
        <pc:spChg chg="mod">
          <ac:chgData name="Pavlína Janošová" userId="03533bbb-8b64-4d30-a154-559b0b9a8ffa" providerId="ADAL" clId="{7FB7ACF3-7A91-4CCD-AFCC-8C521D1DA504}" dt="2024-11-13T17:36:05.192" v="938" actId="14100"/>
          <ac:spMkLst>
            <pc:docMk/>
            <pc:sldMk cId="2785750601" sldId="265"/>
            <ac:spMk id="2" creationId="{8A3FC14C-EF3E-4358-A999-387174864D94}"/>
          </ac:spMkLst>
        </pc:spChg>
        <pc:spChg chg="mod">
          <ac:chgData name="Pavlína Janošová" userId="03533bbb-8b64-4d30-a154-559b0b9a8ffa" providerId="ADAL" clId="{7FB7ACF3-7A91-4CCD-AFCC-8C521D1DA504}" dt="2024-11-13T17:46:31.153" v="1254" actId="20577"/>
          <ac:spMkLst>
            <pc:docMk/>
            <pc:sldMk cId="2785750601" sldId="265"/>
            <ac:spMk id="3" creationId="{746DD295-C2A7-4E2B-B1CB-B70537C797D1}"/>
          </ac:spMkLst>
        </pc:spChg>
        <pc:spChg chg="add mod">
          <ac:chgData name="Pavlína Janošová" userId="03533bbb-8b64-4d30-a154-559b0b9a8ffa" providerId="ADAL" clId="{7FB7ACF3-7A91-4CCD-AFCC-8C521D1DA504}" dt="2024-11-13T17:36:24.478" v="944" actId="14100"/>
          <ac:spMkLst>
            <pc:docMk/>
            <pc:sldMk cId="2785750601" sldId="265"/>
            <ac:spMk id="4" creationId="{704C7EBD-DDA2-4421-8190-823031478979}"/>
          </ac:spMkLst>
        </pc:spChg>
      </pc:sldChg>
      <pc:sldChg chg="del">
        <pc:chgData name="Pavlína Janošová" userId="03533bbb-8b64-4d30-a154-559b0b9a8ffa" providerId="ADAL" clId="{7FB7ACF3-7A91-4CCD-AFCC-8C521D1DA504}" dt="2024-11-13T15:18:34.714" v="90" actId="47"/>
        <pc:sldMkLst>
          <pc:docMk/>
          <pc:sldMk cId="3885403070" sldId="265"/>
        </pc:sldMkLst>
      </pc:sldChg>
      <pc:sldChg chg="del">
        <pc:chgData name="Pavlína Janošová" userId="03533bbb-8b64-4d30-a154-559b0b9a8ffa" providerId="ADAL" clId="{7FB7ACF3-7A91-4CCD-AFCC-8C521D1DA504}" dt="2024-11-13T17:12:05.155" v="189" actId="47"/>
        <pc:sldMkLst>
          <pc:docMk/>
          <pc:sldMk cId="1512083183" sldId="266"/>
        </pc:sldMkLst>
      </pc:sldChg>
      <pc:sldChg chg="modSp add mod ord">
        <pc:chgData name="Pavlína Janošová" userId="03533bbb-8b64-4d30-a154-559b0b9a8ffa" providerId="ADAL" clId="{7FB7ACF3-7A91-4CCD-AFCC-8C521D1DA504}" dt="2024-11-13T17:41:34.740" v="987" actId="113"/>
        <pc:sldMkLst>
          <pc:docMk/>
          <pc:sldMk cId="1969884464" sldId="266"/>
        </pc:sldMkLst>
        <pc:spChg chg="mod">
          <ac:chgData name="Pavlína Janošová" userId="03533bbb-8b64-4d30-a154-559b0b9a8ffa" providerId="ADAL" clId="{7FB7ACF3-7A91-4CCD-AFCC-8C521D1DA504}" dt="2024-11-13T17:41:34.740" v="987" actId="113"/>
          <ac:spMkLst>
            <pc:docMk/>
            <pc:sldMk cId="1969884464" sldId="266"/>
            <ac:spMk id="3" creationId="{7FAA4FFA-672E-45A4-B1E1-349449E048ED}"/>
          </ac:spMkLst>
        </pc:spChg>
        <pc:spChg chg="mod">
          <ac:chgData name="Pavlína Janošová" userId="03533bbb-8b64-4d30-a154-559b0b9a8ffa" providerId="ADAL" clId="{7FB7ACF3-7A91-4CCD-AFCC-8C521D1DA504}" dt="2024-11-13T17:38:26.712" v="956" actId="115"/>
          <ac:spMkLst>
            <pc:docMk/>
            <pc:sldMk cId="1969884464" sldId="266"/>
            <ac:spMk id="4" creationId="{96299AD0-8EBD-44C7-8545-237370A5354F}"/>
          </ac:spMkLst>
        </pc:spChg>
      </pc:sldChg>
      <pc:sldChg chg="del">
        <pc:chgData name="Pavlína Janošová" userId="03533bbb-8b64-4d30-a154-559b0b9a8ffa" providerId="ADAL" clId="{7FB7ACF3-7A91-4CCD-AFCC-8C521D1DA504}" dt="2024-11-13T17:12:08.231" v="190" actId="47"/>
        <pc:sldMkLst>
          <pc:docMk/>
          <pc:sldMk cId="593130083" sldId="267"/>
        </pc:sldMkLst>
      </pc:sldChg>
      <pc:sldChg chg="modSp add mod">
        <pc:chgData name="Pavlína Janošová" userId="03533bbb-8b64-4d30-a154-559b0b9a8ffa" providerId="ADAL" clId="{7FB7ACF3-7A91-4CCD-AFCC-8C521D1DA504}" dt="2024-11-13T17:39:51.785" v="967" actId="115"/>
        <pc:sldMkLst>
          <pc:docMk/>
          <pc:sldMk cId="4120785251" sldId="267"/>
        </pc:sldMkLst>
        <pc:spChg chg="mod">
          <ac:chgData name="Pavlína Janošová" userId="03533bbb-8b64-4d30-a154-559b0b9a8ffa" providerId="ADAL" clId="{7FB7ACF3-7A91-4CCD-AFCC-8C521D1DA504}" dt="2024-11-13T17:39:51.785" v="967" actId="115"/>
          <ac:spMkLst>
            <pc:docMk/>
            <pc:sldMk cId="4120785251" sldId="267"/>
            <ac:spMk id="3" creationId="{7FAA4FFA-672E-45A4-B1E1-349449E048ED}"/>
          </ac:spMkLst>
        </pc:spChg>
        <pc:spChg chg="mod">
          <ac:chgData name="Pavlína Janošová" userId="03533bbb-8b64-4d30-a154-559b0b9a8ffa" providerId="ADAL" clId="{7FB7ACF3-7A91-4CCD-AFCC-8C521D1DA504}" dt="2024-11-13T17:37:39.728" v="951" actId="1076"/>
          <ac:spMkLst>
            <pc:docMk/>
            <pc:sldMk cId="4120785251" sldId="267"/>
            <ac:spMk id="4" creationId="{96299AD0-8EBD-44C7-8545-237370A5354F}"/>
          </ac:spMkLst>
        </pc:spChg>
      </pc:sldChg>
      <pc:sldChg chg="modSp add mod">
        <pc:chgData name="Pavlína Janošová" userId="03533bbb-8b64-4d30-a154-559b0b9a8ffa" providerId="ADAL" clId="{7FB7ACF3-7A91-4CCD-AFCC-8C521D1DA504}" dt="2024-11-13T17:49:11.034" v="1348" actId="20577"/>
        <pc:sldMkLst>
          <pc:docMk/>
          <pc:sldMk cId="3650933460" sldId="268"/>
        </pc:sldMkLst>
        <pc:spChg chg="mod">
          <ac:chgData name="Pavlína Janošová" userId="03533bbb-8b64-4d30-a154-559b0b9a8ffa" providerId="ADAL" clId="{7FB7ACF3-7A91-4CCD-AFCC-8C521D1DA504}" dt="2024-11-13T17:48:36.216" v="1341" actId="20577"/>
          <ac:spMkLst>
            <pc:docMk/>
            <pc:sldMk cId="3650933460" sldId="268"/>
            <ac:spMk id="3" creationId="{7FAA4FFA-672E-45A4-B1E1-349449E048ED}"/>
          </ac:spMkLst>
        </pc:spChg>
        <pc:spChg chg="mod">
          <ac:chgData name="Pavlína Janošová" userId="03533bbb-8b64-4d30-a154-559b0b9a8ffa" providerId="ADAL" clId="{7FB7ACF3-7A91-4CCD-AFCC-8C521D1DA504}" dt="2024-11-13T17:49:11.034" v="1348" actId="20577"/>
          <ac:spMkLst>
            <pc:docMk/>
            <pc:sldMk cId="3650933460" sldId="268"/>
            <ac:spMk id="4" creationId="{96299AD0-8EBD-44C7-8545-237370A5354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FEEABD-1D92-438B-92F7-922A69A2DF6F}" type="datetimeFigureOut">
              <a:rPr lang="cs-CZ" smtClean="0"/>
              <a:t>13.11.2024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F8E487-A7E8-46C4-ACE8-954E47B10C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6707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04D1ED-11D2-404F-A8D5-7C5DE73EB6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94E311A-C3E4-4340-9240-6AE0AD01E7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8EAC364-D514-43D7-835E-1452232F4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BEDA3-6836-45D4-B6CF-5584D8A5B2AE}" type="datetimeFigureOut">
              <a:rPr lang="cs-CZ" smtClean="0"/>
              <a:t>13.11.2024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4153CBC-010B-4D23-8E1F-C5EFDF017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11F00A1-4FAD-42C6-9961-C908DA765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EC7FF-1118-42C1-9A14-1FA37B5BB9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1639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17BCDE-0DFD-428C-B8C1-DF599FC53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85A19A9-D54B-4282-B25E-815132CAA5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F6C92C9-BF24-41D3-BBA6-5349872F3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BEDA3-6836-45D4-B6CF-5584D8A5B2AE}" type="datetimeFigureOut">
              <a:rPr lang="cs-CZ" smtClean="0"/>
              <a:t>13.11.2024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CF65060-ABC4-467C-BDB7-C8B2DB001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60CA46F-68DC-46A9-A1B6-AFDB29FBD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EC7FF-1118-42C1-9A14-1FA37B5BB9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3457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7F955CEE-C3F4-44B3-818E-AB7157D811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3D7F5AF-1C43-49A9-B6FB-96B2FFB3FB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48AA1AE-3B41-46CE-86B2-919133439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BEDA3-6836-45D4-B6CF-5584D8A5B2AE}" type="datetimeFigureOut">
              <a:rPr lang="cs-CZ" smtClean="0"/>
              <a:t>13.11.2024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4F8E73D-FEBE-4558-8697-B105B63F2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8F8DCC8-9130-41DD-8236-61949C5CB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EC7FF-1118-42C1-9A14-1FA37B5BB9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1685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9A77C8-42AF-4D5C-9A06-B898CC504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C3FA51B-8BE6-431C-8B4E-8DF63DC4E5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E5E80D4-BB4E-486B-B34B-CA1643C1C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BEDA3-6836-45D4-B6CF-5584D8A5B2AE}" type="datetimeFigureOut">
              <a:rPr lang="cs-CZ" smtClean="0"/>
              <a:t>13.11.2024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5E6ECED-C7B6-41BA-9976-8D6EC3A25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B3DE6F1-2303-48C0-BB03-6F2508AF8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EC7FF-1118-42C1-9A14-1FA37B5BB9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6471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67DCFB-11E4-4FBA-BBDF-C3EF50BB7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CC76A5B1-6C0A-4DF3-BE67-4DB9EF5CE3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6AB353F-0020-4DAC-B742-ABFE6B665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BEDA3-6836-45D4-B6CF-5584D8A5B2AE}" type="datetimeFigureOut">
              <a:rPr lang="cs-CZ" smtClean="0"/>
              <a:t>13.11.2024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D5FC658-A25A-4C28-B465-837DF03FA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A64AB3E-2CBC-4970-80C9-37C37714A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EC7FF-1118-42C1-9A14-1FA37B5BB9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3635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739451-49E0-4F78-803F-F15ED4D4A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AA538BC-673F-4979-83CE-CC2DEEE228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86B2CAFE-5859-467A-B16A-BD1DD226C2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577416D-5CDD-4E01-A3A4-B93F01110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BEDA3-6836-45D4-B6CF-5584D8A5B2AE}" type="datetimeFigureOut">
              <a:rPr lang="cs-CZ" smtClean="0"/>
              <a:t>13.11.2024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0BB10B7-F7EA-49A3-ACD8-4390F6492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290B938-B6CE-4BAC-A5BF-0772819A9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EC7FF-1118-42C1-9A14-1FA37B5BB9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0290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A7F84D-A280-480F-B230-E9382A54B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A47907C2-7B3F-42C2-92DA-F5CB781A5C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A5647298-F400-40A8-A681-79FE4B881A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D4EEC8B3-FE0B-46CE-935F-CEBF23D44E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FAB9AC17-34C0-4736-87E8-EC6750A9E2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129021AE-44BB-45D1-88A3-927924430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BEDA3-6836-45D4-B6CF-5584D8A5B2AE}" type="datetimeFigureOut">
              <a:rPr lang="cs-CZ" smtClean="0"/>
              <a:t>13.11.2024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FA56CF84-E730-484F-BC25-AD23909F7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79186BFB-C5DE-485A-9EBC-639238627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EC7FF-1118-42C1-9A14-1FA37B5BB9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047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02D854-0A24-46E2-95C2-7B192B770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C6039C3-08C1-410F-807F-978D25679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BEDA3-6836-45D4-B6CF-5584D8A5B2AE}" type="datetimeFigureOut">
              <a:rPr lang="cs-CZ" smtClean="0"/>
              <a:t>13.11.2024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8A85771-AF1E-45D3-88CB-F4A53145D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314E04D-4A67-49F0-A883-00BE8F0EB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EC7FF-1118-42C1-9A14-1FA37B5BB9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7069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D806781C-1A0D-481A-AF8D-7D9DE24B4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BEDA3-6836-45D4-B6CF-5584D8A5B2AE}" type="datetimeFigureOut">
              <a:rPr lang="cs-CZ" smtClean="0"/>
              <a:t>13.11.2024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DABB4F6E-9A17-4468-90FE-0DB02542C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B37DA33-FF77-4219-BA04-904966F39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EC7FF-1118-42C1-9A14-1FA37B5BB9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2281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1A1C5E-933E-4059-B345-3D3711BFA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20A4011-257A-41E5-BB8D-7164B4CD42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D90AA581-706E-4C95-9FC1-B66F2C1BBF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248E77B-4860-4530-80FE-B3E1A3303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BEDA3-6836-45D4-B6CF-5584D8A5B2AE}" type="datetimeFigureOut">
              <a:rPr lang="cs-CZ" smtClean="0"/>
              <a:t>13.11.2024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BCD587E-0805-4797-B87B-FD7E2152A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9B9541A-490E-4369-8557-EBD1013F2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EC7FF-1118-42C1-9A14-1FA37B5BB9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1576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90FB1F-E00E-4154-9B7F-DC4DAA118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0E05AA27-5C4C-47F1-9DB8-0C46B1A37C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E2D1F8C0-FEC6-4D6E-AF01-F83000F1AC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58B20CC-F1F2-494F-8150-D90098FCF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BEDA3-6836-45D4-B6CF-5584D8A5B2AE}" type="datetimeFigureOut">
              <a:rPr lang="cs-CZ" smtClean="0"/>
              <a:t>13.11.2024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E0E0517-67A0-4C72-9F58-DE162DEAB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80AC7F3-ADA5-47A4-ACC0-98744F271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EC7FF-1118-42C1-9A14-1FA37B5BB9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9846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8289F9E-CA90-4BAC-9C33-9744A89B9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9E6E346-DC4E-45D9-8863-581C8CC7AA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708B629-8BB6-4AEA-ACB8-296D79AE8C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7BEDA3-6836-45D4-B6CF-5584D8A5B2AE}" type="datetimeFigureOut">
              <a:rPr lang="cs-CZ" smtClean="0"/>
              <a:t>13.11.2024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B06E5D9-D3D9-44D6-850C-3B08516BE4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6ABC7EE-03C2-41B0-BC4F-495CDCF523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CEC7FF-1118-42C1-9A14-1FA37B5BB9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6320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2F8CE0-4630-41EA-89C1-B41AC4143C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1650" y="396240"/>
            <a:ext cx="11188700" cy="150368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2800" b="1" i="0" u="none" strike="noStrike" baseline="0" dirty="0">
                <a:solidFill>
                  <a:srgbClr val="000000"/>
                </a:solidFill>
                <a:latin typeface="+mn-lt"/>
              </a:rPr>
              <a:t>VYHLÁŠKA 27/</a:t>
            </a:r>
            <a:r>
              <a:rPr lang="pl-PL" sz="2800" b="1" i="0" u="none" strike="noStrike" baseline="0" dirty="0">
                <a:solidFill>
                  <a:srgbClr val="000000"/>
                </a:solidFill>
                <a:latin typeface="+mn-lt"/>
              </a:rPr>
              <a:t>2016 </a:t>
            </a:r>
            <a:br>
              <a:rPr lang="pl-PL" sz="2800" b="1" i="0" u="none" strike="noStrike" baseline="0" dirty="0">
                <a:solidFill>
                  <a:srgbClr val="000000"/>
                </a:solidFill>
                <a:latin typeface="+mn-lt"/>
              </a:rPr>
            </a:br>
            <a:r>
              <a:rPr lang="cs-CZ" sz="2800" b="1" i="0" u="none" strike="noStrike" baseline="0" dirty="0">
                <a:solidFill>
                  <a:srgbClr val="000000"/>
                </a:solidFill>
                <a:latin typeface="+mn-lt"/>
              </a:rPr>
              <a:t>o vzdělávání žáků se speciálními vzdělávacími potřebami a žáků nadaných</a:t>
            </a:r>
            <a:endParaRPr lang="cs-CZ" sz="2800" dirty="0">
              <a:latin typeface="+mn-lt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8875" y="3429000"/>
            <a:ext cx="3517231" cy="3793204"/>
          </a:xfrm>
          <a:prstGeom prst="rect">
            <a:avLst/>
          </a:prstGeom>
        </p:spPr>
      </p:pic>
      <p:sp>
        <p:nvSpPr>
          <p:cNvPr id="4" name="Nadpis 1">
            <a:extLst>
              <a:ext uri="{FF2B5EF4-FFF2-40B4-BE49-F238E27FC236}">
                <a16:creationId xmlns:a16="http://schemas.microsoft.com/office/drawing/2014/main" id="{C6334DD7-7E1C-43BA-B7C4-12CC0218A160}"/>
              </a:ext>
            </a:extLst>
          </p:cNvPr>
          <p:cNvSpPr txBox="1">
            <a:spLocks/>
          </p:cNvSpPr>
          <p:nvPr/>
        </p:nvSpPr>
        <p:spPr>
          <a:xfrm>
            <a:off x="501650" y="1798320"/>
            <a:ext cx="5716270" cy="37932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40000"/>
              </a:lnSpc>
            </a:pPr>
            <a:r>
              <a:rPr lang="cs-CZ" sz="2800" dirty="0">
                <a:solidFill>
                  <a:srgbClr val="000000"/>
                </a:solidFill>
                <a:latin typeface="+mn-lt"/>
              </a:rPr>
              <a:t>ve znění:</a:t>
            </a:r>
          </a:p>
          <a:p>
            <a:pPr algn="l">
              <a:lnSpc>
                <a:spcPct val="140000"/>
              </a:lnSpc>
            </a:pPr>
            <a:r>
              <a:rPr lang="cs-CZ" sz="2800" dirty="0">
                <a:solidFill>
                  <a:srgbClr val="000000"/>
                </a:solidFill>
                <a:latin typeface="+mn-lt"/>
              </a:rPr>
              <a:t>vyhlášky č. 270/2017 Sb., </a:t>
            </a:r>
            <a:br>
              <a:rPr lang="cs-CZ" sz="2800" dirty="0">
                <a:solidFill>
                  <a:srgbClr val="000000"/>
                </a:solidFill>
                <a:latin typeface="+mn-lt"/>
              </a:rPr>
            </a:br>
            <a:r>
              <a:rPr lang="cs-CZ" sz="2800" dirty="0">
                <a:solidFill>
                  <a:srgbClr val="000000"/>
                </a:solidFill>
                <a:latin typeface="+mn-lt"/>
              </a:rPr>
              <a:t>vyhlášky č. 416/2017 Sb., </a:t>
            </a:r>
          </a:p>
          <a:p>
            <a:pPr algn="l">
              <a:lnSpc>
                <a:spcPct val="140000"/>
              </a:lnSpc>
            </a:pPr>
            <a:r>
              <a:rPr lang="cs-CZ" sz="2800" dirty="0">
                <a:solidFill>
                  <a:srgbClr val="000000"/>
                </a:solidFill>
                <a:latin typeface="+mn-lt"/>
              </a:rPr>
              <a:t>vyhlášky č. 244/2018 Sb., </a:t>
            </a:r>
          </a:p>
          <a:p>
            <a:pPr algn="l">
              <a:lnSpc>
                <a:spcPct val="140000"/>
              </a:lnSpc>
            </a:pPr>
            <a:r>
              <a:rPr lang="cs-CZ" sz="2800" dirty="0">
                <a:solidFill>
                  <a:srgbClr val="000000"/>
                </a:solidFill>
                <a:latin typeface="+mn-lt"/>
              </a:rPr>
              <a:t>vyhlášky č. 196/2019 Sb. </a:t>
            </a:r>
          </a:p>
          <a:p>
            <a:pPr algn="l">
              <a:lnSpc>
                <a:spcPct val="140000"/>
              </a:lnSpc>
            </a:pPr>
            <a:r>
              <a:rPr lang="cs-CZ" sz="2800" dirty="0">
                <a:solidFill>
                  <a:srgbClr val="000000"/>
                </a:solidFill>
                <a:latin typeface="+mn-lt"/>
              </a:rPr>
              <a:t>a vyhlášky č. 248/2019 Sb. </a:t>
            </a:r>
            <a:endParaRPr lang="cs-CZ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401694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FAA4FFA-672E-45A4-B1E1-349449E048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8651" y="1198880"/>
            <a:ext cx="11630527" cy="5768742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0000"/>
              </a:lnSpc>
              <a:spcAft>
                <a:spcPts val="750"/>
              </a:spcAft>
              <a:buNone/>
            </a:pPr>
            <a:r>
              <a:rPr lang="cs-CZ" sz="2000" dirty="0">
                <a:ea typeface="Calibri" panose="020F0502020204030204" pitchFamily="34" charset="0"/>
              </a:rPr>
              <a:t>P</a:t>
            </a:r>
            <a:r>
              <a:rPr lang="cs-CZ" sz="2000" dirty="0">
                <a:effectLst/>
                <a:ea typeface="Calibri" panose="020F0502020204030204" pitchFamily="34" charset="0"/>
              </a:rPr>
              <a:t>oskytuje podporu pedagogovi </a:t>
            </a:r>
            <a:r>
              <a:rPr lang="cs-CZ" sz="2000" u="sng" dirty="0">
                <a:solidFill>
                  <a:srgbClr val="0070C0"/>
                </a:solidFill>
                <a:effectLst/>
                <a:ea typeface="Calibri" panose="020F0502020204030204" pitchFamily="34" charset="0"/>
              </a:rPr>
              <a:t>při vzdělávání žáka či žáků se speciálními vzdělávacími potřebami</a:t>
            </a:r>
            <a:r>
              <a:rPr lang="cs-CZ" sz="2000" dirty="0">
                <a:effectLst/>
                <a:ea typeface="Calibri" panose="020F0502020204030204" pitchFamily="34" charset="0"/>
              </a:rPr>
              <a:t>. Pomáhá při organizaci a  vzdělávání, podporuje samostatnost a aktivní zapojení žáka do všech činností uskutečňovaných ve </a:t>
            </a:r>
            <a:r>
              <a:rPr lang="cs-CZ" sz="20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škole. </a:t>
            </a:r>
          </a:p>
          <a:p>
            <a:pPr marL="0" indent="0" algn="just">
              <a:lnSpc>
                <a:spcPct val="110000"/>
              </a:lnSpc>
              <a:spcAft>
                <a:spcPts val="750"/>
              </a:spcAft>
              <a:buNone/>
            </a:pPr>
            <a:r>
              <a:rPr lang="cs-CZ" sz="2000" b="1" i="1" dirty="0">
                <a:ea typeface="Calibri" panose="020F0502020204030204" pitchFamily="34" charset="0"/>
              </a:rPr>
              <a:t>P</a:t>
            </a:r>
            <a:r>
              <a:rPr lang="cs-CZ" sz="2000" b="1" i="1" dirty="0">
                <a:effectLst/>
                <a:ea typeface="Calibri" panose="020F0502020204030204" pitchFamily="34" charset="0"/>
              </a:rPr>
              <a:t>racuje </a:t>
            </a:r>
            <a:r>
              <a:rPr lang="cs-CZ" sz="2000" i="1" dirty="0">
                <a:effectLst/>
                <a:ea typeface="Calibri" panose="020F0502020204030204" pitchFamily="34" charset="0"/>
              </a:rPr>
              <a:t>podle potřeby </a:t>
            </a:r>
            <a:r>
              <a:rPr lang="cs-CZ" sz="2000" b="1" i="1" dirty="0">
                <a:effectLst/>
                <a:ea typeface="Calibri" panose="020F0502020204030204" pitchFamily="34" charset="0"/>
              </a:rPr>
              <a:t>se žákem nebo s ostatními s žáky </a:t>
            </a:r>
            <a:r>
              <a:rPr lang="cs-CZ" sz="2000" dirty="0">
                <a:effectLst/>
                <a:ea typeface="Calibri" panose="020F0502020204030204" pitchFamily="34" charset="0"/>
              </a:rPr>
              <a:t>ve tříd</a:t>
            </a:r>
            <a:r>
              <a:rPr lang="cs-CZ" sz="2000" dirty="0">
                <a:ea typeface="Calibri" panose="020F0502020204030204" pitchFamily="34" charset="0"/>
              </a:rPr>
              <a:t>ě</a:t>
            </a:r>
            <a:r>
              <a:rPr lang="cs-CZ" sz="2000" dirty="0">
                <a:effectLst/>
                <a:ea typeface="Calibri" panose="020F0502020204030204" pitchFamily="34" charset="0"/>
              </a:rPr>
              <a:t> podle </a:t>
            </a:r>
            <a:r>
              <a:rPr lang="cs-CZ" sz="20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pokynů a ve spolupráci s pedagogem </a:t>
            </a:r>
          </a:p>
          <a:p>
            <a:pPr marL="0" indent="0" algn="just">
              <a:lnSpc>
                <a:spcPct val="110000"/>
              </a:lnSpc>
              <a:spcAft>
                <a:spcPts val="750"/>
              </a:spcAft>
              <a:buNone/>
            </a:pPr>
            <a:r>
              <a:rPr lang="cs-CZ" sz="2000" dirty="0">
                <a:solidFill>
                  <a:srgbClr val="C00000"/>
                </a:solidFill>
                <a:effectLst/>
                <a:ea typeface="Calibri" panose="020F0502020204030204" pitchFamily="34" charset="0"/>
              </a:rPr>
              <a:t>- </a:t>
            </a:r>
            <a:r>
              <a:rPr lang="cs-CZ" sz="2000" b="1" dirty="0">
                <a:solidFill>
                  <a:srgbClr val="C00000"/>
                </a:solidFill>
                <a:effectLst/>
                <a:ea typeface="Calibri" panose="020F0502020204030204" pitchFamily="34" charset="0"/>
              </a:rPr>
              <a:t>Odstavec (3): </a:t>
            </a:r>
            <a:endParaRPr lang="cs-CZ" sz="2000" dirty="0">
              <a:solidFill>
                <a:srgbClr val="C00000"/>
              </a:solidFill>
              <a:effectLst/>
              <a:ea typeface="Calibri" panose="020F0502020204030204" pitchFamily="34" charset="0"/>
            </a:endParaRPr>
          </a:p>
          <a:p>
            <a:pPr marL="355600" indent="-266700" algn="just">
              <a:lnSpc>
                <a:spcPct val="110000"/>
              </a:lnSpc>
              <a:spcAft>
                <a:spcPts val="705"/>
              </a:spcAft>
              <a:buNone/>
            </a:pPr>
            <a:r>
              <a:rPr lang="cs-CZ" sz="20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a) </a:t>
            </a:r>
            <a:r>
              <a:rPr lang="cs-CZ" sz="2000" u="sng" dirty="0">
                <a:solidFill>
                  <a:srgbClr val="0070C0"/>
                </a:solidFill>
                <a:effectLst/>
                <a:ea typeface="Calibri" panose="020F0502020204030204" pitchFamily="34" charset="0"/>
              </a:rPr>
              <a:t>přímá pedagogická činnost</a:t>
            </a:r>
            <a:r>
              <a:rPr lang="cs-CZ" sz="2000" dirty="0">
                <a:solidFill>
                  <a:srgbClr val="0070C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cs-CZ" sz="20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při vzdělávání a výchově podle pokynů pedagoga </a:t>
            </a:r>
            <a:r>
              <a:rPr lang="cs-CZ" sz="2000" dirty="0">
                <a:solidFill>
                  <a:srgbClr val="0070C0"/>
                </a:solidFill>
                <a:effectLst/>
                <a:ea typeface="Calibri" panose="020F0502020204030204" pitchFamily="34" charset="0"/>
              </a:rPr>
              <a:t>zaměřená na individuální podporu žáků</a:t>
            </a:r>
            <a:r>
              <a:rPr lang="cs-CZ" sz="20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, </a:t>
            </a:r>
          </a:p>
          <a:p>
            <a:pPr marL="355600" indent="-266700" algn="just">
              <a:lnSpc>
                <a:spcPct val="110000"/>
              </a:lnSpc>
              <a:spcAft>
                <a:spcPts val="705"/>
              </a:spcAft>
              <a:buNone/>
            </a:pPr>
            <a:r>
              <a:rPr lang="cs-CZ" sz="20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b) </a:t>
            </a:r>
            <a:r>
              <a:rPr lang="cs-CZ" sz="2000" dirty="0">
                <a:solidFill>
                  <a:srgbClr val="0070C0"/>
                </a:solidFill>
                <a:effectLst/>
                <a:ea typeface="Calibri" panose="020F0502020204030204" pitchFamily="34" charset="0"/>
              </a:rPr>
              <a:t>podpora žáka v </a:t>
            </a:r>
            <a:r>
              <a:rPr lang="cs-CZ" sz="2000" u="sng" dirty="0">
                <a:solidFill>
                  <a:srgbClr val="0070C0"/>
                </a:solidFill>
                <a:effectLst/>
                <a:ea typeface="Calibri" panose="020F0502020204030204" pitchFamily="34" charset="0"/>
              </a:rPr>
              <a:t>dosahování vzdělávacích cílů</a:t>
            </a:r>
            <a:r>
              <a:rPr lang="cs-CZ" sz="2000" b="1" dirty="0">
                <a:solidFill>
                  <a:srgbClr val="0070C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cs-CZ" sz="20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při výuce</a:t>
            </a:r>
            <a:r>
              <a:rPr lang="cs-CZ" sz="2000" dirty="0">
                <a:solidFill>
                  <a:srgbClr val="0070C0"/>
                </a:solidFill>
                <a:effectLst/>
                <a:ea typeface="Calibri" panose="020F0502020204030204" pitchFamily="34" charset="0"/>
              </a:rPr>
              <a:t>, žák je veden k nejvyšší možné míře samostatnosti, </a:t>
            </a:r>
          </a:p>
          <a:p>
            <a:pPr marL="355600" indent="-266700" algn="just">
              <a:lnSpc>
                <a:spcPct val="110000"/>
              </a:lnSpc>
              <a:buNone/>
            </a:pPr>
            <a:r>
              <a:rPr lang="cs-CZ" sz="20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c) </a:t>
            </a:r>
            <a:r>
              <a:rPr lang="cs-CZ" sz="2000" u="sng" dirty="0">
                <a:solidFill>
                  <a:srgbClr val="0070C0"/>
                </a:solidFill>
                <a:effectLst/>
                <a:ea typeface="Calibri" panose="020F0502020204030204" pitchFamily="34" charset="0"/>
              </a:rPr>
              <a:t>výchovná práce</a:t>
            </a:r>
            <a:r>
              <a:rPr lang="cs-CZ" sz="2000" b="1" dirty="0">
                <a:solidFill>
                  <a:srgbClr val="0070C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cs-CZ" sz="20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zaměřená na vytváření základních pracovních, hygienických aj. návyků, nácvik sociálních kompetencí. </a:t>
            </a:r>
          </a:p>
          <a:p>
            <a:pPr marL="0" indent="0" algn="just">
              <a:lnSpc>
                <a:spcPct val="110000"/>
              </a:lnSpc>
              <a:spcAft>
                <a:spcPts val="750"/>
              </a:spcAft>
              <a:buNone/>
            </a:pPr>
            <a:endParaRPr lang="cs-CZ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endParaRPr lang="cs-CZ" sz="2300" dirty="0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96299AD0-8EBD-44C7-8545-237370A53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305" y="304799"/>
            <a:ext cx="11133221" cy="705854"/>
          </a:xfrm>
        </p:spPr>
        <p:txBody>
          <a:bodyPr>
            <a:noAutofit/>
          </a:bodyPr>
          <a:lstStyle/>
          <a:p>
            <a:pPr algn="ctr"/>
            <a:r>
              <a:rPr lang="cs-CZ" sz="2500" b="1" u="sng" dirty="0">
                <a:solidFill>
                  <a:srgbClr val="C00000"/>
                </a:solidFill>
              </a:rPr>
              <a:t>ASISTENT PEDAGOGA</a:t>
            </a:r>
            <a:endParaRPr lang="cs-CZ" sz="2500" u="sng" dirty="0"/>
          </a:p>
        </p:txBody>
      </p:sp>
    </p:spTree>
    <p:extLst>
      <p:ext uri="{BB962C8B-B14F-4D97-AF65-F5344CB8AC3E}">
        <p14:creationId xmlns:p14="http://schemas.microsoft.com/office/powerpoint/2010/main" val="19698844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FAA4FFA-672E-45A4-B1E1-349449E048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884" y="1010653"/>
            <a:ext cx="11630527" cy="6007769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0000"/>
              </a:lnSpc>
              <a:spcAft>
                <a:spcPts val="750"/>
              </a:spcAft>
              <a:buNone/>
            </a:pPr>
            <a:r>
              <a:rPr lang="cs-CZ" sz="2000" dirty="0">
                <a:ea typeface="Calibri" panose="020F0502020204030204" pitchFamily="34" charset="0"/>
              </a:rPr>
              <a:t>Asistent pedagoga zajišťuje:</a:t>
            </a:r>
            <a:r>
              <a:rPr lang="cs-CZ" sz="20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</a:p>
          <a:p>
            <a:pPr marL="90170" indent="0" algn="just">
              <a:lnSpc>
                <a:spcPct val="110000"/>
              </a:lnSpc>
              <a:spcBef>
                <a:spcPts val="1800"/>
              </a:spcBef>
              <a:buNone/>
            </a:pPr>
            <a:r>
              <a:rPr lang="cs-CZ" sz="2000" b="1" dirty="0">
                <a:solidFill>
                  <a:srgbClr val="C00000"/>
                </a:solidFill>
                <a:ea typeface="Calibri" panose="020F0502020204030204" pitchFamily="34" charset="0"/>
              </a:rPr>
              <a:t>Odstavec (4)</a:t>
            </a:r>
            <a:endParaRPr lang="cs-CZ" sz="2000" dirty="0">
              <a:solidFill>
                <a:srgbClr val="C00000"/>
              </a:solidFill>
              <a:effectLst/>
              <a:ea typeface="Calibri" panose="020F0502020204030204" pitchFamily="34" charset="0"/>
            </a:endParaRPr>
          </a:p>
          <a:p>
            <a:pPr marL="90170" indent="0" algn="just">
              <a:lnSpc>
                <a:spcPct val="110000"/>
              </a:lnSpc>
              <a:spcBef>
                <a:spcPts val="1400"/>
              </a:spcBef>
              <a:spcAft>
                <a:spcPts val="705"/>
              </a:spcAft>
              <a:buNone/>
            </a:pPr>
            <a:r>
              <a:rPr lang="cs-CZ" sz="20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a) </a:t>
            </a:r>
            <a:r>
              <a:rPr lang="cs-CZ" sz="2000" i="1" dirty="0">
                <a:solidFill>
                  <a:srgbClr val="0070C0"/>
                </a:solidFill>
                <a:effectLst/>
                <a:ea typeface="Calibri" panose="020F0502020204030204" pitchFamily="34" charset="0"/>
              </a:rPr>
              <a:t>pomocné </a:t>
            </a:r>
            <a:r>
              <a:rPr lang="cs-CZ" sz="2000" i="1" u="sng" dirty="0">
                <a:solidFill>
                  <a:srgbClr val="0070C0"/>
                </a:solidFill>
                <a:effectLst/>
                <a:ea typeface="Calibri" panose="020F0502020204030204" pitchFamily="34" charset="0"/>
              </a:rPr>
              <a:t>výchovné práce</a:t>
            </a:r>
            <a:r>
              <a:rPr lang="cs-CZ" sz="2000" i="1" dirty="0">
                <a:solidFill>
                  <a:srgbClr val="0070C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cs-CZ" sz="2000" b="1" dirty="0">
                <a:solidFill>
                  <a:srgbClr val="0070C0"/>
                </a:solidFill>
                <a:effectLst/>
                <a:ea typeface="Calibri" panose="020F0502020204030204" pitchFamily="34" charset="0"/>
              </a:rPr>
              <a:t>zvláště se skupinou žáků se SVP</a:t>
            </a:r>
            <a:r>
              <a:rPr lang="cs-CZ" sz="2000" dirty="0">
                <a:solidFill>
                  <a:srgbClr val="0070C0"/>
                </a:solidFill>
                <a:effectLst/>
                <a:ea typeface="Calibri" panose="020F0502020204030204" pitchFamily="34" charset="0"/>
              </a:rPr>
              <a:t>, </a:t>
            </a:r>
          </a:p>
          <a:p>
            <a:pPr marL="90170" indent="0" algn="just">
              <a:lnSpc>
                <a:spcPct val="110000"/>
              </a:lnSpc>
              <a:spcBef>
                <a:spcPts val="1400"/>
              </a:spcBef>
              <a:spcAft>
                <a:spcPts val="705"/>
              </a:spcAft>
              <a:buNone/>
            </a:pPr>
            <a:r>
              <a:rPr lang="cs-CZ" sz="20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b) </a:t>
            </a:r>
            <a:r>
              <a:rPr lang="cs-CZ" sz="2000" i="1" dirty="0">
                <a:solidFill>
                  <a:schemeClr val="accent1"/>
                </a:solidFill>
                <a:effectLst/>
                <a:ea typeface="Calibri" panose="020F0502020204030204" pitchFamily="34" charset="0"/>
              </a:rPr>
              <a:t>pomocné </a:t>
            </a:r>
            <a:r>
              <a:rPr lang="cs-CZ" sz="2000" i="1" u="sng" dirty="0">
                <a:solidFill>
                  <a:schemeClr val="accent1"/>
                </a:solidFill>
                <a:effectLst/>
                <a:ea typeface="Calibri" panose="020F0502020204030204" pitchFamily="34" charset="0"/>
              </a:rPr>
              <a:t>organizační činnosti</a:t>
            </a:r>
            <a:r>
              <a:rPr lang="cs-CZ" sz="2000" dirty="0">
                <a:solidFill>
                  <a:schemeClr val="accent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cs-CZ" sz="20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při vzdělávání skupiny žáků se SVP, </a:t>
            </a:r>
          </a:p>
          <a:p>
            <a:pPr marL="90170" indent="0" algn="just">
              <a:lnSpc>
                <a:spcPct val="110000"/>
              </a:lnSpc>
              <a:spcBef>
                <a:spcPts val="1400"/>
              </a:spcBef>
              <a:spcAft>
                <a:spcPts val="705"/>
              </a:spcAft>
              <a:buNone/>
            </a:pPr>
            <a:r>
              <a:rPr lang="cs-CZ" sz="20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c) </a:t>
            </a:r>
            <a:r>
              <a:rPr lang="cs-CZ" sz="2000" i="1" dirty="0">
                <a:solidFill>
                  <a:schemeClr val="accent1"/>
                </a:solidFill>
                <a:effectLst/>
                <a:ea typeface="Calibri" panose="020F0502020204030204" pitchFamily="34" charset="0"/>
              </a:rPr>
              <a:t>pomoc </a:t>
            </a:r>
            <a:r>
              <a:rPr lang="cs-CZ" sz="2000" i="1" u="sng" dirty="0">
                <a:solidFill>
                  <a:schemeClr val="accent1"/>
                </a:solidFill>
                <a:effectLst/>
                <a:ea typeface="Calibri" panose="020F0502020204030204" pitchFamily="34" charset="0"/>
              </a:rPr>
              <a:t>při adaptaci</a:t>
            </a:r>
            <a:r>
              <a:rPr lang="cs-CZ" sz="2000" i="1" dirty="0">
                <a:solidFill>
                  <a:schemeClr val="accent1"/>
                </a:solidFill>
                <a:effectLst/>
                <a:ea typeface="Calibri" panose="020F0502020204030204" pitchFamily="34" charset="0"/>
              </a:rPr>
              <a:t> žáků se SVP </a:t>
            </a:r>
            <a:r>
              <a:rPr lang="cs-CZ" sz="20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na školní prostředí, </a:t>
            </a:r>
          </a:p>
          <a:p>
            <a:pPr marL="90170" indent="0" algn="just">
              <a:lnSpc>
                <a:spcPct val="110000"/>
              </a:lnSpc>
              <a:spcBef>
                <a:spcPts val="1400"/>
              </a:spcBef>
              <a:spcAft>
                <a:spcPts val="705"/>
              </a:spcAft>
              <a:buNone/>
            </a:pPr>
            <a:r>
              <a:rPr lang="cs-CZ" sz="20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d) </a:t>
            </a:r>
            <a:r>
              <a:rPr lang="cs-CZ" sz="2000" i="1" dirty="0">
                <a:solidFill>
                  <a:schemeClr val="accent1"/>
                </a:solidFill>
                <a:effectLst/>
                <a:ea typeface="Calibri" panose="020F0502020204030204" pitchFamily="34" charset="0"/>
              </a:rPr>
              <a:t>pomoc </a:t>
            </a:r>
            <a:r>
              <a:rPr lang="cs-CZ" sz="2000" i="1" u="sng" dirty="0">
                <a:solidFill>
                  <a:schemeClr val="accent1"/>
                </a:solidFill>
                <a:effectLst/>
                <a:ea typeface="Calibri" panose="020F0502020204030204" pitchFamily="34" charset="0"/>
              </a:rPr>
              <a:t>při komunikaci</a:t>
            </a:r>
            <a:r>
              <a:rPr lang="cs-CZ" sz="2000" i="1" dirty="0">
                <a:solidFill>
                  <a:schemeClr val="accent1"/>
                </a:solidFill>
                <a:effectLst/>
                <a:ea typeface="Calibri" panose="020F0502020204030204" pitchFamily="34" charset="0"/>
              </a:rPr>
              <a:t> se žáky</a:t>
            </a:r>
            <a:r>
              <a:rPr lang="cs-CZ" sz="20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, zákonnými zástupci žáků a komunitou, ze které žák pochází, </a:t>
            </a:r>
          </a:p>
          <a:p>
            <a:pPr marL="90170" indent="0" algn="just">
              <a:lnSpc>
                <a:spcPct val="110000"/>
              </a:lnSpc>
              <a:spcBef>
                <a:spcPts val="1400"/>
              </a:spcBef>
              <a:spcAft>
                <a:spcPts val="705"/>
              </a:spcAft>
              <a:buNone/>
            </a:pPr>
            <a:r>
              <a:rPr lang="cs-CZ" sz="20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e) </a:t>
            </a:r>
            <a:r>
              <a:rPr lang="cs-CZ" sz="2000" i="1" dirty="0">
                <a:solidFill>
                  <a:schemeClr val="accent1"/>
                </a:solidFill>
                <a:effectLst/>
                <a:ea typeface="Calibri" panose="020F0502020204030204" pitchFamily="34" charset="0"/>
              </a:rPr>
              <a:t>nezbytnou pomoc žákům </a:t>
            </a:r>
            <a:r>
              <a:rPr lang="cs-CZ" sz="2000" i="1" u="sng" dirty="0">
                <a:solidFill>
                  <a:schemeClr val="accent1"/>
                </a:solidFill>
                <a:effectLst/>
                <a:ea typeface="Calibri" panose="020F0502020204030204" pitchFamily="34" charset="0"/>
              </a:rPr>
              <a:t>při sebeobsluze a pohybu</a:t>
            </a:r>
            <a:r>
              <a:rPr lang="cs-CZ" sz="2000" i="1" dirty="0">
                <a:solidFill>
                  <a:schemeClr val="accent1"/>
                </a:solidFill>
                <a:effectLst/>
                <a:ea typeface="Calibri" panose="020F0502020204030204" pitchFamily="34" charset="0"/>
              </a:rPr>
              <a:t> během vyučování</a:t>
            </a:r>
            <a:r>
              <a:rPr lang="cs-CZ" sz="2000" dirty="0">
                <a:solidFill>
                  <a:schemeClr val="accent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cs-CZ" sz="20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a při akcích pořádaných školou</a:t>
            </a:r>
          </a:p>
          <a:p>
            <a:pPr marL="90170" indent="0" algn="just">
              <a:lnSpc>
                <a:spcPct val="110000"/>
              </a:lnSpc>
              <a:spcBef>
                <a:spcPts val="1400"/>
              </a:spcBef>
              <a:buNone/>
            </a:pPr>
            <a:r>
              <a:rPr lang="cs-CZ" sz="20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f) </a:t>
            </a:r>
            <a:r>
              <a:rPr lang="cs-CZ" sz="2000" i="1" dirty="0">
                <a:solidFill>
                  <a:schemeClr val="accent1"/>
                </a:solidFill>
                <a:effectLst/>
                <a:ea typeface="Calibri" panose="020F0502020204030204" pitchFamily="34" charset="0"/>
              </a:rPr>
              <a:t>pomocné výchovné práce spojené s </a:t>
            </a:r>
            <a:r>
              <a:rPr lang="cs-CZ" sz="2000" i="1" u="sng" dirty="0">
                <a:solidFill>
                  <a:schemeClr val="accent1"/>
                </a:solidFill>
                <a:effectLst/>
                <a:ea typeface="Calibri" panose="020F0502020204030204" pitchFamily="34" charset="0"/>
              </a:rPr>
              <a:t>nácvikem sociálních kompetencí žáků</a:t>
            </a:r>
            <a:r>
              <a:rPr lang="cs-CZ" sz="2000" dirty="0">
                <a:solidFill>
                  <a:schemeClr val="accent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cs-CZ" sz="20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se SVP. </a:t>
            </a:r>
          </a:p>
          <a:p>
            <a:pPr marL="0" indent="0" algn="just">
              <a:lnSpc>
                <a:spcPct val="110000"/>
              </a:lnSpc>
              <a:spcAft>
                <a:spcPts val="750"/>
              </a:spcAft>
              <a:buNone/>
            </a:pPr>
            <a:endParaRPr lang="cs-CZ" sz="200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pPr marL="0" indent="0" algn="just">
              <a:buNone/>
            </a:pPr>
            <a:endParaRPr lang="cs-CZ" sz="2300" dirty="0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96299AD0-8EBD-44C7-8545-237370A53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389" y="304799"/>
            <a:ext cx="11133221" cy="705854"/>
          </a:xfrm>
        </p:spPr>
        <p:txBody>
          <a:bodyPr>
            <a:noAutofit/>
          </a:bodyPr>
          <a:lstStyle/>
          <a:p>
            <a:pPr algn="ctr"/>
            <a:r>
              <a:rPr lang="cs-CZ" sz="2500" b="1" u="sng" dirty="0">
                <a:solidFill>
                  <a:srgbClr val="C00000"/>
                </a:solidFill>
              </a:rPr>
              <a:t>ASISTENT PEDAGOGA</a:t>
            </a:r>
            <a:endParaRPr lang="cs-CZ" sz="2500" u="sng" dirty="0"/>
          </a:p>
        </p:txBody>
      </p:sp>
    </p:spTree>
    <p:extLst>
      <p:ext uri="{BB962C8B-B14F-4D97-AF65-F5344CB8AC3E}">
        <p14:creationId xmlns:p14="http://schemas.microsoft.com/office/powerpoint/2010/main" val="41207852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3FC14C-EF3E-4358-A999-387174864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8240" y="140970"/>
            <a:ext cx="6939280" cy="843915"/>
          </a:xfrm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  <a:spcBef>
                <a:spcPts val="600"/>
              </a:spcBef>
            </a:pPr>
            <a:r>
              <a:rPr lang="cs-CZ" sz="2800" b="1" dirty="0">
                <a:solidFill>
                  <a:schemeClr val="accent1"/>
                </a:solidFill>
                <a:effectLst/>
                <a:latin typeface="+mn-lt"/>
                <a:ea typeface="Calibri" panose="020F0502020204030204" pitchFamily="34" charset="0"/>
              </a:rPr>
              <a:t>Přehled nejčastějších podpůrných opatření</a:t>
            </a:r>
            <a:endParaRPr lang="cs-CZ" sz="2800" dirty="0">
              <a:solidFill>
                <a:schemeClr val="accent1"/>
              </a:solidFill>
              <a:effectLst/>
              <a:latin typeface="+mn-lt"/>
              <a:ea typeface="Calibri" panose="020F050202020403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46DD295-C2A7-4E2B-B1CB-B70537C797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65200"/>
            <a:ext cx="10515600" cy="5527675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10000"/>
              </a:lnSpc>
              <a:spcBef>
                <a:spcPts val="1200"/>
              </a:spcBef>
              <a:buFont typeface="Times New Roman" panose="02020603050405020304" pitchFamily="18" charset="0"/>
              <a:buChar char="‒"/>
            </a:pPr>
            <a:r>
              <a:rPr lang="cs-CZ" sz="20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pedagogická intervence </a:t>
            </a:r>
          </a:p>
          <a:p>
            <a:pPr algn="just">
              <a:lnSpc>
                <a:spcPct val="110000"/>
              </a:lnSpc>
              <a:spcBef>
                <a:spcPts val="1200"/>
              </a:spcBef>
              <a:buFont typeface="Times New Roman" panose="02020603050405020304" pitchFamily="18" charset="0"/>
              <a:buChar char="‒"/>
            </a:pPr>
            <a:r>
              <a:rPr lang="cs-CZ" sz="20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předmět „speciálně pedagogické péče“ </a:t>
            </a:r>
          </a:p>
          <a:p>
            <a:pPr algn="just">
              <a:lnSpc>
                <a:spcPct val="110000"/>
              </a:lnSpc>
              <a:spcBef>
                <a:spcPts val="1200"/>
              </a:spcBef>
              <a:buFont typeface="Times New Roman" panose="02020603050405020304" pitchFamily="18" charset="0"/>
              <a:buChar char="‒"/>
            </a:pPr>
            <a:r>
              <a:rPr lang="cs-CZ" sz="20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speciální učební pomůcky </a:t>
            </a:r>
          </a:p>
          <a:p>
            <a:pPr algn="just">
              <a:lnSpc>
                <a:spcPct val="110000"/>
              </a:lnSpc>
              <a:spcBef>
                <a:spcPts val="1200"/>
              </a:spcBef>
              <a:buFont typeface="Times New Roman" panose="02020603050405020304" pitchFamily="18" charset="0"/>
              <a:buChar char="‒"/>
            </a:pPr>
            <a:r>
              <a:rPr lang="cs-CZ" sz="20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Individuální vzdělávací plán</a:t>
            </a:r>
          </a:p>
          <a:p>
            <a:pPr algn="just">
              <a:lnSpc>
                <a:spcPct val="110000"/>
              </a:lnSpc>
              <a:spcBef>
                <a:spcPts val="1200"/>
              </a:spcBef>
              <a:buFont typeface="Times New Roman" panose="02020603050405020304" pitchFamily="18" charset="0"/>
              <a:buChar char="‒"/>
            </a:pPr>
            <a:r>
              <a:rPr lang="cs-CZ" sz="20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asistent pedagoga, </a:t>
            </a:r>
          </a:p>
          <a:p>
            <a:pPr algn="just">
              <a:lnSpc>
                <a:spcPct val="110000"/>
              </a:lnSpc>
              <a:spcBef>
                <a:spcPts val="1200"/>
              </a:spcBef>
              <a:buFont typeface="Times New Roman" panose="02020603050405020304" pitchFamily="18" charset="0"/>
              <a:buChar char="‒"/>
            </a:pPr>
            <a:r>
              <a:rPr lang="cs-CZ" sz="20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speciální pedagog, </a:t>
            </a:r>
          </a:p>
          <a:p>
            <a:pPr algn="just">
              <a:lnSpc>
                <a:spcPct val="110000"/>
              </a:lnSpc>
              <a:spcBef>
                <a:spcPts val="1200"/>
              </a:spcBef>
              <a:buFont typeface="Times New Roman" panose="02020603050405020304" pitchFamily="18" charset="0"/>
              <a:buChar char="‒"/>
            </a:pPr>
            <a:r>
              <a:rPr lang="cs-CZ" sz="20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školní psycholog, </a:t>
            </a:r>
          </a:p>
          <a:p>
            <a:pPr algn="just">
              <a:lnSpc>
                <a:spcPct val="110000"/>
              </a:lnSpc>
              <a:spcBef>
                <a:spcPts val="1200"/>
              </a:spcBef>
              <a:buFont typeface="Times New Roman" panose="02020603050405020304" pitchFamily="18" charset="0"/>
              <a:buChar char="‒"/>
            </a:pPr>
            <a:r>
              <a:rPr lang="cs-CZ" sz="20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speciální učebnice </a:t>
            </a:r>
          </a:p>
          <a:p>
            <a:pPr algn="just">
              <a:lnSpc>
                <a:spcPct val="110000"/>
              </a:lnSpc>
              <a:spcBef>
                <a:spcPts val="1200"/>
              </a:spcBef>
              <a:buFont typeface="Times New Roman" panose="02020603050405020304" pitchFamily="18" charset="0"/>
              <a:buChar char="‒"/>
            </a:pPr>
            <a:r>
              <a:rPr lang="cs-CZ" sz="20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kompenzační pomůcky</a:t>
            </a:r>
          </a:p>
          <a:p>
            <a:pPr algn="just">
              <a:lnSpc>
                <a:spcPct val="110000"/>
              </a:lnSpc>
              <a:spcBef>
                <a:spcPts val="1200"/>
              </a:spcBef>
              <a:buFont typeface="Times New Roman" panose="02020603050405020304" pitchFamily="18" charset="0"/>
              <a:buChar char="‒"/>
            </a:pPr>
            <a:r>
              <a:rPr lang="cs-CZ" sz="20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tlumočník do českého znakového jazyka</a:t>
            </a:r>
          </a:p>
          <a:p>
            <a:pPr algn="just">
              <a:lnSpc>
                <a:spcPct val="110000"/>
              </a:lnSpc>
              <a:spcBef>
                <a:spcPts val="1200"/>
              </a:spcBef>
              <a:buFont typeface="Times New Roman" panose="02020603050405020304" pitchFamily="18" charset="0"/>
              <a:buChar char="‒"/>
            </a:pPr>
            <a:r>
              <a:rPr lang="cs-CZ" sz="20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přepisovatel pro neslyšící</a:t>
            </a:r>
          </a:p>
          <a:p>
            <a:pPr algn="just">
              <a:lnSpc>
                <a:spcPct val="110000"/>
              </a:lnSpc>
              <a:spcBef>
                <a:spcPts val="1200"/>
              </a:spcBef>
              <a:buFont typeface="Times New Roman" panose="02020603050405020304" pitchFamily="18" charset="0"/>
              <a:buChar char="‒"/>
            </a:pPr>
            <a:r>
              <a:rPr lang="cs-CZ" sz="20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osobní asistent</a:t>
            </a:r>
          </a:p>
          <a:p>
            <a:endParaRPr lang="cs-CZ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704C7EBD-DDA2-4421-8190-823031478979}"/>
              </a:ext>
            </a:extLst>
          </p:cNvPr>
          <p:cNvSpPr/>
          <p:nvPr/>
        </p:nvSpPr>
        <p:spPr>
          <a:xfrm>
            <a:off x="4836160" y="233681"/>
            <a:ext cx="6807200" cy="660399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57506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FAA4FFA-672E-45A4-B1E1-349449E048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884" y="1188720"/>
            <a:ext cx="11630527" cy="5829702"/>
          </a:xfrm>
        </p:spPr>
        <p:txBody>
          <a:bodyPr>
            <a:noAutofit/>
          </a:bodyPr>
          <a:lstStyle/>
          <a:p>
            <a:pPr marL="0" lvl="0" indent="0" algn="just">
              <a:lnSpc>
                <a:spcPct val="110000"/>
              </a:lnSpc>
              <a:buNone/>
            </a:pPr>
            <a:r>
              <a:rPr lang="cs-CZ" sz="2200" dirty="0">
                <a:solidFill>
                  <a:srgbClr val="000000"/>
                </a:solidFill>
                <a:ea typeface="Calibri" panose="020F0502020204030204" pitchFamily="34" charset="0"/>
              </a:rPr>
              <a:t>O</a:t>
            </a:r>
            <a:r>
              <a:rPr lang="cs-CZ" sz="22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bsahuje údaje o stupni a skladbě podpůrných opatření. Jsou v něm dále uvedeny informace o: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cs-CZ" sz="22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</a:p>
          <a:p>
            <a:pPr indent="0" algn="just">
              <a:lnSpc>
                <a:spcPct val="110000"/>
              </a:lnSpc>
              <a:spcAft>
                <a:spcPts val="715"/>
              </a:spcAft>
              <a:buNone/>
            </a:pPr>
            <a:r>
              <a:rPr lang="cs-CZ" sz="22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a) úpravách obsahu vzdělávání žáka, </a:t>
            </a:r>
          </a:p>
          <a:p>
            <a:pPr indent="0" algn="just">
              <a:lnSpc>
                <a:spcPct val="110000"/>
              </a:lnSpc>
              <a:spcAft>
                <a:spcPts val="715"/>
              </a:spcAft>
              <a:buNone/>
            </a:pPr>
            <a:r>
              <a:rPr lang="cs-CZ" sz="22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b) časovém rozvržení vzdělávání, </a:t>
            </a:r>
          </a:p>
          <a:p>
            <a:pPr indent="0" algn="just">
              <a:lnSpc>
                <a:spcPct val="110000"/>
              </a:lnSpc>
              <a:spcAft>
                <a:spcPts val="715"/>
              </a:spcAft>
              <a:buNone/>
            </a:pPr>
            <a:r>
              <a:rPr lang="cs-CZ" sz="22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c) úpravách metod a forem výuky a hodnocení žáka, </a:t>
            </a:r>
          </a:p>
          <a:p>
            <a:pPr indent="0" algn="just">
              <a:lnSpc>
                <a:spcPct val="110000"/>
              </a:lnSpc>
              <a:spcAft>
                <a:spcPts val="715"/>
              </a:spcAft>
              <a:buNone/>
            </a:pPr>
            <a:r>
              <a:rPr lang="cs-CZ" sz="22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d) případné úpravě </a:t>
            </a:r>
            <a:r>
              <a:rPr lang="cs-CZ" sz="2200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očekávaných </a:t>
            </a:r>
            <a:r>
              <a:rPr lang="cs-CZ" sz="22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výstupů ze vzdělávání žáka.</a:t>
            </a:r>
          </a:p>
          <a:p>
            <a:pPr marL="0" indent="0" algn="just">
              <a:lnSpc>
                <a:spcPct val="110000"/>
              </a:lnSpc>
              <a:spcAft>
                <a:spcPts val="750"/>
              </a:spcAft>
              <a:buNone/>
            </a:pPr>
            <a:endParaRPr lang="cs-CZ" sz="200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pPr marL="0" indent="0" algn="just">
              <a:buNone/>
            </a:pPr>
            <a:endParaRPr lang="cs-CZ" sz="2300" dirty="0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96299AD0-8EBD-44C7-8545-237370A53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389" y="304799"/>
            <a:ext cx="11133221" cy="705854"/>
          </a:xfrm>
        </p:spPr>
        <p:txBody>
          <a:bodyPr>
            <a:noAutofit/>
          </a:bodyPr>
          <a:lstStyle/>
          <a:p>
            <a:pPr algn="ctr"/>
            <a:r>
              <a:rPr lang="cs-CZ" sz="2500" b="1" u="sng" dirty="0">
                <a:solidFill>
                  <a:srgbClr val="C00000"/>
                </a:solidFill>
              </a:rPr>
              <a:t>INDIVIDUÁLNÍ VZDĚLÁVACÍ PLÁN  (IVP)</a:t>
            </a:r>
            <a:endParaRPr lang="cs-CZ" sz="2500" u="sng" dirty="0"/>
          </a:p>
        </p:txBody>
      </p:sp>
    </p:spTree>
    <p:extLst>
      <p:ext uri="{BB962C8B-B14F-4D97-AF65-F5344CB8AC3E}">
        <p14:creationId xmlns:p14="http://schemas.microsoft.com/office/powerpoint/2010/main" val="3650933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0E0847-44A3-4CF3-9F02-3BEE7B4EA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390" y="152400"/>
            <a:ext cx="5374106" cy="705853"/>
          </a:xfrm>
        </p:spPr>
        <p:txBody>
          <a:bodyPr>
            <a:normAutofit/>
          </a:bodyPr>
          <a:lstStyle/>
          <a:p>
            <a:r>
              <a:rPr lang="cs-CZ" sz="2500" b="1" dirty="0">
                <a:solidFill>
                  <a:srgbClr val="C00000"/>
                </a:solidFill>
              </a:rPr>
              <a:t>PORADENSKÁ  PRACOVIŠTĚ  ŠKOLY</a:t>
            </a:r>
            <a:endParaRPr lang="cs-CZ" sz="2500" dirty="0">
              <a:solidFill>
                <a:srgbClr val="C00000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2314" y="2482516"/>
            <a:ext cx="2101517" cy="1772651"/>
          </a:xfrm>
          <a:prstGeom prst="rect">
            <a:avLst/>
          </a:prstGeom>
        </p:spPr>
      </p:pic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8B09FD18-0D4E-4BF5-9672-62CC59FE9FDE}"/>
              </a:ext>
            </a:extLst>
          </p:cNvPr>
          <p:cNvSpPr txBox="1">
            <a:spLocks/>
          </p:cNvSpPr>
          <p:nvPr/>
        </p:nvSpPr>
        <p:spPr>
          <a:xfrm>
            <a:off x="4796591" y="2510590"/>
            <a:ext cx="1892967" cy="7379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cs-CZ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ŠPP</a:t>
            </a:r>
          </a:p>
        </p:txBody>
      </p:sp>
      <p:sp>
        <p:nvSpPr>
          <p:cNvPr id="7" name="Ovál 6"/>
          <p:cNvSpPr/>
          <p:nvPr/>
        </p:nvSpPr>
        <p:spPr>
          <a:xfrm>
            <a:off x="4299284" y="2229853"/>
            <a:ext cx="2566737" cy="227797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8B09FD18-0D4E-4BF5-9672-62CC59FE9FDE}"/>
              </a:ext>
            </a:extLst>
          </p:cNvPr>
          <p:cNvSpPr txBox="1">
            <a:spLocks/>
          </p:cNvSpPr>
          <p:nvPr/>
        </p:nvSpPr>
        <p:spPr>
          <a:xfrm>
            <a:off x="6825915" y="3441032"/>
            <a:ext cx="946483" cy="7379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cs-CZ" sz="2200" b="1" dirty="0">
                <a:solidFill>
                  <a:srgbClr val="C00000"/>
                </a:solidFill>
              </a:rPr>
              <a:t>SPC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8B09FD18-0D4E-4BF5-9672-62CC59FE9FDE}"/>
              </a:ext>
            </a:extLst>
          </p:cNvPr>
          <p:cNvSpPr txBox="1">
            <a:spLocks/>
          </p:cNvSpPr>
          <p:nvPr/>
        </p:nvSpPr>
        <p:spPr>
          <a:xfrm>
            <a:off x="6809870" y="2494546"/>
            <a:ext cx="946483" cy="7379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cs-CZ" sz="2200" b="1" dirty="0">
                <a:solidFill>
                  <a:srgbClr val="C00000"/>
                </a:solidFill>
              </a:rPr>
              <a:t>PPP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8B09FD18-0D4E-4BF5-9672-62CC59FE9FDE}"/>
              </a:ext>
            </a:extLst>
          </p:cNvPr>
          <p:cNvSpPr txBox="1">
            <a:spLocks/>
          </p:cNvSpPr>
          <p:nvPr/>
        </p:nvSpPr>
        <p:spPr>
          <a:xfrm>
            <a:off x="6352673" y="4283241"/>
            <a:ext cx="946483" cy="7379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cs-CZ" sz="2200" b="1" dirty="0">
                <a:solidFill>
                  <a:srgbClr val="C00000"/>
                </a:solidFill>
              </a:rPr>
              <a:t>SVP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8B09FD18-0D4E-4BF5-9672-62CC59FE9FDE}"/>
              </a:ext>
            </a:extLst>
          </p:cNvPr>
          <p:cNvSpPr txBox="1">
            <a:spLocks/>
          </p:cNvSpPr>
          <p:nvPr/>
        </p:nvSpPr>
        <p:spPr>
          <a:xfrm>
            <a:off x="5309936" y="4652209"/>
            <a:ext cx="946483" cy="7379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cs-CZ" sz="22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ŠPZ</a:t>
            </a:r>
          </a:p>
        </p:txBody>
      </p:sp>
      <p:sp>
        <p:nvSpPr>
          <p:cNvPr id="13" name="Ovál 12"/>
          <p:cNvSpPr/>
          <p:nvPr/>
        </p:nvSpPr>
        <p:spPr>
          <a:xfrm>
            <a:off x="3561348" y="1540042"/>
            <a:ext cx="4074694" cy="370572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8B09FD18-0D4E-4BF5-9672-62CC59FE9FDE}"/>
              </a:ext>
            </a:extLst>
          </p:cNvPr>
          <p:cNvSpPr txBox="1">
            <a:spLocks/>
          </p:cNvSpPr>
          <p:nvPr/>
        </p:nvSpPr>
        <p:spPr>
          <a:xfrm>
            <a:off x="2817395" y="3396915"/>
            <a:ext cx="1120939" cy="8863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cs-CZ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ZZ, 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cs-CZ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SZZ</a:t>
            </a:r>
          </a:p>
        </p:txBody>
      </p:sp>
      <p:sp>
        <p:nvSpPr>
          <p:cNvPr id="15" name="Zástupný symbol pro obsah 2">
            <a:extLst>
              <a:ext uri="{FF2B5EF4-FFF2-40B4-BE49-F238E27FC236}">
                <a16:creationId xmlns:a16="http://schemas.microsoft.com/office/drawing/2014/main" id="{8B09FD18-0D4E-4BF5-9672-62CC59FE9FDE}"/>
              </a:ext>
            </a:extLst>
          </p:cNvPr>
          <p:cNvSpPr txBox="1">
            <a:spLocks/>
          </p:cNvSpPr>
          <p:nvPr/>
        </p:nvSpPr>
        <p:spPr>
          <a:xfrm>
            <a:off x="5037221" y="978568"/>
            <a:ext cx="1171074" cy="7379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cs-CZ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OSPOD</a:t>
            </a:r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8B09FD18-0D4E-4BF5-9672-62CC59FE9FDE}"/>
              </a:ext>
            </a:extLst>
          </p:cNvPr>
          <p:cNvSpPr txBox="1">
            <a:spLocks/>
          </p:cNvSpPr>
          <p:nvPr/>
        </p:nvSpPr>
        <p:spPr>
          <a:xfrm>
            <a:off x="4491789" y="5422230"/>
            <a:ext cx="1732547" cy="7379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cs-CZ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PČR - KŘP</a:t>
            </a:r>
          </a:p>
        </p:txBody>
      </p:sp>
      <p:sp>
        <p:nvSpPr>
          <p:cNvPr id="17" name="Ovál 16"/>
          <p:cNvSpPr/>
          <p:nvPr/>
        </p:nvSpPr>
        <p:spPr>
          <a:xfrm>
            <a:off x="2711117" y="753980"/>
            <a:ext cx="5727030" cy="526181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Zástupný symbol pro obsah 2">
            <a:extLst>
              <a:ext uri="{FF2B5EF4-FFF2-40B4-BE49-F238E27FC236}">
                <a16:creationId xmlns:a16="http://schemas.microsoft.com/office/drawing/2014/main" id="{8B09FD18-0D4E-4BF5-9672-62CC59FE9FDE}"/>
              </a:ext>
            </a:extLst>
          </p:cNvPr>
          <p:cNvSpPr txBox="1">
            <a:spLocks/>
          </p:cNvSpPr>
          <p:nvPr/>
        </p:nvSpPr>
        <p:spPr>
          <a:xfrm>
            <a:off x="288756" y="1171073"/>
            <a:ext cx="3007894" cy="7379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cs-CZ" sz="2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NNO, nestátní zařízení</a:t>
            </a:r>
          </a:p>
          <a:p>
            <a:pPr marL="0" indent="0">
              <a:buNone/>
            </a:pPr>
            <a:r>
              <a:rPr lang="cs-CZ" sz="2200" dirty="0">
                <a:solidFill>
                  <a:schemeClr val="accent2">
                    <a:lumMod val="50000"/>
                  </a:schemeClr>
                </a:solidFill>
              </a:rPr>
              <a:t>(nestátní poradny, neziskovky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cs-CZ" sz="2200" dirty="0">
                <a:solidFill>
                  <a:schemeClr val="accent2">
                    <a:lumMod val="50000"/>
                  </a:schemeClr>
                </a:solidFill>
              </a:rPr>
              <a:t>[prevence aj.])</a:t>
            </a:r>
          </a:p>
        </p:txBody>
      </p:sp>
      <p:sp>
        <p:nvSpPr>
          <p:cNvPr id="19" name="Zástupný symbol pro obsah 2">
            <a:extLst>
              <a:ext uri="{FF2B5EF4-FFF2-40B4-BE49-F238E27FC236}">
                <a16:creationId xmlns:a16="http://schemas.microsoft.com/office/drawing/2014/main" id="{8B09FD18-0D4E-4BF5-9672-62CC59FE9FDE}"/>
              </a:ext>
            </a:extLst>
          </p:cNvPr>
          <p:cNvSpPr txBox="1">
            <a:spLocks/>
          </p:cNvSpPr>
          <p:nvPr/>
        </p:nvSpPr>
        <p:spPr>
          <a:xfrm>
            <a:off x="0" y="3232483"/>
            <a:ext cx="4491789" cy="8582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cs-CZ" sz="2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cs-CZ" sz="2200" b="1" dirty="0"/>
              <a:t>Zdravotnická </a:t>
            </a:r>
          </a:p>
          <a:p>
            <a:pPr marL="0" indent="0" algn="just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cs-CZ" sz="2200" b="1" dirty="0"/>
              <a:t>    zařízení (státní</a:t>
            </a:r>
          </a:p>
          <a:p>
            <a:pPr marL="0" indent="0" algn="just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cs-CZ" sz="2200" b="1" dirty="0"/>
              <a:t>    i soukromá)</a:t>
            </a:r>
          </a:p>
          <a:p>
            <a:pPr algn="just">
              <a:spcBef>
                <a:spcPts val="600"/>
              </a:spcBef>
              <a:buFontTx/>
              <a:buChar char="-"/>
            </a:pPr>
            <a:r>
              <a:rPr lang="cs-CZ" sz="2200" dirty="0"/>
              <a:t>Pediatři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cs-CZ" sz="2200" dirty="0"/>
              <a:t>Dětští psychiatři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cs-CZ" sz="2200" dirty="0"/>
              <a:t>Dětští psychoterapeuti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cs-CZ" sz="2200" dirty="0"/>
              <a:t>Dětští kliničtí psychologové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cs-CZ" sz="2200" dirty="0"/>
              <a:t>Soukromá poradenská pracoviště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cs-CZ" sz="2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20" name="Zástupný symbol pro obsah 2">
            <a:extLst>
              <a:ext uri="{FF2B5EF4-FFF2-40B4-BE49-F238E27FC236}">
                <a16:creationId xmlns:a16="http://schemas.microsoft.com/office/drawing/2014/main" id="{8B09FD18-0D4E-4BF5-9672-62CC59FE9FDE}"/>
              </a:ext>
            </a:extLst>
          </p:cNvPr>
          <p:cNvSpPr txBox="1">
            <a:spLocks/>
          </p:cNvSpPr>
          <p:nvPr/>
        </p:nvSpPr>
        <p:spPr>
          <a:xfrm>
            <a:off x="7772398" y="625642"/>
            <a:ext cx="4211057" cy="7379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cs-CZ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ŠPP </a:t>
            </a:r>
            <a:r>
              <a:rPr lang="cs-CZ" sz="2200" b="1" dirty="0"/>
              <a:t>- školní poradenské pracoviště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cs-CZ" sz="2200" dirty="0"/>
              <a:t>          </a:t>
            </a:r>
            <a:r>
              <a:rPr lang="cs-CZ" sz="2200" u="sng" dirty="0"/>
              <a:t>Povinní pracovníci</a:t>
            </a:r>
            <a:r>
              <a:rPr lang="cs-CZ" sz="2200" dirty="0"/>
              <a:t>: 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cs-CZ" sz="2200" dirty="0"/>
              <a:t>	výchovný poradce, </a:t>
            </a:r>
          </a:p>
          <a:p>
            <a:pPr marL="0" indent="0" algn="just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cs-CZ" sz="2200" dirty="0"/>
              <a:t>	 metodik školní prevence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cs-CZ" sz="2200" dirty="0"/>
              <a:t>	 (zástupce vedení školy)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cs-CZ" sz="2200" dirty="0"/>
              <a:t>          </a:t>
            </a:r>
            <a:r>
              <a:rPr lang="cs-CZ" sz="2200" u="sng" dirty="0"/>
              <a:t>Nepovinní pracovníci</a:t>
            </a:r>
            <a:r>
              <a:rPr lang="cs-CZ" sz="2200" dirty="0"/>
              <a:t>: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cs-CZ" sz="2200" dirty="0"/>
              <a:t>	  školní psycholog</a:t>
            </a:r>
          </a:p>
          <a:p>
            <a:pPr marL="0" indent="0" algn="just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cs-CZ" sz="2200" dirty="0"/>
              <a:t>	  školní speciální pedagog</a:t>
            </a:r>
          </a:p>
          <a:p>
            <a:pPr marL="0" indent="0" algn="just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cs-CZ" sz="2200" dirty="0"/>
              <a:t>	  školní sociální pedagog</a:t>
            </a:r>
          </a:p>
          <a:p>
            <a:pPr marL="0" indent="0" algn="just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cs-CZ" sz="2200" dirty="0"/>
              <a:t>	  koordinátor školní inkluze</a:t>
            </a:r>
          </a:p>
          <a:p>
            <a:pPr marL="0" indent="0" algn="just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cs-CZ" sz="2200" dirty="0"/>
              <a:t>	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cs-CZ" sz="2200" dirty="0"/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cs-CZ" sz="2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3" name="Obdélník 2"/>
          <p:cNvSpPr/>
          <p:nvPr/>
        </p:nvSpPr>
        <p:spPr>
          <a:xfrm>
            <a:off x="533400" y="304803"/>
            <a:ext cx="4567990" cy="32084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Zástupný symbol pro obsah 2">
            <a:extLst>
              <a:ext uri="{FF2B5EF4-FFF2-40B4-BE49-F238E27FC236}">
                <a16:creationId xmlns:a16="http://schemas.microsoft.com/office/drawing/2014/main" id="{8B09FD18-0D4E-4BF5-9672-62CC59FE9FDE}"/>
              </a:ext>
            </a:extLst>
          </p:cNvPr>
          <p:cNvSpPr txBox="1">
            <a:spLocks/>
          </p:cNvSpPr>
          <p:nvPr/>
        </p:nvSpPr>
        <p:spPr>
          <a:xfrm>
            <a:off x="7283111" y="5045241"/>
            <a:ext cx="5358068" cy="4010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cs-CZ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ŠPZ </a:t>
            </a:r>
            <a:r>
              <a:rPr lang="cs-CZ" sz="2200" b="1" dirty="0"/>
              <a:t>- školní poradenská zařízení: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cs-CZ" sz="2200" dirty="0"/>
              <a:t>PPP – </a:t>
            </a:r>
            <a:r>
              <a:rPr lang="cs-CZ" sz="2200" dirty="0" err="1"/>
              <a:t>Pedagogicko</a:t>
            </a:r>
            <a:r>
              <a:rPr lang="cs-CZ" sz="2200" dirty="0"/>
              <a:t> psychologické poradny </a:t>
            </a:r>
          </a:p>
          <a:p>
            <a:pPr marL="0" indent="0" algn="just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cs-CZ" sz="2200" dirty="0"/>
              <a:t>SPC – Speciálně pedagogická centra </a:t>
            </a:r>
          </a:p>
          <a:p>
            <a:pPr marL="0" indent="0" algn="just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cs-CZ" sz="2200" dirty="0"/>
              <a:t>SVP – Střediska výchovné péče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cs-CZ" sz="2200" dirty="0"/>
              <a:t>	</a:t>
            </a:r>
            <a:endParaRPr lang="cs-CZ" sz="22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9" name="Přímá spojnice 8"/>
          <p:cNvCxnSpPr/>
          <p:nvPr/>
        </p:nvCxnSpPr>
        <p:spPr>
          <a:xfrm>
            <a:off x="5847347" y="4928935"/>
            <a:ext cx="2205790" cy="3168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23"/>
          <p:cNvCxnSpPr>
            <a:endCxn id="20" idx="1"/>
          </p:cNvCxnSpPr>
          <p:nvPr/>
        </p:nvCxnSpPr>
        <p:spPr>
          <a:xfrm flipV="1">
            <a:off x="5374104" y="994611"/>
            <a:ext cx="2398294" cy="15480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Zástupný symbol pro obsah 2">
            <a:extLst>
              <a:ext uri="{FF2B5EF4-FFF2-40B4-BE49-F238E27FC236}">
                <a16:creationId xmlns:a16="http://schemas.microsoft.com/office/drawing/2014/main" id="{8B09FD18-0D4E-4BF5-9672-62CC59FE9FDE}"/>
              </a:ext>
            </a:extLst>
          </p:cNvPr>
          <p:cNvSpPr txBox="1">
            <a:spLocks/>
          </p:cNvSpPr>
          <p:nvPr/>
        </p:nvSpPr>
        <p:spPr>
          <a:xfrm>
            <a:off x="288757" y="6015789"/>
            <a:ext cx="5334001" cy="7379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cs-CZ" sz="2200" b="1" dirty="0"/>
              <a:t>Krajské ředitelství policie ČR</a:t>
            </a:r>
          </a:p>
          <a:p>
            <a:pPr marL="0" indent="0" algn="just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cs-CZ" sz="2200" dirty="0"/>
              <a:t>(i územní odbory) - linie mládež a mravnost</a:t>
            </a:r>
            <a:endParaRPr lang="cs-CZ" sz="2200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31" name="Přímá spojnice 30"/>
          <p:cNvCxnSpPr/>
          <p:nvPr/>
        </p:nvCxnSpPr>
        <p:spPr>
          <a:xfrm flipV="1">
            <a:off x="3721768" y="5614739"/>
            <a:ext cx="770021" cy="5454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Přímá spojnice 37"/>
          <p:cNvCxnSpPr/>
          <p:nvPr/>
        </p:nvCxnSpPr>
        <p:spPr>
          <a:xfrm>
            <a:off x="1989221" y="3441032"/>
            <a:ext cx="828174" cy="2205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Přímá spojnice 42"/>
          <p:cNvCxnSpPr/>
          <p:nvPr/>
        </p:nvCxnSpPr>
        <p:spPr>
          <a:xfrm>
            <a:off x="6866021" y="4652209"/>
            <a:ext cx="1187116" cy="593558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Přímá spojnice 43"/>
          <p:cNvCxnSpPr/>
          <p:nvPr/>
        </p:nvCxnSpPr>
        <p:spPr>
          <a:xfrm>
            <a:off x="7283111" y="3810000"/>
            <a:ext cx="770026" cy="1435767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Přímá spojnice 45"/>
          <p:cNvCxnSpPr/>
          <p:nvPr/>
        </p:nvCxnSpPr>
        <p:spPr>
          <a:xfrm>
            <a:off x="7355304" y="2791325"/>
            <a:ext cx="697833" cy="2454442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bdélník 4"/>
          <p:cNvSpPr/>
          <p:nvPr/>
        </p:nvSpPr>
        <p:spPr>
          <a:xfrm>
            <a:off x="3077040" y="2045187"/>
            <a:ext cx="74732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NNO</a:t>
            </a:r>
            <a:endParaRPr lang="cs-CZ" sz="2200" dirty="0"/>
          </a:p>
        </p:txBody>
      </p:sp>
      <p:cxnSp>
        <p:nvCxnSpPr>
          <p:cNvPr id="29" name="Přímá spojnice 28"/>
          <p:cNvCxnSpPr/>
          <p:nvPr/>
        </p:nvCxnSpPr>
        <p:spPr>
          <a:xfrm>
            <a:off x="2955757" y="1540042"/>
            <a:ext cx="340893" cy="4792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30189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557630"/>
            <a:ext cx="10515600" cy="549275"/>
          </a:xfrm>
        </p:spPr>
        <p:txBody>
          <a:bodyPr>
            <a:normAutofit/>
          </a:bodyPr>
          <a:lstStyle/>
          <a:p>
            <a:r>
              <a:rPr lang="cs-CZ" sz="3200" b="1" u="sng" dirty="0" err="1">
                <a:solidFill>
                  <a:srgbClr val="C00000"/>
                </a:solidFill>
              </a:rPr>
              <a:t>Pedagogicko</a:t>
            </a:r>
            <a:r>
              <a:rPr lang="cs-CZ" sz="3200" b="1" u="sng" dirty="0">
                <a:solidFill>
                  <a:srgbClr val="C00000"/>
                </a:solidFill>
              </a:rPr>
              <a:t> psychologické poradny (PPP)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91916"/>
            <a:ext cx="10515600" cy="4685047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Zajišťují: … </a:t>
            </a:r>
            <a:r>
              <a:rPr lang="cs-CZ" i="1" dirty="0">
                <a:solidFill>
                  <a:schemeClr val="bg2">
                    <a:lumMod val="50000"/>
                  </a:schemeClr>
                </a:solidFill>
              </a:rPr>
              <a:t>(brainstorming)</a:t>
            </a:r>
          </a:p>
        </p:txBody>
      </p:sp>
    </p:spTree>
    <p:extLst>
      <p:ext uri="{BB962C8B-B14F-4D97-AF65-F5344CB8AC3E}">
        <p14:creationId xmlns:p14="http://schemas.microsoft.com/office/powerpoint/2010/main" val="4207617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0E0847-44A3-4CF3-9F02-3BEE7B4EA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031" y="160423"/>
            <a:ext cx="10515600" cy="786059"/>
          </a:xfrm>
        </p:spPr>
        <p:txBody>
          <a:bodyPr>
            <a:normAutofit/>
          </a:bodyPr>
          <a:lstStyle/>
          <a:p>
            <a:pPr algn="ctr"/>
            <a:r>
              <a:rPr lang="cs-CZ" sz="3200" b="1" u="sng" dirty="0">
                <a:solidFill>
                  <a:srgbClr val="C00000"/>
                </a:solidFill>
              </a:rPr>
              <a:t>Speciálně pedagogická centra (SPC)</a:t>
            </a:r>
            <a:endParaRPr lang="cs-CZ" sz="3200" u="sng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A035FCF-5530-4A84-95E2-2C29DF5B2A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6484" y="1042738"/>
            <a:ext cx="10199036" cy="386339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0000"/>
              </a:lnSpc>
              <a:spcBef>
                <a:spcPts val="2400"/>
              </a:spcBef>
              <a:buNone/>
            </a:pPr>
            <a:r>
              <a:rPr lang="cs-CZ" sz="2400" dirty="0"/>
              <a:t>Oborná poradenská pracoviště určená </a:t>
            </a:r>
            <a:r>
              <a:rPr lang="cs-CZ" sz="2400" b="1" dirty="0"/>
              <a:t>předškolákům, žákům/studentům se zdravotním postižením či znevýhodněním</a:t>
            </a:r>
            <a:r>
              <a:rPr lang="cs-CZ" sz="2400" dirty="0"/>
              <a:t> (a jejich rodinám). </a:t>
            </a:r>
          </a:p>
          <a:p>
            <a:pPr marL="0" indent="0" algn="just">
              <a:lnSpc>
                <a:spcPct val="110000"/>
              </a:lnSpc>
              <a:spcBef>
                <a:spcPts val="1800"/>
              </a:spcBef>
              <a:buNone/>
            </a:pPr>
            <a:r>
              <a:rPr lang="cs-CZ" sz="2200" dirty="0"/>
              <a:t>SPC vznikala většinou při speciálních školách, které se zaměřovaly na výuku dětí s určitým typem postižení (např. SPC pro tělesně postižené žáky při Jedličkově ústavu).  </a:t>
            </a:r>
          </a:p>
          <a:p>
            <a:pPr marL="0" indent="0" algn="just">
              <a:lnSpc>
                <a:spcPct val="110000"/>
              </a:lnSpc>
              <a:spcBef>
                <a:spcPts val="1800"/>
              </a:spcBef>
              <a:buNone/>
            </a:pPr>
            <a:r>
              <a:rPr lang="cs-CZ" sz="2200" dirty="0"/>
              <a:t>Dnes slouží SPC jako určitý dlouhodobý poradenský a podpůrný průvodce těmto skupinám dětí během jejich vzdělávací životní etapy.  </a:t>
            </a:r>
          </a:p>
          <a:p>
            <a:pPr marL="0" indent="0" algn="just">
              <a:spcBef>
                <a:spcPts val="2400"/>
              </a:spcBef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0890" y="4331368"/>
            <a:ext cx="3124200" cy="2080210"/>
          </a:xfrm>
          <a:prstGeom prst="rect">
            <a:avLst/>
          </a:prstGeom>
        </p:spPr>
      </p:pic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6A035FCF-5530-4A84-95E2-2C29DF5B2A38}"/>
              </a:ext>
            </a:extLst>
          </p:cNvPr>
          <p:cNvSpPr txBox="1">
            <a:spLocks/>
          </p:cNvSpPr>
          <p:nvPr/>
        </p:nvSpPr>
        <p:spPr>
          <a:xfrm>
            <a:off x="946484" y="4122822"/>
            <a:ext cx="7636042" cy="2605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3050" indent="-273050" algn="just">
              <a:spcBef>
                <a:spcPts val="2400"/>
              </a:spcBef>
              <a:buFont typeface="Arial" panose="020B0604020202020204" pitchFamily="34" charset="0"/>
              <a:buNone/>
            </a:pPr>
            <a:r>
              <a:rPr lang="cs-CZ" sz="2400" dirty="0"/>
              <a:t>- </a:t>
            </a:r>
            <a:r>
              <a:rPr lang="cs-CZ" sz="2200" dirty="0"/>
              <a:t>Půjčování speciálně pedagogických a kompenzačních pomůcek, učebnic i odborné literatury rodinám.</a:t>
            </a:r>
          </a:p>
          <a:p>
            <a:pPr algn="just">
              <a:spcBef>
                <a:spcPts val="1800"/>
              </a:spcBef>
              <a:buFontTx/>
              <a:buChar char="-"/>
            </a:pPr>
            <a:r>
              <a:rPr lang="cs-CZ" sz="2200" dirty="0"/>
              <a:t>Speciálně pedagogické, psychologické a sociálně-právní  poradenství rodinám.</a:t>
            </a:r>
          </a:p>
          <a:p>
            <a:pPr algn="just">
              <a:spcBef>
                <a:spcPts val="1800"/>
              </a:spcBef>
              <a:buFontTx/>
              <a:buChar char="-"/>
            </a:pPr>
            <a:r>
              <a:rPr lang="cs-CZ" sz="2200" i="1" dirty="0"/>
              <a:t>(Pro zdravotně postižené děti do 3 let – Centra rané péče)</a:t>
            </a:r>
          </a:p>
        </p:txBody>
      </p:sp>
    </p:spTree>
    <p:extLst>
      <p:ext uri="{BB962C8B-B14F-4D97-AF65-F5344CB8AC3E}">
        <p14:creationId xmlns:p14="http://schemas.microsoft.com/office/powerpoint/2010/main" val="1854113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0E0847-44A3-4CF3-9F02-3BEE7B4EA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74" y="184485"/>
            <a:ext cx="10756231" cy="537410"/>
          </a:xfrm>
        </p:spPr>
        <p:txBody>
          <a:bodyPr>
            <a:normAutofit/>
          </a:bodyPr>
          <a:lstStyle/>
          <a:p>
            <a:pPr algn="ctr"/>
            <a:r>
              <a:rPr lang="cs-CZ" sz="3200" b="1" u="sng" dirty="0">
                <a:solidFill>
                  <a:srgbClr val="C00000"/>
                </a:solidFill>
              </a:rPr>
              <a:t>Střediska výchovné péče (SVP)</a:t>
            </a:r>
            <a:endParaRPr lang="cs-CZ" sz="3200" u="sng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A035FCF-5530-4A84-95E2-2C29DF5B2A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431" y="818147"/>
            <a:ext cx="11454063" cy="3625518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2400"/>
              </a:spcBef>
              <a:buNone/>
            </a:pPr>
            <a:r>
              <a:rPr lang="cs-CZ" sz="2300" dirty="0"/>
              <a:t>Po r. 1989 pod diagnostickými ústavy pro děti a mládež.</a:t>
            </a:r>
          </a:p>
          <a:p>
            <a:pPr marL="0" indent="0" algn="just">
              <a:spcBef>
                <a:spcPts val="1800"/>
              </a:spcBef>
              <a:buNone/>
            </a:pPr>
            <a:r>
              <a:rPr lang="cs-CZ" sz="2300" dirty="0"/>
              <a:t>Zaměřují se na </a:t>
            </a:r>
            <a:r>
              <a:rPr lang="cs-CZ" sz="2300" b="1" dirty="0"/>
              <a:t>pomoc žákům a studentům s výchovnými problémy </a:t>
            </a:r>
            <a:r>
              <a:rPr lang="cs-CZ" sz="2300" dirty="0"/>
              <a:t>(a jejich rodinám), od 10 let do ukončení vzdělávání.</a:t>
            </a:r>
          </a:p>
          <a:p>
            <a:pPr algn="just">
              <a:spcBef>
                <a:spcPts val="1800"/>
              </a:spcBef>
              <a:buFontTx/>
              <a:buChar char="-"/>
            </a:pPr>
            <a:r>
              <a:rPr lang="cs-CZ" sz="2300" b="1" dirty="0">
                <a:solidFill>
                  <a:srgbClr val="0070C0"/>
                </a:solidFill>
              </a:rPr>
              <a:t>Ambulantní služby  </a:t>
            </a:r>
            <a:r>
              <a:rPr lang="cs-CZ" sz="2300" dirty="0"/>
              <a:t>(individuální psychoterapie s dětmi, rodinné konzultace, ambulantní rodičovské skupiny)</a:t>
            </a:r>
          </a:p>
          <a:p>
            <a:pPr algn="just">
              <a:spcBef>
                <a:spcPts val="1800"/>
              </a:spcBef>
              <a:buFontTx/>
              <a:buChar char="-"/>
            </a:pPr>
            <a:r>
              <a:rPr lang="cs-CZ" sz="2300" b="1" dirty="0">
                <a:solidFill>
                  <a:srgbClr val="0070C0"/>
                </a:solidFill>
              </a:rPr>
              <a:t>Pobytové služby </a:t>
            </a:r>
            <a:r>
              <a:rPr lang="cs-CZ" sz="2300" dirty="0">
                <a:solidFill>
                  <a:srgbClr val="0070C0"/>
                </a:solidFill>
              </a:rPr>
              <a:t>(obvykle 8 týdnů)</a:t>
            </a:r>
            <a:r>
              <a:rPr lang="cs-CZ" sz="2300" dirty="0"/>
              <a:t> – dobrovolný pobyt, nebo soudně nařízený. Dopoledne výuka, odpoledne výchovné programy.</a:t>
            </a:r>
          </a:p>
          <a:p>
            <a:pPr marL="0" indent="0" algn="just">
              <a:spcBef>
                <a:spcPts val="2400"/>
              </a:spcBef>
              <a:buNone/>
            </a:pPr>
            <a:endParaRPr lang="cs-CZ" sz="2400" dirty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4921" y="3686175"/>
            <a:ext cx="2857500" cy="3171825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625642" y="3840926"/>
            <a:ext cx="8710863" cy="2970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5475" lvl="1" indent="-352425" algn="just">
              <a:spcBef>
                <a:spcPts val="1200"/>
              </a:spcBef>
              <a:buFont typeface="Courier New" panose="02070309020205020404" pitchFamily="49" charset="0"/>
              <a:buChar char="o"/>
            </a:pPr>
            <a:r>
              <a:rPr lang="cs-CZ" sz="2100" dirty="0"/>
              <a:t>Práce s agresí (šikana, sexuální agrese apod.) </a:t>
            </a:r>
          </a:p>
          <a:p>
            <a:pPr marL="625475" lvl="1" indent="-352425" algn="just">
              <a:spcBef>
                <a:spcPts val="1200"/>
              </a:spcBef>
              <a:buFont typeface="Courier New" panose="02070309020205020404" pitchFamily="49" charset="0"/>
              <a:buChar char="o"/>
            </a:pPr>
            <a:r>
              <a:rPr lang="cs-CZ" sz="2100" dirty="0"/>
              <a:t>Práce s dalšími poruchami chování (návykové látky, předčasné a rizikové sexuální chování, záškoláctví, </a:t>
            </a:r>
            <a:r>
              <a:rPr lang="cs-CZ" sz="2100" dirty="0" err="1"/>
              <a:t>prekriminální</a:t>
            </a:r>
            <a:r>
              <a:rPr lang="cs-CZ" sz="2100" dirty="0"/>
              <a:t> chování apod.)</a:t>
            </a:r>
          </a:p>
          <a:p>
            <a:pPr marL="625475" lvl="1" indent="-352425" algn="just">
              <a:spcBef>
                <a:spcPts val="1200"/>
              </a:spcBef>
              <a:buFont typeface="Courier New" panose="02070309020205020404" pitchFamily="49" charset="0"/>
              <a:buChar char="o"/>
            </a:pPr>
            <a:r>
              <a:rPr lang="cs-CZ" sz="2100" dirty="0"/>
              <a:t>Nastavování pravidel chování, zavedení a přijetí režimu a životního stylu</a:t>
            </a:r>
          </a:p>
          <a:p>
            <a:pPr marL="625475" lvl="1" indent="-352425" algn="just">
              <a:spcBef>
                <a:spcPts val="1200"/>
              </a:spcBef>
              <a:buFont typeface="Courier New" panose="02070309020205020404" pitchFamily="49" charset="0"/>
              <a:buChar char="o"/>
            </a:pPr>
            <a:r>
              <a:rPr lang="cs-CZ" sz="2100" b="1" dirty="0">
                <a:solidFill>
                  <a:srgbClr val="C00000"/>
                </a:solidFill>
              </a:rPr>
              <a:t>SVP vypracovává zprávu pro školu</a:t>
            </a:r>
            <a:r>
              <a:rPr lang="cs-CZ" sz="2100" dirty="0"/>
              <a:t> (o průběhu, výsledcích péče a navržení dalších výchovných postupů).</a:t>
            </a:r>
          </a:p>
          <a:p>
            <a:pPr marL="625475" lvl="1" indent="-352425" algn="just">
              <a:spcBef>
                <a:spcPts val="1200"/>
              </a:spcBef>
              <a:buFont typeface="Courier New" panose="02070309020205020404" pitchFamily="49" charset="0"/>
              <a:buChar char="o"/>
            </a:pPr>
            <a:r>
              <a:rPr lang="cs-CZ" sz="2100" dirty="0"/>
              <a:t>SVP - též práce se školními třídami (řešení šikany) přímo ve školách. </a:t>
            </a:r>
          </a:p>
        </p:txBody>
      </p:sp>
    </p:spTree>
    <p:extLst>
      <p:ext uri="{BB962C8B-B14F-4D97-AF65-F5344CB8AC3E}">
        <p14:creationId xmlns:p14="http://schemas.microsoft.com/office/powerpoint/2010/main" val="2992504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0E0847-44A3-4CF3-9F02-3BEE7B4EA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242" y="457201"/>
            <a:ext cx="10515600" cy="537410"/>
          </a:xfrm>
        </p:spPr>
        <p:txBody>
          <a:bodyPr>
            <a:normAutofit/>
          </a:bodyPr>
          <a:lstStyle/>
          <a:p>
            <a:r>
              <a:rPr lang="cs-CZ" sz="3200" b="1" i="1" u="sng" dirty="0">
                <a:solidFill>
                  <a:srgbClr val="C00000"/>
                </a:solidFill>
              </a:rPr>
              <a:t>Výstup ze školního poradenského zařízení (PPP, SPC, PPP)</a:t>
            </a:r>
            <a:r>
              <a:rPr lang="cs-CZ" sz="3200" b="1" i="1" dirty="0">
                <a:solidFill>
                  <a:srgbClr val="C00000"/>
                </a:solidFill>
              </a:rPr>
              <a:t>:</a:t>
            </a:r>
            <a:endParaRPr lang="cs-CZ" sz="3200" i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A035FCF-5530-4A84-95E2-2C29DF5B2A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474" y="1171075"/>
            <a:ext cx="10828421" cy="5686926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2400"/>
              </a:spcBef>
              <a:buNone/>
            </a:pPr>
            <a:r>
              <a:rPr lang="cs-CZ" sz="2200" dirty="0"/>
              <a:t>Rodina dostává </a:t>
            </a:r>
            <a:r>
              <a:rPr lang="cs-CZ" sz="2200" dirty="0">
                <a:solidFill>
                  <a:srgbClr val="0070C0"/>
                </a:solidFill>
              </a:rPr>
              <a:t>„ZPRÁVU“, </a:t>
            </a:r>
            <a:r>
              <a:rPr lang="cs-CZ" sz="2200" dirty="0"/>
              <a:t>která je kompletnější.</a:t>
            </a:r>
          </a:p>
          <a:p>
            <a:pPr marL="0" indent="0" algn="just">
              <a:spcBef>
                <a:spcPts val="2400"/>
              </a:spcBef>
              <a:buNone/>
            </a:pPr>
            <a:r>
              <a:rPr lang="cs-CZ" sz="2200" dirty="0"/>
              <a:t>Škola dostává </a:t>
            </a:r>
            <a:r>
              <a:rPr lang="cs-CZ" sz="2200" dirty="0">
                <a:solidFill>
                  <a:srgbClr val="0070C0"/>
                </a:solidFill>
              </a:rPr>
              <a:t>„DOPORUČENÍ“ </a:t>
            </a:r>
            <a:r>
              <a:rPr lang="cs-CZ" sz="2200" dirty="0"/>
              <a:t>– zde nebývá uvedena detailně diagnóza. Nebývá zde anamnéza dítěte a rodiny. </a:t>
            </a:r>
          </a:p>
          <a:p>
            <a:pPr marL="546100" indent="-546100" algn="just">
              <a:spcBef>
                <a:spcPts val="2400"/>
              </a:spcBef>
              <a:buNone/>
            </a:pPr>
            <a:r>
              <a:rPr lang="cs-CZ" sz="2200" dirty="0"/>
              <a:t>	Rodina musí souhlasit s odesláním doporučení škole. Podepisují je.</a:t>
            </a:r>
          </a:p>
          <a:p>
            <a:pPr marL="546100" indent="-546100" algn="just">
              <a:spcBef>
                <a:spcPts val="1800"/>
              </a:spcBef>
              <a:buNone/>
            </a:pPr>
            <a:r>
              <a:rPr lang="cs-CZ" sz="2200" dirty="0"/>
              <a:t>	Pokud je doporučení z poraden příliš obecné (málo zaměřené na specifika konkrétního dítěte), </a:t>
            </a:r>
            <a:r>
              <a:rPr lang="cs-CZ" sz="2200" b="1" dirty="0"/>
              <a:t>měla by škola požádat o podrobnější, rozpracovanější doporučení, šité na míru konkrétnímu dítěti</a:t>
            </a:r>
            <a:r>
              <a:rPr lang="cs-CZ" sz="2200" dirty="0"/>
              <a:t>. Co přesně mají dělat s dítětem rodiče a co učitelé.</a:t>
            </a:r>
          </a:p>
          <a:p>
            <a:pPr marL="546100" indent="-546100" algn="just">
              <a:spcBef>
                <a:spcPts val="1800"/>
              </a:spcBef>
              <a:buNone/>
            </a:pPr>
            <a:r>
              <a:rPr lang="cs-CZ" sz="2200" dirty="0"/>
              <a:t>	Osvědčuje se spolupracovat osobně s konkrétními zaměstnanci poraden. Je-li to možné, zvát je pravidelně do školy k řešení dětí se vzdělávacími problémy. Zvát je na případové komise konkrétních dětí nebo je požádat o nějakou přednášku, pozvat je na seminář – tedy </a:t>
            </a:r>
            <a:r>
              <a:rPr lang="cs-CZ" sz="2200" b="1" dirty="0"/>
              <a:t>navázat osobní kontakt</a:t>
            </a:r>
            <a:r>
              <a:rPr lang="cs-CZ" sz="2200" dirty="0"/>
              <a:t>, důvěru a dobrou spolupráci se školou při společném hledání pomoci konkrétním dětem. </a:t>
            </a:r>
          </a:p>
          <a:p>
            <a:pPr marL="546100" indent="-546100" algn="just">
              <a:spcBef>
                <a:spcPts val="1800"/>
              </a:spcBef>
              <a:buNone/>
            </a:pPr>
            <a:r>
              <a:rPr lang="cs-CZ" sz="2200" dirty="0"/>
              <a:t>	„</a:t>
            </a:r>
            <a:r>
              <a:rPr lang="cs-CZ" sz="2200" b="1" i="1" dirty="0">
                <a:solidFill>
                  <a:schemeClr val="accent6">
                    <a:lumMod val="50000"/>
                  </a:schemeClr>
                </a:solidFill>
              </a:rPr>
              <a:t>Vychovejme si své poradenské pracovníky</a:t>
            </a:r>
            <a:r>
              <a:rPr lang="cs-CZ" sz="2200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30290495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9F6FDE-4CBB-4E68-A394-0BBE31286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9937"/>
            <a:ext cx="10515600" cy="636338"/>
          </a:xfrm>
        </p:spPr>
        <p:txBody>
          <a:bodyPr>
            <a:normAutofit fontScale="90000"/>
          </a:bodyPr>
          <a:lstStyle/>
          <a:p>
            <a:r>
              <a:rPr lang="cs-CZ" sz="3200" b="1" i="1" u="sng" dirty="0">
                <a:solidFill>
                  <a:srgbClr val="C00000"/>
                </a:solidFill>
              </a:rPr>
              <a:t>Klienty ŠPZ – žáci a studenti se speciálně vzdělávacími potřebami (SVP)</a:t>
            </a:r>
            <a:endParaRPr lang="cs-CZ" sz="3200" u="sng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299F7B0-D04C-49C3-B98D-FF48A367F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58779"/>
            <a:ext cx="10515600" cy="556928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sz="2300" b="1" dirty="0"/>
              <a:t>V minulosti se jednalo o tyto skupiny</a:t>
            </a:r>
            <a:r>
              <a:rPr lang="cs-CZ" sz="2300" dirty="0"/>
              <a:t>:</a:t>
            </a:r>
          </a:p>
          <a:p>
            <a:pPr marL="0" lvl="0" indent="0">
              <a:spcBef>
                <a:spcPts val="2400"/>
              </a:spcBef>
              <a:buNone/>
            </a:pPr>
            <a:r>
              <a:rPr lang="cs-CZ" sz="2300" i="1" dirty="0">
                <a:solidFill>
                  <a:schemeClr val="accent5">
                    <a:lumMod val="50000"/>
                  </a:schemeClr>
                </a:solidFill>
              </a:rPr>
              <a:t>- </a:t>
            </a:r>
            <a:r>
              <a:rPr lang="cs-CZ" sz="2400" dirty="0"/>
              <a:t>žáci/studenti </a:t>
            </a:r>
            <a:r>
              <a:rPr lang="cs-CZ" sz="2400" b="1" dirty="0">
                <a:solidFill>
                  <a:srgbClr val="0070C0"/>
                </a:solidFill>
              </a:rPr>
              <a:t>se zdravotním postižením </a:t>
            </a:r>
            <a:r>
              <a:rPr lang="cs-CZ" sz="2400" dirty="0"/>
              <a:t>(tělesným, smyslovým či mentálním) </a:t>
            </a:r>
          </a:p>
          <a:p>
            <a:pPr lvl="0">
              <a:spcBef>
                <a:spcPts val="1200"/>
              </a:spcBef>
              <a:buFontTx/>
              <a:buChar char="-"/>
            </a:pPr>
            <a:r>
              <a:rPr lang="cs-CZ" sz="2400" dirty="0"/>
              <a:t>žáci/studenti </a:t>
            </a:r>
            <a:r>
              <a:rPr lang="cs-CZ" sz="2400" b="1" dirty="0">
                <a:solidFill>
                  <a:srgbClr val="0070C0"/>
                </a:solidFill>
              </a:rPr>
              <a:t>se zdravotním znevýhodněním </a:t>
            </a:r>
            <a:r>
              <a:rPr lang="cs-CZ" sz="2400" dirty="0"/>
              <a:t>(též SPUCH)</a:t>
            </a:r>
          </a:p>
          <a:p>
            <a:pPr lvl="1">
              <a:spcBef>
                <a:spcPts val="1200"/>
              </a:spcBef>
              <a:buFontTx/>
              <a:buChar char="-"/>
            </a:pPr>
            <a:r>
              <a:rPr lang="cs-CZ" sz="2100" i="1" dirty="0"/>
              <a:t>Rozdíl mezi klienty specializace </a:t>
            </a:r>
            <a:r>
              <a:rPr lang="cs-CZ" sz="2100" i="1" dirty="0" err="1"/>
              <a:t>tyflopedie</a:t>
            </a:r>
            <a:r>
              <a:rPr lang="cs-CZ" sz="2100" i="1" dirty="0"/>
              <a:t> a </a:t>
            </a:r>
            <a:r>
              <a:rPr lang="cs-CZ" sz="2100" i="1" dirty="0" err="1"/>
              <a:t>oftalmopedie</a:t>
            </a:r>
            <a:r>
              <a:rPr lang="cs-CZ" sz="2100" i="1" dirty="0"/>
              <a:t> atd.</a:t>
            </a:r>
          </a:p>
          <a:p>
            <a:pPr lvl="0">
              <a:spcBef>
                <a:spcPts val="1200"/>
              </a:spcBef>
              <a:buFontTx/>
              <a:buChar char="-"/>
            </a:pPr>
            <a:r>
              <a:rPr lang="cs-CZ" sz="2400" dirty="0"/>
              <a:t>žáci/studenti </a:t>
            </a:r>
            <a:r>
              <a:rPr lang="cs-CZ" sz="2400" b="1" dirty="0">
                <a:solidFill>
                  <a:srgbClr val="0070C0"/>
                </a:solidFill>
              </a:rPr>
              <a:t>se sociokulturním znevýhodněním </a:t>
            </a:r>
          </a:p>
          <a:p>
            <a:pPr>
              <a:spcBef>
                <a:spcPts val="1200"/>
              </a:spcBef>
              <a:buFontTx/>
              <a:buChar char="-"/>
            </a:pPr>
            <a:r>
              <a:rPr lang="cs-CZ" sz="2400" dirty="0"/>
              <a:t>žáci/studenti </a:t>
            </a:r>
            <a:r>
              <a:rPr lang="cs-CZ" sz="2400" b="1" dirty="0">
                <a:solidFill>
                  <a:srgbClr val="0070C0"/>
                </a:solidFill>
              </a:rPr>
              <a:t>s poruchami chování </a:t>
            </a:r>
          </a:p>
          <a:p>
            <a:pPr lvl="0">
              <a:spcBef>
                <a:spcPts val="1200"/>
              </a:spcBef>
              <a:buFontTx/>
              <a:buChar char="-"/>
            </a:pPr>
            <a:r>
              <a:rPr lang="cs-CZ" sz="2400" dirty="0"/>
              <a:t>žáci/studenti </a:t>
            </a:r>
            <a:r>
              <a:rPr lang="cs-CZ" sz="2400" b="1" dirty="0">
                <a:solidFill>
                  <a:srgbClr val="0070C0"/>
                </a:solidFill>
              </a:rPr>
              <a:t>mimořádně nadaní</a:t>
            </a:r>
          </a:p>
          <a:p>
            <a:pPr marL="0" lvl="0" indent="0" algn="just">
              <a:spcBef>
                <a:spcPts val="2400"/>
              </a:spcBef>
              <a:buNone/>
            </a:pPr>
            <a:r>
              <a:rPr lang="cs-CZ" sz="2400" b="1" dirty="0">
                <a:solidFill>
                  <a:srgbClr val="C00000"/>
                </a:solidFill>
              </a:rPr>
              <a:t>V novém pojetí školní inkluze </a:t>
            </a:r>
            <a:r>
              <a:rPr lang="cs-CZ" sz="2400" dirty="0"/>
              <a:t>mají všichni žáci žáky určité speciální vzdělávací potřeby (ve smyslu jedinečnosti). Každý je jedinečný ve svých přednostech i znevýhodněních.</a:t>
            </a:r>
          </a:p>
          <a:p>
            <a:pPr marL="0" lvl="0" indent="0">
              <a:spcBef>
                <a:spcPts val="2400"/>
              </a:spcBef>
              <a:buNone/>
            </a:pPr>
            <a:r>
              <a:rPr lang="cs-CZ" sz="2400" dirty="0"/>
              <a:t>Klienty ŠPZ jsou nyní i žáci tzv. hraniční (např. v hraničním pásmu inteligence, kdy se ještě nejedná o mentální retardaci).</a:t>
            </a:r>
          </a:p>
          <a:p>
            <a:pPr marL="0" indent="0" algn="just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1599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FAA4FFA-672E-45A4-B1E1-349449E048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0074" y="1171074"/>
            <a:ext cx="10515600" cy="553452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2400" b="1" dirty="0">
                <a:solidFill>
                  <a:srgbClr val="0070C0"/>
                </a:solidFill>
              </a:rPr>
              <a:t>První stupeň</a:t>
            </a:r>
            <a:r>
              <a:rPr lang="cs-CZ" sz="2400" dirty="0"/>
              <a:t> zajišťuje škola: </a:t>
            </a:r>
          </a:p>
          <a:p>
            <a:pPr marL="0" indent="0">
              <a:lnSpc>
                <a:spcPct val="110000"/>
              </a:lnSpc>
              <a:spcBef>
                <a:spcPts val="3000"/>
              </a:spcBef>
              <a:buNone/>
            </a:pPr>
            <a:r>
              <a:rPr lang="cs-CZ" sz="2400" dirty="0"/>
              <a:t>(1) Nejprve jde o určité </a:t>
            </a:r>
            <a:r>
              <a:rPr lang="cs-CZ" sz="2400" b="1" dirty="0"/>
              <a:t>minimální úpravy </a:t>
            </a:r>
            <a:r>
              <a:rPr lang="cs-CZ" sz="2400" dirty="0"/>
              <a:t>– metod, organizace a hodnocení </a:t>
            </a:r>
          </a:p>
          <a:p>
            <a:pPr marL="0" indent="0">
              <a:lnSpc>
                <a:spcPct val="110000"/>
              </a:lnSpc>
              <a:spcBef>
                <a:spcPts val="1800"/>
              </a:spcBef>
              <a:buNone/>
            </a:pPr>
            <a:r>
              <a:rPr lang="cs-CZ" sz="2400" dirty="0"/>
              <a:t>	     A o </a:t>
            </a:r>
            <a:r>
              <a:rPr lang="cs-CZ" sz="2400" b="1" dirty="0"/>
              <a:t>přímou podporu </a:t>
            </a:r>
            <a:r>
              <a:rPr lang="cs-CZ" sz="2400" dirty="0"/>
              <a:t>učitelem nebo jiným pracovníkem</a:t>
            </a:r>
          </a:p>
          <a:p>
            <a:pPr marL="0" indent="0">
              <a:lnSpc>
                <a:spcPct val="110000"/>
              </a:lnSpc>
              <a:spcBef>
                <a:spcPts val="1800"/>
              </a:spcBef>
              <a:buNone/>
            </a:pPr>
            <a:r>
              <a:rPr lang="cs-CZ" sz="2400" dirty="0"/>
              <a:t>(2) Nejpozději do 3 měsíců škola vyhodnotí účinnost. Pokud to nestačí, osloví škola rodiče žáka s žádostí o vyšetření v PPP. </a:t>
            </a:r>
          </a:p>
          <a:p>
            <a:pPr marL="898525" indent="-898525">
              <a:lnSpc>
                <a:spcPct val="110000"/>
              </a:lnSpc>
              <a:spcBef>
                <a:spcPts val="1800"/>
              </a:spcBef>
              <a:buNone/>
            </a:pPr>
            <a:r>
              <a:rPr lang="cs-CZ" sz="2000" dirty="0"/>
              <a:t>	V případě, že rodiče nespolupracují, bagatelizují problémy dítěte a (opakovaně) odmítají vyšetření, může škola požadovat vyšetření dítěte prostřednictvím oslovení OSPOD.</a:t>
            </a:r>
          </a:p>
          <a:p>
            <a:pPr marL="0" indent="0">
              <a:lnSpc>
                <a:spcPct val="110000"/>
              </a:lnSpc>
              <a:spcBef>
                <a:spcPts val="3000"/>
              </a:spcBef>
              <a:buNone/>
            </a:pPr>
            <a:r>
              <a:rPr lang="cs-CZ" sz="2400" b="1" dirty="0">
                <a:solidFill>
                  <a:srgbClr val="0070C0"/>
                </a:solidFill>
              </a:rPr>
              <a:t>2. až 5. stupeň</a:t>
            </a:r>
            <a:r>
              <a:rPr lang="cs-CZ" sz="2400" dirty="0"/>
              <a:t> - na základě doporučení ŠPZ jej zajišťuje škola. V některých případech je jedním z podpůrných opatřením vytvoření </a:t>
            </a:r>
            <a:r>
              <a:rPr lang="cs-CZ" sz="2400" b="1" dirty="0"/>
              <a:t>individuálního vzdělávacího plánu (IVP).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96299AD0-8EBD-44C7-8545-237370A53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147" y="208548"/>
            <a:ext cx="10515600" cy="850232"/>
          </a:xfrm>
        </p:spPr>
        <p:txBody>
          <a:bodyPr>
            <a:normAutofit/>
          </a:bodyPr>
          <a:lstStyle/>
          <a:p>
            <a:r>
              <a:rPr lang="cs-CZ" sz="3200" b="1" dirty="0">
                <a:solidFill>
                  <a:srgbClr val="C00000"/>
                </a:solidFill>
              </a:rPr>
              <a:t>Pět stupňů pedagogické podpory</a:t>
            </a:r>
            <a:endParaRPr lang="cs-CZ" sz="3200" dirty="0"/>
          </a:p>
        </p:txBody>
      </p:sp>
      <p:sp>
        <p:nvSpPr>
          <p:cNvPr id="2" name="Obdélník 1"/>
          <p:cNvSpPr/>
          <p:nvPr/>
        </p:nvSpPr>
        <p:spPr>
          <a:xfrm>
            <a:off x="818147" y="336884"/>
            <a:ext cx="5630779" cy="56147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19646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FAA4FFA-672E-45A4-B1E1-349449E048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884" y="1251284"/>
            <a:ext cx="11630527" cy="576713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cs-CZ" sz="2200" b="1" dirty="0"/>
              <a:t>Rozhoduje:</a:t>
            </a:r>
            <a:r>
              <a:rPr lang="cs-CZ" sz="2200" dirty="0"/>
              <a:t> výše a struktura inteligence a schopnost adaptability. </a:t>
            </a:r>
          </a:p>
          <a:p>
            <a:pPr marL="352425" indent="-352425" algn="just">
              <a:buNone/>
            </a:pPr>
            <a:r>
              <a:rPr lang="cs-CZ" sz="2200" b="1" dirty="0"/>
              <a:t>Přihlíží se i k</a:t>
            </a:r>
            <a:r>
              <a:rPr lang="cs-CZ" sz="2200" dirty="0"/>
              <a:t>: rodinnému prostředí žáka (SES, výchovný styl, kvalita péče) a k postojům a přístupu okolí.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cs-CZ" sz="2200" dirty="0"/>
              <a:t>Stupně podpory se stanovují </a:t>
            </a:r>
            <a:r>
              <a:rPr lang="cs-CZ" sz="2200" u="sng" dirty="0"/>
              <a:t>na základě speciálně pedagogické a psychologické diagnostiky</a:t>
            </a:r>
            <a:r>
              <a:rPr lang="cs-CZ" sz="2200" dirty="0"/>
              <a:t>:</a:t>
            </a:r>
          </a:p>
          <a:p>
            <a:pPr marL="273050" lvl="0" indent="-273050" algn="just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cs-CZ" sz="2200" b="1" dirty="0">
                <a:solidFill>
                  <a:schemeClr val="accent1"/>
                </a:solidFill>
              </a:rPr>
              <a:t>stupeň</a:t>
            </a:r>
            <a:r>
              <a:rPr lang="cs-CZ" sz="2200" dirty="0"/>
              <a:t> – žáci s dlouhodobým podprůměrným výkonem ve školsky významných schopnostech, znalostech, vědomostech a návycích, s dočasným oslabením kognitivního výkonu (do 6 měsíců) kvůli nepříznivým okolnostem (úraz, delší nemoc, nepříznivé změny v rodině, stěhování apod.).</a:t>
            </a:r>
          </a:p>
          <a:p>
            <a:pPr marL="273050" lvl="0" indent="-273050" algn="just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cs-CZ" sz="2200" b="1" dirty="0">
                <a:solidFill>
                  <a:schemeClr val="accent1"/>
                </a:solidFill>
              </a:rPr>
              <a:t>stupeň</a:t>
            </a:r>
            <a:r>
              <a:rPr lang="cs-CZ" sz="2200" dirty="0"/>
              <a:t> – žáci s inteligencí v dolním pásmu podprůměru (tzv. „intelektově hraniční děti“, dlouhodobé selhávání napříč všemi vzdělávacími oblastmi).</a:t>
            </a:r>
          </a:p>
          <a:p>
            <a:pPr marL="273050" lvl="0" indent="-273050" algn="just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cs-CZ" sz="2200" b="1" dirty="0">
                <a:solidFill>
                  <a:schemeClr val="accent1"/>
                </a:solidFill>
              </a:rPr>
              <a:t> stupeň </a:t>
            </a:r>
            <a:r>
              <a:rPr lang="cs-CZ" sz="2200" dirty="0"/>
              <a:t>– odpovídá lehkému mentálnímu postižení (LMP), příp. horního pásma středně těžkého MP (</a:t>
            </a:r>
            <a:r>
              <a:rPr lang="cs-CZ" sz="2200" dirty="0" err="1"/>
              <a:t>StMP</a:t>
            </a:r>
            <a:r>
              <a:rPr lang="cs-CZ" sz="2200" dirty="0"/>
              <a:t>).</a:t>
            </a:r>
          </a:p>
          <a:p>
            <a:pPr marL="273050" lvl="0" indent="-27305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cs-CZ" sz="2200" b="1" dirty="0">
                <a:solidFill>
                  <a:schemeClr val="accent1"/>
                </a:solidFill>
              </a:rPr>
              <a:t>stupeň</a:t>
            </a:r>
            <a:r>
              <a:rPr lang="cs-CZ" sz="2200" dirty="0"/>
              <a:t> – odpovídá středně těžkému a těžkému mentálnímu postižení.</a:t>
            </a:r>
          </a:p>
          <a:p>
            <a:pPr marL="273050" lvl="0" indent="-27305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cs-CZ" sz="2200" b="1" dirty="0">
                <a:solidFill>
                  <a:schemeClr val="accent1"/>
                </a:solidFill>
              </a:rPr>
              <a:t>stupeň</a:t>
            </a:r>
            <a:r>
              <a:rPr lang="cs-CZ" sz="2200" dirty="0"/>
              <a:t> – hluboké MP. </a:t>
            </a:r>
          </a:p>
          <a:p>
            <a:pPr marL="0" indent="0" algn="just">
              <a:buNone/>
            </a:pPr>
            <a:endParaRPr lang="cs-CZ" sz="2300" dirty="0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96299AD0-8EBD-44C7-8545-237370A53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305" y="304799"/>
            <a:ext cx="11133221" cy="705854"/>
          </a:xfrm>
        </p:spPr>
        <p:txBody>
          <a:bodyPr>
            <a:noAutofit/>
          </a:bodyPr>
          <a:lstStyle/>
          <a:p>
            <a:pPr algn="ctr"/>
            <a:r>
              <a:rPr lang="cs-CZ" sz="2500" b="1" dirty="0">
                <a:solidFill>
                  <a:srgbClr val="C00000"/>
                </a:solidFill>
              </a:rPr>
              <a:t>Ukázka – </a:t>
            </a:r>
            <a:r>
              <a:rPr lang="cs-CZ" sz="2500" dirty="0">
                <a:solidFill>
                  <a:srgbClr val="C00000"/>
                </a:solidFill>
              </a:rPr>
              <a:t>rozřazení dětí </a:t>
            </a:r>
            <a:r>
              <a:rPr lang="cs-CZ" sz="2500" b="1" dirty="0">
                <a:solidFill>
                  <a:srgbClr val="C00000"/>
                </a:solidFill>
              </a:rPr>
              <a:t>s kognitivním oslabením a mentálním postižením </a:t>
            </a:r>
            <a:br>
              <a:rPr lang="cs-CZ" sz="2500" b="1" dirty="0">
                <a:solidFill>
                  <a:srgbClr val="C00000"/>
                </a:solidFill>
              </a:rPr>
            </a:br>
            <a:r>
              <a:rPr lang="cs-CZ" sz="2500" u="sng" dirty="0">
                <a:solidFill>
                  <a:srgbClr val="C00000"/>
                </a:solidFill>
              </a:rPr>
              <a:t>do pěti stupňů pedagogické podpory</a:t>
            </a:r>
            <a:r>
              <a:rPr lang="cs-CZ" sz="2500" dirty="0">
                <a:solidFill>
                  <a:srgbClr val="C00000"/>
                </a:solidFill>
              </a:rPr>
              <a:t>:</a:t>
            </a:r>
            <a:endParaRPr lang="cs-CZ" sz="2500" dirty="0"/>
          </a:p>
        </p:txBody>
      </p:sp>
    </p:spTree>
    <p:extLst>
      <p:ext uri="{BB962C8B-B14F-4D97-AF65-F5344CB8AC3E}">
        <p14:creationId xmlns:p14="http://schemas.microsoft.com/office/powerpoint/2010/main" val="143066061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2823</TotalTime>
  <Words>1342</Words>
  <Application>Microsoft Office PowerPoint</Application>
  <PresentationFormat>Širokoúhlá obrazovka</PresentationFormat>
  <Paragraphs>137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Courier New</vt:lpstr>
      <vt:lpstr>Times New Roman</vt:lpstr>
      <vt:lpstr>Motiv Office</vt:lpstr>
      <vt:lpstr>VYHLÁŠKA 27/2016  o vzdělávání žáků se speciálními vzdělávacími potřebami a žáků nadaných</vt:lpstr>
      <vt:lpstr>PORADENSKÁ  PRACOVIŠTĚ  ŠKOLY</vt:lpstr>
      <vt:lpstr>Pedagogicko psychologické poradny (PPP)</vt:lpstr>
      <vt:lpstr>Speciálně pedagogická centra (SPC)</vt:lpstr>
      <vt:lpstr>Střediska výchovné péče (SVP)</vt:lpstr>
      <vt:lpstr>Výstup ze školního poradenského zařízení (PPP, SPC, PPP):</vt:lpstr>
      <vt:lpstr>Klienty ŠPZ – žáci a studenti se speciálně vzdělávacími potřebami (SVP)</vt:lpstr>
      <vt:lpstr>Pět stupňů pedagogické podpory</vt:lpstr>
      <vt:lpstr>Ukázka – rozřazení dětí s kognitivním oslabením a mentálním postižením  do pěti stupňů pedagogické podpory:</vt:lpstr>
      <vt:lpstr>ASISTENT PEDAGOGA</vt:lpstr>
      <vt:lpstr>ASISTENT PEDAGOGA</vt:lpstr>
      <vt:lpstr>Přehled nejčastějších podpůrných opatření</vt:lpstr>
      <vt:lpstr>INDIVIDUÁLNÍ VZDĚLÁVACÍ PLÁN  (IVP)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VYČLEŇOVÁNÍ VE ŠKOLNÍ TŘÍDĚ: POHLED UČITELŮ</dc:title>
  <dc:creator>Janosova Pavlina</dc:creator>
  <cp:lastModifiedBy>Pavlína Janošová</cp:lastModifiedBy>
  <cp:revision>76</cp:revision>
  <dcterms:created xsi:type="dcterms:W3CDTF">2020-02-21T16:46:24Z</dcterms:created>
  <dcterms:modified xsi:type="dcterms:W3CDTF">2024-11-13T17:49:16Z</dcterms:modified>
</cp:coreProperties>
</file>