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831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89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4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90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15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55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92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99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22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44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89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78000">
              <a:schemeClr val="accent1">
                <a:lumMod val="45000"/>
                <a:lumOff val="55000"/>
              </a:schemeClr>
            </a:gs>
            <a:gs pos="100000">
              <a:srgbClr val="0070C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3408D-A1B5-4555-9ED8-412100ECBE88}" type="datetimeFigureOut">
              <a:rPr lang="cs-CZ" smtClean="0"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D776B-1E80-4C35-89F5-21D5B2644E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68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hyperlink" Target="http://www.irenabrichzinova.estranky.cz/clanky/braillova-abeceda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Visual</a:t>
            </a:r>
            <a:r>
              <a:rPr lang="cs-CZ" dirty="0" smtClean="0"/>
              <a:t> </a:t>
            </a:r>
            <a:r>
              <a:rPr lang="cs-CZ" dirty="0" err="1" smtClean="0"/>
              <a:t>impairment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956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1594"/>
            <a:ext cx="10515600" cy="1325563"/>
          </a:xfrm>
        </p:spPr>
        <p:txBody>
          <a:bodyPr/>
          <a:lstStyle/>
          <a:p>
            <a:r>
              <a:rPr lang="cs-CZ" altLang="cs-CZ" dirty="0" smtClean="0">
                <a:hlinkClick r:id="rId2" action="ppaction://hlinksldjump"/>
              </a:rPr>
              <a:t>Optotypes</a:t>
            </a:r>
            <a:endParaRPr lang="cs-CZ" altLang="cs-CZ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0" y="1125539"/>
            <a:ext cx="8229600" cy="4929187"/>
          </a:xfrm>
        </p:spPr>
        <p:txBody>
          <a:bodyPr/>
          <a:lstStyle/>
          <a:p>
            <a:endParaRPr lang="cs-CZ" altLang="cs-CZ" dirty="0"/>
          </a:p>
        </p:txBody>
      </p:sp>
      <p:pic>
        <p:nvPicPr>
          <p:cNvPr id="28677" name="Picture 5" descr="comple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84314"/>
            <a:ext cx="3810000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Picture 7" descr="zdravi.e15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628776"/>
            <a:ext cx="291465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4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hlinkClick r:id="rId2" action="ppaction://hlinksldjump"/>
              </a:rPr>
              <a:t>Refractometer</a:t>
            </a:r>
            <a:endParaRPr lang="cs-CZ" altLang="cs-CZ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9701" name="Picture 5" descr="www.truckpartshop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2420938"/>
            <a:ext cx="5472113" cy="338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21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01688" y="238516"/>
            <a:ext cx="10515600" cy="1325563"/>
          </a:xfrm>
        </p:spPr>
        <p:txBody>
          <a:bodyPr/>
          <a:lstStyle/>
          <a:p>
            <a:r>
              <a:rPr lang="cs-CZ" altLang="cs-CZ" sz="4000" dirty="0" smtClean="0">
                <a:hlinkClick r:id="rId2" action="ppaction://hlinksldjump"/>
              </a:rPr>
              <a:t>Picht </a:t>
            </a:r>
            <a:r>
              <a:rPr lang="cs-CZ" altLang="cs-CZ" sz="4000" dirty="0" err="1" smtClean="0">
                <a:hlinkClick r:id="rId2" action="ppaction://hlinksldjump"/>
              </a:rPr>
              <a:t>machine</a:t>
            </a:r>
            <a:endParaRPr lang="cs-CZ" altLang="cs-CZ" sz="40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dirty="0"/>
          </a:p>
        </p:txBody>
      </p:sp>
      <p:pic>
        <p:nvPicPr>
          <p:cNvPr id="30727" name="Picture 7" descr="tyflokabinet-cb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844675"/>
            <a:ext cx="3889375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9" name="Picture 9" descr="www.pichtuvstroj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1773239"/>
            <a:ext cx="4608512" cy="311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52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err="1" smtClean="0"/>
              <a:t>Visual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impairment</a:t>
            </a:r>
            <a:endParaRPr lang="cs-CZ" altLang="cs-CZ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435" y="1690688"/>
            <a:ext cx="11477296" cy="46155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3200" dirty="0" err="1" smtClean="0"/>
              <a:t>Eyesight</a:t>
            </a:r>
            <a:r>
              <a:rPr lang="cs-CZ" altLang="cs-CZ" sz="3200" dirty="0" smtClean="0"/>
              <a:t> </a:t>
            </a:r>
            <a:r>
              <a:rPr lang="cs-CZ" altLang="cs-CZ" sz="3200" dirty="0" smtClean="0"/>
              <a:t>= </a:t>
            </a:r>
            <a:r>
              <a:rPr lang="cs-CZ" altLang="cs-CZ" sz="3200" b="1" dirty="0" err="1" smtClean="0"/>
              <a:t>the</a:t>
            </a:r>
            <a:r>
              <a:rPr lang="cs-CZ" altLang="cs-CZ" sz="3200" b="1" dirty="0" smtClean="0"/>
              <a:t> most </a:t>
            </a:r>
            <a:r>
              <a:rPr lang="cs-CZ" altLang="cs-CZ" sz="3200" b="1" dirty="0" err="1" smtClean="0"/>
              <a:t>important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sense</a:t>
            </a:r>
            <a:r>
              <a:rPr lang="cs-CZ" altLang="cs-CZ" sz="3200" dirty="0" smtClean="0"/>
              <a:t>; </a:t>
            </a:r>
            <a:r>
              <a:rPr lang="cs-CZ" altLang="cs-CZ" sz="3200" dirty="0" err="1" smtClean="0"/>
              <a:t>primary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sense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for</a:t>
            </a:r>
            <a:r>
              <a:rPr lang="cs-CZ" altLang="cs-CZ" sz="3200" dirty="0" smtClean="0"/>
              <a:t> 90 % </a:t>
            </a:r>
            <a:r>
              <a:rPr lang="cs-CZ" altLang="cs-CZ" sz="3200" dirty="0" err="1" smtClean="0"/>
              <a:t>of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informations</a:t>
            </a:r>
            <a:endParaRPr lang="cs-CZ" altLang="cs-CZ" sz="3200" dirty="0"/>
          </a:p>
          <a:p>
            <a:pPr>
              <a:lnSpc>
                <a:spcPct val="80000"/>
              </a:lnSpc>
            </a:pPr>
            <a:r>
              <a:rPr lang="cs-CZ" altLang="cs-CZ" sz="3200" b="1" dirty="0" err="1" smtClean="0"/>
              <a:t>Visual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limitation</a:t>
            </a:r>
            <a:r>
              <a:rPr lang="cs-CZ" altLang="cs-CZ" sz="3200" b="1" dirty="0" smtClean="0"/>
              <a:t> </a:t>
            </a:r>
            <a:r>
              <a:rPr lang="cs-CZ" altLang="cs-CZ" sz="3200" dirty="0" smtClean="0"/>
              <a:t>= </a:t>
            </a:r>
            <a:r>
              <a:rPr lang="cs-CZ" altLang="cs-CZ" sz="3200" dirty="0" err="1" smtClean="0"/>
              <a:t>mainly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worsened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orientation</a:t>
            </a:r>
            <a:r>
              <a:rPr lang="cs-CZ" altLang="cs-CZ" sz="3200" dirty="0" smtClean="0"/>
              <a:t>, </a:t>
            </a:r>
            <a:r>
              <a:rPr lang="cs-CZ" altLang="cs-CZ" sz="3200" dirty="0" err="1" smtClean="0"/>
              <a:t>further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communication</a:t>
            </a:r>
            <a:r>
              <a:rPr lang="cs-CZ" altLang="cs-CZ" sz="3200" dirty="0" smtClean="0"/>
              <a:t>, </a:t>
            </a:r>
            <a:r>
              <a:rPr lang="cs-CZ" altLang="cs-CZ" sz="3200" dirty="0" err="1" smtClean="0"/>
              <a:t>mental</a:t>
            </a:r>
            <a:r>
              <a:rPr lang="cs-CZ" altLang="cs-CZ" sz="3200" dirty="0" smtClean="0"/>
              <a:t> integrity and </a:t>
            </a:r>
            <a:r>
              <a:rPr lang="cs-CZ" altLang="cs-CZ" sz="3200" dirty="0" err="1" smtClean="0"/>
              <a:t>social</a:t>
            </a:r>
            <a:r>
              <a:rPr lang="cs-CZ" altLang="cs-CZ" sz="3200" dirty="0" smtClean="0"/>
              <a:t> existence</a:t>
            </a:r>
            <a:endParaRPr lang="cs-CZ" altLang="cs-CZ" sz="3200" dirty="0"/>
          </a:p>
          <a:p>
            <a:pPr>
              <a:lnSpc>
                <a:spcPct val="80000"/>
              </a:lnSpc>
            </a:pPr>
            <a:r>
              <a:rPr lang="cs-CZ" altLang="cs-CZ" sz="3200" b="1" dirty="0" err="1" smtClean="0"/>
              <a:t>Visual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impairment</a:t>
            </a:r>
            <a:r>
              <a:rPr lang="cs-CZ" altLang="cs-CZ" sz="3200" b="1" dirty="0" smtClean="0"/>
              <a:t> </a:t>
            </a:r>
            <a:r>
              <a:rPr lang="cs-CZ" altLang="cs-CZ" sz="3200" dirty="0" smtClean="0"/>
              <a:t>= </a:t>
            </a:r>
            <a:r>
              <a:rPr lang="cs-CZ" altLang="cs-CZ" sz="3200" dirty="0" err="1" smtClean="0"/>
              <a:t>that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kind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of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impairment</a:t>
            </a:r>
            <a:r>
              <a:rPr lang="cs-CZ" altLang="cs-CZ" sz="3200" dirty="0" smtClean="0"/>
              <a:t> in </a:t>
            </a:r>
            <a:r>
              <a:rPr lang="cs-CZ" altLang="cs-CZ" sz="3200" dirty="0" err="1" smtClean="0"/>
              <a:t>which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problems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with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gaining</a:t>
            </a:r>
            <a:r>
              <a:rPr lang="cs-CZ" altLang="cs-CZ" sz="3200" dirty="0" smtClean="0"/>
              <a:t> and </a:t>
            </a:r>
            <a:r>
              <a:rPr lang="cs-CZ" altLang="cs-CZ" sz="3200" dirty="0" err="1" smtClean="0"/>
              <a:t>processing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of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information</a:t>
            </a:r>
            <a:r>
              <a:rPr lang="cs-CZ" altLang="cs-CZ" sz="3200" dirty="0" smtClean="0"/>
              <a:t> by </a:t>
            </a:r>
            <a:r>
              <a:rPr lang="cs-CZ" altLang="cs-CZ" sz="3200" dirty="0" err="1" smtClean="0"/>
              <a:t>visual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way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remains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even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after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an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optimal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correction</a:t>
            </a:r>
            <a:r>
              <a:rPr lang="cs-CZ" altLang="cs-CZ" sz="3200" dirty="0" smtClean="0"/>
              <a:t>(</a:t>
            </a:r>
            <a:r>
              <a:rPr lang="cs-CZ" altLang="cs-CZ" sz="3200" dirty="0" err="1" smtClean="0"/>
              <a:t>medicamments</a:t>
            </a:r>
            <a:r>
              <a:rPr lang="cs-CZ" altLang="cs-CZ" sz="3200" dirty="0" smtClean="0"/>
              <a:t>, </a:t>
            </a:r>
            <a:r>
              <a:rPr lang="cs-CZ" altLang="cs-CZ" sz="3200" dirty="0" err="1" smtClean="0"/>
              <a:t>surgery</a:t>
            </a:r>
            <a:r>
              <a:rPr lang="cs-CZ" altLang="cs-CZ" sz="3200" dirty="0" smtClean="0"/>
              <a:t>, </a:t>
            </a:r>
            <a:r>
              <a:rPr lang="cs-CZ" altLang="cs-CZ" sz="3200" dirty="0" err="1" smtClean="0"/>
              <a:t>eyeglasses</a:t>
            </a:r>
            <a:r>
              <a:rPr lang="cs-CZ" altLang="cs-CZ" sz="3200" dirty="0" smtClean="0"/>
              <a:t>)</a:t>
            </a:r>
            <a:endParaRPr lang="cs-CZ" altLang="cs-CZ" sz="3200" dirty="0"/>
          </a:p>
          <a:p>
            <a:pPr>
              <a:lnSpc>
                <a:spcPct val="80000"/>
              </a:lnSpc>
            </a:pPr>
            <a:r>
              <a:rPr lang="cs-CZ" altLang="cs-CZ" sz="3200" b="1" dirty="0" err="1" smtClean="0"/>
              <a:t>Different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levels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of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visual</a:t>
            </a:r>
            <a:r>
              <a:rPr lang="cs-CZ" altLang="cs-CZ" sz="3200" b="1" dirty="0" smtClean="0"/>
              <a:t> </a:t>
            </a:r>
            <a:r>
              <a:rPr lang="cs-CZ" altLang="cs-CZ" sz="3200" b="1" dirty="0" err="1" smtClean="0"/>
              <a:t>impairment</a:t>
            </a:r>
            <a:endParaRPr lang="cs-CZ" alt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6457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Etiology and  </a:t>
            </a:r>
            <a:r>
              <a:rPr lang="cs-CZ" altLang="cs-CZ" dirty="0" err="1" smtClean="0"/>
              <a:t>Diagnostics</a:t>
            </a:r>
            <a:endParaRPr lang="cs-CZ" altLang="cs-CZ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2400" b="1" u="sng" dirty="0" smtClean="0"/>
              <a:t>Etiology</a:t>
            </a:r>
            <a:r>
              <a:rPr lang="cs-CZ" altLang="cs-CZ" sz="2400" dirty="0" smtClean="0"/>
              <a:t> – </a:t>
            </a:r>
            <a:r>
              <a:rPr lang="cs-CZ" altLang="cs-CZ" sz="2400" dirty="0" err="1" smtClean="0"/>
              <a:t>defects</a:t>
            </a:r>
            <a:r>
              <a:rPr lang="cs-CZ" altLang="cs-CZ" sz="2400" dirty="0" smtClean="0"/>
              <a:t> in area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receptor, </a:t>
            </a:r>
            <a:r>
              <a:rPr lang="cs-CZ" altLang="cs-CZ" sz="2400" dirty="0" err="1" smtClean="0"/>
              <a:t>neural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trakcs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visual</a:t>
            </a:r>
            <a:r>
              <a:rPr lang="cs-CZ" altLang="cs-CZ" sz="2400" dirty="0" smtClean="0"/>
              <a:t> centre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b="1" dirty="0" err="1" smtClean="0"/>
              <a:t>Prenatal</a:t>
            </a:r>
            <a:r>
              <a:rPr lang="cs-CZ" altLang="cs-CZ" sz="2400" dirty="0" smtClean="0"/>
              <a:t> – </a:t>
            </a:r>
            <a:r>
              <a:rPr lang="cs-CZ" altLang="cs-CZ" sz="2400" dirty="0" err="1" smtClean="0"/>
              <a:t>inborn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defects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+ </a:t>
            </a:r>
            <a:r>
              <a:rPr lang="cs-CZ" altLang="cs-CZ" sz="2400" dirty="0" err="1" smtClean="0"/>
              <a:t>infection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mother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b="1" dirty="0" err="1" smtClean="0"/>
              <a:t>Postnatal</a:t>
            </a:r>
            <a:r>
              <a:rPr lang="cs-CZ" altLang="cs-CZ" sz="2400" dirty="0" smtClean="0"/>
              <a:t> – </a:t>
            </a:r>
            <a:r>
              <a:rPr lang="cs-CZ" altLang="cs-CZ" sz="2400" dirty="0" err="1" smtClean="0"/>
              <a:t>mainly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defects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refraction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further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glaukoma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inflammations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tumors</a:t>
            </a:r>
            <a:r>
              <a:rPr lang="cs-CZ" altLang="cs-CZ" sz="2400" dirty="0" smtClean="0"/>
              <a:t> and </a:t>
            </a:r>
            <a:r>
              <a:rPr lang="cs-CZ" altLang="cs-CZ" sz="2400" dirty="0" err="1" smtClean="0"/>
              <a:t>intoxication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b="1" dirty="0" err="1" smtClean="0"/>
              <a:t>Often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progressive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defects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b="1" dirty="0" err="1" smtClean="0"/>
              <a:t>Normal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development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an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eye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is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finished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until</a:t>
            </a:r>
            <a:r>
              <a:rPr lang="cs-CZ" altLang="cs-CZ" sz="2400" b="1" dirty="0" smtClean="0"/>
              <a:t> cca 6 </a:t>
            </a:r>
            <a:r>
              <a:rPr lang="cs-CZ" altLang="cs-CZ" sz="2400" b="1" dirty="0" err="1" smtClean="0"/>
              <a:t>years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age</a:t>
            </a:r>
            <a:r>
              <a:rPr lang="cs-CZ" altLang="cs-CZ" sz="2400" dirty="0" smtClean="0"/>
              <a:t> – </a:t>
            </a:r>
            <a:r>
              <a:rPr lang="cs-CZ" altLang="cs-CZ" sz="2400" dirty="0" err="1" smtClean="0"/>
              <a:t>it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is</a:t>
            </a:r>
            <a:r>
              <a:rPr lang="cs-CZ" altLang="cs-CZ" sz="2400" dirty="0" smtClean="0"/>
              <a:t> very </a:t>
            </a:r>
            <a:r>
              <a:rPr lang="cs-CZ" altLang="cs-CZ" sz="2400" dirty="0" err="1" smtClean="0"/>
              <a:t>important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when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the</a:t>
            </a:r>
            <a:r>
              <a:rPr lang="cs-CZ" altLang="cs-CZ" sz="2400" dirty="0" smtClean="0"/>
              <a:t> handicap </a:t>
            </a:r>
            <a:r>
              <a:rPr lang="cs-CZ" altLang="cs-CZ" sz="2400" dirty="0" err="1" smtClean="0"/>
              <a:t>occurs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400" b="1" u="sng" dirty="0" err="1" smtClean="0"/>
              <a:t>Diagnostics</a:t>
            </a:r>
            <a:r>
              <a:rPr lang="cs-CZ" altLang="cs-CZ" sz="2400" dirty="0" smtClean="0"/>
              <a:t> – by a stimulus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a </a:t>
            </a:r>
            <a:r>
              <a:rPr lang="cs-CZ" altLang="cs-CZ" sz="2400" dirty="0" err="1" smtClean="0"/>
              <a:t>patient</a:t>
            </a:r>
            <a:r>
              <a:rPr lang="cs-CZ" altLang="cs-CZ" sz="2400" dirty="0" smtClean="0"/>
              <a:t> as </a:t>
            </a:r>
            <a:r>
              <a:rPr lang="cs-CZ" altLang="cs-CZ" sz="2400" dirty="0" err="1" smtClean="0"/>
              <a:t>well</a:t>
            </a:r>
            <a:r>
              <a:rPr lang="cs-CZ" altLang="cs-CZ" sz="2400" dirty="0" smtClean="0"/>
              <a:t> as by </a:t>
            </a:r>
            <a:r>
              <a:rPr lang="cs-CZ" altLang="cs-CZ" sz="2400" dirty="0" err="1" smtClean="0"/>
              <a:t>an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incentive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family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etc</a:t>
            </a:r>
            <a:r>
              <a:rPr lang="cs-CZ" altLang="cs-CZ" sz="2400" dirty="0" smtClean="0"/>
              <a:t>.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b="1" dirty="0" err="1" smtClean="0"/>
              <a:t>Screening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examination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a </a:t>
            </a:r>
            <a:r>
              <a:rPr lang="cs-CZ" altLang="cs-CZ" sz="2400" b="1" dirty="0" err="1" smtClean="0"/>
              <a:t>visual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sharpness</a:t>
            </a:r>
            <a:r>
              <a:rPr lang="cs-CZ" altLang="cs-CZ" sz="2400" dirty="0" smtClean="0"/>
              <a:t> (</a:t>
            </a:r>
            <a:r>
              <a:rPr lang="cs-CZ" altLang="cs-CZ" sz="2400" dirty="0" err="1" smtClean="0"/>
              <a:t>tables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with</a:t>
            </a:r>
            <a:r>
              <a:rPr lang="cs-CZ" altLang="cs-CZ" sz="2400" dirty="0" smtClean="0"/>
              <a:t> </a:t>
            </a:r>
            <a:r>
              <a:rPr lang="cs-CZ" altLang="cs-CZ" sz="2400" dirty="0" smtClean="0">
                <a:hlinkClick r:id="rId2" action="ppaction://hlinksldjump"/>
              </a:rPr>
              <a:t>optotypes </a:t>
            </a:r>
            <a:r>
              <a:rPr lang="cs-CZ" altLang="cs-CZ" sz="2400" dirty="0" smtClean="0"/>
              <a:t>a </a:t>
            </a:r>
            <a:r>
              <a:rPr lang="cs-CZ" altLang="cs-CZ" sz="2400" dirty="0" smtClean="0">
                <a:hlinkClick r:id="rId3" action="ppaction://hlinksldjump"/>
              </a:rPr>
              <a:t>refractometers </a:t>
            </a:r>
            <a:r>
              <a:rPr lang="cs-CZ" altLang="cs-CZ" sz="2400" dirty="0" smtClean="0"/>
              <a:t>(</a:t>
            </a:r>
            <a:r>
              <a:rPr lang="cs-CZ" altLang="cs-CZ" sz="2400" dirty="0" err="1" smtClean="0"/>
              <a:t>mostly</a:t>
            </a:r>
            <a:r>
              <a:rPr lang="cs-CZ" altLang="cs-CZ" sz="2400" dirty="0" smtClean="0"/>
              <a:t> not </a:t>
            </a:r>
            <a:r>
              <a:rPr lang="cs-CZ" altLang="cs-CZ" sz="2400" dirty="0" err="1" smtClean="0"/>
              <a:t>serious</a:t>
            </a:r>
            <a:r>
              <a:rPr lang="cs-CZ" altLang="cs-CZ" sz="2400" dirty="0" smtClean="0"/>
              <a:t> handicap)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b="1" dirty="0" err="1" smtClean="0"/>
              <a:t>Serious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handicaps</a:t>
            </a:r>
            <a:r>
              <a:rPr lang="cs-CZ" altLang="cs-CZ" sz="2400" b="1" dirty="0" smtClean="0"/>
              <a:t> are early </a:t>
            </a:r>
            <a:r>
              <a:rPr lang="cs-CZ" altLang="cs-CZ" sz="2400" b="1" dirty="0" err="1" smtClean="0"/>
              <a:t>known</a:t>
            </a:r>
            <a:r>
              <a:rPr lang="cs-CZ" altLang="cs-CZ" sz="2400" dirty="0" smtClean="0"/>
              <a:t> (+ motor and </a:t>
            </a:r>
            <a:r>
              <a:rPr lang="cs-CZ" altLang="cs-CZ" sz="2400" dirty="0" err="1" smtClean="0"/>
              <a:t>mental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deviations</a:t>
            </a:r>
            <a:r>
              <a:rPr lang="cs-CZ" altLang="cs-CZ" sz="2400" dirty="0" smtClean="0"/>
              <a:t>)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346659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98633" y="46037"/>
            <a:ext cx="10515600" cy="1325563"/>
          </a:xfrm>
        </p:spPr>
        <p:txBody>
          <a:bodyPr/>
          <a:lstStyle/>
          <a:p>
            <a:r>
              <a:rPr lang="cs-CZ" altLang="cs-CZ" dirty="0" err="1" smtClean="0"/>
              <a:t>Classification</a:t>
            </a:r>
            <a:endParaRPr lang="cs-CZ" altLang="cs-CZ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0260" y="1008993"/>
            <a:ext cx="11272345" cy="565909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b="1" dirty="0" err="1" smtClean="0"/>
              <a:t>According</a:t>
            </a:r>
            <a:r>
              <a:rPr lang="cs-CZ" altLang="cs-CZ" sz="1800" b="1" dirty="0" smtClean="0"/>
              <a:t> to </a:t>
            </a:r>
            <a:r>
              <a:rPr lang="cs-CZ" altLang="cs-CZ" sz="1800" b="1" dirty="0" err="1" smtClean="0"/>
              <a:t>affected</a:t>
            </a:r>
            <a:r>
              <a:rPr lang="cs-CZ" altLang="cs-CZ" sz="1800" b="1" dirty="0" smtClean="0"/>
              <a:t> </a:t>
            </a:r>
            <a:r>
              <a:rPr lang="cs-CZ" altLang="cs-CZ" sz="1800" b="1" dirty="0" err="1" smtClean="0"/>
              <a:t>visual</a:t>
            </a:r>
            <a:r>
              <a:rPr lang="cs-CZ" altLang="cs-CZ" sz="1800" b="1" dirty="0" smtClean="0"/>
              <a:t> </a:t>
            </a:r>
            <a:r>
              <a:rPr lang="cs-CZ" altLang="cs-CZ" sz="1800" b="1" dirty="0" err="1" smtClean="0"/>
              <a:t>functions</a:t>
            </a:r>
            <a:r>
              <a:rPr lang="cs-CZ" altLang="cs-CZ" sz="1800" b="1" dirty="0" smtClean="0"/>
              <a:t>:</a:t>
            </a:r>
            <a:endParaRPr lang="cs-CZ" altLang="cs-CZ" sz="18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/>
              <a:t>Limitation</a:t>
            </a:r>
            <a:r>
              <a:rPr lang="cs-CZ" altLang="cs-CZ" sz="1800" dirty="0"/>
              <a:t> </a:t>
            </a:r>
            <a:r>
              <a:rPr lang="cs-CZ" altLang="cs-CZ" sz="1800" dirty="0" err="1"/>
              <a:t>of</a:t>
            </a:r>
            <a:r>
              <a:rPr lang="cs-CZ" altLang="cs-CZ" sz="1800" dirty="0"/>
              <a:t> </a:t>
            </a:r>
            <a:r>
              <a:rPr lang="cs-CZ" altLang="cs-CZ" sz="1800" dirty="0" err="1"/>
              <a:t>visual</a:t>
            </a:r>
            <a:r>
              <a:rPr lang="cs-CZ" altLang="cs-CZ" sz="1800" dirty="0"/>
              <a:t> </a:t>
            </a:r>
            <a:r>
              <a:rPr lang="cs-CZ" altLang="cs-CZ" sz="1800" dirty="0" err="1" smtClean="0"/>
              <a:t>sharpness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Limitation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visual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field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Colour-blindness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Defects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accomodation</a:t>
            </a:r>
            <a:r>
              <a:rPr lang="cs-CZ" altLang="cs-CZ" sz="1800" dirty="0" smtClean="0"/>
              <a:t> </a:t>
            </a:r>
            <a:r>
              <a:rPr lang="cs-CZ" altLang="cs-CZ" sz="1800" dirty="0"/>
              <a:t>(</a:t>
            </a:r>
            <a:r>
              <a:rPr lang="cs-CZ" altLang="cs-CZ" sz="1800" dirty="0" err="1" smtClean="0"/>
              <a:t>refraction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defects</a:t>
            </a:r>
            <a:r>
              <a:rPr lang="cs-CZ" altLang="cs-CZ" sz="1800" dirty="0" smtClean="0"/>
              <a:t>)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Defects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visual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adaptation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/>
              <a:t>Defects</a:t>
            </a:r>
            <a:r>
              <a:rPr lang="cs-CZ" altLang="cs-CZ" sz="1800" dirty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eye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ability</a:t>
            </a:r>
            <a:r>
              <a:rPr lang="cs-CZ" altLang="cs-CZ" sz="1800" dirty="0" smtClean="0"/>
              <a:t> to </a:t>
            </a:r>
            <a:r>
              <a:rPr lang="cs-CZ" altLang="cs-CZ" sz="1800" dirty="0" err="1" smtClean="0"/>
              <a:t>move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/>
              <a:t>Defects</a:t>
            </a:r>
            <a:r>
              <a:rPr lang="cs-CZ" altLang="cs-CZ" sz="1800" dirty="0"/>
              <a:t> </a:t>
            </a:r>
            <a:r>
              <a:rPr lang="cs-CZ" altLang="cs-CZ" sz="1800" dirty="0" smtClean="0"/>
              <a:t>o </a:t>
            </a:r>
            <a:r>
              <a:rPr lang="cs-CZ" altLang="cs-CZ" sz="1800" dirty="0" smtClean="0"/>
              <a:t>3D vision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b="1" dirty="0" err="1"/>
              <a:t>According</a:t>
            </a:r>
            <a:r>
              <a:rPr lang="cs-CZ" altLang="cs-CZ" sz="1800" b="1" dirty="0"/>
              <a:t> to </a:t>
            </a:r>
            <a:r>
              <a:rPr lang="cs-CZ" altLang="cs-CZ" sz="1800" b="1" dirty="0" smtClean="0"/>
              <a:t>a </a:t>
            </a:r>
            <a:r>
              <a:rPr lang="cs-CZ" altLang="cs-CZ" sz="1800" b="1" dirty="0" err="1" smtClean="0"/>
              <a:t>level</a:t>
            </a:r>
            <a:r>
              <a:rPr lang="cs-CZ" altLang="cs-CZ" sz="1800" b="1" dirty="0" smtClean="0"/>
              <a:t> </a:t>
            </a:r>
            <a:r>
              <a:rPr lang="cs-CZ" altLang="cs-CZ" sz="1800" b="1" dirty="0" err="1" smtClean="0"/>
              <a:t>of</a:t>
            </a:r>
            <a:r>
              <a:rPr lang="cs-CZ" altLang="cs-CZ" sz="1800" b="1" dirty="0" smtClean="0"/>
              <a:t> </a:t>
            </a:r>
            <a:r>
              <a:rPr lang="cs-CZ" altLang="cs-CZ" sz="1800" b="1" dirty="0" err="1" smtClean="0"/>
              <a:t>visual</a:t>
            </a:r>
            <a:r>
              <a:rPr lang="cs-CZ" altLang="cs-CZ" sz="1800" b="1" dirty="0" smtClean="0"/>
              <a:t> </a:t>
            </a:r>
            <a:r>
              <a:rPr lang="cs-CZ" altLang="cs-CZ" sz="1800" b="1" dirty="0" err="1" smtClean="0"/>
              <a:t>impairment</a:t>
            </a:r>
            <a:endParaRPr lang="cs-CZ" altLang="cs-CZ" sz="18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Purblindness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Residues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eyesight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Blindness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b="1" dirty="0" err="1"/>
              <a:t>According</a:t>
            </a:r>
            <a:r>
              <a:rPr lang="cs-CZ" altLang="cs-CZ" sz="1800" b="1" dirty="0"/>
              <a:t> to </a:t>
            </a:r>
            <a:r>
              <a:rPr lang="cs-CZ" altLang="cs-CZ" sz="1800" b="1" dirty="0" smtClean="0"/>
              <a:t>a </a:t>
            </a:r>
            <a:r>
              <a:rPr lang="cs-CZ" altLang="cs-CZ" sz="1800" b="1" dirty="0" err="1" smtClean="0"/>
              <a:t>time</a:t>
            </a:r>
            <a:r>
              <a:rPr lang="cs-CZ" altLang="cs-CZ" sz="1800" b="1" dirty="0" smtClean="0"/>
              <a:t> </a:t>
            </a:r>
            <a:r>
              <a:rPr lang="cs-CZ" altLang="cs-CZ" sz="1800" b="1" dirty="0" err="1" smtClean="0"/>
              <a:t>of</a:t>
            </a:r>
            <a:r>
              <a:rPr lang="cs-CZ" altLang="cs-CZ" sz="1800" b="1" dirty="0" smtClean="0"/>
              <a:t> </a:t>
            </a:r>
            <a:r>
              <a:rPr lang="cs-CZ" altLang="cs-CZ" sz="1800" b="1" dirty="0" err="1" smtClean="0"/>
              <a:t>origin</a:t>
            </a:r>
            <a:r>
              <a:rPr lang="cs-CZ" altLang="cs-CZ" sz="1800" dirty="0" smtClean="0"/>
              <a:t> </a:t>
            </a:r>
            <a:r>
              <a:rPr lang="cs-CZ" altLang="cs-CZ" sz="1800" dirty="0"/>
              <a:t>– </a:t>
            </a:r>
            <a:r>
              <a:rPr lang="cs-CZ" altLang="cs-CZ" sz="1800" dirty="0" err="1" smtClean="0"/>
              <a:t>inborn</a:t>
            </a:r>
            <a:r>
              <a:rPr lang="cs-CZ" altLang="cs-CZ" sz="1800" dirty="0" smtClean="0"/>
              <a:t> X </a:t>
            </a:r>
            <a:r>
              <a:rPr lang="cs-CZ" altLang="cs-CZ" sz="1800" dirty="0" err="1" smtClean="0"/>
              <a:t>gained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b="1" dirty="0" err="1"/>
              <a:t>According</a:t>
            </a:r>
            <a:r>
              <a:rPr lang="cs-CZ" altLang="cs-CZ" sz="1800" b="1" dirty="0"/>
              <a:t> to </a:t>
            </a:r>
            <a:r>
              <a:rPr lang="cs-CZ" altLang="cs-CZ" sz="1800" b="1" dirty="0" smtClean="0"/>
              <a:t>etiology</a:t>
            </a:r>
            <a:endParaRPr lang="cs-CZ" altLang="cs-CZ" sz="18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smtClean="0"/>
              <a:t>Organ (</a:t>
            </a:r>
            <a:r>
              <a:rPr lang="cs-CZ" altLang="cs-CZ" sz="1800" dirty="0" err="1" smtClean="0"/>
              <a:t>defects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len </a:t>
            </a:r>
            <a:r>
              <a:rPr lang="cs-CZ" altLang="cs-CZ" sz="1800" dirty="0" err="1" smtClean="0"/>
              <a:t>or</a:t>
            </a:r>
            <a:r>
              <a:rPr lang="cs-CZ" altLang="cs-CZ" sz="1800" dirty="0" smtClean="0"/>
              <a:t> retina)</a:t>
            </a:r>
            <a:endParaRPr lang="cs-CZ" altLang="cs-CZ" sz="1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 err="1" smtClean="0"/>
              <a:t>Functional</a:t>
            </a:r>
            <a:r>
              <a:rPr lang="cs-CZ" altLang="cs-CZ" sz="1800" dirty="0" smtClean="0"/>
              <a:t> (</a:t>
            </a:r>
            <a:r>
              <a:rPr lang="cs-CZ" altLang="cs-CZ" sz="1800" dirty="0" err="1" smtClean="0"/>
              <a:t>defects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binocular</a:t>
            </a:r>
            <a:r>
              <a:rPr lang="cs-CZ" altLang="cs-CZ" sz="1800" dirty="0" smtClean="0"/>
              <a:t> vision </a:t>
            </a:r>
            <a:r>
              <a:rPr lang="cs-CZ" altLang="cs-CZ" sz="1800" dirty="0" err="1" smtClean="0"/>
              <a:t>etc</a:t>
            </a:r>
            <a:r>
              <a:rPr lang="cs-CZ" altLang="cs-CZ" sz="1800" dirty="0" smtClean="0"/>
              <a:t>.)</a:t>
            </a: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406914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114" y="154110"/>
            <a:ext cx="11268221" cy="1325563"/>
          </a:xfrm>
        </p:spPr>
        <p:txBody>
          <a:bodyPr/>
          <a:lstStyle/>
          <a:p>
            <a:r>
              <a:rPr lang="cs-CZ" altLang="cs-CZ" sz="4000" dirty="0" err="1" smtClean="0"/>
              <a:t>Classification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of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visual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impairment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according</a:t>
            </a:r>
            <a:r>
              <a:rPr lang="cs-CZ" altLang="cs-CZ" sz="4000" dirty="0" smtClean="0"/>
              <a:t> to WHO</a:t>
            </a:r>
            <a:endParaRPr lang="cs-CZ" altLang="cs-CZ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114" y="1324303"/>
            <a:ext cx="10761784" cy="5273347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400" b="1" dirty="0" err="1" smtClean="0"/>
              <a:t>Middle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purblindness</a:t>
            </a:r>
            <a:r>
              <a:rPr lang="cs-CZ" altLang="cs-CZ" sz="2400" dirty="0" smtClean="0"/>
              <a:t> – </a:t>
            </a:r>
            <a:r>
              <a:rPr lang="cs-CZ" altLang="cs-CZ" sz="2400" b="1" dirty="0" smtClean="0"/>
              <a:t>viz </a:t>
            </a:r>
            <a:r>
              <a:rPr lang="cs-CZ" altLang="cs-CZ" sz="2400" dirty="0" err="1" smtClean="0"/>
              <a:t>lower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than</a:t>
            </a:r>
            <a:r>
              <a:rPr lang="cs-CZ" altLang="cs-CZ" sz="2400" dirty="0" smtClean="0"/>
              <a:t> </a:t>
            </a:r>
            <a:r>
              <a:rPr lang="cs-CZ" altLang="cs-CZ" sz="2400" dirty="0" smtClean="0"/>
              <a:t>6/18</a:t>
            </a:r>
            <a:r>
              <a:rPr lang="cs-CZ" altLang="cs-CZ" sz="2400" dirty="0"/>
              <a:t>, min. 6/60, </a:t>
            </a:r>
            <a:r>
              <a:rPr lang="cs-CZ" altLang="cs-CZ" sz="2400" dirty="0" err="1" smtClean="0"/>
              <a:t>visual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impairment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category</a:t>
            </a:r>
            <a:r>
              <a:rPr lang="cs-CZ" altLang="cs-CZ" sz="2400" dirty="0" smtClean="0"/>
              <a:t> No. </a:t>
            </a:r>
            <a:r>
              <a:rPr lang="cs-CZ" altLang="cs-CZ" sz="2400" dirty="0"/>
              <a:t>1</a:t>
            </a:r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400" b="1" dirty="0" err="1" smtClean="0"/>
              <a:t>Strong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p</a:t>
            </a:r>
            <a:r>
              <a:rPr lang="cs-CZ" altLang="cs-CZ" sz="2400" b="1" dirty="0" err="1" smtClean="0"/>
              <a:t>urblindness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- </a:t>
            </a:r>
            <a:r>
              <a:rPr lang="cs-CZ" altLang="cs-CZ" sz="2400" b="1" dirty="0"/>
              <a:t>viz </a:t>
            </a:r>
            <a:r>
              <a:rPr lang="cs-CZ" altLang="cs-CZ" sz="2400" dirty="0" err="1"/>
              <a:t>lower</a:t>
            </a:r>
            <a:r>
              <a:rPr lang="cs-CZ" altLang="cs-CZ" sz="2400" dirty="0"/>
              <a:t> </a:t>
            </a:r>
            <a:r>
              <a:rPr lang="cs-CZ" altLang="cs-CZ" sz="2400" dirty="0" err="1"/>
              <a:t>than</a:t>
            </a:r>
            <a:r>
              <a:rPr lang="cs-CZ" altLang="cs-CZ" sz="2400" dirty="0"/>
              <a:t> 6/60</a:t>
            </a:r>
            <a:r>
              <a:rPr lang="cs-CZ" altLang="cs-CZ" sz="2400" dirty="0"/>
              <a:t>, min. 3/60, </a:t>
            </a:r>
            <a:r>
              <a:rPr lang="cs-CZ" altLang="cs-CZ" sz="2400" dirty="0" err="1"/>
              <a:t>visual</a:t>
            </a:r>
            <a:r>
              <a:rPr lang="cs-CZ" altLang="cs-CZ" sz="2400" dirty="0"/>
              <a:t> </a:t>
            </a:r>
            <a:r>
              <a:rPr lang="cs-CZ" altLang="cs-CZ" sz="2400" dirty="0" err="1"/>
              <a:t>impairment</a:t>
            </a:r>
            <a:r>
              <a:rPr lang="cs-CZ" altLang="cs-CZ" sz="2400" dirty="0"/>
              <a:t> </a:t>
            </a:r>
            <a:r>
              <a:rPr lang="cs-CZ" altLang="cs-CZ" sz="2400" dirty="0" err="1"/>
              <a:t>category</a:t>
            </a:r>
            <a:r>
              <a:rPr lang="cs-CZ" altLang="cs-CZ" sz="2400" dirty="0"/>
              <a:t> No. </a:t>
            </a:r>
            <a:r>
              <a:rPr lang="cs-CZ" altLang="cs-CZ" sz="2400" dirty="0" smtClean="0"/>
              <a:t>2</a:t>
            </a:r>
            <a:endParaRPr lang="cs-CZ" altLang="cs-CZ" sz="2400" dirty="0"/>
          </a:p>
          <a:p>
            <a:pPr marL="609600" indent="-609600">
              <a:lnSpc>
                <a:spcPct val="80000"/>
              </a:lnSpc>
              <a:buFontTx/>
              <a:buAutoNum type="arabicParenR"/>
            </a:pPr>
            <a:r>
              <a:rPr lang="cs-CZ" altLang="cs-CZ" sz="2400" b="1" dirty="0" err="1" smtClean="0"/>
              <a:t>Deep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/>
              <a:t>purblindness</a:t>
            </a:r>
            <a:r>
              <a:rPr lang="cs-CZ" altLang="cs-CZ" sz="2400" dirty="0"/>
              <a:t> – </a:t>
            </a:r>
            <a:r>
              <a:rPr lang="cs-CZ" altLang="cs-CZ" sz="2400" dirty="0"/>
              <a:t>a) </a:t>
            </a:r>
            <a:r>
              <a:rPr lang="cs-CZ" altLang="cs-CZ" sz="2400" b="1" dirty="0"/>
              <a:t>viz </a:t>
            </a:r>
            <a:r>
              <a:rPr lang="cs-CZ" altLang="cs-CZ" sz="2400" dirty="0" err="1"/>
              <a:t>lower</a:t>
            </a:r>
            <a:r>
              <a:rPr lang="cs-CZ" altLang="cs-CZ" sz="2400" dirty="0"/>
              <a:t> </a:t>
            </a:r>
            <a:r>
              <a:rPr lang="cs-CZ" altLang="cs-CZ" sz="2400" dirty="0" err="1"/>
              <a:t>than</a:t>
            </a:r>
            <a:r>
              <a:rPr lang="cs-CZ" altLang="cs-CZ" sz="2400" dirty="0"/>
              <a:t> 3/60</a:t>
            </a:r>
            <a:r>
              <a:rPr lang="cs-CZ" altLang="cs-CZ" sz="2400" dirty="0"/>
              <a:t>, min. 1/60, </a:t>
            </a:r>
            <a:r>
              <a:rPr lang="cs-CZ" altLang="cs-CZ" sz="2400" dirty="0" err="1"/>
              <a:t>visual</a:t>
            </a:r>
            <a:r>
              <a:rPr lang="cs-CZ" altLang="cs-CZ" sz="2400" dirty="0"/>
              <a:t> </a:t>
            </a:r>
            <a:r>
              <a:rPr lang="cs-CZ" altLang="cs-CZ" sz="2400" dirty="0" err="1"/>
              <a:t>impairment</a:t>
            </a:r>
            <a:r>
              <a:rPr lang="cs-CZ" altLang="cs-CZ" sz="2400" dirty="0"/>
              <a:t> </a:t>
            </a:r>
            <a:r>
              <a:rPr lang="cs-CZ" altLang="cs-CZ" sz="2400" dirty="0" err="1"/>
              <a:t>category</a:t>
            </a:r>
            <a:r>
              <a:rPr lang="cs-CZ" altLang="cs-CZ" sz="2400" dirty="0"/>
              <a:t> No. </a:t>
            </a:r>
            <a:r>
              <a:rPr lang="cs-CZ" altLang="cs-CZ" sz="2400" dirty="0" smtClean="0"/>
              <a:t>3</a:t>
            </a:r>
            <a:endParaRPr lang="cs-CZ" altLang="cs-CZ" sz="2400" dirty="0"/>
          </a:p>
          <a:p>
            <a:pPr marL="609600" indent="-609600">
              <a:lnSpc>
                <a:spcPct val="80000"/>
              </a:lnSpc>
              <a:buNone/>
            </a:pPr>
            <a:r>
              <a:rPr lang="cs-CZ" altLang="cs-CZ" sz="2400" dirty="0"/>
              <a:t>	b) </a:t>
            </a:r>
            <a:r>
              <a:rPr lang="cs-CZ" altLang="cs-CZ" sz="2400" dirty="0" err="1" smtClean="0"/>
              <a:t>concentric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narrowing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visual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field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both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eyes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under</a:t>
            </a:r>
            <a:r>
              <a:rPr lang="cs-CZ" altLang="cs-CZ" sz="2400" dirty="0" smtClean="0"/>
              <a:t> 20°, </a:t>
            </a:r>
            <a:r>
              <a:rPr lang="cs-CZ" altLang="cs-CZ" sz="2400" dirty="0" err="1" smtClean="0"/>
              <a:t>or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a single </a:t>
            </a:r>
            <a:r>
              <a:rPr lang="cs-CZ" altLang="cs-CZ" sz="2400" dirty="0" err="1" smtClean="0"/>
              <a:t>eye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under</a:t>
            </a:r>
            <a:r>
              <a:rPr lang="cs-CZ" altLang="cs-CZ" sz="2400" dirty="0" smtClean="0"/>
              <a:t> 45</a:t>
            </a:r>
            <a:r>
              <a:rPr lang="cs-CZ" altLang="cs-CZ" sz="2400" dirty="0"/>
              <a:t>°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cs-CZ" altLang="cs-CZ" sz="2400" dirty="0"/>
              <a:t>4) 	</a:t>
            </a:r>
            <a:r>
              <a:rPr lang="cs-CZ" altLang="cs-CZ" sz="2400" b="1" dirty="0"/>
              <a:t>Real </a:t>
            </a:r>
            <a:r>
              <a:rPr lang="cs-CZ" altLang="cs-CZ" sz="2400" b="1" dirty="0" err="1"/>
              <a:t>blindness</a:t>
            </a:r>
            <a:r>
              <a:rPr lang="cs-CZ" altLang="cs-CZ" sz="2400" b="1" dirty="0"/>
              <a:t> </a:t>
            </a:r>
            <a:r>
              <a:rPr lang="cs-CZ" altLang="cs-CZ" sz="2400" dirty="0" smtClean="0"/>
              <a:t>– </a:t>
            </a:r>
            <a:r>
              <a:rPr lang="cs-CZ" altLang="cs-CZ" sz="2400" dirty="0" err="1" smtClean="0"/>
              <a:t>maximal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possible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correction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= 1/60, </a:t>
            </a:r>
            <a:r>
              <a:rPr lang="cs-CZ" altLang="cs-CZ" sz="2400" dirty="0" err="1" smtClean="0"/>
              <a:t>photosensitivity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visual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field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limitation</a:t>
            </a:r>
            <a:r>
              <a:rPr lang="cs-CZ" altLang="cs-CZ" sz="2400" dirty="0" smtClean="0"/>
              <a:t> up to 5</a:t>
            </a:r>
            <a:r>
              <a:rPr lang="cs-CZ" altLang="cs-CZ" sz="2400" dirty="0"/>
              <a:t>° </a:t>
            </a:r>
            <a:r>
              <a:rPr lang="cs-CZ" altLang="cs-CZ" sz="2400" dirty="0" err="1" smtClean="0"/>
              <a:t>around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central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fixation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visual</a:t>
            </a:r>
            <a:r>
              <a:rPr lang="cs-CZ" altLang="cs-CZ" sz="2400" dirty="0"/>
              <a:t> </a:t>
            </a:r>
            <a:r>
              <a:rPr lang="cs-CZ" altLang="cs-CZ" sz="2400" dirty="0" err="1"/>
              <a:t>impairment</a:t>
            </a:r>
            <a:r>
              <a:rPr lang="cs-CZ" altLang="cs-CZ" sz="2400" dirty="0"/>
              <a:t> </a:t>
            </a:r>
            <a:r>
              <a:rPr lang="cs-CZ" altLang="cs-CZ" sz="2400" dirty="0" err="1"/>
              <a:t>category</a:t>
            </a:r>
            <a:r>
              <a:rPr lang="cs-CZ" altLang="cs-CZ" sz="2400" dirty="0"/>
              <a:t> No. </a:t>
            </a:r>
            <a:r>
              <a:rPr lang="cs-CZ" altLang="cs-CZ" sz="2400" dirty="0" smtClean="0"/>
              <a:t>4</a:t>
            </a:r>
            <a:endParaRPr lang="cs-CZ" altLang="cs-CZ" sz="2400" dirty="0"/>
          </a:p>
          <a:p>
            <a:pPr marL="609600" indent="-609600">
              <a:lnSpc>
                <a:spcPct val="80000"/>
              </a:lnSpc>
              <a:buFont typeface="Arial" panose="020B0604020202020204" pitchFamily="34" charset="0"/>
              <a:buAutoNum type="arabicParenR" startAt="5"/>
            </a:pPr>
            <a:r>
              <a:rPr lang="cs-CZ" altLang="cs-CZ" sz="2400" b="1" dirty="0" err="1" smtClean="0"/>
              <a:t>Total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blindness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– a </a:t>
            </a:r>
            <a:r>
              <a:rPr lang="cs-CZ" altLang="cs-CZ" sz="2400" dirty="0" err="1" smtClean="0"/>
              <a:t>state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from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absolut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loss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photosensitivity</a:t>
            </a:r>
            <a:r>
              <a:rPr lang="cs-CZ" altLang="cs-CZ" sz="2400" dirty="0" smtClean="0"/>
              <a:t> up to a </a:t>
            </a:r>
            <a:r>
              <a:rPr lang="cs-CZ" altLang="cs-CZ" sz="2400" dirty="0" err="1" smtClean="0"/>
              <a:t>maintenance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photosensitivity</a:t>
            </a:r>
            <a:r>
              <a:rPr lang="cs-CZ" altLang="cs-CZ" sz="2400" dirty="0" smtClean="0"/>
              <a:t>, but </a:t>
            </a:r>
            <a:r>
              <a:rPr lang="cs-CZ" altLang="cs-CZ" sz="2400" dirty="0" err="1" smtClean="0"/>
              <a:t>with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incorrect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light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projection</a:t>
            </a:r>
            <a:r>
              <a:rPr lang="cs-CZ" altLang="cs-CZ" sz="2400" dirty="0" smtClean="0"/>
              <a:t>, </a:t>
            </a:r>
            <a:r>
              <a:rPr lang="cs-CZ" altLang="cs-CZ" sz="2400" dirty="0" err="1"/>
              <a:t>visual</a:t>
            </a:r>
            <a:r>
              <a:rPr lang="cs-CZ" altLang="cs-CZ" sz="2400" dirty="0"/>
              <a:t> </a:t>
            </a:r>
            <a:r>
              <a:rPr lang="cs-CZ" altLang="cs-CZ" sz="2400" dirty="0" err="1"/>
              <a:t>impairment</a:t>
            </a:r>
            <a:r>
              <a:rPr lang="cs-CZ" altLang="cs-CZ" sz="2400" dirty="0"/>
              <a:t> </a:t>
            </a:r>
            <a:r>
              <a:rPr lang="cs-CZ" altLang="cs-CZ" sz="2400" dirty="0" err="1"/>
              <a:t>category</a:t>
            </a:r>
            <a:r>
              <a:rPr lang="cs-CZ" altLang="cs-CZ" sz="2400" dirty="0"/>
              <a:t> No. </a:t>
            </a:r>
            <a:r>
              <a:rPr lang="cs-CZ" altLang="cs-CZ" sz="2400" dirty="0" smtClean="0"/>
              <a:t>5</a:t>
            </a:r>
            <a:endParaRPr lang="cs-CZ" altLang="cs-CZ" sz="2400" dirty="0"/>
          </a:p>
          <a:p>
            <a:pPr marL="609600" indent="-609600">
              <a:lnSpc>
                <a:spcPct val="80000"/>
              </a:lnSpc>
              <a:buAutoNum type="arabicParenR" startAt="5"/>
            </a:pPr>
            <a:endParaRPr lang="cs-CZ" altLang="cs-CZ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400" dirty="0" err="1" smtClean="0"/>
              <a:t>Fraction</a:t>
            </a:r>
            <a:r>
              <a:rPr lang="cs-CZ" altLang="cs-CZ" sz="2400" dirty="0" smtClean="0"/>
              <a:t> (</a:t>
            </a:r>
            <a:r>
              <a:rPr lang="cs-CZ" altLang="cs-CZ" sz="2400" dirty="0" err="1" smtClean="0"/>
              <a:t>for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example</a:t>
            </a:r>
            <a:r>
              <a:rPr lang="cs-CZ" altLang="cs-CZ" sz="2400" dirty="0" smtClean="0"/>
              <a:t> </a:t>
            </a:r>
            <a:r>
              <a:rPr lang="cs-CZ" altLang="cs-CZ" sz="2400" dirty="0" smtClean="0"/>
              <a:t>6/18) </a:t>
            </a:r>
            <a:r>
              <a:rPr lang="cs-CZ" altLang="cs-CZ" sz="2400" dirty="0" err="1" smtClean="0"/>
              <a:t>is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called„</a:t>
            </a:r>
            <a:r>
              <a:rPr lang="cs-CZ" altLang="cs-CZ" sz="2400" b="1" dirty="0" err="1" smtClean="0"/>
              <a:t>viz</a:t>
            </a:r>
            <a:r>
              <a:rPr lang="cs-CZ" altLang="cs-CZ" sz="2400" dirty="0" smtClean="0"/>
              <a:t>“</a:t>
            </a: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1981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02482" y="15876"/>
            <a:ext cx="10515600" cy="1325563"/>
          </a:xfrm>
        </p:spPr>
        <p:txBody>
          <a:bodyPr/>
          <a:lstStyle/>
          <a:p>
            <a:r>
              <a:rPr lang="cs-CZ" altLang="cs-CZ" dirty="0" err="1" smtClean="0"/>
              <a:t>Education</a:t>
            </a:r>
            <a:r>
              <a:rPr lang="cs-CZ" altLang="cs-CZ" dirty="0" smtClean="0"/>
              <a:t> and </a:t>
            </a:r>
            <a:r>
              <a:rPr lang="cs-CZ" altLang="cs-CZ" dirty="0" err="1" smtClean="0"/>
              <a:t>upbringing</a:t>
            </a:r>
            <a:endParaRPr lang="cs-CZ" altLang="cs-CZ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4759" y="1341439"/>
            <a:ext cx="10293323" cy="540067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cs-CZ" altLang="cs-CZ" sz="2400" dirty="0" smtClean="0"/>
              <a:t>Very </a:t>
            </a:r>
            <a:r>
              <a:rPr lang="cs-CZ" altLang="cs-CZ" sz="2400" dirty="0" err="1" smtClean="0"/>
              <a:t>old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matter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400" b="1" dirty="0"/>
              <a:t>Louis Braille</a:t>
            </a:r>
            <a:r>
              <a:rPr lang="cs-CZ" altLang="cs-CZ" sz="2400" dirty="0"/>
              <a:t> (1809 – 1852) – </a:t>
            </a:r>
            <a:r>
              <a:rPr lang="cs-CZ" altLang="cs-CZ" sz="2400" dirty="0" smtClean="0"/>
              <a:t>he </a:t>
            </a:r>
            <a:r>
              <a:rPr lang="cs-CZ" altLang="cs-CZ" sz="2400" dirty="0" err="1" smtClean="0"/>
              <a:t>was</a:t>
            </a:r>
            <a:r>
              <a:rPr lang="cs-CZ" altLang="cs-CZ" sz="2400" dirty="0" smtClean="0"/>
              <a:t> blind</a:t>
            </a:r>
            <a:r>
              <a:rPr lang="cs-CZ" altLang="cs-CZ" sz="2400" dirty="0" smtClean="0"/>
              <a:t>, he </a:t>
            </a:r>
            <a:r>
              <a:rPr lang="cs-CZ" altLang="cs-CZ" sz="2400" dirty="0" err="1" smtClean="0"/>
              <a:t>created</a:t>
            </a:r>
            <a:r>
              <a:rPr lang="cs-CZ" altLang="cs-CZ" sz="2400" dirty="0" smtClean="0"/>
              <a:t> a </a:t>
            </a:r>
            <a:r>
              <a:rPr lang="cs-CZ" altLang="cs-CZ" sz="2400" dirty="0" err="1" smtClean="0"/>
              <a:t>special</a:t>
            </a:r>
            <a:r>
              <a:rPr lang="cs-CZ" altLang="cs-CZ" sz="2400" dirty="0"/>
              <a:t> </a:t>
            </a:r>
            <a:r>
              <a:rPr lang="cs-CZ" altLang="cs-CZ" sz="2400" dirty="0" err="1"/>
              <a:t>system</a:t>
            </a:r>
            <a:r>
              <a:rPr lang="cs-CZ" altLang="cs-CZ" sz="2400" dirty="0"/>
              <a:t> </a:t>
            </a:r>
            <a:r>
              <a:rPr lang="cs-CZ" altLang="cs-CZ" sz="2400" dirty="0" err="1"/>
              <a:t>of</a:t>
            </a:r>
            <a:r>
              <a:rPr lang="cs-CZ" altLang="cs-CZ" sz="2400" dirty="0"/>
              <a:t> </a:t>
            </a:r>
            <a:r>
              <a:rPr lang="cs-CZ" altLang="cs-CZ" sz="2400" b="1" dirty="0" smtClean="0"/>
              <a:t>a </a:t>
            </a:r>
            <a:r>
              <a:rPr lang="cs-CZ" altLang="cs-CZ" sz="2400" b="1" dirty="0" err="1" smtClean="0"/>
              <a:t>dot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system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writing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=) </a:t>
            </a:r>
            <a:r>
              <a:rPr lang="cs-CZ" altLang="cs-CZ" sz="2400" dirty="0" err="1" smtClean="0"/>
              <a:t>until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today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probably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the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best</a:t>
            </a:r>
            <a:r>
              <a:rPr lang="cs-CZ" altLang="cs-CZ" sz="2400" dirty="0" smtClean="0"/>
              <a:t> systém </a:t>
            </a:r>
            <a:r>
              <a:rPr lang="cs-CZ" altLang="cs-CZ" sz="2400" dirty="0" err="1" smtClean="0"/>
              <a:t>which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widely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used</a:t>
            </a:r>
            <a:r>
              <a:rPr lang="cs-CZ" altLang="cs-CZ" sz="2400" dirty="0" smtClean="0"/>
              <a:t> (</a:t>
            </a:r>
            <a:r>
              <a:rPr lang="cs-CZ" altLang="cs-CZ" sz="2400" dirty="0" smtClean="0">
                <a:hlinkClick r:id="rId2"/>
              </a:rPr>
              <a:t>http</a:t>
            </a:r>
            <a:r>
              <a:rPr lang="cs-CZ" altLang="cs-CZ" sz="2400" dirty="0">
                <a:hlinkClick r:id="rId2"/>
              </a:rPr>
              <a:t>://www.irenabrichzinova.estranky.cz/</a:t>
            </a:r>
            <a:r>
              <a:rPr lang="cs-CZ" altLang="cs-CZ" sz="2400" dirty="0" err="1">
                <a:hlinkClick r:id="rId2"/>
              </a:rPr>
              <a:t>clanky</a:t>
            </a:r>
            <a:r>
              <a:rPr lang="cs-CZ" altLang="cs-CZ" sz="2400" dirty="0">
                <a:hlinkClick r:id="rId2"/>
              </a:rPr>
              <a:t>/braillova-abeceda.html</a:t>
            </a:r>
            <a:r>
              <a:rPr lang="cs-CZ" altLang="cs-CZ" sz="2400" dirty="0"/>
              <a:t>)</a:t>
            </a:r>
          </a:p>
          <a:p>
            <a:pPr>
              <a:lnSpc>
                <a:spcPct val="80000"/>
              </a:lnSpc>
            </a:pPr>
            <a:r>
              <a:rPr lang="cs-CZ" altLang="cs-CZ" sz="2400" b="1" dirty="0"/>
              <a:t>Oskar </a:t>
            </a:r>
            <a:r>
              <a:rPr lang="cs-CZ" altLang="cs-CZ" sz="2400" b="1" dirty="0" err="1"/>
              <a:t>Pichte</a:t>
            </a:r>
            <a:r>
              <a:rPr lang="cs-CZ" altLang="cs-CZ" sz="2400" dirty="0"/>
              <a:t> – 1897 =) </a:t>
            </a:r>
            <a:r>
              <a:rPr lang="cs-CZ" altLang="cs-CZ" sz="2400" b="1" dirty="0" smtClean="0"/>
              <a:t>Picht </a:t>
            </a:r>
            <a:r>
              <a:rPr lang="cs-CZ" altLang="cs-CZ" sz="2400" b="1" dirty="0" err="1" smtClean="0"/>
              <a:t>machine</a:t>
            </a:r>
            <a:r>
              <a:rPr lang="cs-CZ" altLang="cs-CZ" sz="2400" dirty="0" smtClean="0"/>
              <a:t> (</a:t>
            </a:r>
            <a:r>
              <a:rPr lang="cs-CZ" altLang="cs-CZ" sz="2400" dirty="0" smtClean="0">
                <a:hlinkClick r:id="rId3" action="ppaction://hlinksldjump"/>
              </a:rPr>
              <a:t>6 </a:t>
            </a:r>
            <a:r>
              <a:rPr lang="cs-CZ" altLang="cs-CZ" sz="2400" dirty="0" err="1" smtClean="0">
                <a:hlinkClick r:id="rId3" action="ppaction://hlinksldjump"/>
              </a:rPr>
              <a:t>keys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for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notation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of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particular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points</a:t>
            </a:r>
            <a:r>
              <a:rPr lang="cs-CZ" altLang="cs-CZ" sz="2400" dirty="0" smtClean="0">
                <a:hlinkClick r:id="rId3" action="ppaction://hlinksldjump"/>
              </a:rPr>
              <a:t> in a </a:t>
            </a:r>
            <a:r>
              <a:rPr lang="cs-CZ" altLang="cs-CZ" sz="2400" dirty="0" err="1" smtClean="0">
                <a:hlinkClick r:id="rId3" action="ppaction://hlinksldjump"/>
              </a:rPr>
              <a:t>structure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of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each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err="1" smtClean="0">
                <a:hlinkClick r:id="rId3" action="ppaction://hlinksldjump"/>
              </a:rPr>
              <a:t>character</a:t>
            </a:r>
            <a:r>
              <a:rPr lang="cs-CZ" altLang="cs-CZ" sz="2400" dirty="0" smtClean="0">
                <a:hlinkClick r:id="rId3" action="ppaction://hlinksldjump"/>
              </a:rPr>
              <a:t> </a:t>
            </a:r>
            <a:r>
              <a:rPr lang="cs-CZ" altLang="cs-CZ" sz="2400" dirty="0" smtClean="0"/>
              <a:t>=) </a:t>
            </a:r>
            <a:r>
              <a:rPr lang="cs-CZ" altLang="cs-CZ" sz="2400" dirty="0" err="1" smtClean="0"/>
              <a:t>character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= </a:t>
            </a:r>
            <a:r>
              <a:rPr lang="cs-CZ" altLang="cs-CZ" sz="2400" dirty="0" smtClean="0"/>
              <a:t>a </a:t>
            </a:r>
            <a:r>
              <a:rPr lang="cs-CZ" altLang="cs-CZ" sz="2400" dirty="0" err="1" smtClean="0"/>
              <a:t>combination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keys</a:t>
            </a:r>
            <a:r>
              <a:rPr lang="cs-CZ" altLang="cs-CZ" sz="2400" dirty="0" smtClean="0"/>
              <a:t>)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400" dirty="0" err="1" smtClean="0"/>
              <a:t>Origins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educationa</a:t>
            </a:r>
            <a:r>
              <a:rPr lang="cs-CZ" altLang="cs-CZ" sz="2400" dirty="0" smtClean="0"/>
              <a:t> care in Czech </a:t>
            </a:r>
            <a:r>
              <a:rPr lang="cs-CZ" altLang="cs-CZ" sz="2400" dirty="0" err="1" smtClean="0"/>
              <a:t>republic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– </a:t>
            </a:r>
            <a:r>
              <a:rPr lang="cs-CZ" altLang="cs-CZ" sz="2400" b="1" dirty="0"/>
              <a:t>Hradčanský (1807) </a:t>
            </a:r>
            <a:r>
              <a:rPr lang="cs-CZ" altLang="cs-CZ" sz="2400" b="1" dirty="0" smtClean="0"/>
              <a:t>and </a:t>
            </a:r>
            <a:r>
              <a:rPr lang="cs-CZ" altLang="cs-CZ" sz="2400" b="1" dirty="0" err="1"/>
              <a:t>Klárovský</a:t>
            </a:r>
            <a:r>
              <a:rPr lang="cs-CZ" altLang="cs-CZ" sz="2400" b="1" dirty="0"/>
              <a:t> (1832) </a:t>
            </a:r>
            <a:r>
              <a:rPr lang="cs-CZ" altLang="cs-CZ" sz="2400" b="1" dirty="0" smtClean="0"/>
              <a:t>institute </a:t>
            </a:r>
            <a:r>
              <a:rPr lang="cs-CZ" altLang="cs-CZ" sz="2400" b="1" dirty="0" err="1" smtClean="0"/>
              <a:t>for</a:t>
            </a:r>
            <a:r>
              <a:rPr lang="cs-CZ" altLang="cs-CZ" sz="2400" b="1" dirty="0" smtClean="0"/>
              <a:t> blind </a:t>
            </a:r>
            <a:r>
              <a:rPr lang="cs-CZ" altLang="cs-CZ" sz="2400" b="1" dirty="0" err="1" smtClean="0"/>
              <a:t>people</a:t>
            </a:r>
            <a:endParaRPr lang="cs-CZ" altLang="cs-CZ" sz="2400" b="1" dirty="0"/>
          </a:p>
          <a:p>
            <a:pPr>
              <a:lnSpc>
                <a:spcPct val="80000"/>
              </a:lnSpc>
            </a:pPr>
            <a:r>
              <a:rPr lang="cs-CZ" altLang="cs-CZ" sz="2400" b="1" dirty="0" err="1" smtClean="0"/>
              <a:t>Recent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time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– </a:t>
            </a:r>
            <a:r>
              <a:rPr lang="cs-CZ" altLang="cs-CZ" sz="2400" dirty="0" err="1" smtClean="0"/>
              <a:t>common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school</a:t>
            </a:r>
            <a:r>
              <a:rPr lang="cs-CZ" altLang="cs-CZ" sz="2400" dirty="0" smtClean="0"/>
              <a:t> as </a:t>
            </a:r>
            <a:r>
              <a:rPr lang="cs-CZ" altLang="cs-CZ" sz="2400" dirty="0" err="1" smtClean="0"/>
              <a:t>well</a:t>
            </a:r>
            <a:r>
              <a:rPr lang="cs-CZ" altLang="cs-CZ" sz="2400" dirty="0" smtClean="0"/>
              <a:t> as </a:t>
            </a:r>
            <a:r>
              <a:rPr lang="cs-CZ" altLang="cs-CZ" sz="2400" dirty="0" err="1" smtClean="0"/>
              <a:t>special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school</a:t>
            </a:r>
            <a:r>
              <a:rPr lang="cs-CZ" altLang="cs-CZ" sz="2400" dirty="0" smtClean="0"/>
              <a:t> (Ministry </a:t>
            </a:r>
            <a:r>
              <a:rPr lang="cs-CZ" altLang="cs-CZ" sz="2400" dirty="0" err="1" smtClean="0"/>
              <a:t>regulation</a:t>
            </a:r>
            <a:r>
              <a:rPr lang="cs-CZ" altLang="cs-CZ" sz="2400" dirty="0" smtClean="0"/>
              <a:t> No. </a:t>
            </a:r>
            <a:r>
              <a:rPr lang="cs-CZ" altLang="cs-CZ" sz="2400" dirty="0"/>
              <a:t>73/2005 Sb.) – </a:t>
            </a:r>
            <a:r>
              <a:rPr lang="cs-CZ" altLang="cs-CZ" sz="2400" dirty="0" err="1" smtClean="0"/>
              <a:t>including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conservatory</a:t>
            </a:r>
            <a:endParaRPr lang="cs-CZ" altLang="cs-CZ" sz="2400" dirty="0"/>
          </a:p>
          <a:p>
            <a:pPr>
              <a:lnSpc>
                <a:spcPct val="80000"/>
              </a:lnSpc>
            </a:pPr>
            <a:r>
              <a:rPr lang="cs-CZ" altLang="cs-CZ" sz="2400" b="1" dirty="0" smtClean="0"/>
              <a:t>Very </a:t>
            </a:r>
            <a:r>
              <a:rPr lang="cs-CZ" altLang="cs-CZ" sz="2400" b="1" dirty="0" err="1" smtClean="0"/>
              <a:t>important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is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an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intensive</a:t>
            </a:r>
            <a:r>
              <a:rPr lang="cs-CZ" altLang="cs-CZ" sz="2400" b="1" dirty="0" smtClean="0"/>
              <a:t> early care </a:t>
            </a:r>
            <a:r>
              <a:rPr lang="cs-CZ" altLang="cs-CZ" sz="2400" b="1" dirty="0"/>
              <a:t>=) </a:t>
            </a:r>
            <a:r>
              <a:rPr lang="cs-CZ" altLang="cs-CZ" sz="2400" b="1" dirty="0" err="1" smtClean="0"/>
              <a:t>The</a:t>
            </a:r>
            <a:r>
              <a:rPr lang="cs-CZ" altLang="cs-CZ" sz="2400" b="1" dirty="0" smtClean="0"/>
              <a:t> society </a:t>
            </a:r>
            <a:r>
              <a:rPr lang="cs-CZ" altLang="cs-CZ" sz="2400" b="1" dirty="0" err="1" smtClean="0"/>
              <a:t>for</a:t>
            </a:r>
            <a:r>
              <a:rPr lang="cs-CZ" altLang="cs-CZ" sz="2400" b="1" dirty="0" smtClean="0"/>
              <a:t> early care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– </a:t>
            </a:r>
            <a:r>
              <a:rPr lang="cs-CZ" altLang="cs-CZ" sz="2400" dirty="0" smtClean="0"/>
              <a:t>a network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early care </a:t>
            </a:r>
            <a:r>
              <a:rPr lang="cs-CZ" altLang="cs-CZ" sz="2400" dirty="0" err="1" smtClean="0"/>
              <a:t>centres</a:t>
            </a:r>
            <a:r>
              <a:rPr lang="cs-CZ" altLang="cs-CZ" sz="2400" dirty="0" smtClean="0"/>
              <a:t> (</a:t>
            </a:r>
            <a:r>
              <a:rPr lang="cs-CZ" altLang="cs-CZ" sz="2400" dirty="0" err="1" smtClean="0"/>
              <a:t>mainly</a:t>
            </a:r>
            <a:r>
              <a:rPr lang="cs-CZ" altLang="cs-CZ" sz="2400" dirty="0" smtClean="0"/>
              <a:t> in big </a:t>
            </a:r>
            <a:r>
              <a:rPr lang="cs-CZ" altLang="cs-CZ" sz="2400" dirty="0" err="1" smtClean="0"/>
              <a:t>cities</a:t>
            </a:r>
            <a:r>
              <a:rPr lang="cs-CZ" altLang="cs-CZ" sz="2400" dirty="0" smtClean="0"/>
              <a:t>)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dirty="0"/>
              <a:t>	- </a:t>
            </a:r>
            <a:r>
              <a:rPr lang="cs-CZ" altLang="cs-CZ" sz="2400" dirty="0" err="1" smtClean="0"/>
              <a:t>offering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professional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services</a:t>
            </a:r>
            <a:r>
              <a:rPr lang="cs-CZ" altLang="cs-CZ" sz="2400" dirty="0" smtClean="0"/>
              <a:t> and </a:t>
            </a:r>
            <a:r>
              <a:rPr lang="cs-CZ" altLang="cs-CZ" sz="2400" dirty="0" err="1" smtClean="0"/>
              <a:t>supporting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families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with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problems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caused</a:t>
            </a:r>
            <a:r>
              <a:rPr lang="cs-CZ" altLang="cs-CZ" sz="2400" dirty="0" smtClean="0"/>
              <a:t> by </a:t>
            </a:r>
            <a:r>
              <a:rPr lang="cs-CZ" altLang="cs-CZ" sz="2400" dirty="0" err="1" smtClean="0"/>
              <a:t>some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ind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handicap</a:t>
            </a: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165874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dirty="0" err="1" smtClean="0"/>
              <a:t>Specifics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of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education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of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visual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impaired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people</a:t>
            </a:r>
            <a:endParaRPr lang="cs-CZ" altLang="cs-CZ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18896"/>
            <a:ext cx="10515600" cy="543910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cs-CZ" altLang="cs-CZ" sz="2400" b="1" u="sng" dirty="0" smtClean="0"/>
              <a:t>Basic </a:t>
            </a:r>
            <a:r>
              <a:rPr lang="cs-CZ" altLang="cs-CZ" sz="2400" b="1" u="sng" dirty="0" err="1" smtClean="0"/>
              <a:t>precondition</a:t>
            </a:r>
            <a:r>
              <a:rPr lang="cs-CZ" altLang="cs-CZ" sz="2400" b="1" u="sng" dirty="0" smtClean="0"/>
              <a:t> </a:t>
            </a:r>
            <a:r>
              <a:rPr lang="cs-CZ" altLang="cs-CZ" sz="2400" dirty="0" smtClean="0"/>
              <a:t>– </a:t>
            </a:r>
            <a:r>
              <a:rPr lang="cs-CZ" altLang="cs-CZ" sz="2400" dirty="0" err="1" smtClean="0"/>
              <a:t>succesful</a:t>
            </a:r>
            <a:r>
              <a:rPr lang="cs-CZ" altLang="cs-CZ" sz="2400" dirty="0" err="1" smtClean="0"/>
              <a:t>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compensation</a:t>
            </a:r>
            <a:r>
              <a:rPr lang="cs-CZ" altLang="cs-CZ" sz="2400" dirty="0" smtClean="0"/>
              <a:t> (</a:t>
            </a:r>
            <a:r>
              <a:rPr lang="cs-CZ" altLang="cs-CZ" sz="2400" dirty="0" err="1" smtClean="0"/>
              <a:t>wide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scale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tools</a:t>
            </a:r>
            <a:r>
              <a:rPr lang="cs-CZ" altLang="cs-CZ" sz="2400" dirty="0" smtClean="0"/>
              <a:t>):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dirty="0"/>
              <a:t>- </a:t>
            </a:r>
            <a:r>
              <a:rPr lang="cs-CZ" altLang="cs-CZ" sz="2400" b="1" dirty="0" err="1" smtClean="0"/>
              <a:t>Computers</a:t>
            </a:r>
            <a:r>
              <a:rPr lang="cs-CZ" altLang="cs-CZ" sz="2400" b="1" dirty="0" smtClean="0"/>
              <a:t> and </a:t>
            </a:r>
            <a:r>
              <a:rPr lang="cs-CZ" altLang="cs-CZ" sz="2400" b="1" dirty="0" err="1" smtClean="0"/>
              <a:t>special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computer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techniques</a:t>
            </a:r>
            <a:r>
              <a:rPr lang="cs-CZ" altLang="cs-CZ" sz="2400" b="1" dirty="0" smtClean="0"/>
              <a:t>, </a:t>
            </a:r>
            <a:r>
              <a:rPr lang="cs-CZ" altLang="cs-CZ" sz="2400" b="1" dirty="0" err="1" smtClean="0"/>
              <a:t>optical</a:t>
            </a:r>
            <a:r>
              <a:rPr lang="cs-CZ" altLang="cs-CZ" sz="2400" b="1" dirty="0" smtClean="0"/>
              <a:t> and </a:t>
            </a:r>
            <a:r>
              <a:rPr lang="cs-CZ" altLang="cs-CZ" sz="2400" b="1" dirty="0" err="1" smtClean="0"/>
              <a:t>digital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devices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b="1" dirty="0"/>
              <a:t>- </a:t>
            </a:r>
            <a:r>
              <a:rPr lang="cs-CZ" altLang="cs-CZ" sz="2400" b="1" dirty="0" err="1" smtClean="0"/>
              <a:t>Contrast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markers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with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bold</a:t>
            </a:r>
            <a:r>
              <a:rPr lang="cs-CZ" altLang="cs-CZ" sz="2400" b="1" dirty="0" smtClean="0"/>
              <a:t> track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b="1" dirty="0" err="1" smtClean="0"/>
              <a:t>Suitable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combination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colours</a:t>
            </a:r>
            <a:r>
              <a:rPr lang="cs-CZ" altLang="cs-CZ" sz="2400" b="1" dirty="0" smtClean="0"/>
              <a:t>, </a:t>
            </a:r>
            <a:r>
              <a:rPr lang="cs-CZ" altLang="cs-CZ" sz="2400" b="1" dirty="0" err="1" smtClean="0"/>
              <a:t>coloured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films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u="sng" dirty="0" smtClean="0"/>
              <a:t>Basic </a:t>
            </a:r>
            <a:r>
              <a:rPr lang="cs-CZ" altLang="cs-CZ" sz="2400" u="sng" dirty="0" err="1" smtClean="0"/>
              <a:t>principles</a:t>
            </a:r>
            <a:r>
              <a:rPr lang="cs-CZ" altLang="cs-CZ" sz="2400" dirty="0" smtClean="0"/>
              <a:t>: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b="1" dirty="0" err="1" smtClean="0"/>
              <a:t>Suitable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light</a:t>
            </a:r>
            <a:r>
              <a:rPr lang="cs-CZ" altLang="cs-CZ" sz="2400" b="1" dirty="0" smtClean="0"/>
              <a:t>, </a:t>
            </a:r>
            <a:r>
              <a:rPr lang="cs-CZ" altLang="cs-CZ" sz="2400" b="1" dirty="0" err="1" smtClean="0"/>
              <a:t>enough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light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b="1" dirty="0" err="1" smtClean="0"/>
              <a:t>Suitable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temperature</a:t>
            </a:r>
            <a:r>
              <a:rPr lang="cs-CZ" altLang="cs-CZ" sz="2400" b="1" dirty="0" smtClean="0"/>
              <a:t> in a </a:t>
            </a:r>
            <a:r>
              <a:rPr lang="cs-CZ" altLang="cs-CZ" sz="2400" b="1" dirty="0" err="1" smtClean="0"/>
              <a:t>room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b="1" dirty="0" err="1" smtClean="0"/>
              <a:t>Noise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limitation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b="1" dirty="0" err="1" smtClean="0"/>
              <a:t>Suitable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space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adjustment</a:t>
            </a:r>
            <a:endParaRPr lang="cs-CZ" altLang="cs-CZ" sz="24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b="1" dirty="0" err="1" smtClean="0"/>
              <a:t>Application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internet -</a:t>
            </a:r>
            <a:r>
              <a:rPr lang="cs-CZ" altLang="cs-CZ" sz="2400" dirty="0" smtClean="0"/>
              <a:t> </a:t>
            </a:r>
            <a:r>
              <a:rPr lang="cs-CZ" altLang="cs-CZ" sz="2400" b="1" dirty="0"/>
              <a:t>Blind </a:t>
            </a:r>
            <a:r>
              <a:rPr lang="cs-CZ" altLang="cs-CZ" sz="2400" b="1" dirty="0" err="1"/>
              <a:t>friendly</a:t>
            </a:r>
            <a:r>
              <a:rPr lang="cs-CZ" altLang="cs-CZ" sz="2400" b="1" dirty="0"/>
              <a:t> Web </a:t>
            </a:r>
            <a:r>
              <a:rPr lang="cs-CZ" altLang="cs-CZ" sz="2400" b="1" dirty="0" err="1" smtClean="0"/>
              <a:t>pages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(</a:t>
            </a:r>
            <a:r>
              <a:rPr lang="cs-CZ" altLang="cs-CZ" sz="2400" dirty="0" err="1" smtClean="0"/>
              <a:t>contrast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colours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grafic</a:t>
            </a:r>
            <a:r>
              <a:rPr lang="cs-CZ" altLang="cs-CZ" sz="2400" dirty="0" smtClean="0"/>
              <a:t> layout, text </a:t>
            </a:r>
            <a:r>
              <a:rPr lang="cs-CZ" altLang="cs-CZ" sz="2400" dirty="0" err="1" smtClean="0"/>
              <a:t>characteristics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etc</a:t>
            </a:r>
            <a:r>
              <a:rPr lang="cs-CZ" altLang="cs-CZ" sz="2400" dirty="0" smtClean="0"/>
              <a:t>., </a:t>
            </a:r>
            <a:r>
              <a:rPr lang="cs-CZ" altLang="cs-CZ" sz="2400" dirty="0" err="1" smtClean="0"/>
              <a:t>voice</a:t>
            </a:r>
            <a:r>
              <a:rPr lang="cs-CZ" altLang="cs-CZ" sz="2400" dirty="0" smtClean="0"/>
              <a:t> output, Braille </a:t>
            </a:r>
            <a:r>
              <a:rPr lang="cs-CZ" altLang="cs-CZ" sz="2400" dirty="0" err="1" smtClean="0"/>
              <a:t>row</a:t>
            </a:r>
            <a:r>
              <a:rPr lang="cs-CZ" altLang="cs-CZ" sz="2400" dirty="0" smtClean="0"/>
              <a:t>)</a:t>
            </a: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b="1" u="sng" dirty="0" smtClean="0"/>
              <a:t>Basic </a:t>
            </a:r>
            <a:r>
              <a:rPr lang="cs-CZ" altLang="cs-CZ" sz="2400" b="1" u="sng" dirty="0" err="1" smtClean="0"/>
              <a:t>problem</a:t>
            </a:r>
            <a:r>
              <a:rPr lang="cs-CZ" altLang="cs-CZ" sz="2400" dirty="0" smtClean="0"/>
              <a:t>: </a:t>
            </a:r>
            <a:r>
              <a:rPr lang="cs-CZ" altLang="cs-CZ" sz="2400" dirty="0" err="1" smtClean="0"/>
              <a:t>limitated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possibility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situational</a:t>
            </a:r>
            <a:r>
              <a:rPr lang="cs-CZ" altLang="cs-CZ" sz="2400" dirty="0" smtClean="0"/>
              <a:t> and </a:t>
            </a:r>
            <a:r>
              <a:rPr lang="cs-CZ" altLang="cs-CZ" sz="2400" dirty="0" err="1" smtClean="0"/>
              <a:t>random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learning</a:t>
            </a: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52912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dirty="0" err="1"/>
              <a:t>Specifics</a:t>
            </a:r>
            <a:r>
              <a:rPr lang="cs-CZ" altLang="cs-CZ" sz="4000" dirty="0"/>
              <a:t> </a:t>
            </a:r>
            <a:r>
              <a:rPr lang="cs-CZ" altLang="cs-CZ" sz="4000" dirty="0" err="1" smtClean="0"/>
              <a:t>of</a:t>
            </a:r>
            <a:r>
              <a:rPr lang="cs-CZ" altLang="cs-CZ" sz="4000" dirty="0" smtClean="0"/>
              <a:t> a </a:t>
            </a:r>
            <a:r>
              <a:rPr lang="cs-CZ" altLang="cs-CZ" sz="4000" dirty="0" err="1" smtClean="0"/>
              <a:t>life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of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people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with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visual</a:t>
            </a:r>
            <a:r>
              <a:rPr lang="cs-CZ" altLang="cs-CZ" sz="4000" dirty="0" smtClean="0"/>
              <a:t> </a:t>
            </a:r>
            <a:r>
              <a:rPr lang="cs-CZ" altLang="cs-CZ" sz="4000" dirty="0" err="1" smtClean="0"/>
              <a:t>impairment</a:t>
            </a:r>
            <a:endParaRPr lang="cs-CZ" altLang="cs-CZ" sz="4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sz="2400" b="1" dirty="0" err="1" smtClean="0"/>
              <a:t>Myths</a:t>
            </a:r>
            <a:r>
              <a:rPr lang="cs-CZ" altLang="cs-CZ" sz="2400" b="1" dirty="0" smtClean="0"/>
              <a:t> and </a:t>
            </a:r>
            <a:r>
              <a:rPr lang="cs-CZ" altLang="cs-CZ" sz="2400" b="1" dirty="0" err="1" smtClean="0"/>
              <a:t>prejudices</a:t>
            </a:r>
            <a:endParaRPr lang="cs-CZ" altLang="cs-CZ" sz="2400" b="1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400" dirty="0" err="1" smtClean="0"/>
              <a:t>They</a:t>
            </a:r>
            <a:r>
              <a:rPr lang="cs-CZ" altLang="cs-CZ" sz="2400" dirty="0" smtClean="0"/>
              <a:t> are </a:t>
            </a:r>
            <a:r>
              <a:rPr lang="cs-CZ" altLang="cs-CZ" sz="2400" dirty="0" err="1" smtClean="0"/>
              <a:t>deprived</a:t>
            </a:r>
            <a:r>
              <a:rPr lang="cs-CZ" altLang="cs-CZ" sz="2400" dirty="0" smtClean="0"/>
              <a:t> in </a:t>
            </a:r>
            <a:r>
              <a:rPr lang="cs-CZ" altLang="cs-CZ" sz="2400" dirty="0" err="1" smtClean="0"/>
              <a:t>all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range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visual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perceptions</a:t>
            </a:r>
            <a:endParaRPr lang="cs-CZ" altLang="cs-CZ" sz="2400" dirty="0"/>
          </a:p>
          <a:p>
            <a:pPr>
              <a:buFontTx/>
              <a:buChar char="-"/>
            </a:pPr>
            <a:r>
              <a:rPr lang="cs-CZ" altLang="cs-CZ" sz="2400" dirty="0" err="1"/>
              <a:t>They</a:t>
            </a:r>
            <a:r>
              <a:rPr lang="cs-CZ" altLang="cs-CZ" sz="2400" dirty="0"/>
              <a:t> </a:t>
            </a:r>
            <a:r>
              <a:rPr lang="cs-CZ" altLang="cs-CZ" sz="2400" dirty="0" err="1" smtClean="0"/>
              <a:t>cannot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percieve</a:t>
            </a:r>
            <a:r>
              <a:rPr lang="cs-CZ" altLang="cs-CZ" sz="2400" dirty="0"/>
              <a:t> </a:t>
            </a:r>
            <a:r>
              <a:rPr lang="cs-CZ" altLang="cs-CZ" sz="2400" dirty="0" smtClean="0"/>
              <a:t>a diversity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a </a:t>
            </a:r>
            <a:r>
              <a:rPr lang="cs-CZ" altLang="cs-CZ" sz="2400" dirty="0" err="1" smtClean="0"/>
              <a:t>world</a:t>
            </a:r>
            <a:endParaRPr lang="cs-CZ" altLang="cs-CZ" sz="24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altLang="cs-CZ" sz="2400" dirty="0" err="1" smtClean="0"/>
              <a:t>They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don´t</a:t>
            </a:r>
            <a:r>
              <a:rPr lang="cs-CZ" altLang="cs-CZ" sz="2400" dirty="0" smtClean="0"/>
              <a:t> care </a:t>
            </a:r>
            <a:r>
              <a:rPr lang="cs-CZ" altLang="cs-CZ" sz="2400" dirty="0" err="1" smtClean="0"/>
              <a:t>about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their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appearence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etc</a:t>
            </a:r>
            <a:r>
              <a:rPr lang="cs-CZ" altLang="cs-CZ" sz="2400" dirty="0" smtClean="0"/>
              <a:t>.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b="1" dirty="0" err="1" smtClean="0"/>
              <a:t>The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same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life</a:t>
            </a:r>
            <a:r>
              <a:rPr lang="cs-CZ" altLang="cs-CZ" sz="2400" b="1" dirty="0" smtClean="0"/>
              <a:t> as </a:t>
            </a:r>
            <a:r>
              <a:rPr lang="cs-CZ" altLang="cs-CZ" sz="2400" b="1" dirty="0" err="1" smtClean="0"/>
              <a:t>others</a:t>
            </a:r>
            <a:endParaRPr lang="cs-CZ" altLang="cs-CZ" sz="2400" b="1" dirty="0"/>
          </a:p>
          <a:p>
            <a:pPr>
              <a:lnSpc>
                <a:spcPct val="90000"/>
              </a:lnSpc>
            </a:pPr>
            <a:r>
              <a:rPr lang="cs-CZ" altLang="cs-CZ" sz="2400" b="1" dirty="0" err="1" smtClean="0"/>
              <a:t>Limitation</a:t>
            </a:r>
            <a:r>
              <a:rPr lang="cs-CZ" altLang="cs-CZ" sz="2400" b="1" dirty="0" smtClean="0"/>
              <a:t> in </a:t>
            </a:r>
            <a:r>
              <a:rPr lang="cs-CZ" altLang="cs-CZ" sz="2400" b="1" dirty="0" err="1" smtClean="0"/>
              <a:t>elementar</a:t>
            </a:r>
            <a:r>
              <a:rPr lang="cs-CZ" altLang="cs-CZ" sz="2400" b="1" dirty="0" smtClean="0"/>
              <a:t> and basic </a:t>
            </a:r>
            <a:r>
              <a:rPr lang="cs-CZ" altLang="cs-CZ" sz="2400" b="1" dirty="0" err="1" smtClean="0"/>
              <a:t>operations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– </a:t>
            </a:r>
            <a:r>
              <a:rPr lang="cs-CZ" altLang="cs-CZ" sz="2400" dirty="0" smtClean="0"/>
              <a:t>but </a:t>
            </a:r>
            <a:r>
              <a:rPr lang="cs-CZ" altLang="cs-CZ" sz="2400" dirty="0" err="1" smtClean="0"/>
              <a:t>mostly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there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does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exist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simple</a:t>
            </a:r>
            <a:r>
              <a:rPr lang="cs-CZ" altLang="cs-CZ" sz="2400" dirty="0" smtClean="0"/>
              <a:t> and </a:t>
            </a:r>
            <a:r>
              <a:rPr lang="cs-CZ" altLang="cs-CZ" sz="2400" dirty="0" err="1" smtClean="0"/>
              <a:t>elegant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solution</a:t>
            </a:r>
            <a:r>
              <a:rPr lang="cs-CZ" altLang="cs-CZ" sz="2400" dirty="0" smtClean="0"/>
              <a:t> (</a:t>
            </a:r>
            <a:r>
              <a:rPr lang="cs-CZ" altLang="cs-CZ" sz="2400" dirty="0" err="1" smtClean="0"/>
              <a:t>e.g</a:t>
            </a:r>
            <a:r>
              <a:rPr lang="cs-CZ" altLang="cs-CZ" sz="2400" dirty="0" smtClean="0"/>
              <a:t>. </a:t>
            </a:r>
            <a:r>
              <a:rPr lang="cs-CZ" altLang="cs-CZ" sz="2400" dirty="0" err="1"/>
              <a:t>s</a:t>
            </a:r>
            <a:r>
              <a:rPr lang="cs-CZ" altLang="cs-CZ" sz="2400" dirty="0" err="1" smtClean="0"/>
              <a:t>ound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indicator</a:t>
            </a:r>
            <a:r>
              <a:rPr lang="cs-CZ" altLang="cs-CZ" sz="2400" dirty="0" smtClean="0"/>
              <a:t> in a cup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tea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sound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indicator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of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traffic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lights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relief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signs</a:t>
            </a:r>
            <a:r>
              <a:rPr lang="cs-CZ" altLang="cs-CZ" sz="2400" dirty="0" smtClean="0"/>
              <a:t> - </a:t>
            </a:r>
            <a:r>
              <a:rPr lang="cs-CZ" altLang="cs-CZ" sz="2400" dirty="0" err="1" smtClean="0"/>
              <a:t>banknotes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etc</a:t>
            </a:r>
            <a:r>
              <a:rPr lang="cs-CZ" altLang="cs-CZ" sz="2400" dirty="0" smtClean="0"/>
              <a:t>.</a:t>
            </a:r>
            <a:r>
              <a:rPr lang="cs-CZ" altLang="cs-CZ" sz="2400" dirty="0" smtClean="0"/>
              <a:t>)</a:t>
            </a:r>
            <a:endParaRPr lang="cs-CZ" altLang="cs-CZ" sz="2400" dirty="0"/>
          </a:p>
          <a:p>
            <a:pPr>
              <a:lnSpc>
                <a:spcPct val="90000"/>
              </a:lnSpc>
            </a:pPr>
            <a:r>
              <a:rPr lang="cs-CZ" altLang="cs-CZ" sz="2400" b="1" dirty="0" err="1" smtClean="0"/>
              <a:t>Problem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help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offering</a:t>
            </a:r>
            <a:endParaRPr lang="cs-CZ" altLang="cs-CZ" sz="2400" b="1" dirty="0"/>
          </a:p>
          <a:p>
            <a:pPr>
              <a:lnSpc>
                <a:spcPct val="90000"/>
              </a:lnSpc>
            </a:pPr>
            <a:r>
              <a:rPr lang="cs-CZ" altLang="cs-CZ" sz="2400" b="1" dirty="0" err="1" smtClean="0"/>
              <a:t>Issues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of</a:t>
            </a:r>
            <a:r>
              <a:rPr lang="cs-CZ" altLang="cs-CZ" sz="2400" b="1" dirty="0" smtClean="0"/>
              <a:t> </a:t>
            </a:r>
            <a:r>
              <a:rPr lang="cs-CZ" altLang="cs-CZ" sz="2400" b="1" dirty="0" err="1" smtClean="0"/>
              <a:t>failing</a:t>
            </a:r>
            <a:r>
              <a:rPr lang="cs-CZ" altLang="cs-CZ" sz="2400" b="1" dirty="0" smtClean="0"/>
              <a:t> to </a:t>
            </a:r>
            <a:r>
              <a:rPr lang="cs-CZ" altLang="cs-CZ" sz="2400" b="1" dirty="0" err="1" smtClean="0"/>
              <a:t>notice</a:t>
            </a:r>
            <a:r>
              <a:rPr lang="cs-CZ" altLang="cs-CZ" sz="2400" b="1" dirty="0" smtClean="0"/>
              <a:t> X </a:t>
            </a:r>
            <a:r>
              <a:rPr lang="cs-CZ" altLang="cs-CZ" sz="2400" b="1" dirty="0" err="1" smtClean="0"/>
              <a:t>imposing</a:t>
            </a: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47632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07963" y="365125"/>
            <a:ext cx="11437034" cy="1325563"/>
          </a:xfrm>
        </p:spPr>
        <p:txBody>
          <a:bodyPr/>
          <a:lstStyle/>
          <a:p>
            <a:r>
              <a:rPr lang="cs-CZ" altLang="cs-CZ" sz="3200" dirty="0" err="1" smtClean="0"/>
              <a:t>Possibilities</a:t>
            </a:r>
            <a:r>
              <a:rPr lang="cs-CZ" altLang="cs-CZ" sz="3200" dirty="0" smtClean="0"/>
              <a:t> and </a:t>
            </a:r>
            <a:r>
              <a:rPr lang="cs-CZ" altLang="cs-CZ" sz="3200" dirty="0" err="1" smtClean="0"/>
              <a:t>preconditions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of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inclusive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integrating</a:t>
            </a:r>
            <a:r>
              <a:rPr lang="cs-CZ" altLang="cs-CZ" sz="3200" dirty="0" smtClean="0"/>
              <a:t> </a:t>
            </a:r>
            <a:r>
              <a:rPr lang="cs-CZ" altLang="cs-CZ" sz="3200" dirty="0" err="1" smtClean="0"/>
              <a:t>into</a:t>
            </a:r>
            <a:r>
              <a:rPr lang="cs-CZ" altLang="cs-CZ" sz="3200" dirty="0" smtClean="0"/>
              <a:t> </a:t>
            </a:r>
            <a:r>
              <a:rPr lang="cs-CZ" altLang="cs-CZ" sz="3200" dirty="0" smtClean="0"/>
              <a:t>society</a:t>
            </a:r>
            <a:endParaRPr lang="cs-CZ" altLang="cs-CZ" sz="32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775" y="1825625"/>
            <a:ext cx="10777025" cy="43513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600" b="1" dirty="0" err="1" smtClean="0"/>
              <a:t>The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basis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is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always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personal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experience</a:t>
            </a:r>
            <a:r>
              <a:rPr lang="cs-CZ" altLang="cs-CZ" sz="2600" b="1" dirty="0" smtClean="0"/>
              <a:t>! </a:t>
            </a:r>
            <a:r>
              <a:rPr lang="cs-CZ" altLang="cs-CZ" sz="2600" dirty="0" smtClean="0"/>
              <a:t>=) to </a:t>
            </a:r>
            <a:r>
              <a:rPr lang="cs-CZ" altLang="cs-CZ" sz="2600" dirty="0" err="1" smtClean="0"/>
              <a:t>spread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knowledgesand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healthy</a:t>
            </a:r>
            <a:r>
              <a:rPr lang="cs-CZ" altLang="cs-CZ" sz="2600" dirty="0" smtClean="0"/>
              <a:t> inklusive </a:t>
            </a:r>
            <a:r>
              <a:rPr lang="cs-CZ" altLang="cs-CZ" sz="2600" dirty="0" err="1" smtClean="0"/>
              <a:t>attitudes</a:t>
            </a:r>
            <a:endParaRPr lang="cs-CZ" altLang="cs-CZ" sz="2600" dirty="0"/>
          </a:p>
          <a:p>
            <a:pPr>
              <a:lnSpc>
                <a:spcPct val="80000"/>
              </a:lnSpc>
            </a:pPr>
            <a:r>
              <a:rPr lang="cs-CZ" altLang="cs-CZ" sz="2600" b="1" dirty="0" err="1" smtClean="0"/>
              <a:t>Mostly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common</a:t>
            </a:r>
            <a:r>
              <a:rPr lang="cs-CZ" altLang="cs-CZ" sz="2600" b="1" dirty="0" smtClean="0"/>
              <a:t> </a:t>
            </a:r>
            <a:r>
              <a:rPr lang="cs-CZ" altLang="cs-CZ" sz="2600" b="1" dirty="0" err="1" smtClean="0"/>
              <a:t>school</a:t>
            </a:r>
            <a:r>
              <a:rPr lang="cs-CZ" altLang="cs-CZ" sz="2600" b="1" dirty="0" smtClean="0"/>
              <a:t> </a:t>
            </a:r>
            <a:r>
              <a:rPr lang="cs-CZ" altLang="cs-CZ" sz="2600" dirty="0" smtClean="0"/>
              <a:t>(</a:t>
            </a:r>
            <a:r>
              <a:rPr lang="cs-CZ" altLang="cs-CZ" sz="2600" dirty="0" err="1" smtClean="0"/>
              <a:t>special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school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could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be</a:t>
            </a:r>
            <a:r>
              <a:rPr lang="cs-CZ" altLang="cs-CZ" sz="2600" dirty="0" smtClean="0"/>
              <a:t> a </a:t>
            </a:r>
            <a:r>
              <a:rPr lang="cs-CZ" altLang="cs-CZ" sz="2600" dirty="0" err="1" smtClean="0"/>
              <a:t>precondition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of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partial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segregation</a:t>
            </a:r>
            <a:r>
              <a:rPr lang="cs-CZ" altLang="cs-CZ" sz="2600" dirty="0" smtClean="0"/>
              <a:t>)</a:t>
            </a:r>
            <a:endParaRPr lang="cs-CZ" altLang="cs-CZ" sz="2600" dirty="0"/>
          </a:p>
          <a:p>
            <a:pPr>
              <a:lnSpc>
                <a:spcPct val="80000"/>
              </a:lnSpc>
            </a:pPr>
            <a:r>
              <a:rPr lang="cs-CZ" altLang="cs-CZ" sz="2600" dirty="0" smtClean="0"/>
              <a:t>Study </a:t>
            </a:r>
            <a:r>
              <a:rPr lang="cs-CZ" altLang="cs-CZ" sz="2600" dirty="0" err="1" smtClean="0"/>
              <a:t>branches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which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can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be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applied</a:t>
            </a:r>
            <a:r>
              <a:rPr lang="cs-CZ" altLang="cs-CZ" sz="2600" dirty="0" smtClean="0"/>
              <a:t> in a </a:t>
            </a:r>
            <a:r>
              <a:rPr lang="cs-CZ" altLang="cs-CZ" sz="2600" dirty="0" err="1" smtClean="0"/>
              <a:t>job</a:t>
            </a:r>
            <a:r>
              <a:rPr lang="cs-CZ" altLang="cs-CZ" sz="2600" dirty="0" smtClean="0"/>
              <a:t> market</a:t>
            </a:r>
            <a:r>
              <a:rPr lang="cs-CZ" altLang="cs-CZ" sz="2600" dirty="0" smtClean="0"/>
              <a:t> </a:t>
            </a:r>
            <a:r>
              <a:rPr lang="cs-CZ" altLang="cs-CZ" sz="2600" dirty="0"/>
              <a:t>– </a:t>
            </a:r>
            <a:r>
              <a:rPr lang="cs-CZ" altLang="cs-CZ" sz="2600" dirty="0" err="1" smtClean="0"/>
              <a:t>manual</a:t>
            </a:r>
            <a:r>
              <a:rPr lang="cs-CZ" altLang="cs-CZ" sz="2600" dirty="0" smtClean="0"/>
              <a:t> as </a:t>
            </a:r>
            <a:r>
              <a:rPr lang="cs-CZ" altLang="cs-CZ" sz="2600" dirty="0" err="1" smtClean="0"/>
              <a:t>well</a:t>
            </a:r>
            <a:r>
              <a:rPr lang="cs-CZ" altLang="cs-CZ" sz="2600" dirty="0" smtClean="0"/>
              <a:t> as </a:t>
            </a:r>
            <a:r>
              <a:rPr lang="cs-CZ" altLang="cs-CZ" sz="2600" dirty="0" err="1" smtClean="0"/>
              <a:t>mental</a:t>
            </a:r>
            <a:endParaRPr lang="cs-CZ" altLang="cs-CZ" sz="2600" dirty="0"/>
          </a:p>
          <a:p>
            <a:pPr>
              <a:lnSpc>
                <a:spcPct val="80000"/>
              </a:lnSpc>
            </a:pPr>
            <a:r>
              <a:rPr lang="cs-CZ" altLang="cs-CZ" sz="2600" b="1" dirty="0" err="1"/>
              <a:t>Tyfloservis</a:t>
            </a:r>
            <a:r>
              <a:rPr lang="cs-CZ" altLang="cs-CZ" sz="2600" dirty="0"/>
              <a:t> </a:t>
            </a:r>
            <a:r>
              <a:rPr lang="cs-CZ" altLang="cs-CZ" sz="2600" dirty="0" smtClean="0"/>
              <a:t>and </a:t>
            </a:r>
            <a:r>
              <a:rPr lang="cs-CZ" altLang="cs-CZ" sz="2600" b="1" dirty="0" err="1"/>
              <a:t>Tyflocentrum</a:t>
            </a:r>
            <a:r>
              <a:rPr lang="cs-CZ" altLang="cs-CZ" sz="2600" dirty="0"/>
              <a:t> </a:t>
            </a:r>
            <a:r>
              <a:rPr lang="cs-CZ" altLang="cs-CZ" sz="2600" dirty="0" smtClean="0"/>
              <a:t>(</a:t>
            </a:r>
            <a:r>
              <a:rPr lang="cs-CZ" altLang="cs-CZ" sz="2600" dirty="0" err="1" smtClean="0"/>
              <a:t>original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projects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of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united</a:t>
            </a:r>
            <a:r>
              <a:rPr lang="cs-CZ" altLang="cs-CZ" sz="2600" dirty="0" smtClean="0"/>
              <a:t> union </a:t>
            </a:r>
            <a:r>
              <a:rPr lang="cs-CZ" altLang="cs-CZ" sz="2600" dirty="0" err="1" smtClean="0"/>
              <a:t>of</a:t>
            </a:r>
            <a:r>
              <a:rPr lang="cs-CZ" altLang="cs-CZ" sz="2600" dirty="0" smtClean="0"/>
              <a:t> blind and </a:t>
            </a:r>
            <a:r>
              <a:rPr lang="cs-CZ" altLang="cs-CZ" sz="2600" dirty="0" err="1" smtClean="0"/>
              <a:t>purblind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people</a:t>
            </a:r>
            <a:r>
              <a:rPr lang="cs-CZ" altLang="cs-CZ" sz="2600" dirty="0" smtClean="0"/>
              <a:t> </a:t>
            </a:r>
            <a:r>
              <a:rPr lang="cs-CZ" altLang="cs-CZ" sz="2600" dirty="0"/>
              <a:t>– </a:t>
            </a:r>
            <a:r>
              <a:rPr lang="cs-CZ" altLang="cs-CZ" sz="2600" b="1" dirty="0"/>
              <a:t>SONS</a:t>
            </a:r>
            <a:r>
              <a:rPr lang="cs-CZ" altLang="cs-CZ" sz="2600" dirty="0"/>
              <a:t>) – </a:t>
            </a:r>
            <a:r>
              <a:rPr lang="cs-CZ" altLang="cs-CZ" sz="2600" dirty="0" err="1" smtClean="0"/>
              <a:t>complex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offer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of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advisory</a:t>
            </a:r>
            <a:r>
              <a:rPr lang="cs-CZ" altLang="cs-CZ" sz="2600" dirty="0" smtClean="0"/>
              <a:t>, </a:t>
            </a:r>
            <a:r>
              <a:rPr lang="cs-CZ" altLang="cs-CZ" sz="2600" dirty="0" err="1" smtClean="0"/>
              <a:t>informational</a:t>
            </a:r>
            <a:r>
              <a:rPr lang="cs-CZ" altLang="cs-CZ" sz="2600" dirty="0" smtClean="0"/>
              <a:t>, </a:t>
            </a:r>
            <a:r>
              <a:rPr lang="cs-CZ" altLang="cs-CZ" sz="2600" dirty="0" err="1" smtClean="0"/>
              <a:t>social</a:t>
            </a:r>
            <a:r>
              <a:rPr lang="cs-CZ" altLang="cs-CZ" sz="2600" dirty="0" smtClean="0"/>
              <a:t> and </a:t>
            </a:r>
            <a:r>
              <a:rPr lang="cs-CZ" altLang="cs-CZ" sz="2600" dirty="0" err="1" smtClean="0"/>
              <a:t>educational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services</a:t>
            </a:r>
            <a:endParaRPr lang="cs-CZ" altLang="cs-CZ" sz="2600" dirty="0"/>
          </a:p>
          <a:p>
            <a:pPr>
              <a:lnSpc>
                <a:spcPct val="80000"/>
              </a:lnSpc>
            </a:pPr>
            <a:r>
              <a:rPr lang="cs-CZ" altLang="cs-CZ" sz="2600" b="1" dirty="0" smtClean="0"/>
              <a:t>Basic </a:t>
            </a:r>
            <a:r>
              <a:rPr lang="cs-CZ" altLang="cs-CZ" sz="2600" b="1" dirty="0" err="1" smtClean="0"/>
              <a:t>precondition</a:t>
            </a:r>
            <a:r>
              <a:rPr lang="cs-CZ" altLang="cs-CZ" sz="2600" b="1" dirty="0" smtClean="0"/>
              <a:t> </a:t>
            </a:r>
            <a:r>
              <a:rPr lang="cs-CZ" altLang="cs-CZ" sz="2600" dirty="0" smtClean="0"/>
              <a:t>– </a:t>
            </a:r>
            <a:r>
              <a:rPr lang="cs-CZ" altLang="cs-CZ" sz="2600" dirty="0" err="1" smtClean="0"/>
              <a:t>reciprocal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respect</a:t>
            </a:r>
            <a:r>
              <a:rPr lang="cs-CZ" altLang="cs-CZ" sz="2600" dirty="0" smtClean="0"/>
              <a:t> and </a:t>
            </a:r>
            <a:r>
              <a:rPr lang="cs-CZ" altLang="cs-CZ" sz="2600" dirty="0" err="1" smtClean="0"/>
              <a:t>regard</a:t>
            </a:r>
            <a:r>
              <a:rPr lang="cs-CZ" altLang="cs-CZ" sz="2600" dirty="0" smtClean="0"/>
              <a:t> </a:t>
            </a:r>
            <a:r>
              <a:rPr lang="cs-CZ" altLang="cs-CZ" sz="2600" dirty="0"/>
              <a:t>=) </a:t>
            </a:r>
            <a:r>
              <a:rPr lang="cs-CZ" altLang="cs-CZ" sz="2600" dirty="0" err="1" smtClean="0"/>
              <a:t>forthcoming</a:t>
            </a:r>
            <a:r>
              <a:rPr lang="cs-CZ" altLang="cs-CZ" sz="2600" dirty="0" smtClean="0"/>
              <a:t> </a:t>
            </a:r>
            <a:r>
              <a:rPr lang="cs-CZ" altLang="cs-CZ" sz="2600" dirty="0" err="1" smtClean="0"/>
              <a:t>measures</a:t>
            </a:r>
            <a:endParaRPr lang="cs-CZ" altLang="cs-CZ" sz="2600" dirty="0"/>
          </a:p>
        </p:txBody>
      </p:sp>
    </p:spTree>
    <p:extLst>
      <p:ext uri="{BB962C8B-B14F-4D97-AF65-F5344CB8AC3E}">
        <p14:creationId xmlns:p14="http://schemas.microsoft.com/office/powerpoint/2010/main" val="4521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746</Words>
  <Application>Microsoft Office PowerPoint</Application>
  <PresentationFormat>Širokoúhlá obrazovka</PresentationFormat>
  <Paragraphs>79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Visual impairment</vt:lpstr>
      <vt:lpstr>Visual impairment</vt:lpstr>
      <vt:lpstr>Etiology and  Diagnostics</vt:lpstr>
      <vt:lpstr>Classification</vt:lpstr>
      <vt:lpstr>Classification of visual impairment according to WHO</vt:lpstr>
      <vt:lpstr>Education and upbringing</vt:lpstr>
      <vt:lpstr>Specifics of education of visual impaired people</vt:lpstr>
      <vt:lpstr>Specifics of a life of people with visual impairment</vt:lpstr>
      <vt:lpstr>Possibilities and preconditions of inclusive integrating into society</vt:lpstr>
      <vt:lpstr>Optotypes</vt:lpstr>
      <vt:lpstr>Refractometer</vt:lpstr>
      <vt:lpstr>Picht machine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 Kotlík</dc:creator>
  <cp:lastModifiedBy>Kamil Kotlík</cp:lastModifiedBy>
  <cp:revision>39</cp:revision>
  <dcterms:created xsi:type="dcterms:W3CDTF">2020-03-19T10:12:34Z</dcterms:created>
  <dcterms:modified xsi:type="dcterms:W3CDTF">2020-03-24T23:00:24Z</dcterms:modified>
</cp:coreProperties>
</file>