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70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93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3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4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57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2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27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1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42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5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1D1D-618D-4BFA-B9CF-94CCF53B9CE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CC2F-D644-4711-BCA1-CD11B787FF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2436" y="129309"/>
            <a:ext cx="11831782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Abolitionism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African-American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Literature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err="1" smtClean="0">
                <a:latin typeface="Arial Black" panose="020B0A04020102020204" pitchFamily="34" charset="0"/>
              </a:rPr>
              <a:t>Beginnings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through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Harlem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Renaissance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92364" y="1080365"/>
            <a:ext cx="8478982" cy="56988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dirty="0" smtClean="0"/>
              <a:t>Assimilation of the otherness of the black people</a:t>
            </a:r>
            <a:r>
              <a:rPr lang="en-GB" sz="2200" dirty="0" smtClean="0"/>
              <a:t> – a </a:t>
            </a:r>
            <a:r>
              <a:rPr lang="en-GB" sz="2200" b="1" dirty="0" smtClean="0"/>
              <a:t>usual perspective on African-American literature</a:t>
            </a:r>
            <a:r>
              <a:rPr lang="en-GB" sz="2200" dirty="0" smtClean="0"/>
              <a:t>. </a:t>
            </a:r>
            <a:r>
              <a:rPr lang="en-GB" sz="2200" b="1" dirty="0" smtClean="0"/>
              <a:t>Racism </a:t>
            </a:r>
            <a:r>
              <a:rPr lang="en-GB" sz="2200" dirty="0" smtClean="0"/>
              <a:t>is no mere superstition: it is stimulated by </a:t>
            </a:r>
            <a:r>
              <a:rPr lang="en-GB" sz="2200" b="1" dirty="0" smtClean="0"/>
              <a:t>unconscious and subconscious drives shaping our sexual identity</a:t>
            </a:r>
            <a:r>
              <a:rPr lang="en-GB" sz="2200" dirty="0" smtClean="0"/>
              <a:t>: “</a:t>
            </a:r>
            <a:r>
              <a:rPr lang="en-GB" sz="2200" dirty="0" err="1" smtClean="0"/>
              <a:t>fantasmatic</a:t>
            </a:r>
            <a:r>
              <a:rPr lang="en-GB" sz="2200" dirty="0" smtClean="0"/>
              <a:t> identifications” (</a:t>
            </a:r>
            <a:r>
              <a:rPr lang="en-GB" sz="2200" dirty="0" err="1" smtClean="0"/>
              <a:t>Slavoj</a:t>
            </a:r>
            <a:r>
              <a:rPr lang="en-GB" sz="2200" dirty="0" smtClean="0"/>
              <a:t> </a:t>
            </a:r>
            <a:r>
              <a:rPr lang="en-GB" sz="2200" dirty="0" err="1" smtClean="0"/>
              <a:t>Žižek</a:t>
            </a:r>
            <a:r>
              <a:rPr lang="en-GB" sz="2200" dirty="0" smtClean="0"/>
              <a:t>, Judith Butler).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 smtClean="0"/>
              <a:t>Colonial societies establish their power by means of </a:t>
            </a:r>
            <a:r>
              <a:rPr lang="en-GB" sz="2200" b="1" dirty="0" smtClean="0"/>
              <a:t>segregation</a:t>
            </a:r>
            <a:r>
              <a:rPr lang="en-GB" sz="2200" dirty="0" smtClean="0"/>
              <a:t> of the other race(s). The disruptive power of racial differences covered by </a:t>
            </a:r>
            <a:r>
              <a:rPr lang="en-GB" sz="2200" b="1" dirty="0" err="1" smtClean="0"/>
              <a:t>fetishization</a:t>
            </a:r>
            <a:r>
              <a:rPr lang="en-GB" sz="2200" b="1" dirty="0" smtClean="0"/>
              <a:t>: white colour, innocence, purity</a:t>
            </a:r>
            <a:r>
              <a:rPr lang="en-GB" sz="2200" dirty="0" smtClean="0"/>
              <a:t> in the Antebellum South.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 smtClean="0"/>
              <a:t>This leads to </a:t>
            </a:r>
            <a:r>
              <a:rPr lang="en-GB" sz="2200" b="1" dirty="0" smtClean="0"/>
              <a:t>stereotyped images of African Americans</a:t>
            </a:r>
            <a:r>
              <a:rPr lang="en-GB" sz="2200" dirty="0" smtClean="0"/>
              <a:t> (“lewd Nigger</a:t>
            </a:r>
            <a:r>
              <a:rPr lang="cs-CZ" sz="2200" dirty="0" smtClean="0"/>
              <a:t>,</a:t>
            </a:r>
            <a:r>
              <a:rPr lang="en-GB" sz="2200" dirty="0" smtClean="0"/>
              <a:t>”</a:t>
            </a:r>
            <a:r>
              <a:rPr lang="cs-CZ" sz="2200" dirty="0" smtClean="0"/>
              <a:t> “Jim </a:t>
            </a:r>
            <a:r>
              <a:rPr lang="cs-CZ" sz="2200" dirty="0" err="1" smtClean="0"/>
              <a:t>Crow</a:t>
            </a:r>
            <a:r>
              <a:rPr lang="cs-CZ" sz="2200" dirty="0" smtClean="0"/>
              <a:t>”</a:t>
            </a:r>
            <a:r>
              <a:rPr lang="en-GB" sz="2200" dirty="0" smtClean="0"/>
              <a:t>), but also other cultures (“idiotic Irish,” “criminal Gipsies”). These stereotypes are often </a:t>
            </a:r>
            <a:r>
              <a:rPr lang="en-GB" sz="2200" b="1" dirty="0" smtClean="0"/>
              <a:t>ambivalent</a:t>
            </a:r>
            <a:r>
              <a:rPr lang="en-GB" sz="2200" b="1" i="1" dirty="0" smtClean="0"/>
              <a:t>, </a:t>
            </a:r>
            <a:r>
              <a:rPr lang="en-GB" sz="2200" b="1" dirty="0" smtClean="0"/>
              <a:t>both negative and positive</a:t>
            </a:r>
            <a:r>
              <a:rPr lang="en-GB" sz="2200" dirty="0" smtClean="0"/>
              <a:t>. </a:t>
            </a:r>
            <a:r>
              <a:rPr lang="en-GB" sz="2200" b="1" dirty="0" smtClean="0"/>
              <a:t>African-Americans</a:t>
            </a:r>
            <a:r>
              <a:rPr lang="en-GB" sz="2200" dirty="0" smtClean="0"/>
              <a:t> are </a:t>
            </a:r>
            <a:r>
              <a:rPr lang="en-GB" sz="2200" b="1" dirty="0" smtClean="0"/>
              <a:t>demonic</a:t>
            </a:r>
            <a:r>
              <a:rPr lang="en-GB" sz="2200" dirty="0" smtClean="0"/>
              <a:t>, but also – under slavery – </a:t>
            </a:r>
            <a:r>
              <a:rPr lang="en-GB" sz="2200" b="1" dirty="0" smtClean="0"/>
              <a:t>symbols of power and social status</a:t>
            </a:r>
            <a:r>
              <a:rPr lang="en-GB" sz="2200" dirty="0" smtClean="0"/>
              <a:t> of their owners.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 smtClean="0"/>
              <a:t>Franz Fanon: “</a:t>
            </a:r>
            <a:r>
              <a:rPr lang="en-GB" sz="2200" b="1" dirty="0" smtClean="0"/>
              <a:t>the Negro is a demand,</a:t>
            </a:r>
            <a:r>
              <a:rPr lang="en-GB" sz="2200" dirty="0" smtClean="0"/>
              <a:t> but only </a:t>
            </a:r>
            <a:r>
              <a:rPr lang="en-GB" sz="2200" b="1" dirty="0" smtClean="0"/>
              <a:t>if he is made palatable</a:t>
            </a:r>
            <a:r>
              <a:rPr lang="en-GB" sz="2200" dirty="0" smtClean="0"/>
              <a:t> in a certain way</a:t>
            </a:r>
            <a:r>
              <a:rPr lang="cs-CZ" sz="2200" dirty="0" smtClean="0"/>
              <a:t>.</a:t>
            </a:r>
            <a:r>
              <a:rPr lang="en-GB" sz="2200" dirty="0" smtClean="0"/>
              <a:t>”</a:t>
            </a:r>
            <a:endParaRPr lang="en-GB" sz="2200" dirty="0"/>
          </a:p>
        </p:txBody>
      </p:sp>
      <p:pic>
        <p:nvPicPr>
          <p:cNvPr id="7" name="Zástupný symbol pro obsah 6" descr="https://upload.wikimedia.org/wikipedia/commons/8/86/Jimcrow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267" y="1181912"/>
            <a:ext cx="3333750" cy="4775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8727727" y="5985271"/>
            <a:ext cx="35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Thomas D. </a:t>
            </a:r>
            <a:r>
              <a:rPr lang="cs-CZ" sz="1600" dirty="0" err="1" smtClean="0"/>
              <a:t>Rice</a:t>
            </a:r>
            <a:r>
              <a:rPr lang="cs-CZ" sz="1600" dirty="0" smtClean="0"/>
              <a:t>, a </a:t>
            </a:r>
            <a:r>
              <a:rPr lang="cs-CZ" sz="1600" dirty="0" err="1" smtClean="0"/>
              <a:t>white</a:t>
            </a:r>
            <a:r>
              <a:rPr lang="cs-CZ" sz="1600" dirty="0" smtClean="0"/>
              <a:t> </a:t>
            </a:r>
            <a:r>
              <a:rPr lang="cs-CZ" sz="1600" dirty="0" err="1" smtClean="0"/>
              <a:t>actor</a:t>
            </a:r>
            <a:r>
              <a:rPr lang="cs-CZ" sz="1600" dirty="0"/>
              <a:t> </a:t>
            </a:r>
            <a:r>
              <a:rPr lang="cs-CZ" sz="1600" dirty="0" err="1" smtClean="0"/>
              <a:t>performing</a:t>
            </a:r>
            <a:r>
              <a:rPr lang="cs-CZ" sz="1600" dirty="0" smtClean="0"/>
              <a:t> Jim </a:t>
            </a:r>
            <a:r>
              <a:rPr lang="cs-CZ" sz="1600" dirty="0" err="1" smtClean="0"/>
              <a:t>Crow</a:t>
            </a:r>
            <a:r>
              <a:rPr lang="cs-CZ" sz="1600" dirty="0"/>
              <a:t> </a:t>
            </a:r>
            <a:r>
              <a:rPr lang="cs-CZ" sz="1600" dirty="0" smtClean="0"/>
              <a:t>“</a:t>
            </a:r>
            <a:r>
              <a:rPr lang="cs-CZ" sz="1600" dirty="0" err="1" smtClean="0"/>
              <a:t>blackface”in</a:t>
            </a:r>
            <a:r>
              <a:rPr lang="cs-CZ" sz="1600" dirty="0" smtClean="0"/>
              <a:t> 1832 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nd </a:t>
            </a:r>
            <a:r>
              <a:rPr lang="cs-CZ" sz="1600" dirty="0" err="1" smtClean="0"/>
              <a:t>imitating</a:t>
            </a:r>
            <a:r>
              <a:rPr lang="cs-CZ" sz="1600" dirty="0" smtClean="0"/>
              <a:t> </a:t>
            </a:r>
            <a:r>
              <a:rPr lang="cs-CZ" sz="1600" dirty="0" err="1" smtClean="0"/>
              <a:t>African-American</a:t>
            </a:r>
            <a:r>
              <a:rPr lang="cs-CZ" sz="1600" dirty="0" smtClean="0"/>
              <a:t> </a:t>
            </a:r>
            <a:r>
              <a:rPr lang="cs-CZ" sz="1600" dirty="0" err="1" smtClean="0"/>
              <a:t>speech</a:t>
            </a:r>
            <a:r>
              <a:rPr lang="cs-CZ" sz="1600" smtClean="0"/>
              <a:t>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05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8473"/>
            <a:ext cx="10515600" cy="68349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 Black" panose="020B0A04020102020204" pitchFamily="34" charset="0"/>
              </a:rPr>
              <a:t>       </a:t>
            </a:r>
            <a:r>
              <a:rPr lang="cs-CZ" sz="3600" dirty="0" err="1" smtClean="0">
                <a:latin typeface="Arial Black" panose="020B0A04020102020204" pitchFamily="34" charset="0"/>
              </a:rPr>
              <a:t>Abolitionism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Historical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Survey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083" y="600363"/>
            <a:ext cx="9772074" cy="6400800"/>
          </a:xfrm>
        </p:spPr>
        <p:txBody>
          <a:bodyPr>
            <a:normAutofit lnSpcReduction="10000"/>
          </a:bodyPr>
          <a:lstStyle/>
          <a:p>
            <a:r>
              <a:rPr lang="en-GB" sz="1800" b="1" dirty="0" smtClean="0"/>
              <a:t>Ideological Origins: </a:t>
            </a:r>
            <a:r>
              <a:rPr lang="en-GB" sz="1800" dirty="0" smtClean="0"/>
              <a:t>The abolition of slavery became one aspect of </a:t>
            </a:r>
            <a:r>
              <a:rPr lang="en-GB" sz="1800" b="1" dirty="0" smtClean="0"/>
              <a:t>“universal human emancipation”</a:t>
            </a:r>
            <a:r>
              <a:rPr lang="en-GB" sz="1800" dirty="0" smtClean="0"/>
              <a:t> that was </a:t>
            </a:r>
            <a:r>
              <a:rPr lang="en-GB" sz="1800" b="1" dirty="0" smtClean="0"/>
              <a:t>the highest duty of the American people</a:t>
            </a:r>
            <a:r>
              <a:rPr lang="en-GB" sz="1800" dirty="0" smtClean="0"/>
              <a:t> </a:t>
            </a:r>
            <a:r>
              <a:rPr lang="en-GB" sz="1800" b="1" dirty="0" smtClean="0"/>
              <a:t>to the nations of the whole world</a:t>
            </a:r>
            <a:r>
              <a:rPr lang="en-GB" sz="1800" dirty="0" smtClean="0"/>
              <a:t>. The desire to free African Americans was</a:t>
            </a:r>
            <a:r>
              <a:rPr lang="en-GB" sz="1800" b="1" dirty="0" smtClean="0"/>
              <a:t> integrated into a utopia of the general spread of democracy and equality</a:t>
            </a:r>
            <a:r>
              <a:rPr lang="en-GB" sz="1800" dirty="0" smtClean="0"/>
              <a:t>. The </a:t>
            </a:r>
            <a:r>
              <a:rPr lang="en-GB" sz="1800" b="1" dirty="0" smtClean="0"/>
              <a:t>Quaker</a:t>
            </a:r>
            <a:r>
              <a:rPr lang="en-GB" sz="1800" dirty="0" smtClean="0"/>
              <a:t> reformer </a:t>
            </a:r>
            <a:r>
              <a:rPr lang="en-GB" sz="1800" b="1" dirty="0" smtClean="0"/>
              <a:t>Benjamin Lundy</a:t>
            </a:r>
            <a:r>
              <a:rPr lang="en-GB" sz="1800" dirty="0" smtClean="0"/>
              <a:t> (1789-1839), published a periodical </a:t>
            </a:r>
            <a:r>
              <a:rPr lang="en-GB" sz="1800" b="1" i="1" dirty="0" smtClean="0"/>
              <a:t>The Genius of Universal Emancipation</a:t>
            </a:r>
            <a:r>
              <a:rPr lang="en-GB" sz="1800" i="1" dirty="0" smtClean="0"/>
              <a:t> </a:t>
            </a:r>
            <a:r>
              <a:rPr lang="en-GB" sz="1800" dirty="0" smtClean="0"/>
              <a:t>(1821-1835, 1838-39) first in the Southern states (Tennessee, Maryland), then in Texas.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The 1830s – 1840s: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 smtClean="0"/>
              <a:t> -   the sisters </a:t>
            </a:r>
            <a:r>
              <a:rPr lang="en-GB" sz="1800" b="1" dirty="0" err="1" smtClean="0"/>
              <a:t>Grimké</a:t>
            </a:r>
            <a:r>
              <a:rPr lang="en-GB" sz="1800" dirty="0" smtClean="0"/>
              <a:t> (Sarah Moore, 1792-1873; Angelina Emily, 1805-79) were daughters 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     a rich planter in South Carolina. They combined abolitionism and women emancipation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     campaigning. Their collection of documents </a:t>
            </a:r>
            <a:r>
              <a:rPr lang="en-GB" sz="1800" b="1" i="1" dirty="0" smtClean="0"/>
              <a:t>American Slavery as It Is: Testimony of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1" dirty="0" smtClean="0"/>
              <a:t>     Thousand Witnesses</a:t>
            </a:r>
            <a:r>
              <a:rPr lang="en-GB" sz="1800" i="1" dirty="0" smtClean="0"/>
              <a:t> </a:t>
            </a:r>
            <a:r>
              <a:rPr lang="en-GB" sz="1800" dirty="0" smtClean="0"/>
              <a:t>(1839) was used by Harriet Beecher Stowe (1811-96) as a source for </a:t>
            </a:r>
            <a:r>
              <a:rPr lang="en-GB" sz="1800" i="1" dirty="0" smtClean="0"/>
              <a:t>Uncle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i="1" dirty="0" smtClean="0"/>
              <a:t>     Tom’s Cabin </a:t>
            </a:r>
            <a:r>
              <a:rPr lang="en-GB" sz="1800" dirty="0" smtClean="0"/>
              <a:t>(1852).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African Americans: David Walker</a:t>
            </a:r>
            <a:r>
              <a:rPr lang="en-GB" sz="1800" dirty="0" smtClean="0"/>
              <a:t>, </a:t>
            </a:r>
            <a:r>
              <a:rPr lang="en-GB" sz="1800" b="1" i="1" dirty="0" smtClean="0"/>
              <a:t>Appeal to the </a:t>
            </a:r>
            <a:r>
              <a:rPr lang="en-GB" sz="1800" b="1" i="1" dirty="0" err="1" smtClean="0"/>
              <a:t>Colored</a:t>
            </a:r>
            <a:r>
              <a:rPr lang="en-GB" sz="1800" b="1" i="1" dirty="0" smtClean="0"/>
              <a:t> Citizens of the World </a:t>
            </a:r>
            <a:r>
              <a:rPr lang="en-GB" sz="1800" dirty="0" smtClean="0"/>
              <a:t>(1829); the </a:t>
            </a:r>
            <a:r>
              <a:rPr lang="en-GB" sz="1800" b="1" dirty="0" smtClean="0"/>
              <a:t>rebellion of Nat Turner </a:t>
            </a:r>
            <a:r>
              <a:rPr lang="en-GB" sz="1800" dirty="0" smtClean="0"/>
              <a:t>(1831). Both events </a:t>
            </a:r>
            <a:r>
              <a:rPr lang="en-GB" sz="1800" b="1" dirty="0" smtClean="0"/>
              <a:t>changed the approach of southern legislators and slaveholders</a:t>
            </a:r>
            <a:r>
              <a:rPr lang="en-GB" sz="1800" dirty="0" smtClean="0"/>
              <a:t>. </a:t>
            </a:r>
            <a:r>
              <a:rPr lang="en-GB" sz="1800" b="1" dirty="0" smtClean="0"/>
              <a:t>Slaves were no longer seen as human beings </a:t>
            </a:r>
            <a:r>
              <a:rPr lang="en-GB" sz="1800" dirty="0" smtClean="0"/>
              <a:t>but as </a:t>
            </a:r>
            <a:r>
              <a:rPr lang="en-GB" sz="1800" b="1" dirty="0" smtClean="0"/>
              <a:t>moveable property</a:t>
            </a:r>
            <a:r>
              <a:rPr lang="en-GB" sz="1800" dirty="0" smtClean="0"/>
              <a:t> (“</a:t>
            </a:r>
            <a:r>
              <a:rPr lang="en-GB" sz="1800" dirty="0" err="1" smtClean="0"/>
              <a:t>chatte</a:t>
            </a:r>
            <a:r>
              <a:rPr lang="cs-CZ" sz="1800" dirty="0" smtClean="0"/>
              <a:t>l</a:t>
            </a:r>
            <a:r>
              <a:rPr lang="en-GB" sz="1800" dirty="0" smtClean="0"/>
              <a:t>”) and their emancipation was regarded as </a:t>
            </a:r>
            <a:r>
              <a:rPr lang="cs-CZ" sz="1800" dirty="0" smtClean="0"/>
              <a:t>a </a:t>
            </a:r>
            <a:r>
              <a:rPr lang="en-GB" sz="1800" b="1" dirty="0" smtClean="0"/>
              <a:t>security and economic risk</a:t>
            </a:r>
            <a:r>
              <a:rPr lang="en-GB" sz="1800" dirty="0" smtClean="0"/>
              <a:t>. The slaveholders were </a:t>
            </a:r>
            <a:r>
              <a:rPr lang="en-GB" sz="1800" b="1" dirty="0" smtClean="0"/>
              <a:t>obliged </a:t>
            </a:r>
            <a:r>
              <a:rPr lang="en-GB" sz="1800" dirty="0" smtClean="0"/>
              <a:t>to keep slaves. </a:t>
            </a:r>
            <a:r>
              <a:rPr lang="en-GB" sz="1800" dirty="0" smtClean="0"/>
              <a:t>W</a:t>
            </a:r>
            <a:r>
              <a:rPr lang="cs-CZ" sz="1800" dirty="0" smtClean="0"/>
              <a:t>hen</a:t>
            </a:r>
            <a:r>
              <a:rPr lang="en-GB" sz="1800" b="1" dirty="0" smtClean="0"/>
              <a:t> </a:t>
            </a:r>
            <a:r>
              <a:rPr lang="en-GB" sz="1800" b="1" dirty="0" smtClean="0"/>
              <a:t>slave </a:t>
            </a:r>
            <a:r>
              <a:rPr lang="en-GB" sz="1800" b="1" dirty="0" smtClean="0"/>
              <a:t>trade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was</a:t>
            </a:r>
            <a:r>
              <a:rPr lang="cs-CZ" sz="1800" b="1" dirty="0" smtClean="0"/>
              <a:t> made </a:t>
            </a:r>
            <a:r>
              <a:rPr lang="cs-CZ" sz="1800" b="1" dirty="0" err="1" smtClean="0"/>
              <a:t>illegal</a:t>
            </a:r>
            <a:r>
              <a:rPr lang="en-GB" sz="1800" b="1" dirty="0" smtClean="0"/>
              <a:t>, </a:t>
            </a:r>
            <a:r>
              <a:rPr lang="en-GB" sz="1800" b="1" dirty="0" smtClean="0"/>
              <a:t>slaves became very expensive</a:t>
            </a:r>
            <a:r>
              <a:rPr lang="en-GB" sz="1800" dirty="0" smtClean="0"/>
              <a:t> (c. $1000 for an adult).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1800" b="1" dirty="0" smtClean="0"/>
              <a:t>Abolitionism in the North: William Lloyd Garrison</a:t>
            </a:r>
            <a:r>
              <a:rPr lang="en-GB" sz="1800" dirty="0" smtClean="0"/>
              <a:t> (1805-1879) publishing a paper </a:t>
            </a:r>
            <a:r>
              <a:rPr lang="en-GB" sz="1800" b="1" i="1" dirty="0" smtClean="0"/>
              <a:t>The Liberator </a:t>
            </a:r>
            <a:r>
              <a:rPr lang="en-GB" sz="1800" dirty="0" smtClean="0"/>
              <a:t>(1831-66) – powerful rhetoric, </a:t>
            </a:r>
            <a:r>
              <a:rPr lang="en-GB" sz="1800" b="1" dirty="0" smtClean="0"/>
              <a:t>attacks on the Constitution</a:t>
            </a:r>
            <a:r>
              <a:rPr lang="en-GB" sz="1800" dirty="0" smtClean="0"/>
              <a:t> and publication of the </a:t>
            </a:r>
            <a:r>
              <a:rPr lang="en-GB" sz="1800" b="1" dirty="0" smtClean="0"/>
              <a:t>narratives of fugitive slaves </a:t>
            </a:r>
            <a:r>
              <a:rPr lang="en-GB" sz="1800" dirty="0" smtClean="0"/>
              <a:t>(most of them following ideological models in order to serve Garrison‘s propaganda).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The 1850s: </a:t>
            </a:r>
            <a:r>
              <a:rPr lang="en-GB" sz="1800" dirty="0" smtClean="0"/>
              <a:t>(a)</a:t>
            </a:r>
            <a:r>
              <a:rPr lang="en-GB" sz="1800" b="1" dirty="0" smtClean="0"/>
              <a:t> Christian and moralizing drift:</a:t>
            </a:r>
            <a:r>
              <a:rPr lang="en-GB" sz="1800" dirty="0" smtClean="0"/>
              <a:t> </a:t>
            </a:r>
            <a:r>
              <a:rPr lang="en-GB" sz="1800" b="1" dirty="0" smtClean="0"/>
              <a:t>Harriet Beecher Stowe‘s </a:t>
            </a:r>
            <a:r>
              <a:rPr lang="en-GB" sz="1800" b="1" i="1" dirty="0" smtClean="0"/>
              <a:t>Uncle</a:t>
            </a:r>
            <a:r>
              <a:rPr lang="en-GB" sz="1800" b="1" dirty="0" smtClean="0"/>
              <a:t> </a:t>
            </a:r>
            <a:r>
              <a:rPr lang="en-GB" sz="1800" b="1" i="1" dirty="0" smtClean="0"/>
              <a:t>Tom‘s Cabin</a:t>
            </a:r>
            <a:r>
              <a:rPr lang="en-GB" sz="1800" dirty="0" smtClean="0"/>
              <a:t>: reaction to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en-GB" sz="1800" b="1" dirty="0" smtClean="0"/>
              <a:t>Fugitive Slave Bill </a:t>
            </a:r>
            <a:r>
              <a:rPr lang="en-GB" sz="1800" dirty="0" smtClean="0"/>
              <a:t>(1851).  (b) </a:t>
            </a:r>
            <a:r>
              <a:rPr lang="en-GB" sz="1800" b="1" dirty="0" smtClean="0"/>
              <a:t>Radicalism:</a:t>
            </a:r>
            <a:r>
              <a:rPr lang="en-GB" sz="1800" dirty="0" smtClean="0"/>
              <a:t> </a:t>
            </a:r>
            <a:r>
              <a:rPr lang="en-GB" sz="1800" b="1" dirty="0" smtClean="0"/>
              <a:t>H.D. Thoreau</a:t>
            </a:r>
            <a:r>
              <a:rPr lang="en-GB" sz="1800" dirty="0" smtClean="0"/>
              <a:t> </a:t>
            </a:r>
            <a:r>
              <a:rPr lang="en-GB" sz="1800" b="1" dirty="0" smtClean="0"/>
              <a:t>“A Plea for Captain John Brown”</a:t>
            </a:r>
            <a:r>
              <a:rPr lang="en-GB" sz="1800" dirty="0" smtClean="0"/>
              <a:t> (1859) –</a:t>
            </a:r>
            <a:r>
              <a:rPr lang="cs-CZ" sz="1800" dirty="0" smtClean="0"/>
              <a:t> </a:t>
            </a:r>
            <a:r>
              <a:rPr lang="en-GB" sz="1800" dirty="0" smtClean="0"/>
              <a:t>fight </a:t>
            </a:r>
            <a:r>
              <a:rPr lang="en-GB" sz="1800" b="1" dirty="0" smtClean="0"/>
              <a:t>against slavery = fight against the militarized state machine</a:t>
            </a:r>
            <a:r>
              <a:rPr lang="en-GB" sz="1800" dirty="0" smtClean="0"/>
              <a:t>. (c) </a:t>
            </a:r>
            <a:r>
              <a:rPr lang="en-GB" sz="1800" b="1" dirty="0" smtClean="0"/>
              <a:t>Populism:</a:t>
            </a:r>
            <a:r>
              <a:rPr lang="en-GB" sz="1800" dirty="0" smtClean="0"/>
              <a:t> </a:t>
            </a:r>
            <a:r>
              <a:rPr lang="en-GB" sz="1800" b="1" dirty="0" smtClean="0"/>
              <a:t>James Russell Lowell </a:t>
            </a:r>
            <a:r>
              <a:rPr lang="en-GB" sz="1800" dirty="0" smtClean="0"/>
              <a:t>(1819-92), </a:t>
            </a:r>
            <a:r>
              <a:rPr lang="en-GB" sz="1800" b="1" i="1" dirty="0" smtClean="0"/>
              <a:t>The</a:t>
            </a:r>
            <a:r>
              <a:rPr lang="en-GB" sz="1800" i="1" dirty="0" smtClean="0"/>
              <a:t> </a:t>
            </a:r>
            <a:r>
              <a:rPr lang="en-GB" sz="1800" b="1" i="1" dirty="0" err="1" smtClean="0"/>
              <a:t>Biglow</a:t>
            </a:r>
            <a:r>
              <a:rPr lang="en-GB" sz="1800" b="1" i="1" dirty="0" smtClean="0"/>
              <a:t> Papers</a:t>
            </a:r>
            <a:r>
              <a:rPr lang="en-GB" sz="1800" dirty="0" smtClean="0"/>
              <a:t> (1848-) satirical poems written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New </a:t>
            </a:r>
            <a:r>
              <a:rPr lang="cs-CZ" sz="1800" dirty="0" err="1" smtClean="0"/>
              <a:t>England</a:t>
            </a:r>
            <a:r>
              <a:rPr lang="cs-CZ" sz="1800" dirty="0" smtClean="0"/>
              <a:t> </a:t>
            </a:r>
            <a:r>
              <a:rPr lang="en-GB" sz="1800" dirty="0" smtClean="0"/>
              <a:t>dialect, stressing </a:t>
            </a:r>
            <a:r>
              <a:rPr lang="en-GB" sz="1800" b="1" dirty="0" smtClean="0"/>
              <a:t>racial and social inequality</a:t>
            </a:r>
            <a:r>
              <a:rPr lang="en-GB" sz="1800" dirty="0" smtClean="0"/>
              <a:t> </a:t>
            </a:r>
            <a:r>
              <a:rPr lang="cs-CZ" sz="1800" dirty="0" smtClean="0"/>
              <a:t>in </a:t>
            </a:r>
            <a:r>
              <a:rPr lang="cs-CZ" sz="1800" dirty="0" err="1" smtClean="0"/>
              <a:t>the</a:t>
            </a:r>
            <a:r>
              <a:rPr lang="cs-CZ" sz="1800" dirty="0" smtClean="0"/>
              <a:t> U.S. and </a:t>
            </a:r>
            <a:r>
              <a:rPr lang="cs-CZ" sz="1800" dirty="0" err="1" smtClean="0"/>
              <a:t>deploring</a:t>
            </a:r>
            <a:r>
              <a:rPr lang="en-GB" sz="1800" dirty="0" smtClean="0"/>
              <a:t> </a:t>
            </a:r>
            <a:r>
              <a:rPr lang="en-GB" sz="1800" b="1" dirty="0" smtClean="0"/>
              <a:t>the </a:t>
            </a:r>
            <a:r>
              <a:rPr lang="cs-CZ" sz="1800" b="1" dirty="0"/>
              <a:t>S</a:t>
            </a:r>
            <a:r>
              <a:rPr lang="en-GB" sz="1800" b="1" dirty="0" err="1" smtClean="0"/>
              <a:t>outh</a:t>
            </a:r>
            <a:r>
              <a:rPr lang="cs-CZ" sz="1800" b="1" dirty="0" err="1" smtClean="0"/>
              <a:t>ern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states</a:t>
            </a:r>
            <a:r>
              <a:rPr lang="en-GB" sz="1800" b="1" dirty="0" smtClean="0"/>
              <a:t> as an economic burden</a:t>
            </a:r>
            <a:r>
              <a:rPr lang="en-GB" sz="1800" dirty="0" smtClean="0"/>
              <a:t> to the Union.</a:t>
            </a:r>
            <a:r>
              <a:rPr lang="cs-CZ" sz="1800" dirty="0" smtClean="0"/>
              <a:t> </a:t>
            </a:r>
            <a:endParaRPr lang="cs-CZ" sz="1800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</p:txBody>
      </p:sp>
      <p:pic>
        <p:nvPicPr>
          <p:cNvPr id="5" name="Zástupný symbol pro obsah 4" descr="Grimke sisters need to be a bigger part of Charleston's rich history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" r="11247"/>
          <a:stretch/>
        </p:blipFill>
        <p:spPr bwMode="auto">
          <a:xfrm>
            <a:off x="9772073" y="44314"/>
            <a:ext cx="2391844" cy="24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https://upload.wikimedia.org/wikipedia/commons/0/05/David_Walker_Appeal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9035" b="14222"/>
          <a:stretch/>
        </p:blipFill>
        <p:spPr bwMode="auto">
          <a:xfrm>
            <a:off x="9772073" y="2456314"/>
            <a:ext cx="2309080" cy="35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624291" y="5994144"/>
            <a:ext cx="2793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Top: </a:t>
            </a:r>
            <a:r>
              <a:rPr lang="cs-CZ" sz="1600" dirty="0" err="1" smtClean="0"/>
              <a:t>Sisters</a:t>
            </a:r>
            <a:r>
              <a:rPr lang="cs-CZ" sz="1600" dirty="0" smtClean="0"/>
              <a:t> </a:t>
            </a:r>
            <a:r>
              <a:rPr lang="cs-CZ" sz="1600" dirty="0" err="1" smtClean="0"/>
              <a:t>Grimké</a:t>
            </a:r>
            <a:r>
              <a:rPr lang="cs-CZ" sz="1600" dirty="0" smtClean="0"/>
              <a:t> (Angelina – </a:t>
            </a:r>
          </a:p>
          <a:p>
            <a:r>
              <a:rPr lang="cs-CZ" sz="1600" dirty="0" err="1"/>
              <a:t>l</a:t>
            </a:r>
            <a:r>
              <a:rPr lang="cs-CZ" sz="1600" dirty="0" err="1" smtClean="0"/>
              <a:t>eft</a:t>
            </a:r>
            <a:r>
              <a:rPr lang="cs-CZ" sz="1600" dirty="0" smtClean="0"/>
              <a:t>; </a:t>
            </a:r>
            <a:r>
              <a:rPr lang="cs-CZ" sz="1600" dirty="0" err="1" smtClean="0"/>
              <a:t>Bottom</a:t>
            </a:r>
            <a:r>
              <a:rPr lang="cs-CZ" sz="1600" dirty="0" smtClean="0"/>
              <a:t>: </a:t>
            </a:r>
            <a:r>
              <a:rPr lang="cs-CZ" sz="1600" dirty="0" err="1" smtClean="0"/>
              <a:t>frontispiece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endParaRPr lang="cs-CZ" sz="1600" dirty="0" smtClean="0"/>
          </a:p>
          <a:p>
            <a:r>
              <a:rPr lang="cs-CZ" sz="1600" dirty="0" smtClean="0"/>
              <a:t>David </a:t>
            </a:r>
            <a:r>
              <a:rPr lang="cs-CZ" sz="1600" dirty="0" err="1" smtClean="0"/>
              <a:t>Walker‘s</a:t>
            </a:r>
            <a:r>
              <a:rPr lang="cs-CZ" sz="1600" dirty="0" smtClean="0"/>
              <a:t> </a:t>
            </a:r>
            <a:r>
              <a:rPr lang="cs-CZ" sz="1600" i="1" dirty="0" smtClean="0"/>
              <a:t>Appeal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9177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27" y="1"/>
            <a:ext cx="11822545" cy="858981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Role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Abraham Lincoln (1809-65)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83491"/>
            <a:ext cx="9914627" cy="61745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/>
              <a:t>The Failure of the Free Soil Party </a:t>
            </a:r>
            <a:r>
              <a:rPr lang="en-GB" sz="2000" dirty="0" smtClean="0"/>
              <a:t>(1848-54)</a:t>
            </a:r>
            <a:r>
              <a:rPr lang="en-GB" sz="2000" b="1" dirty="0" smtClean="0"/>
              <a:t>: </a:t>
            </a:r>
            <a:r>
              <a:rPr lang="en-GB" sz="2000" dirty="0" smtClean="0"/>
              <a:t>A deep </a:t>
            </a:r>
            <a:r>
              <a:rPr lang="en-GB" sz="2000" b="1" dirty="0" smtClean="0"/>
              <a:t>schism in the Democratic Party</a:t>
            </a:r>
            <a:r>
              <a:rPr lang="en-GB" sz="2000" dirty="0" smtClean="0"/>
              <a:t> </a:t>
            </a:r>
            <a:r>
              <a:rPr lang="en-GB" sz="2000" b="1" dirty="0" smtClean="0"/>
              <a:t>between the pro- and anti-slavery members led to the birth of the first “third” political party in the U.S.</a:t>
            </a:r>
            <a:r>
              <a:rPr lang="en-GB" sz="2000" dirty="0" smtClean="0"/>
              <a:t> history, formed in order </a:t>
            </a:r>
            <a:r>
              <a:rPr lang="en-GB" sz="2000" b="1" dirty="0" smtClean="0"/>
              <a:t>to oppose the spread of slavery into the territories added to the US after the Mexican War</a:t>
            </a:r>
            <a:r>
              <a:rPr lang="en-GB" sz="2000" dirty="0" smtClean="0"/>
              <a:t> (1846-1848). The party failed to fulfil its main objective when it </a:t>
            </a:r>
            <a:r>
              <a:rPr lang="en-GB" sz="2000" b="1" dirty="0" smtClean="0"/>
              <a:t>could not prevent the adoption of the Kansas-Nebraska Bill </a:t>
            </a:r>
            <a:r>
              <a:rPr lang="en-GB" sz="2000" dirty="0" smtClean="0"/>
              <a:t>in </a:t>
            </a:r>
            <a:r>
              <a:rPr lang="en-GB" sz="2000" b="1" dirty="0" smtClean="0"/>
              <a:t>1854</a:t>
            </a:r>
            <a:r>
              <a:rPr lang="en-GB" sz="2000" dirty="0" smtClean="0"/>
              <a:t>, granting the new territories freedom to decide whether they would allow slavery or not. This engendered </a:t>
            </a:r>
            <a:r>
              <a:rPr lang="en-GB" sz="2000" b="1" dirty="0" smtClean="0"/>
              <a:t>armed conflicts between slaveholders and their opponents on these territories</a:t>
            </a:r>
            <a:r>
              <a:rPr lang="en-GB" sz="2000" dirty="0" smtClean="0"/>
              <a:t>, foreshadowing the Civil War.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/>
              <a:t>In his well-known speech “</a:t>
            </a:r>
            <a:r>
              <a:rPr lang="en-GB" sz="2000" b="1" dirty="0" smtClean="0"/>
              <a:t>A House Divided</a:t>
            </a:r>
            <a:r>
              <a:rPr lang="en-GB" sz="2000" dirty="0" smtClean="0"/>
              <a:t>,” delivered in </a:t>
            </a:r>
            <a:r>
              <a:rPr lang="en-GB" sz="2000" b="1" dirty="0" smtClean="0"/>
              <a:t>1858</a:t>
            </a:r>
            <a:r>
              <a:rPr lang="en-GB" sz="2000" dirty="0" smtClean="0"/>
              <a:t> during his senatorial election campaign, </a:t>
            </a:r>
            <a:r>
              <a:rPr lang="en-GB" sz="2000" b="1" dirty="0" smtClean="0"/>
              <a:t>Lincoln opposed the Democratic Party demands of “squatter sovereignty” </a:t>
            </a:r>
            <a:r>
              <a:rPr lang="cs-CZ" sz="2000" dirty="0" smtClean="0"/>
              <a:t>and</a:t>
            </a:r>
            <a:r>
              <a:rPr lang="en-GB" sz="2000" dirty="0" smtClean="0"/>
              <a:t> </a:t>
            </a:r>
            <a:r>
              <a:rPr lang="en-GB" sz="2000" b="1" dirty="0" smtClean="0"/>
              <a:t>“the sacred right of self-government”</a:t>
            </a:r>
            <a:r>
              <a:rPr lang="en-GB" sz="2000" dirty="0" smtClean="0"/>
              <a:t> in the new territories, but </a:t>
            </a:r>
            <a:r>
              <a:rPr lang="en-GB" sz="2000" b="1" dirty="0" smtClean="0"/>
              <a:t>did not express any support to the Abolitionist movement</a:t>
            </a:r>
            <a:r>
              <a:rPr lang="en-GB" sz="2000" dirty="0" smtClean="0"/>
              <a:t>. For him, </a:t>
            </a:r>
            <a:r>
              <a:rPr lang="en-GB" sz="2000" b="1" dirty="0" smtClean="0"/>
              <a:t>the debate on slavery in the territories</a:t>
            </a:r>
            <a:r>
              <a:rPr lang="en-GB" sz="2000" dirty="0" smtClean="0"/>
              <a:t> was mainly an instance of </a:t>
            </a:r>
            <a:r>
              <a:rPr lang="en-GB" sz="2000" b="1" dirty="0" smtClean="0"/>
              <a:t>the defects of the contemporary legal system </a:t>
            </a:r>
            <a:r>
              <a:rPr lang="en-GB" sz="2000" dirty="0" smtClean="0"/>
              <a:t>which were </a:t>
            </a:r>
            <a:r>
              <a:rPr lang="en-GB" sz="2000" b="1" dirty="0" smtClean="0"/>
              <a:t>threatening basic democratic rights granted by the U.S. Constitution</a:t>
            </a:r>
            <a:r>
              <a:rPr lang="en-GB" sz="2000" dirty="0" smtClean="0"/>
              <a:t>, especially the right of “the citizens of each State [to] be entitled to all privileges and immunities of citizens in several States.” Lincoln‘s speech showed </a:t>
            </a:r>
            <a:r>
              <a:rPr lang="en-GB" sz="2000" b="1" dirty="0" smtClean="0"/>
              <a:t>the limits of individualistic notion of freedom</a:t>
            </a:r>
            <a:r>
              <a:rPr lang="en-GB" sz="2000" dirty="0" smtClean="0"/>
              <a:t> (the Democrats proclaimed that the “perfect freedom” of the people included the right to vote </a:t>
            </a:r>
            <a:r>
              <a:rPr lang="en-GB" sz="2000" i="1" dirty="0" smtClean="0"/>
              <a:t>for </a:t>
            </a:r>
            <a:r>
              <a:rPr lang="en-GB" sz="2000" dirty="0" smtClean="0"/>
              <a:t>slavery as well as against it) and argued for </a:t>
            </a:r>
            <a:r>
              <a:rPr lang="en-GB" sz="2000" b="1" dirty="0" smtClean="0"/>
              <a:t>the supremacy of the Constitution</a:t>
            </a:r>
            <a:r>
              <a:rPr lang="en-GB" sz="2000" dirty="0" smtClean="0"/>
              <a:t> over the legal measures taken by individual states.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/>
              <a:t>Only in </a:t>
            </a:r>
            <a:r>
              <a:rPr lang="en-GB" sz="2000" b="1" dirty="0" smtClean="0"/>
              <a:t>1864</a:t>
            </a:r>
            <a:r>
              <a:rPr lang="en-GB" sz="2000" dirty="0" smtClean="0"/>
              <a:t> did Lincoln decide to take the leading role in the process of the adoption of the </a:t>
            </a:r>
            <a:r>
              <a:rPr lang="en-GB" sz="2000" b="1" dirty="0" smtClean="0"/>
              <a:t>Thirteenth Amendment of the U</a:t>
            </a:r>
            <a:r>
              <a:rPr lang="cs-CZ" sz="2000" b="1" dirty="0" smtClean="0"/>
              <a:t>.</a:t>
            </a:r>
            <a:r>
              <a:rPr lang="en-GB" sz="2000" b="1" dirty="0" smtClean="0"/>
              <a:t>S</a:t>
            </a:r>
            <a:r>
              <a:rPr lang="cs-CZ" sz="2000" b="1" dirty="0" smtClean="0"/>
              <a:t>.</a:t>
            </a:r>
            <a:r>
              <a:rPr lang="en-GB" sz="2000" b="1" dirty="0" smtClean="0"/>
              <a:t> Constitution which made slavery illegal</a:t>
            </a:r>
            <a:r>
              <a:rPr lang="en-GB" sz="2000" dirty="0" smtClean="0"/>
              <a:t> all over the country. This had mainly </a:t>
            </a:r>
            <a:r>
              <a:rPr lang="en-GB" sz="2000" b="1" dirty="0" smtClean="0"/>
              <a:t>a strategic importance</a:t>
            </a:r>
            <a:r>
              <a:rPr lang="en-GB" sz="2000" dirty="0" smtClean="0"/>
              <a:t>: to </a:t>
            </a:r>
            <a:r>
              <a:rPr lang="en-GB" sz="2000" b="1" dirty="0" smtClean="0"/>
              <a:t>destroy Southern society and economy </a:t>
            </a:r>
            <a:r>
              <a:rPr lang="en-GB" sz="2000" dirty="0" smtClean="0"/>
              <a:t>and thus </a:t>
            </a:r>
            <a:r>
              <a:rPr lang="en-GB" sz="2000" b="1" dirty="0" smtClean="0"/>
              <a:t>to enable the Union to win the war,</a:t>
            </a:r>
            <a:r>
              <a:rPr lang="en-GB" sz="2000" dirty="0" smtClean="0"/>
              <a:t> and </a:t>
            </a:r>
            <a:r>
              <a:rPr lang="en-GB" sz="2000" b="1" dirty="0" smtClean="0"/>
              <a:t>to bring former slaves to the Union army </a:t>
            </a:r>
            <a:r>
              <a:rPr lang="en-GB" sz="2000" dirty="0" smtClean="0"/>
              <a:t>(190,000 volunteers). At the end of the war, </a:t>
            </a:r>
            <a:r>
              <a:rPr lang="en-GB" sz="2000" b="1" dirty="0" smtClean="0"/>
              <a:t>Lincoln</a:t>
            </a:r>
            <a:r>
              <a:rPr lang="en-GB" sz="2000" dirty="0" smtClean="0"/>
              <a:t> </a:t>
            </a:r>
            <a:r>
              <a:rPr lang="en-GB" sz="2000" b="1" dirty="0" smtClean="0"/>
              <a:t>failed to confer the same honours on African-American veterans</a:t>
            </a:r>
            <a:r>
              <a:rPr lang="en-GB" sz="2000" dirty="0" smtClean="0"/>
              <a:t> as on white soldiers. </a:t>
            </a:r>
            <a:endParaRPr lang="en-GB" sz="2000" dirty="0"/>
          </a:p>
        </p:txBody>
      </p:sp>
      <p:pic>
        <p:nvPicPr>
          <p:cNvPr id="5" name="Obrázek 4" descr="https://upload.wikimedia.org/wikipedia/commons/d/d0/Soldiers_White_Black_186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/>
        </p:blipFill>
        <p:spPr bwMode="auto">
          <a:xfrm>
            <a:off x="9799350" y="3253450"/>
            <a:ext cx="2377214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Zástupný symbol pro obsah 17" descr="Abraham Lincoln House Divided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7765"/>
          <a:stretch/>
        </p:blipFill>
        <p:spPr bwMode="auto">
          <a:xfrm>
            <a:off x="9799350" y="728503"/>
            <a:ext cx="2374178" cy="2524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546197" y="6030510"/>
            <a:ext cx="2792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Top: “A House </a:t>
            </a:r>
            <a:r>
              <a:rPr lang="cs-CZ" sz="1600" dirty="0" err="1" smtClean="0"/>
              <a:t>Divided</a:t>
            </a:r>
            <a:r>
              <a:rPr lang="cs-CZ" sz="1600" dirty="0" smtClean="0"/>
              <a:t>” </a:t>
            </a:r>
            <a:r>
              <a:rPr lang="cs-CZ" sz="1600" dirty="0" err="1" smtClean="0"/>
              <a:t>speech</a:t>
            </a:r>
            <a:r>
              <a:rPr lang="cs-CZ" sz="1600" dirty="0" smtClean="0"/>
              <a:t>.</a:t>
            </a:r>
          </a:p>
          <a:p>
            <a:r>
              <a:rPr lang="cs-CZ" sz="1600" dirty="0" err="1" smtClean="0"/>
              <a:t>Bottom</a:t>
            </a:r>
            <a:r>
              <a:rPr lang="cs-CZ" sz="1600" dirty="0" smtClean="0"/>
              <a:t>: </a:t>
            </a:r>
            <a:r>
              <a:rPr lang="cs-CZ" sz="1600" dirty="0" err="1" smtClean="0"/>
              <a:t>teenage</a:t>
            </a:r>
            <a:r>
              <a:rPr lang="cs-CZ" sz="1600" dirty="0" smtClean="0"/>
              <a:t> </a:t>
            </a:r>
            <a:r>
              <a:rPr lang="cs-CZ" sz="1600" dirty="0" err="1" smtClean="0"/>
              <a:t>black</a:t>
            </a:r>
            <a:r>
              <a:rPr lang="cs-CZ" sz="1600" dirty="0" smtClean="0"/>
              <a:t> and </a:t>
            </a:r>
          </a:p>
          <a:p>
            <a:r>
              <a:rPr lang="cs-CZ" sz="1600" dirty="0" err="1" smtClean="0"/>
              <a:t>white</a:t>
            </a:r>
            <a:r>
              <a:rPr lang="cs-CZ" sz="1600" dirty="0" smtClean="0"/>
              <a:t> </a:t>
            </a:r>
            <a:r>
              <a:rPr lang="cs-CZ" sz="1600" dirty="0" err="1" smtClean="0"/>
              <a:t>soldiers</a:t>
            </a:r>
            <a:r>
              <a:rPr lang="cs-CZ" sz="1600" dirty="0" smtClean="0"/>
              <a:t> in 1863. </a:t>
            </a:r>
            <a:endParaRPr lang="cs-CZ" sz="1600" dirty="0"/>
          </a:p>
        </p:txBody>
      </p:sp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7902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African-American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Literature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Beginnings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28074"/>
            <a:ext cx="9735965" cy="62299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 smtClean="0"/>
              <a:t>Late 18th </a:t>
            </a:r>
            <a:r>
              <a:rPr lang="cs-CZ" sz="2000" b="1" dirty="0" err="1" smtClean="0"/>
              <a:t>Century</a:t>
            </a:r>
            <a:r>
              <a:rPr lang="cs-CZ" sz="2000" b="1" dirty="0" smtClean="0"/>
              <a:t>: </a:t>
            </a:r>
            <a:r>
              <a:rPr lang="cs-CZ" sz="2000" b="1" dirty="0" err="1" smtClean="0"/>
              <a:t>Writing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Emancipated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Slaves</a:t>
            </a:r>
            <a:r>
              <a:rPr lang="cs-CZ" sz="2000" b="1" dirty="0" smtClean="0"/>
              <a:t> – </a:t>
            </a:r>
            <a:r>
              <a:rPr lang="cs-CZ" sz="2000" b="1" dirty="0" err="1" smtClean="0"/>
              <a:t>Olaudah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Equiano</a:t>
            </a:r>
            <a:r>
              <a:rPr lang="cs-CZ" sz="2000" b="1" dirty="0"/>
              <a:t> </a:t>
            </a:r>
            <a:r>
              <a:rPr lang="cs-CZ" sz="2000" dirty="0" smtClean="0"/>
              <a:t>(1745-97), </a:t>
            </a:r>
            <a:r>
              <a:rPr lang="cs-CZ" sz="2000" b="1" dirty="0" err="1" smtClean="0"/>
              <a:t>Phyllis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Wheatley</a:t>
            </a:r>
            <a:r>
              <a:rPr lang="cs-CZ" sz="2000" b="1" dirty="0" smtClean="0"/>
              <a:t> </a:t>
            </a:r>
            <a:r>
              <a:rPr lang="cs-CZ" sz="2000" dirty="0" smtClean="0"/>
              <a:t>(c. 1753-84). </a:t>
            </a:r>
            <a:r>
              <a:rPr lang="cs-CZ" sz="2000" b="1" dirty="0" err="1" smtClean="0"/>
              <a:t>Emancipation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seen</a:t>
            </a:r>
            <a:r>
              <a:rPr lang="cs-CZ" sz="2000" b="1" dirty="0" smtClean="0"/>
              <a:t> as </a:t>
            </a:r>
            <a:r>
              <a:rPr lang="en-US" sz="2000" b="1" dirty="0"/>
              <a:t>a gift from their white </a:t>
            </a:r>
            <a:r>
              <a:rPr lang="en-US" sz="2000" b="1" dirty="0" smtClean="0"/>
              <a:t>masters</a:t>
            </a:r>
            <a:r>
              <a:rPr lang="en-US" sz="2000" dirty="0" smtClean="0"/>
              <a:t>,</a:t>
            </a:r>
            <a:r>
              <a:rPr lang="cs-CZ" sz="2000" dirty="0" smtClean="0"/>
              <a:t> </a:t>
            </a:r>
            <a:r>
              <a:rPr lang="en-US" sz="2000" dirty="0" smtClean="0"/>
              <a:t>helping </a:t>
            </a:r>
            <a:r>
              <a:rPr lang="en-US" sz="2000" dirty="0"/>
              <a:t>the writers </a:t>
            </a:r>
            <a:r>
              <a:rPr lang="en-US" sz="2000" b="1" dirty="0"/>
              <a:t>to identify with the superior white culture</a:t>
            </a:r>
            <a:r>
              <a:rPr lang="en-US" sz="2000" dirty="0"/>
              <a:t>. </a:t>
            </a:r>
            <a:endParaRPr lang="cs-CZ" sz="2000" dirty="0" smtClean="0"/>
          </a:p>
          <a:p>
            <a:pPr marL="226800" indent="-2268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2000" b="1" dirty="0" smtClean="0"/>
              <a:t>Equiano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b="1" dirty="0" err="1" smtClean="0"/>
              <a:t>Gustavus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Vassa</a:t>
            </a:r>
            <a:r>
              <a:rPr lang="cs-CZ" sz="2000" dirty="0" smtClean="0"/>
              <a:t>, </a:t>
            </a:r>
            <a:r>
              <a:rPr lang="cs-CZ" sz="2000" dirty="0" err="1" smtClean="0"/>
              <a:t>according</a:t>
            </a:r>
            <a:r>
              <a:rPr lang="cs-CZ" sz="2000" dirty="0" smtClean="0"/>
              <a:t> to a </a:t>
            </a:r>
            <a:r>
              <a:rPr lang="cs-CZ" sz="2000" dirty="0" err="1" smtClean="0"/>
              <a:t>legendary</a:t>
            </a:r>
            <a:r>
              <a:rPr lang="cs-CZ" sz="2000" dirty="0" smtClean="0"/>
              <a:t> king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started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Reformation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Sweden</a:t>
            </a:r>
            <a:r>
              <a:rPr lang="cs-CZ" sz="2000" dirty="0" smtClean="0"/>
              <a:t>), </a:t>
            </a:r>
            <a:r>
              <a:rPr lang="en-US" sz="2000" dirty="0" smtClean="0"/>
              <a:t>tries to</a:t>
            </a:r>
            <a:r>
              <a:rPr lang="cs-CZ" sz="2000" dirty="0" smtClean="0"/>
              <a:t> r</a:t>
            </a:r>
            <a:r>
              <a:rPr lang="en-US" sz="2000" dirty="0" err="1" smtClean="0"/>
              <a:t>epresent</a:t>
            </a:r>
            <a:r>
              <a:rPr lang="en-US" sz="2000" dirty="0" smtClean="0"/>
              <a:t> </a:t>
            </a:r>
            <a:r>
              <a:rPr lang="en-US" sz="2000" dirty="0"/>
              <a:t>his African </a:t>
            </a:r>
            <a:r>
              <a:rPr lang="en-US" sz="2000" dirty="0" smtClean="0"/>
              <a:t>origin</a:t>
            </a:r>
            <a:r>
              <a:rPr lang="cs-CZ" sz="2000" dirty="0" smtClean="0"/>
              <a:t> and </a:t>
            </a:r>
            <a:r>
              <a:rPr lang="cs-CZ" sz="2000" dirty="0" err="1" smtClean="0"/>
              <a:t>culture</a:t>
            </a:r>
            <a:r>
              <a:rPr lang="en-US" sz="2000" dirty="0" smtClean="0"/>
              <a:t> </a:t>
            </a:r>
            <a:r>
              <a:rPr lang="en-US" sz="2000" dirty="0"/>
              <a:t>in terms understandable to the </a:t>
            </a:r>
            <a:r>
              <a:rPr lang="en-US" sz="2000" dirty="0" smtClean="0"/>
              <a:t>whites</a:t>
            </a:r>
            <a:r>
              <a:rPr lang="cs-CZ" sz="2000" dirty="0" smtClean="0"/>
              <a:t>. His </a:t>
            </a:r>
            <a:r>
              <a:rPr lang="cs-CZ" sz="2000" dirty="0" err="1" smtClean="0"/>
              <a:t>book</a:t>
            </a:r>
            <a:r>
              <a:rPr lang="cs-CZ" sz="2000" dirty="0" smtClean="0"/>
              <a:t>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Interesting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Narrative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of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Life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of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Olaudah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Equiano</a:t>
            </a:r>
            <a:r>
              <a:rPr lang="cs-CZ" sz="2000" b="1" dirty="0" smtClean="0"/>
              <a:t> </a:t>
            </a:r>
            <a:r>
              <a:rPr lang="cs-CZ" sz="2000" dirty="0" smtClean="0"/>
              <a:t>(1789)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written</a:t>
            </a:r>
            <a:r>
              <a:rPr lang="cs-CZ" sz="2000" dirty="0" smtClean="0"/>
              <a:t> in London, </a:t>
            </a:r>
            <a:r>
              <a:rPr lang="cs-CZ" sz="2000" dirty="0" err="1" smtClean="0"/>
              <a:t>where</a:t>
            </a:r>
            <a:r>
              <a:rPr lang="cs-CZ" sz="2000" dirty="0" smtClean="0"/>
              <a:t> he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brought</a:t>
            </a:r>
            <a:r>
              <a:rPr lang="cs-CZ" sz="2000" dirty="0" smtClean="0"/>
              <a:t> by his master and </a:t>
            </a:r>
            <a:r>
              <a:rPr lang="cs-CZ" sz="2000" dirty="0" err="1" smtClean="0"/>
              <a:t>later</a:t>
            </a:r>
            <a:r>
              <a:rPr lang="cs-CZ" sz="2000" dirty="0" smtClean="0"/>
              <a:t> </a:t>
            </a:r>
            <a:r>
              <a:rPr lang="cs-CZ" sz="2000" dirty="0" err="1" smtClean="0"/>
              <a:t>bought</a:t>
            </a:r>
            <a:r>
              <a:rPr lang="cs-CZ" sz="2000" dirty="0" smtClean="0"/>
              <a:t> </a:t>
            </a:r>
            <a:r>
              <a:rPr lang="cs-CZ" sz="2000" dirty="0" err="1" smtClean="0"/>
              <a:t>himself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slavery</a:t>
            </a:r>
            <a:r>
              <a:rPr lang="cs-CZ" sz="2000" dirty="0" smtClean="0"/>
              <a:t>.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description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horrors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slavery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book</a:t>
            </a:r>
            <a:r>
              <a:rPr lang="cs-CZ" sz="2000" dirty="0" smtClean="0"/>
              <a:t> had </a:t>
            </a:r>
            <a:r>
              <a:rPr lang="cs-CZ" sz="2000" dirty="0" err="1" smtClean="0"/>
              <a:t>facilitated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adoption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British</a:t>
            </a:r>
            <a:r>
              <a:rPr lang="cs-CZ" sz="2000" b="1" dirty="0" smtClean="0"/>
              <a:t> Slave </a:t>
            </a:r>
            <a:r>
              <a:rPr lang="cs-CZ" sz="2000" b="1" dirty="0" err="1" smtClean="0"/>
              <a:t>Trade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Act</a:t>
            </a:r>
            <a:r>
              <a:rPr lang="cs-CZ" sz="2000" dirty="0" smtClean="0"/>
              <a:t> (1807) </a:t>
            </a:r>
            <a:r>
              <a:rPr lang="cs-CZ" sz="2000" dirty="0" err="1" smtClean="0"/>
              <a:t>rendering</a:t>
            </a:r>
            <a:r>
              <a:rPr lang="cs-CZ" sz="2000" dirty="0" smtClean="0"/>
              <a:t> </a:t>
            </a:r>
            <a:r>
              <a:rPr lang="cs-CZ" sz="2000" dirty="0" err="1" smtClean="0"/>
              <a:t>slavery</a:t>
            </a:r>
            <a:r>
              <a:rPr lang="cs-CZ" sz="2000" dirty="0" smtClean="0"/>
              <a:t> </a:t>
            </a:r>
            <a:r>
              <a:rPr lang="cs-CZ" sz="2000" dirty="0" err="1" smtClean="0"/>
              <a:t>illegal</a:t>
            </a:r>
            <a:r>
              <a:rPr lang="cs-CZ" sz="2000" dirty="0" smtClean="0"/>
              <a:t>. </a:t>
            </a:r>
          </a:p>
          <a:p>
            <a:pPr marL="226800" indent="-22680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In </a:t>
            </a:r>
            <a:r>
              <a:rPr lang="cs-CZ" sz="2000" b="1" i="1" dirty="0" err="1" smtClean="0"/>
              <a:t>Poems</a:t>
            </a:r>
            <a:r>
              <a:rPr lang="cs-CZ" sz="2000" b="1" i="1" dirty="0" smtClean="0"/>
              <a:t> on </a:t>
            </a:r>
            <a:r>
              <a:rPr lang="cs-CZ" sz="2000" b="1" i="1" dirty="0" err="1" smtClean="0"/>
              <a:t>Various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Subjects</a:t>
            </a:r>
            <a:r>
              <a:rPr lang="cs-CZ" sz="2000" b="1" i="1" dirty="0" smtClean="0"/>
              <a:t>, </a:t>
            </a:r>
            <a:r>
              <a:rPr lang="cs-CZ" sz="2000" b="1" i="1" dirty="0" err="1" smtClean="0"/>
              <a:t>Religious</a:t>
            </a:r>
            <a:r>
              <a:rPr lang="cs-CZ" sz="2000" b="1" i="1" dirty="0" smtClean="0"/>
              <a:t> and </a:t>
            </a:r>
            <a:r>
              <a:rPr lang="cs-CZ" sz="2000" b="1" i="1" dirty="0" err="1" smtClean="0"/>
              <a:t>Moral</a:t>
            </a:r>
            <a:r>
              <a:rPr lang="cs-CZ" sz="2000" b="1" i="1" dirty="0" smtClean="0"/>
              <a:t> </a:t>
            </a:r>
            <a:r>
              <a:rPr lang="cs-CZ" sz="2000" dirty="0" smtClean="0"/>
              <a:t>(1773) </a:t>
            </a:r>
            <a:r>
              <a:rPr lang="en-US" sz="2000" b="1" dirty="0" smtClean="0"/>
              <a:t>Wheatley</a:t>
            </a:r>
            <a:r>
              <a:rPr lang="en-US" sz="2000" dirty="0" smtClean="0"/>
              <a:t> </a:t>
            </a:r>
            <a:r>
              <a:rPr lang="en-US" sz="2000" b="1" dirty="0"/>
              <a:t>disclaims </a:t>
            </a:r>
            <a:r>
              <a:rPr lang="cs-CZ" sz="2000" b="1" dirty="0" smtClean="0"/>
              <a:t>her </a:t>
            </a:r>
            <a:r>
              <a:rPr lang="cs-CZ" sz="2000" b="1" dirty="0" err="1" smtClean="0"/>
              <a:t>race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culture</a:t>
            </a:r>
            <a:r>
              <a:rPr lang="en-US" sz="2000" b="1" dirty="0" smtClean="0"/>
              <a:t> 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something</a:t>
            </a:r>
            <a:r>
              <a:rPr lang="cs-CZ" sz="2000" b="1" dirty="0" smtClean="0"/>
              <a:t> </a:t>
            </a:r>
            <a:r>
              <a:rPr lang="cs-CZ" sz="2000" b="1" dirty="0" err="1"/>
              <a:t>dark</a:t>
            </a:r>
            <a:r>
              <a:rPr lang="cs-CZ" sz="2000" b="1" dirty="0"/>
              <a:t> and </a:t>
            </a:r>
            <a:r>
              <a:rPr lang="cs-CZ" sz="2000" b="1" dirty="0" err="1" smtClean="0"/>
              <a:t>demonic</a:t>
            </a:r>
            <a:r>
              <a:rPr lang="cs-CZ" sz="2000" dirty="0"/>
              <a:t> </a:t>
            </a:r>
            <a:r>
              <a:rPr lang="cs-CZ" sz="2000" dirty="0" smtClean="0"/>
              <a:t>and </a:t>
            </a:r>
            <a:r>
              <a:rPr lang="cs-CZ" sz="2000" dirty="0" err="1" smtClean="0"/>
              <a:t>claims</a:t>
            </a:r>
            <a:r>
              <a:rPr lang="cs-CZ" sz="2000" dirty="0" smtClean="0"/>
              <a:t> her </a:t>
            </a:r>
            <a:r>
              <a:rPr lang="cs-CZ" sz="2000" dirty="0" err="1" smtClean="0"/>
              <a:t>boundless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admiration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white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culture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devotion</a:t>
            </a:r>
            <a:r>
              <a:rPr lang="cs-CZ" sz="2000" b="1" dirty="0" smtClean="0"/>
              <a:t> to </a:t>
            </a:r>
            <a:r>
              <a:rPr lang="cs-CZ" sz="2000" b="1" dirty="0" err="1" smtClean="0"/>
              <a:t>Christianity</a:t>
            </a:r>
            <a:r>
              <a:rPr lang="cs-CZ" sz="2000" b="1" dirty="0" smtClean="0"/>
              <a:t>. </a:t>
            </a:r>
            <a:r>
              <a:rPr lang="cs-CZ" sz="2000" dirty="0" err="1" smtClean="0"/>
              <a:t>After</a:t>
            </a:r>
            <a:r>
              <a:rPr lang="cs-CZ" sz="2000" dirty="0" smtClean="0"/>
              <a:t> her </a:t>
            </a:r>
            <a:r>
              <a:rPr lang="cs-CZ" sz="2000" dirty="0" err="1" smtClean="0"/>
              <a:t>manumission</a:t>
            </a:r>
            <a:r>
              <a:rPr lang="cs-CZ" sz="2000" dirty="0" smtClean="0"/>
              <a:t>,</a:t>
            </a:r>
            <a:r>
              <a:rPr lang="cs-CZ" sz="2000" b="1" dirty="0" smtClean="0"/>
              <a:t> </a:t>
            </a:r>
            <a:r>
              <a:rPr lang="cs-CZ" sz="2000" dirty="0" err="1"/>
              <a:t>s</a:t>
            </a:r>
            <a:r>
              <a:rPr lang="cs-CZ" sz="2000" dirty="0" err="1" smtClean="0"/>
              <a:t>he</a:t>
            </a:r>
            <a:r>
              <a:rPr lang="cs-CZ" sz="2000" dirty="0" smtClean="0"/>
              <a:t> </a:t>
            </a:r>
            <a:r>
              <a:rPr lang="cs-CZ" sz="2000" dirty="0" err="1" smtClean="0"/>
              <a:t>married</a:t>
            </a:r>
            <a:r>
              <a:rPr lang="cs-CZ" sz="2000" dirty="0" smtClean="0"/>
              <a:t> a free </a:t>
            </a:r>
            <a:r>
              <a:rPr lang="cs-CZ" sz="2000" dirty="0" err="1" smtClean="0"/>
              <a:t>black</a:t>
            </a:r>
            <a:r>
              <a:rPr lang="cs-CZ" sz="2000" dirty="0" smtClean="0"/>
              <a:t> </a:t>
            </a:r>
            <a:r>
              <a:rPr lang="cs-CZ" sz="2000" dirty="0" err="1" smtClean="0"/>
              <a:t>grocer</a:t>
            </a:r>
            <a:r>
              <a:rPr lang="cs-CZ" sz="2000" dirty="0"/>
              <a:t>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later</a:t>
            </a:r>
            <a:r>
              <a:rPr lang="cs-CZ" sz="2000" dirty="0" smtClean="0"/>
              <a:t> </a:t>
            </a:r>
            <a:r>
              <a:rPr lang="cs-CZ" sz="2000" dirty="0" err="1" smtClean="0"/>
              <a:t>imprisoned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debt</a:t>
            </a:r>
            <a:r>
              <a:rPr lang="cs-CZ" sz="2000" dirty="0" smtClean="0"/>
              <a:t>. 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worked</a:t>
            </a:r>
            <a:r>
              <a:rPr lang="cs-CZ" sz="2000" dirty="0" smtClean="0"/>
              <a:t> as a </a:t>
            </a:r>
            <a:r>
              <a:rPr lang="cs-CZ" sz="2000" dirty="0" err="1" smtClean="0"/>
              <a:t>scullery</a:t>
            </a:r>
            <a:r>
              <a:rPr lang="cs-CZ" sz="2000" dirty="0" smtClean="0"/>
              <a:t> </a:t>
            </a:r>
            <a:r>
              <a:rPr lang="cs-CZ" sz="2000" dirty="0" err="1" smtClean="0"/>
              <a:t>maid</a:t>
            </a:r>
            <a:r>
              <a:rPr lang="cs-CZ" sz="2000" dirty="0" smtClean="0"/>
              <a:t> and </a:t>
            </a:r>
            <a:r>
              <a:rPr lang="cs-CZ" sz="2000" dirty="0" err="1" smtClean="0"/>
              <a:t>died</a:t>
            </a:r>
            <a:r>
              <a:rPr lang="cs-CZ" sz="2000" dirty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her infant son in </a:t>
            </a:r>
            <a:r>
              <a:rPr lang="cs-CZ" sz="2000" dirty="0" err="1" smtClean="0"/>
              <a:t>hunger</a:t>
            </a:r>
            <a:r>
              <a:rPr lang="cs-CZ" sz="2000" dirty="0" smtClean="0"/>
              <a:t> and </a:t>
            </a:r>
            <a:r>
              <a:rPr lang="cs-CZ" sz="2000" dirty="0" err="1" smtClean="0"/>
              <a:t>extreme</a:t>
            </a:r>
            <a:r>
              <a:rPr lang="cs-CZ" sz="2000" dirty="0" smtClean="0"/>
              <a:t> </a:t>
            </a:r>
            <a:r>
              <a:rPr lang="cs-CZ" sz="2000" dirty="0" err="1" smtClean="0"/>
              <a:t>poverty</a:t>
            </a:r>
            <a:r>
              <a:rPr lang="cs-CZ" sz="20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dirty="0" smtClean="0"/>
              <a:t>1825-64: Slave </a:t>
            </a:r>
            <a:r>
              <a:rPr lang="cs-CZ" sz="2000" b="1" dirty="0" err="1" smtClean="0"/>
              <a:t>Narratives</a:t>
            </a:r>
            <a:r>
              <a:rPr lang="cs-CZ" sz="2000" b="1" dirty="0"/>
              <a:t> </a:t>
            </a:r>
            <a:r>
              <a:rPr lang="cs-CZ" sz="2000" b="1" dirty="0" smtClean="0"/>
              <a:t>– </a:t>
            </a:r>
            <a:r>
              <a:rPr lang="cs-CZ" sz="2000" b="1" dirty="0" err="1" smtClean="0"/>
              <a:t>mostly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dealing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with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horrors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slavery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escape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from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it</a:t>
            </a:r>
            <a:r>
              <a:rPr lang="cs-CZ" sz="2000" b="1" dirty="0" smtClean="0"/>
              <a:t>.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written</a:t>
            </a:r>
            <a:r>
              <a:rPr lang="cs-CZ" sz="2000" dirty="0" smtClean="0"/>
              <a:t> up by </a:t>
            </a:r>
            <a:r>
              <a:rPr lang="cs-CZ" sz="2000" dirty="0" err="1" smtClean="0"/>
              <a:t>Northern</a:t>
            </a:r>
            <a:r>
              <a:rPr lang="cs-CZ" sz="2000" dirty="0" smtClean="0"/>
              <a:t> </a:t>
            </a:r>
            <a:r>
              <a:rPr lang="cs-CZ" sz="2000" dirty="0" err="1" smtClean="0"/>
              <a:t>Abolitionists</a:t>
            </a:r>
            <a:r>
              <a:rPr lang="cs-CZ" sz="2000" dirty="0" smtClean="0"/>
              <a:t> </a:t>
            </a:r>
            <a:r>
              <a:rPr lang="cs-CZ" sz="2000" dirty="0" err="1" smtClean="0"/>
              <a:t>according</a:t>
            </a:r>
            <a:r>
              <a:rPr lang="cs-CZ" sz="2000" dirty="0" smtClean="0"/>
              <a:t> to a </a:t>
            </a:r>
            <a:r>
              <a:rPr lang="cs-CZ" sz="2000" dirty="0" err="1" smtClean="0"/>
              <a:t>prepared</a:t>
            </a:r>
            <a:r>
              <a:rPr lang="cs-CZ" sz="2000" dirty="0" smtClean="0"/>
              <a:t> </a:t>
            </a:r>
            <a:r>
              <a:rPr lang="cs-CZ" sz="2000" dirty="0" err="1" smtClean="0"/>
              <a:t>scheme</a:t>
            </a:r>
            <a:r>
              <a:rPr lang="cs-CZ" sz="2000" dirty="0" smtClean="0"/>
              <a:t> and </a:t>
            </a:r>
            <a:r>
              <a:rPr lang="cs-CZ" sz="2000" dirty="0" err="1" smtClean="0"/>
              <a:t>published</a:t>
            </a:r>
            <a:r>
              <a:rPr lang="cs-CZ" sz="2000" dirty="0" smtClean="0"/>
              <a:t> by </a:t>
            </a:r>
            <a:r>
              <a:rPr lang="cs-CZ" sz="2000" dirty="0" err="1" smtClean="0"/>
              <a:t>Abolitionist</a:t>
            </a:r>
            <a:r>
              <a:rPr lang="cs-CZ" sz="2000" dirty="0" smtClean="0"/>
              <a:t> </a:t>
            </a:r>
            <a:r>
              <a:rPr lang="cs-CZ" sz="2000" dirty="0" err="1" smtClean="0"/>
              <a:t>presses</a:t>
            </a:r>
            <a:r>
              <a:rPr lang="cs-CZ" sz="2000" dirty="0" smtClean="0"/>
              <a:t> (</a:t>
            </a:r>
            <a:r>
              <a:rPr lang="cs-CZ" sz="2000" dirty="0" err="1" smtClean="0"/>
              <a:t>mainly</a:t>
            </a:r>
            <a:r>
              <a:rPr lang="cs-CZ" sz="2000" dirty="0" smtClean="0"/>
              <a:t> by William </a:t>
            </a:r>
            <a:r>
              <a:rPr lang="cs-CZ" sz="2000" dirty="0" err="1" smtClean="0"/>
              <a:t>Lloyd</a:t>
            </a:r>
            <a:r>
              <a:rPr lang="cs-CZ" sz="2000" dirty="0" smtClean="0"/>
              <a:t> </a:t>
            </a:r>
            <a:r>
              <a:rPr lang="cs-CZ" sz="2000" dirty="0" err="1" smtClean="0"/>
              <a:t>Garrison</a:t>
            </a:r>
            <a:r>
              <a:rPr lang="cs-CZ" sz="2000" dirty="0" smtClean="0"/>
              <a:t> – </a:t>
            </a:r>
            <a:r>
              <a:rPr lang="cs-CZ" sz="2000" dirty="0" err="1" smtClean="0"/>
              <a:t>see</a:t>
            </a:r>
            <a:r>
              <a:rPr lang="cs-CZ" sz="2000" dirty="0" smtClean="0"/>
              <a:t> </a:t>
            </a:r>
            <a:r>
              <a:rPr lang="cs-CZ" sz="2000" dirty="0" err="1" smtClean="0"/>
              <a:t>slide</a:t>
            </a:r>
            <a:r>
              <a:rPr lang="cs-CZ" sz="2000" dirty="0" smtClean="0"/>
              <a:t> 2). </a:t>
            </a:r>
            <a:r>
              <a:rPr lang="cs-CZ" sz="2000" dirty="0" err="1" smtClean="0"/>
              <a:t>The</a:t>
            </a:r>
            <a:r>
              <a:rPr lang="cs-CZ" sz="2000" dirty="0" smtClean="0"/>
              <a:t> most </a:t>
            </a:r>
            <a:r>
              <a:rPr lang="cs-CZ" sz="2000" dirty="0" err="1" smtClean="0"/>
              <a:t>important</a:t>
            </a:r>
            <a:r>
              <a:rPr lang="cs-CZ" sz="2000" dirty="0" smtClean="0"/>
              <a:t> </a:t>
            </a:r>
            <a:r>
              <a:rPr lang="cs-CZ" sz="2000" dirty="0" err="1" smtClean="0"/>
              <a:t>ones</a:t>
            </a:r>
            <a:r>
              <a:rPr lang="cs-CZ" sz="2000" dirty="0" smtClean="0"/>
              <a:t> - not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factually</a:t>
            </a:r>
            <a:r>
              <a:rPr lang="cs-CZ" sz="2000" dirty="0" smtClean="0"/>
              <a:t>, but in </a:t>
            </a:r>
            <a:r>
              <a:rPr lang="cs-CZ" sz="2000" dirty="0" err="1" smtClean="0"/>
              <a:t>literary</a:t>
            </a:r>
            <a:r>
              <a:rPr lang="cs-CZ" sz="2000" dirty="0" smtClean="0"/>
              <a:t> </a:t>
            </a:r>
            <a:r>
              <a:rPr lang="cs-CZ" sz="2000" dirty="0" err="1" smtClean="0"/>
              <a:t>terms</a:t>
            </a:r>
            <a:r>
              <a:rPr lang="cs-CZ" sz="2000" dirty="0" smtClean="0"/>
              <a:t> – are: </a:t>
            </a:r>
            <a:r>
              <a:rPr lang="cs-CZ" sz="2000" b="1" i="1" dirty="0" err="1" smtClean="0"/>
              <a:t>Narrative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Life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of</a:t>
            </a:r>
            <a:r>
              <a:rPr lang="cs-CZ" sz="2000" b="1" i="1" dirty="0" smtClean="0"/>
              <a:t> Frederick </a:t>
            </a:r>
            <a:r>
              <a:rPr lang="cs-CZ" sz="2000" b="1" i="1" dirty="0" err="1" smtClean="0"/>
              <a:t>Douglass</a:t>
            </a:r>
            <a:r>
              <a:rPr lang="cs-CZ" sz="2000" b="1" i="1" dirty="0" smtClean="0"/>
              <a:t>, </a:t>
            </a:r>
            <a:r>
              <a:rPr lang="cs-CZ" sz="2000" b="1" i="1" dirty="0" err="1" smtClean="0"/>
              <a:t>An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American</a:t>
            </a:r>
            <a:r>
              <a:rPr lang="cs-CZ" sz="2000" b="1" i="1" dirty="0" smtClean="0"/>
              <a:t> Slave</a:t>
            </a:r>
            <a:r>
              <a:rPr lang="cs-CZ" sz="2000" b="1" dirty="0" smtClean="0"/>
              <a:t> </a:t>
            </a:r>
            <a:r>
              <a:rPr lang="cs-CZ" sz="2000" dirty="0" smtClean="0"/>
              <a:t>(1845) and </a:t>
            </a:r>
            <a:r>
              <a:rPr lang="cs-CZ" sz="2000" b="1" dirty="0" smtClean="0"/>
              <a:t>Harriet </a:t>
            </a:r>
            <a:r>
              <a:rPr lang="cs-CZ" sz="2000" b="1" dirty="0" err="1" smtClean="0"/>
              <a:t>Jacobs</a:t>
            </a:r>
            <a:r>
              <a:rPr lang="cs-CZ" sz="2000" b="1" dirty="0" smtClean="0"/>
              <a:t>‘ </a:t>
            </a:r>
            <a:r>
              <a:rPr lang="cs-CZ" sz="2000" b="1" i="1" dirty="0" err="1" smtClean="0"/>
              <a:t>Incidents</a:t>
            </a:r>
            <a:r>
              <a:rPr lang="cs-CZ" sz="2000" b="1" i="1" dirty="0" smtClean="0"/>
              <a:t> in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/>
              <a:t>L</a:t>
            </a:r>
            <a:r>
              <a:rPr lang="cs-CZ" sz="2000" b="1" i="1" dirty="0" err="1" smtClean="0"/>
              <a:t>ife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of</a:t>
            </a:r>
            <a:r>
              <a:rPr lang="cs-CZ" sz="2000" b="1" i="1" dirty="0" smtClean="0"/>
              <a:t> a Slave Girl</a:t>
            </a:r>
            <a:r>
              <a:rPr lang="cs-CZ" sz="2000" b="1" dirty="0" smtClean="0"/>
              <a:t> </a:t>
            </a:r>
            <a:r>
              <a:rPr lang="cs-CZ" sz="2000" dirty="0" smtClean="0"/>
              <a:t>(1861).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5" name="Zástupný symbol pro obsah 4" descr="https://upload.wikimedia.org/wikipedia/commons/c/c0/Daniel_Orme%2C_W._Denton_-_Olaudah_Equiano_%28Gustavus_Vassa%29%2C_178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5607" r="8762" b="24826"/>
          <a:stretch/>
        </p:blipFill>
        <p:spPr bwMode="auto">
          <a:xfrm>
            <a:off x="9735966" y="697902"/>
            <a:ext cx="2373283" cy="3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https://upload.wikimedia.org/wikipedia/commons/e/ef/Phillis_Wheatley_frontispie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65" y="3793901"/>
            <a:ext cx="2381718" cy="30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8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9127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Arial Black" panose="020B0A04020102020204" pitchFamily="34" charset="0"/>
              </a:rPr>
              <a:t>Slave </a:t>
            </a:r>
            <a:r>
              <a:rPr lang="cs-CZ" sz="3200" dirty="0" err="1" smtClean="0">
                <a:latin typeface="Arial Black" panose="020B0A04020102020204" pitchFamily="34" charset="0"/>
              </a:rPr>
              <a:t>Narratives</a:t>
            </a:r>
            <a:r>
              <a:rPr lang="cs-CZ" sz="3200" dirty="0" smtClean="0">
                <a:latin typeface="Arial Black" panose="020B0A04020102020204" pitchFamily="34" charset="0"/>
              </a:rPr>
              <a:t>: Frederick </a:t>
            </a:r>
            <a:r>
              <a:rPr lang="cs-CZ" sz="3200" dirty="0" err="1" smtClean="0">
                <a:latin typeface="Arial Black" panose="020B0A04020102020204" pitchFamily="34" charset="0"/>
              </a:rPr>
              <a:t>Douglass</a:t>
            </a:r>
            <a:r>
              <a:rPr lang="cs-CZ" sz="3200" dirty="0" smtClean="0">
                <a:latin typeface="Arial Black" panose="020B0A04020102020204" pitchFamily="34" charset="0"/>
              </a:rPr>
              <a:t> (c. 1818-95)</a:t>
            </a:r>
            <a:br>
              <a:rPr lang="cs-CZ" sz="3200" dirty="0" smtClean="0">
                <a:latin typeface="Arial Black" panose="020B0A04020102020204" pitchFamily="34" charset="0"/>
              </a:rPr>
            </a:br>
            <a:r>
              <a:rPr lang="cs-CZ" sz="3200" dirty="0" smtClean="0">
                <a:latin typeface="Arial Black" panose="020B0A04020102020204" pitchFamily="34" charset="0"/>
              </a:rPr>
              <a:t>and Harriet </a:t>
            </a:r>
            <a:r>
              <a:rPr lang="cs-CZ" sz="3200" dirty="0" err="1" smtClean="0">
                <a:latin typeface="Arial Black" panose="020B0A04020102020204" pitchFamily="34" charset="0"/>
              </a:rPr>
              <a:t>Jacobs</a:t>
            </a:r>
            <a:r>
              <a:rPr lang="cs-CZ" sz="3200" dirty="0" smtClean="0">
                <a:latin typeface="Arial Black" panose="020B0A04020102020204" pitchFamily="34" charset="0"/>
              </a:rPr>
              <a:t> (1813/15-97)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2" y="1025236"/>
            <a:ext cx="9924837" cy="59759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Douglass‘ </a:t>
            </a:r>
            <a:r>
              <a:rPr lang="en-GB" sz="2200" b="1" i="1" dirty="0" smtClean="0">
                <a:solidFill>
                  <a:srgbClr val="7030A0"/>
                </a:solidFill>
              </a:rPr>
              <a:t>Narrative of the Life of an American Slave </a:t>
            </a:r>
            <a:r>
              <a:rPr lang="en-GB" sz="22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proves that </a:t>
            </a:r>
            <a:r>
              <a:rPr lang="en-GB" sz="2000" b="1" dirty="0" smtClean="0"/>
              <a:t>powerless people, excluded from civic society, can deal with the basic questions of freedom and choice more successfully</a:t>
            </a:r>
            <a:r>
              <a:rPr lang="en-GB" sz="2000" dirty="0" smtClean="0"/>
              <a:t> </a:t>
            </a:r>
            <a:r>
              <a:rPr lang="en-GB" sz="2000" b="1" dirty="0" smtClean="0"/>
              <a:t>than free citizens</a:t>
            </a:r>
            <a:r>
              <a:rPr lang="en-GB" sz="2000" dirty="0" smtClean="0"/>
              <a:t>.</a:t>
            </a:r>
            <a:r>
              <a:rPr lang="en-GB" sz="2000" i="1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demonstrates the</a:t>
            </a:r>
            <a:r>
              <a:rPr lang="en-GB" sz="2000" b="1" dirty="0" smtClean="0"/>
              <a:t> narrator‘s fortitude and</a:t>
            </a:r>
            <a:r>
              <a:rPr lang="en-GB" sz="2000" dirty="0" smtClean="0"/>
              <a:t> </a:t>
            </a:r>
            <a:r>
              <a:rPr lang="en-GB" sz="2000" b="1" dirty="0" smtClean="0"/>
              <a:t>resistance against the dehumanizing and</a:t>
            </a:r>
            <a:r>
              <a:rPr lang="en-GB" sz="2000" dirty="0" smtClean="0"/>
              <a:t> </a:t>
            </a:r>
            <a:r>
              <a:rPr lang="en-GB" sz="2000" b="1" dirty="0" smtClean="0"/>
              <a:t>sadistic violence</a:t>
            </a:r>
            <a:r>
              <a:rPr lang="en-GB" sz="2000" dirty="0" smtClean="0"/>
              <a:t> to which his body and soul are exposed. This resistance is </a:t>
            </a:r>
            <a:r>
              <a:rPr lang="en-GB" sz="2000" b="1" dirty="0" smtClean="0"/>
              <a:t>dictated by the necessity of survival</a:t>
            </a:r>
            <a:r>
              <a:rPr lang="en-GB" sz="2000" dirty="0" smtClean="0"/>
              <a:t>: </a:t>
            </a:r>
            <a:r>
              <a:rPr lang="en-GB" sz="2000" b="1" dirty="0" smtClean="0"/>
              <a:t>it never needs any “higher” idea</a:t>
            </a:r>
            <a:r>
              <a:rPr lang="en-GB" sz="2000" dirty="0" smtClean="0"/>
              <a:t> (e.g., human dignity) </a:t>
            </a:r>
            <a:r>
              <a:rPr lang="en-GB" sz="2000" b="1" dirty="0" smtClean="0"/>
              <a:t>as a justification.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acknowledges </a:t>
            </a:r>
            <a:r>
              <a:rPr lang="en-GB" sz="2000" b="1" dirty="0" smtClean="0"/>
              <a:t>the value of reading and learning for his survival</a:t>
            </a:r>
            <a:r>
              <a:rPr lang="en-GB" sz="2000" dirty="0" smtClean="0"/>
              <a:t>, and is also positive about </a:t>
            </a:r>
            <a:r>
              <a:rPr lang="en-GB" sz="2000" b="1" dirty="0" smtClean="0"/>
              <a:t>the value of the trade</a:t>
            </a:r>
            <a:r>
              <a:rPr lang="en-GB" sz="2000" dirty="0" smtClean="0"/>
              <a:t> (carpentry) </a:t>
            </a:r>
            <a:r>
              <a:rPr lang="en-GB" sz="2000" b="1" dirty="0" smtClean="0"/>
              <a:t>in which he was trained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shows that </a:t>
            </a:r>
            <a:r>
              <a:rPr lang="en-GB" sz="2000" b="1" dirty="0" smtClean="0"/>
              <a:t>the narrator‘s decision to escape was made in regard for the danger of his</a:t>
            </a:r>
            <a:r>
              <a:rPr lang="en-GB" sz="2000" dirty="0" smtClean="0"/>
              <a:t> </a:t>
            </a:r>
            <a:r>
              <a:rPr lang="en-GB" sz="2000" b="1" dirty="0" smtClean="0"/>
              <a:t>resorting to</a:t>
            </a:r>
            <a:r>
              <a:rPr lang="en-GB" sz="2000" dirty="0" smtClean="0"/>
              <a:t> </a:t>
            </a:r>
            <a:r>
              <a:rPr lang="en-GB" sz="2000" b="1" dirty="0" smtClean="0"/>
              <a:t>physical violence against his maste</a:t>
            </a:r>
            <a:r>
              <a:rPr lang="en-GB" sz="2000" dirty="0" smtClean="0"/>
              <a:t>r which would have tragic consequences.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an </a:t>
            </a:r>
            <a:r>
              <a:rPr lang="en-GB" sz="2000" b="1" dirty="0" smtClean="0"/>
              <a:t>“Appendix”</a:t>
            </a:r>
            <a:r>
              <a:rPr lang="en-GB" sz="2000" dirty="0" smtClean="0"/>
              <a:t> to the narrative </a:t>
            </a:r>
            <a:r>
              <a:rPr lang="en-GB" sz="2000" b="1" dirty="0" smtClean="0"/>
              <a:t>severely criticizes segregation: </a:t>
            </a:r>
            <a:r>
              <a:rPr lang="en-GB" sz="2000" dirty="0" smtClean="0"/>
              <a:t>the</a:t>
            </a:r>
            <a:r>
              <a:rPr lang="en-GB" sz="2000" b="1" dirty="0" smtClean="0"/>
              <a:t> </a:t>
            </a:r>
            <a:r>
              <a:rPr lang="en-GB" sz="2000" dirty="0" smtClean="0"/>
              <a:t>Southern society where “the slave prison and the church stand near each other.”</a:t>
            </a:r>
            <a:r>
              <a:rPr lang="en-GB" sz="20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Jacobs‘ </a:t>
            </a:r>
            <a:r>
              <a:rPr lang="en-GB" sz="2200" b="1" i="1" dirty="0" smtClean="0">
                <a:solidFill>
                  <a:srgbClr val="7030A0"/>
                </a:solidFill>
              </a:rPr>
              <a:t>Incidents in the Life of a Slave Girl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published under a pseudonym </a:t>
            </a:r>
            <a:r>
              <a:rPr lang="en-GB" sz="2000" b="1" dirty="0" smtClean="0"/>
              <a:t>Linda Brent </a:t>
            </a:r>
            <a:r>
              <a:rPr lang="en-GB" sz="2000" dirty="0" smtClean="0"/>
              <a:t>and edited by </a:t>
            </a:r>
            <a:r>
              <a:rPr lang="en-GB" sz="2000" b="1" dirty="0" smtClean="0"/>
              <a:t>Lydia Maria Child </a:t>
            </a:r>
            <a:r>
              <a:rPr lang="en-GB" sz="2000" dirty="0" smtClean="0"/>
              <a:t>(1802-80), a novelist, women rights activist and Abolitionist.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the book is </a:t>
            </a:r>
            <a:r>
              <a:rPr lang="en-GB" sz="2000" b="1" dirty="0" smtClean="0"/>
              <a:t>aimed at white Northern </a:t>
            </a:r>
            <a:r>
              <a:rPr lang="en-GB" sz="2000" b="1" dirty="0" smtClean="0"/>
              <a:t>women</a:t>
            </a:r>
            <a:r>
              <a:rPr lang="en-GB" sz="2000" dirty="0" smtClean="0"/>
              <a:t> </a:t>
            </a:r>
            <a:r>
              <a:rPr lang="en-GB" sz="2000" dirty="0" smtClean="0"/>
              <a:t>to </a:t>
            </a:r>
            <a:r>
              <a:rPr lang="en-GB" sz="2000" dirty="0" smtClean="0"/>
              <a:t>demo</a:t>
            </a:r>
            <a:r>
              <a:rPr lang="cs-CZ" sz="2000" dirty="0" smtClean="0"/>
              <a:t>n</a:t>
            </a:r>
            <a:r>
              <a:rPr lang="en-GB" sz="2000" dirty="0" err="1" smtClean="0"/>
              <a:t>strate</a:t>
            </a:r>
            <a:r>
              <a:rPr lang="en-GB" sz="2000" dirty="0" smtClean="0"/>
              <a:t> </a:t>
            </a:r>
            <a:r>
              <a:rPr lang="en-GB" sz="2000" dirty="0" smtClean="0"/>
              <a:t>the </a:t>
            </a:r>
            <a:r>
              <a:rPr lang="en-GB" sz="2000" b="1" dirty="0" smtClean="0"/>
              <a:t>violence against women in slavery: </a:t>
            </a:r>
            <a:r>
              <a:rPr lang="en-GB" sz="2000" dirty="0" smtClean="0"/>
              <a:t>Jacobs was exposed to </a:t>
            </a:r>
            <a:r>
              <a:rPr lang="en-GB" sz="2000" b="1" dirty="0" smtClean="0"/>
              <a:t>sexual harassment</a:t>
            </a:r>
            <a:r>
              <a:rPr lang="en-GB" sz="2000" dirty="0" smtClean="0"/>
              <a:t> from the age of 12 and her </a:t>
            </a:r>
            <a:r>
              <a:rPr lang="en-GB" sz="2000" b="1" dirty="0" smtClean="0"/>
              <a:t>rights to have a home and family of her own were denied and trampled on</a:t>
            </a:r>
            <a:r>
              <a:rPr lang="en-GB" sz="2000" dirty="0" smtClean="0"/>
              <a:t>. Abused by their owners, African-</a:t>
            </a:r>
            <a:r>
              <a:rPr lang="en-GB" sz="2000" b="1" dirty="0" smtClean="0"/>
              <a:t>American women cannot be in control of their virtue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showing </a:t>
            </a:r>
            <a:r>
              <a:rPr lang="en-GB" sz="2000" b="1" dirty="0" smtClean="0"/>
              <a:t>the falsity of the Cult of True </a:t>
            </a:r>
            <a:r>
              <a:rPr lang="en-GB" sz="2000" b="1" dirty="0" smtClean="0"/>
              <a:t>Womanhood </a:t>
            </a:r>
            <a:r>
              <a:rPr lang="en-GB" sz="2000" b="1" dirty="0" smtClean="0"/>
              <a:t>produced by ladies‘ magazines</a:t>
            </a:r>
            <a:r>
              <a:rPr lang="en-GB" sz="2000" dirty="0" smtClean="0"/>
              <a:t> (piety, purity, domesticity, submissiveness</a:t>
            </a:r>
            <a:r>
              <a:rPr lang="en-GB" sz="2000" dirty="0" smtClean="0"/>
              <a:t>) </a:t>
            </a:r>
            <a:r>
              <a:rPr lang="en-GB" sz="2000" dirty="0" smtClean="0"/>
              <a:t>and establishing </a:t>
            </a:r>
            <a:r>
              <a:rPr lang="en-GB" sz="2000" b="1" dirty="0" smtClean="0"/>
              <a:t>a new model of the Black mother and wife.</a:t>
            </a:r>
          </a:p>
        </p:txBody>
      </p:sp>
      <p:pic>
        <p:nvPicPr>
          <p:cNvPr id="5" name="Zástupný symbol pro obsah 4" descr="https://upload.wikimedia.org/wikipedia/commons/e/ee/Gilbert_Studios_photograph_of_Harriet_Jacobs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 t="9919" r="7407" b="17532"/>
          <a:stretch/>
        </p:blipFill>
        <p:spPr bwMode="auto">
          <a:xfrm>
            <a:off x="9924836" y="3525131"/>
            <a:ext cx="2267164" cy="3332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https://upload.wikimedia.org/wikipedia/commons/c/c5/Frederick_Douglass_%28circa_1879%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17297" r="4990" b="12946"/>
          <a:stretch/>
        </p:blipFill>
        <p:spPr bwMode="auto">
          <a:xfrm>
            <a:off x="9949487" y="825131"/>
            <a:ext cx="2242513" cy="27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46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" y="1"/>
            <a:ext cx="12192002" cy="60036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Arial Black" panose="020B0A04020102020204" pitchFamily="34" charset="0"/>
              </a:rPr>
              <a:t>Post-</a:t>
            </a:r>
            <a:r>
              <a:rPr lang="cs-CZ" sz="3200" dirty="0" err="1" smtClean="0">
                <a:latin typeface="Arial Black" panose="020B0A04020102020204" pitchFamily="34" charset="0"/>
              </a:rPr>
              <a:t>bellum</a:t>
            </a:r>
            <a:r>
              <a:rPr lang="cs-CZ" sz="3200" dirty="0" smtClean="0"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latin typeface="Arial Black" panose="020B0A04020102020204" pitchFamily="34" charset="0"/>
              </a:rPr>
              <a:t>South</a:t>
            </a:r>
            <a:r>
              <a:rPr lang="cs-CZ" sz="3200" dirty="0" smtClean="0">
                <a:latin typeface="Arial Black" panose="020B0A04020102020204" pitchFamily="34" charset="0"/>
              </a:rPr>
              <a:t> and </a:t>
            </a:r>
            <a:r>
              <a:rPr lang="cs-CZ" sz="3200" dirty="0" err="1" smtClean="0">
                <a:latin typeface="Arial Black" panose="020B0A04020102020204" pitchFamily="34" charset="0"/>
              </a:rPr>
              <a:t>Beginnings</a:t>
            </a:r>
            <a:r>
              <a:rPr lang="cs-CZ" sz="3200" dirty="0" smtClean="0"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latin typeface="Arial Black" panose="020B0A04020102020204" pitchFamily="34" charset="0"/>
              </a:rPr>
              <a:t>of</a:t>
            </a:r>
            <a:r>
              <a:rPr lang="cs-CZ" sz="3200" dirty="0" smtClean="0"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latin typeface="Arial Black" panose="020B0A04020102020204" pitchFamily="34" charset="0"/>
              </a:rPr>
              <a:t>Emancipation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498764"/>
            <a:ext cx="9365674" cy="653010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Southern Local </a:t>
            </a:r>
            <a:r>
              <a:rPr lang="en-GB" sz="2000" b="1" dirty="0" err="1" smtClean="0">
                <a:solidFill>
                  <a:srgbClr val="7030A0"/>
                </a:solidFill>
              </a:rPr>
              <a:t>Color</a:t>
            </a:r>
            <a:r>
              <a:rPr lang="en-GB" sz="2000" b="1" dirty="0" smtClean="0">
                <a:solidFill>
                  <a:srgbClr val="7030A0"/>
                </a:solidFill>
              </a:rPr>
              <a:t> Writers</a:t>
            </a:r>
            <a:r>
              <a:rPr lang="en-GB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Charles W. Chesnutt </a:t>
            </a:r>
            <a:r>
              <a:rPr lang="en-GB" sz="2000" dirty="0" smtClean="0"/>
              <a:t>(1858-1932): collection of </a:t>
            </a:r>
            <a:r>
              <a:rPr lang="en-GB" sz="2000" b="1" dirty="0" smtClean="0"/>
              <a:t>tales in North-Carolina dialect of African-American English</a:t>
            </a:r>
            <a:r>
              <a:rPr lang="en-GB" sz="2000" dirty="0" smtClean="0"/>
              <a:t> - </a:t>
            </a:r>
            <a:r>
              <a:rPr lang="en-GB" sz="2000" b="1" i="1" dirty="0" smtClean="0"/>
              <a:t>The Conjure Woman </a:t>
            </a:r>
            <a:r>
              <a:rPr lang="en-GB" sz="2000" dirty="0" smtClean="0"/>
              <a:t>(1899). Focusing on </a:t>
            </a:r>
            <a:r>
              <a:rPr lang="en-GB" sz="2000" b="1" dirty="0" smtClean="0"/>
              <a:t>the problems of racial identity: “mixed </a:t>
            </a:r>
            <a:r>
              <a:rPr lang="en-GB" sz="2000" b="1" dirty="0" err="1" smtClean="0"/>
              <a:t>race,”“passing</a:t>
            </a:r>
            <a:r>
              <a:rPr lang="en-GB" sz="2000" b="1" dirty="0" smtClean="0"/>
              <a:t>”</a:t>
            </a:r>
            <a:r>
              <a:rPr lang="en-GB" sz="2000" dirty="0" smtClean="0"/>
              <a:t> (for a white person</a:t>
            </a:r>
            <a:r>
              <a:rPr lang="cs-CZ" sz="2000" dirty="0" smtClean="0"/>
              <a:t>: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en-GB" sz="2000" dirty="0" smtClean="0"/>
              <a:t>was also </a:t>
            </a:r>
            <a:r>
              <a:rPr lang="cs-CZ" sz="2000" dirty="0" err="1" smtClean="0"/>
              <a:t>Chesnutt‘s</a:t>
            </a:r>
            <a:r>
              <a:rPr lang="en-GB" sz="2000" dirty="0" smtClean="0"/>
              <a:t> case): </a:t>
            </a:r>
            <a:r>
              <a:rPr lang="en-GB" sz="2000" b="1" i="1" dirty="0" smtClean="0"/>
              <a:t>The Wife of His Youth and Other Stories of the </a:t>
            </a:r>
            <a:r>
              <a:rPr lang="en-GB" sz="2000" b="1" i="1" dirty="0" err="1" smtClean="0"/>
              <a:t>Color</a:t>
            </a:r>
            <a:r>
              <a:rPr lang="en-GB" sz="2000" b="1" i="1" dirty="0" smtClean="0"/>
              <a:t>-Line</a:t>
            </a:r>
            <a:r>
              <a:rPr lang="en-GB" sz="2000" dirty="0" smtClean="0"/>
              <a:t> (1899).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Northern African</a:t>
            </a:r>
            <a:r>
              <a:rPr lang="cs-CZ" sz="2000" b="1" dirty="0" smtClean="0">
                <a:solidFill>
                  <a:srgbClr val="7030A0"/>
                </a:solidFill>
              </a:rPr>
              <a:t>-</a:t>
            </a:r>
            <a:r>
              <a:rPr lang="en-GB" sz="2000" b="1" dirty="0" smtClean="0">
                <a:solidFill>
                  <a:srgbClr val="7030A0"/>
                </a:solidFill>
              </a:rPr>
              <a:t>American Authors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Paul Lawrence Dunbar </a:t>
            </a:r>
            <a:r>
              <a:rPr lang="en-GB" sz="2000" dirty="0" smtClean="0"/>
              <a:t>(1872-1906): a poet, novelist, essayist, playwright and polymath</a:t>
            </a:r>
            <a:r>
              <a:rPr lang="cs-CZ" sz="2000" dirty="0" smtClean="0"/>
              <a:t> </a:t>
            </a:r>
            <a:r>
              <a:rPr lang="en-GB" sz="2000" dirty="0"/>
              <a:t>born in </a:t>
            </a:r>
            <a:r>
              <a:rPr lang="en-GB" sz="2000" dirty="0" smtClean="0"/>
              <a:t>Ohio</a:t>
            </a:r>
            <a:r>
              <a:rPr lang="cs-CZ" sz="2000" dirty="0" smtClean="0"/>
              <a:t>, </a:t>
            </a:r>
            <a:r>
              <a:rPr lang="cs-CZ" sz="2000" dirty="0" err="1" smtClean="0"/>
              <a:t>died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tuberculosis</a:t>
            </a:r>
            <a:r>
              <a:rPr lang="en-GB" sz="2000" dirty="0" smtClean="0"/>
              <a:t>. Some of his works are  written in a rather archaic (ante-bellum) </a:t>
            </a:r>
            <a:r>
              <a:rPr lang="en-GB" sz="2000" b="1" dirty="0" smtClean="0"/>
              <a:t>African-American English</a:t>
            </a:r>
            <a:r>
              <a:rPr lang="en-GB" sz="2000" dirty="0" smtClean="0"/>
              <a:t>, but his style is colourful and rhetorically cultivated. Apart from his novels he was praised for his poetry: </a:t>
            </a:r>
            <a:r>
              <a:rPr lang="en-GB" sz="2000" b="1" i="1" dirty="0" smtClean="0"/>
              <a:t>Poems of Lowly Life</a:t>
            </a:r>
            <a:r>
              <a:rPr lang="en-GB" sz="2000" i="1" dirty="0" smtClean="0"/>
              <a:t> </a:t>
            </a:r>
            <a:r>
              <a:rPr lang="en-GB" sz="2000" dirty="0" smtClean="0"/>
              <a:t>(1896).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Ideologies of African-American Emancipation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Booker T. Washington</a:t>
            </a:r>
            <a:r>
              <a:rPr lang="en-GB" sz="2000" dirty="0" smtClean="0"/>
              <a:t> (1856-1915) </a:t>
            </a:r>
            <a:r>
              <a:rPr lang="en-GB" sz="2000" b="1" i="1" dirty="0" smtClean="0"/>
              <a:t>Up from Slavery </a:t>
            </a:r>
            <a:r>
              <a:rPr lang="en-GB" sz="2000" dirty="0" smtClean="0"/>
              <a:t>(1901) </a:t>
            </a:r>
            <a:r>
              <a:rPr lang="cs-CZ" sz="2000" dirty="0" smtClean="0"/>
              <a:t>a </a:t>
            </a:r>
            <a:r>
              <a:rPr lang="cs-CZ" sz="2000" dirty="0" err="1" smtClean="0"/>
              <a:t>book</a:t>
            </a:r>
            <a:r>
              <a:rPr lang="cs-CZ" sz="2000" dirty="0" smtClean="0"/>
              <a:t> </a:t>
            </a:r>
            <a:r>
              <a:rPr lang="en-GB" sz="2000" dirty="0" smtClean="0"/>
              <a:t>based on </a:t>
            </a:r>
            <a:r>
              <a:rPr lang="cs-CZ" sz="2000" dirty="0" smtClean="0"/>
              <a:t>his</a:t>
            </a:r>
            <a:r>
              <a:rPr lang="en-GB" sz="2000" dirty="0" smtClean="0"/>
              <a:t> speech which inaugurated the Atlanta Exhibition (1895). The speech was known as </a:t>
            </a:r>
            <a:r>
              <a:rPr lang="en-GB" sz="2000" b="1" dirty="0" smtClean="0"/>
              <a:t>The Atlanta Compromise</a:t>
            </a:r>
            <a:r>
              <a:rPr lang="cs-CZ" sz="2000" b="1" dirty="0" smtClean="0"/>
              <a:t>, </a:t>
            </a:r>
            <a:r>
              <a:rPr lang="en-GB" sz="2000" dirty="0" smtClean="0"/>
              <a:t>made to </a:t>
            </a:r>
            <a:r>
              <a:rPr lang="en-GB" sz="2000" b="1" dirty="0" smtClean="0"/>
              <a:t>check the upheaval of racism</a:t>
            </a:r>
            <a:r>
              <a:rPr lang="en-GB" sz="2000" dirty="0" smtClean="0"/>
              <a:t> in the U.S</a:t>
            </a:r>
            <a:r>
              <a:rPr lang="cs-CZ" sz="2000" dirty="0" smtClean="0"/>
              <a:t>.:</a:t>
            </a:r>
            <a:r>
              <a:rPr lang="en-GB" sz="2000" dirty="0" smtClean="0"/>
              <a:t> </a:t>
            </a:r>
            <a:r>
              <a:rPr lang="cs-CZ" sz="2000" dirty="0" err="1" smtClean="0"/>
              <a:t>proposing</a:t>
            </a:r>
            <a:r>
              <a:rPr lang="cs-CZ" sz="2000" dirty="0" smtClean="0"/>
              <a:t> </a:t>
            </a:r>
            <a:r>
              <a:rPr lang="cs-CZ" sz="2000" b="1" dirty="0" smtClean="0"/>
              <a:t>a</a:t>
            </a:r>
            <a:r>
              <a:rPr lang="en-GB" sz="2000" b="1" dirty="0" err="1" smtClean="0"/>
              <a:t>daptation</a:t>
            </a:r>
            <a:r>
              <a:rPr lang="en-GB" sz="2000" b="1" dirty="0" smtClean="0"/>
              <a:t> of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blacks</a:t>
            </a:r>
            <a:r>
              <a:rPr lang="cs-CZ" sz="2000" b="1" dirty="0" smtClean="0"/>
              <a:t> </a:t>
            </a:r>
            <a:r>
              <a:rPr lang="en-GB" sz="2000" b="1" dirty="0" smtClean="0"/>
              <a:t>to the majority white society, based on their vocational training and </a:t>
            </a:r>
            <a:r>
              <a:rPr lang="cs-CZ" sz="2000" b="1" dirty="0" err="1" smtClean="0"/>
              <a:t>aided</a:t>
            </a:r>
            <a:r>
              <a:rPr lang="cs-CZ" sz="2000" b="1" dirty="0" smtClean="0"/>
              <a:t> by </a:t>
            </a:r>
            <a:r>
              <a:rPr lang="en-GB" sz="2000" b="1" dirty="0" smtClean="0"/>
              <a:t>white philanthropism</a:t>
            </a:r>
            <a:r>
              <a:rPr lang="en-GB" sz="2000" dirty="0" smtClean="0"/>
              <a:t>. Necessity to </a:t>
            </a:r>
            <a:r>
              <a:rPr lang="en-GB" sz="2000" b="1" dirty="0" smtClean="0"/>
              <a:t>continue segregation </a:t>
            </a:r>
            <a:r>
              <a:rPr lang="en-GB" sz="2000" dirty="0" smtClean="0"/>
              <a:t>in the Southern states.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Values of African-American Society and Culture (e.g., the blues)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Explored and emphasized by </a:t>
            </a:r>
            <a:r>
              <a:rPr lang="en-GB" sz="2000" b="1" dirty="0" smtClean="0"/>
              <a:t>W.E.B. Du Bois </a:t>
            </a:r>
            <a:r>
              <a:rPr lang="en-GB" sz="2000" dirty="0" smtClean="0"/>
              <a:t>(1868-1963), the antagonist of B</a:t>
            </a:r>
            <a:r>
              <a:rPr lang="cs-CZ" sz="2000" dirty="0" err="1" smtClean="0"/>
              <a:t>ooker</a:t>
            </a:r>
            <a:r>
              <a:rPr lang="cs-CZ" sz="2000" dirty="0" smtClean="0"/>
              <a:t> </a:t>
            </a:r>
            <a:r>
              <a:rPr lang="en-GB" sz="2000" dirty="0" smtClean="0"/>
              <a:t>T. Washington. Du Bois wrote </a:t>
            </a:r>
            <a:r>
              <a:rPr lang="en-GB" sz="2000" b="1" dirty="0" smtClean="0"/>
              <a:t>the first sociological and cultural analysis of African-Americans, </a:t>
            </a:r>
            <a:r>
              <a:rPr lang="en-GB" sz="2000" b="1" i="1" dirty="0" smtClean="0"/>
              <a:t>The Souls of Black Folks </a:t>
            </a:r>
            <a:r>
              <a:rPr lang="en-GB" sz="2000" b="1" dirty="0" smtClean="0"/>
              <a:t>(1903)</a:t>
            </a:r>
            <a:r>
              <a:rPr lang="en-GB" sz="2000" dirty="0" smtClean="0"/>
              <a:t> stressing </a:t>
            </a:r>
            <a:r>
              <a:rPr lang="en-GB" sz="2000" b="1" dirty="0" smtClean="0"/>
              <a:t>the authenticity and power of their culture</a:t>
            </a:r>
            <a:r>
              <a:rPr lang="en-GB" sz="2000" dirty="0" smtClean="0"/>
              <a:t>. Sadly, his sociological and ethnological work was informed by the </a:t>
            </a:r>
            <a:r>
              <a:rPr lang="en-GB" sz="2000" b="1" dirty="0" smtClean="0"/>
              <a:t>racist theories of German nationalists</a:t>
            </a:r>
            <a:r>
              <a:rPr lang="en-GB" sz="2000" dirty="0" smtClean="0"/>
              <a:t>,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whom</a:t>
            </a:r>
            <a:r>
              <a:rPr lang="en-GB" sz="2000" dirty="0" smtClean="0"/>
              <a:t> he studied at </a:t>
            </a:r>
            <a:r>
              <a:rPr lang="en-GB" sz="2000" b="1" dirty="0" smtClean="0"/>
              <a:t>Humboldt University in Berlin</a:t>
            </a:r>
            <a:r>
              <a:rPr lang="en-GB" sz="2000" dirty="0" smtClean="0"/>
              <a:t>.</a:t>
            </a:r>
            <a:endParaRPr lang="en-GB" sz="2000" b="1" dirty="0" smtClean="0"/>
          </a:p>
        </p:txBody>
      </p:sp>
      <p:pic>
        <p:nvPicPr>
          <p:cNvPr id="5" name="Zástupný symbol pro obsah 4" descr="https://upload.wikimedia.org/wikipedia/commons/9/96/Charles_W_Chesnutt_4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28" y="989229"/>
            <a:ext cx="1440000" cy="200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upload.wikimedia.org/wikipedia/commons/a/af/Paul_Laurence_Dunbar_circa_189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r="14668" b="15184"/>
          <a:stretch/>
        </p:blipFill>
        <p:spPr bwMode="auto">
          <a:xfrm>
            <a:off x="10680528" y="989229"/>
            <a:ext cx="1512000" cy="1990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s://upload.wikimedia.org/wikipedia/commons/1/1b/Booker_T_Washington_retouched_flattened-crop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r="9504" b="14487"/>
          <a:stretch/>
        </p:blipFill>
        <p:spPr bwMode="auto">
          <a:xfrm>
            <a:off x="9246730" y="2992510"/>
            <a:ext cx="1459865" cy="2231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https://upload.wikimedia.org/wikipedia/commons/1/12/WEB_DuBois_191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r="9050" b="17360"/>
          <a:stretch/>
        </p:blipFill>
        <p:spPr bwMode="auto">
          <a:xfrm>
            <a:off x="10680528" y="2979506"/>
            <a:ext cx="1565604" cy="2244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192736" y="5413951"/>
            <a:ext cx="3054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Top: Charles W. </a:t>
            </a:r>
            <a:r>
              <a:rPr lang="cs-CZ" dirty="0" err="1" smtClean="0"/>
              <a:t>Chesnutt</a:t>
            </a:r>
            <a:r>
              <a:rPr lang="cs-CZ" dirty="0" smtClean="0"/>
              <a:t> – </a:t>
            </a:r>
            <a:r>
              <a:rPr lang="cs-CZ" dirty="0" err="1" smtClean="0"/>
              <a:t>left</a:t>
            </a:r>
            <a:endParaRPr lang="cs-CZ" dirty="0" smtClean="0"/>
          </a:p>
          <a:p>
            <a:r>
              <a:rPr lang="cs-CZ" dirty="0" smtClean="0"/>
              <a:t>Paul </a:t>
            </a:r>
            <a:r>
              <a:rPr lang="cs-CZ" dirty="0" err="1" smtClean="0"/>
              <a:t>Lawrence</a:t>
            </a:r>
            <a:r>
              <a:rPr lang="cs-CZ" dirty="0" smtClean="0"/>
              <a:t> </a:t>
            </a:r>
            <a:r>
              <a:rPr lang="cs-CZ" dirty="0" err="1" smtClean="0"/>
              <a:t>Dunbar</a:t>
            </a:r>
            <a:r>
              <a:rPr lang="cs-CZ" dirty="0" smtClean="0"/>
              <a:t> – </a:t>
            </a:r>
            <a:r>
              <a:rPr lang="cs-CZ" dirty="0" err="1" smtClean="0"/>
              <a:t>right</a:t>
            </a:r>
            <a:endParaRPr lang="cs-CZ" dirty="0" smtClean="0"/>
          </a:p>
          <a:p>
            <a:r>
              <a:rPr lang="cs-CZ" dirty="0" err="1" smtClean="0"/>
              <a:t>Bottom</a:t>
            </a:r>
            <a:r>
              <a:rPr lang="cs-CZ" dirty="0" smtClean="0"/>
              <a:t>: </a:t>
            </a:r>
            <a:r>
              <a:rPr lang="cs-CZ" dirty="0" err="1" smtClean="0"/>
              <a:t>Booker</a:t>
            </a:r>
            <a:r>
              <a:rPr lang="cs-CZ" dirty="0" smtClean="0"/>
              <a:t> T. Washington</a:t>
            </a:r>
          </a:p>
          <a:p>
            <a:r>
              <a:rPr lang="cs-CZ" dirty="0" smtClean="0"/>
              <a:t>W.E.B.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Bois</a:t>
            </a:r>
            <a:r>
              <a:rPr lang="cs-CZ" dirty="0" smtClean="0"/>
              <a:t> - </a:t>
            </a:r>
            <a:r>
              <a:rPr lang="cs-CZ" dirty="0" err="1" smtClean="0"/>
              <a:t>right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19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9671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Harlem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Renaissance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73891" y="701963"/>
            <a:ext cx="9790546" cy="63453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Harlem</a:t>
            </a:r>
            <a:r>
              <a:rPr lang="en-GB" sz="2000" dirty="0" smtClean="0"/>
              <a:t> was an originally affluent white neighbourhood located mostly </a:t>
            </a:r>
            <a:r>
              <a:rPr lang="en-GB" sz="2000" b="1" dirty="0" smtClean="0"/>
              <a:t>on the Upper East Side of Manhattan, between 96th and 155th streets, close to the Harlem River</a:t>
            </a:r>
            <a:r>
              <a:rPr lang="en-GB" sz="2000" dirty="0" smtClean="0"/>
              <a:t>. At the beginning of the 20th century the real estate there started to lose its value and </a:t>
            </a:r>
            <a:r>
              <a:rPr lang="en-GB" sz="2000" b="1" dirty="0" smtClean="0"/>
              <a:t>the area was resettled by African-Americans</a:t>
            </a:r>
            <a:r>
              <a:rPr lang="en-GB" sz="2000" dirty="0" smtClean="0"/>
              <a:t>, many of them </a:t>
            </a:r>
            <a:r>
              <a:rPr lang="en-GB" sz="2000" b="1" dirty="0" smtClean="0"/>
              <a:t>escaping from the racist violence in the South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err="1" smtClean="0"/>
              <a:t>Harlem</a:t>
            </a:r>
            <a:r>
              <a:rPr lang="cs-CZ" sz="2000" dirty="0" smtClean="0"/>
              <a:t> </a:t>
            </a:r>
            <a:r>
              <a:rPr lang="cs-CZ" sz="2000" dirty="0" err="1" smtClean="0"/>
              <a:t>Renaissance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en-GB" sz="2000" b="1" dirty="0" smtClean="0"/>
              <a:t>first artistic movement of African-Americans </a:t>
            </a:r>
            <a:r>
              <a:rPr lang="en-GB" sz="2000" dirty="0" err="1" smtClean="0"/>
              <a:t>includ</a:t>
            </a:r>
            <a:r>
              <a:rPr lang="cs-CZ" sz="2000" dirty="0" err="1" smtClean="0"/>
              <a:t>ing</a:t>
            </a:r>
            <a:r>
              <a:rPr lang="en-GB" sz="2000" dirty="0" smtClean="0"/>
              <a:t> </a:t>
            </a:r>
            <a:r>
              <a:rPr lang="en-GB" sz="2000" b="1" dirty="0" smtClean="0"/>
              <a:t>poetry, fiction, theatre, jazz music and painting</a:t>
            </a:r>
            <a:r>
              <a:rPr lang="en-GB" sz="2000" dirty="0" smtClean="0"/>
              <a:t>. The main authors are </a:t>
            </a:r>
            <a:r>
              <a:rPr lang="en-GB" sz="2000" b="1" dirty="0" smtClean="0"/>
              <a:t>Langston Hughes </a:t>
            </a:r>
            <a:r>
              <a:rPr lang="en-GB" sz="2000" dirty="0" smtClean="0"/>
              <a:t>(1902-1967), </a:t>
            </a:r>
            <a:r>
              <a:rPr lang="en-GB" sz="2000" b="1" dirty="0" smtClean="0"/>
              <a:t>Zora Neale Hurston</a:t>
            </a:r>
            <a:r>
              <a:rPr lang="en-GB" sz="2000" dirty="0" smtClean="0"/>
              <a:t> (1891-1960) and </a:t>
            </a:r>
            <a:r>
              <a:rPr lang="en-GB" sz="2000" b="1" dirty="0" smtClean="0"/>
              <a:t>Jean Toomer</a:t>
            </a:r>
            <a:r>
              <a:rPr lang="en-GB" sz="2000" dirty="0" smtClean="0"/>
              <a:t> (1894-1967), but there were also others like the Jamaican poet </a:t>
            </a:r>
            <a:r>
              <a:rPr lang="en-GB" sz="2000" b="1" dirty="0" smtClean="0"/>
              <a:t>Claude McKay </a:t>
            </a:r>
            <a:r>
              <a:rPr lang="en-GB" sz="2000" dirty="0" smtClean="0"/>
              <a:t>(1890-1948), and American </a:t>
            </a:r>
            <a:r>
              <a:rPr lang="en-GB" sz="2000" b="1" dirty="0" err="1" smtClean="0"/>
              <a:t>Countee</a:t>
            </a:r>
            <a:r>
              <a:rPr lang="en-GB" sz="2000" b="1" dirty="0" smtClean="0"/>
              <a:t> Cullen</a:t>
            </a:r>
            <a:r>
              <a:rPr lang="en-GB" sz="2000" dirty="0" smtClean="0"/>
              <a:t> (1903-1946).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In his most important verse collection, </a:t>
            </a:r>
            <a:r>
              <a:rPr lang="en-GB" sz="2000" b="1" i="1" dirty="0" smtClean="0"/>
              <a:t>The Weary Blues</a:t>
            </a:r>
            <a:r>
              <a:rPr lang="en-GB" sz="2000" dirty="0" smtClean="0"/>
              <a:t> (1926), Langston Hughes expressed </a:t>
            </a:r>
            <a:r>
              <a:rPr lang="en-GB" sz="2000" b="1" dirty="0" smtClean="0"/>
              <a:t>the basis of African-American identity - the blues rhythm as a combination of bitterness and </a:t>
            </a:r>
            <a:r>
              <a:rPr lang="en-GB" sz="2000" b="1" dirty="0" err="1" smtClean="0"/>
              <a:t>ecstasis</a:t>
            </a:r>
            <a:r>
              <a:rPr lang="en-GB" sz="2000" b="1" dirty="0" smtClean="0"/>
              <a:t> – and the nostalgia for pristine tribal life in Africa. </a:t>
            </a:r>
            <a:r>
              <a:rPr lang="en-GB" sz="2000" dirty="0" smtClean="0"/>
              <a:t>The persona of </a:t>
            </a:r>
            <a:r>
              <a:rPr lang="en-GB" sz="2000" b="1" dirty="0" smtClean="0"/>
              <a:t>the black performer/singer dominating the poems </a:t>
            </a:r>
            <a:r>
              <a:rPr lang="en-GB" sz="2000" dirty="0" smtClean="0"/>
              <a:t>can represent </a:t>
            </a:r>
            <a:r>
              <a:rPr lang="en-GB" sz="2000" b="1" dirty="0" smtClean="0"/>
              <a:t>the mixture of tragic and comic, melancholy and grotesque</a:t>
            </a:r>
            <a:r>
              <a:rPr lang="en-GB" sz="2000" dirty="0" smtClean="0"/>
              <a:t> </a:t>
            </a:r>
            <a:r>
              <a:rPr lang="en-GB" sz="2000" b="1" dirty="0" smtClean="0"/>
              <a:t>in the black soul</a:t>
            </a:r>
            <a:r>
              <a:rPr lang="en-GB" sz="2000" dirty="0" smtClean="0"/>
              <a:t> and express </a:t>
            </a:r>
            <a:r>
              <a:rPr lang="en-GB" sz="2000" b="1" dirty="0" smtClean="0"/>
              <a:t>the yet unspoken desires and hopes.</a:t>
            </a:r>
            <a:r>
              <a:rPr lang="en-GB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For </a:t>
            </a:r>
            <a:r>
              <a:rPr lang="en-GB" sz="2000" b="1" dirty="0" smtClean="0"/>
              <a:t>Toomer</a:t>
            </a:r>
            <a:r>
              <a:rPr lang="en-GB" sz="2000" dirty="0" smtClean="0"/>
              <a:t> African-American identity is </a:t>
            </a:r>
            <a:r>
              <a:rPr lang="en-GB" sz="2000" b="1" dirty="0" smtClean="0"/>
              <a:t>given by the blend of the archetypes</a:t>
            </a:r>
            <a:r>
              <a:rPr lang="en-GB" sz="2000" dirty="0" smtClean="0"/>
              <a:t> </a:t>
            </a:r>
            <a:r>
              <a:rPr lang="en-GB" sz="2000" b="1" dirty="0" smtClean="0"/>
              <a:t>of their unconscious</a:t>
            </a:r>
            <a:r>
              <a:rPr lang="en-GB" sz="2000" dirty="0" smtClean="0"/>
              <a:t> (the influence of C.G. Jung‘s psychoanalytical theory) and the violence inherent in their history. His chief work is </a:t>
            </a:r>
            <a:r>
              <a:rPr lang="en-GB" sz="2000" b="1" i="1" dirty="0" smtClean="0"/>
              <a:t>Cane</a:t>
            </a:r>
            <a:r>
              <a:rPr lang="en-GB" sz="2000" dirty="0" smtClean="0"/>
              <a:t> (1923</a:t>
            </a:r>
            <a:r>
              <a:rPr lang="en-GB" sz="2000" dirty="0" smtClean="0"/>
              <a:t>)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smtClean="0"/>
              <a:t>a </a:t>
            </a:r>
            <a:r>
              <a:rPr lang="en-GB" sz="2000" b="1" dirty="0" smtClean="0"/>
              <a:t>Modernist novel conceived as a short story cycle interrupted with poems</a:t>
            </a:r>
            <a:r>
              <a:rPr lang="en-GB" sz="2000" dirty="0" smtClean="0"/>
              <a:t>. The main topic is the </a:t>
            </a:r>
            <a:r>
              <a:rPr lang="en-GB" sz="2000" b="1" dirty="0" smtClean="0"/>
              <a:t>tragic clash between black masculinity and female sexuality.</a:t>
            </a:r>
            <a:r>
              <a:rPr lang="en-GB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Zora Neale Hurston </a:t>
            </a:r>
            <a:r>
              <a:rPr lang="en-GB" sz="2000" dirty="0" smtClean="0"/>
              <a:t>was a novelist, anthropologist (worked with Franz Boas, Ruth Benedict and Margaret Mead) and filmmaker, interested in the </a:t>
            </a:r>
            <a:r>
              <a:rPr lang="en-GB" sz="2000" b="1" dirty="0" smtClean="0"/>
              <a:t>black folklore of Jamaica and Haiti</a:t>
            </a:r>
            <a:r>
              <a:rPr lang="en-GB" sz="2000" dirty="0" smtClean="0"/>
              <a:t>, including </a:t>
            </a:r>
            <a:r>
              <a:rPr lang="en-GB" sz="2000" b="1" dirty="0" smtClean="0"/>
              <a:t>voodoo</a:t>
            </a:r>
            <a:r>
              <a:rPr lang="en-GB" sz="2000" dirty="0" smtClean="0"/>
              <a:t>. Her major work is the novel </a:t>
            </a:r>
            <a:r>
              <a:rPr lang="en-GB" sz="2000" b="1" i="1" dirty="0" smtClean="0"/>
              <a:t>Their Eyes Were Watching God</a:t>
            </a:r>
            <a:r>
              <a:rPr lang="en-GB" sz="2000" i="1" dirty="0" smtClean="0"/>
              <a:t> </a:t>
            </a:r>
            <a:r>
              <a:rPr lang="en-GB" sz="2000" dirty="0" smtClean="0"/>
              <a:t>(1937) about </a:t>
            </a:r>
            <a:r>
              <a:rPr lang="cs-CZ" sz="2000" b="1" dirty="0" err="1" smtClean="0"/>
              <a:t>the</a:t>
            </a:r>
            <a:r>
              <a:rPr lang="en-GB" sz="2000" b="1" dirty="0" smtClean="0"/>
              <a:t> search of a black heroine for love and a good community</a:t>
            </a:r>
            <a:r>
              <a:rPr lang="en-GB" sz="2000" dirty="0" smtClean="0"/>
              <a:t>. Hurston‘s legacy </a:t>
            </a:r>
            <a:r>
              <a:rPr lang="en-GB" sz="2000" b="1" dirty="0" smtClean="0"/>
              <a:t>inspired post-WW2 African-American literature</a:t>
            </a:r>
            <a:r>
              <a:rPr lang="en-GB" sz="2000" dirty="0" smtClean="0"/>
              <a:t> (Alice Walker‘s </a:t>
            </a:r>
            <a:r>
              <a:rPr lang="en-GB" sz="2000" i="1" dirty="0" err="1" smtClean="0"/>
              <a:t>Color</a:t>
            </a:r>
            <a:r>
              <a:rPr lang="en-GB" sz="2000" i="1" dirty="0" smtClean="0"/>
              <a:t> Purple</a:t>
            </a:r>
            <a:r>
              <a:rPr lang="en-GB" sz="2000" dirty="0" smtClean="0"/>
              <a:t>, 1982).</a:t>
            </a:r>
            <a:endParaRPr lang="en-GB" sz="2000" dirty="0"/>
          </a:p>
        </p:txBody>
      </p:sp>
      <p:pic>
        <p:nvPicPr>
          <p:cNvPr id="5" name="Zástupný symbol pro obsah 4" descr="https://upload.wikimedia.org/wikipedia/commons/f/f1/Zora_Neale_Hurston_NYWTS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11412"/>
          <a:stretch/>
        </p:blipFill>
        <p:spPr bwMode="auto">
          <a:xfrm>
            <a:off x="9952007" y="2216727"/>
            <a:ext cx="2239993" cy="377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upload.wikimedia.org/wikipedia/commons/1/17/Langston_Hugh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28459" r="8238" b="4807"/>
          <a:stretch/>
        </p:blipFill>
        <p:spPr bwMode="auto">
          <a:xfrm>
            <a:off x="9955658" y="20727"/>
            <a:ext cx="2236342" cy="21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564080" y="6068290"/>
            <a:ext cx="2715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Top: </a:t>
            </a:r>
            <a:r>
              <a:rPr lang="cs-CZ" sz="1600" dirty="0" err="1" smtClean="0"/>
              <a:t>Langston</a:t>
            </a:r>
            <a:r>
              <a:rPr lang="cs-CZ" sz="1600" dirty="0" smtClean="0"/>
              <a:t> </a:t>
            </a:r>
            <a:r>
              <a:rPr lang="cs-CZ" sz="1600" dirty="0" err="1" smtClean="0"/>
              <a:t>Hughes</a:t>
            </a:r>
            <a:r>
              <a:rPr lang="cs-CZ" sz="1600" dirty="0" smtClean="0"/>
              <a:t> in 1943.</a:t>
            </a:r>
          </a:p>
          <a:p>
            <a:r>
              <a:rPr lang="cs-CZ" sz="1600" dirty="0" err="1" smtClean="0"/>
              <a:t>Bottom</a:t>
            </a:r>
            <a:r>
              <a:rPr lang="cs-CZ" sz="1600" dirty="0" smtClean="0"/>
              <a:t>: Zora </a:t>
            </a:r>
            <a:r>
              <a:rPr lang="cs-CZ" sz="1600" dirty="0" err="1" smtClean="0"/>
              <a:t>Neale</a:t>
            </a:r>
            <a:r>
              <a:rPr lang="cs-CZ" sz="1600" dirty="0" smtClean="0"/>
              <a:t> </a:t>
            </a:r>
            <a:r>
              <a:rPr lang="cs-CZ" sz="1600" dirty="0" err="1" smtClean="0"/>
              <a:t>Hurston</a:t>
            </a:r>
            <a:endParaRPr lang="cs-CZ" sz="1600" dirty="0" smtClean="0"/>
          </a:p>
          <a:p>
            <a:r>
              <a:rPr lang="cs-CZ" sz="1600" dirty="0" err="1"/>
              <a:t>p</a:t>
            </a:r>
            <a:r>
              <a:rPr lang="cs-CZ" sz="1600" dirty="0" err="1" smtClean="0"/>
              <a:t>laying</a:t>
            </a:r>
            <a:r>
              <a:rPr lang="cs-CZ" sz="1600" dirty="0" smtClean="0"/>
              <a:t> a </a:t>
            </a:r>
            <a:r>
              <a:rPr lang="cs-CZ" sz="1600" i="1" dirty="0" smtClean="0"/>
              <a:t>mama</a:t>
            </a:r>
            <a:r>
              <a:rPr lang="cs-CZ" sz="1600" dirty="0" smtClean="0"/>
              <a:t> </a:t>
            </a:r>
            <a:r>
              <a:rPr lang="cs-CZ" sz="1600" dirty="0" err="1" smtClean="0"/>
              <a:t>drum</a:t>
            </a:r>
            <a:r>
              <a:rPr lang="cs-CZ" sz="1600" dirty="0" smtClean="0"/>
              <a:t>, 1937.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576383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2367</Words>
  <Application>Microsoft Office PowerPoint</Application>
  <PresentationFormat>Širokoúhlá obrazovka</PresentationFormat>
  <Paragraphs>67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Motiv Office</vt:lpstr>
      <vt:lpstr>Abolitionism and African-American Literature Beginnings through Harlem Renaissance</vt:lpstr>
      <vt:lpstr>       Abolitionism: Historical Survey</vt:lpstr>
      <vt:lpstr>The Role of Abraham Lincoln (1809-65)</vt:lpstr>
      <vt:lpstr>African-American Literature: Beginnings</vt:lpstr>
      <vt:lpstr>Slave Narratives: Frederick Douglass (c. 1818-95) and Harriet Jacobs (1813/15-97)</vt:lpstr>
      <vt:lpstr>Post-bellum South and Beginnings of Emancipation</vt:lpstr>
      <vt:lpstr>Harlem Renaissance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Abolitionism and African-American Literature Beginnings through Harlem Renaissance</dc:title>
  <dc:creator>Martin Procházka</dc:creator>
  <cp:lastModifiedBy>Martin Procházka</cp:lastModifiedBy>
  <cp:revision>60</cp:revision>
  <dcterms:created xsi:type="dcterms:W3CDTF">2021-03-02T16:55:30Z</dcterms:created>
  <dcterms:modified xsi:type="dcterms:W3CDTF">2021-03-10T10:57:54Z</dcterms:modified>
</cp:coreProperties>
</file>