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57" r:id="rId4"/>
    <p:sldId id="292" r:id="rId5"/>
    <p:sldId id="293" r:id="rId6"/>
    <p:sldId id="296" r:id="rId7"/>
    <p:sldId id="301" r:id="rId8"/>
    <p:sldId id="302" r:id="rId9"/>
    <p:sldId id="303" r:id="rId10"/>
    <p:sldId id="304" r:id="rId11"/>
    <p:sldId id="30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199"/>
    <a:srgbClr val="76B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78" autoAdjust="0"/>
    <p:restoredTop sz="94660"/>
  </p:normalViewPr>
  <p:slideViewPr>
    <p:cSldViewPr>
      <p:cViewPr varScale="1">
        <p:scale>
          <a:sx n="78" d="100"/>
          <a:sy n="78" d="100"/>
        </p:scale>
        <p:origin x="78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53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79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3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97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97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63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48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03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25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37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21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36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944216"/>
          </a:xfrm>
        </p:spPr>
        <p:txBody>
          <a:bodyPr>
            <a:normAutofit fontScale="90000"/>
          </a:bodyPr>
          <a:lstStyle/>
          <a:p>
            <a:r>
              <a:rPr lang="cs-CZ" sz="4900" dirty="0">
                <a:latin typeface="Book Antiqua" pitchFamily="18" charset="0"/>
              </a:rPr>
              <a:t>Konsolidace a úpadek </a:t>
            </a:r>
            <a:br>
              <a:rPr lang="cs-CZ" sz="4900" dirty="0">
                <a:latin typeface="Book Antiqua" pitchFamily="18" charset="0"/>
              </a:rPr>
            </a:br>
            <a:r>
              <a:rPr lang="cs-CZ" sz="4900" dirty="0">
                <a:latin typeface="Book Antiqua" pitchFamily="18" charset="0"/>
              </a:rPr>
              <a:t>starověkého státu</a:t>
            </a:r>
            <a:br>
              <a:rPr lang="cs-CZ" dirty="0">
                <a:latin typeface="Book Antiqua" pitchFamily="18" charset="0"/>
              </a:rPr>
            </a:br>
            <a:r>
              <a:rPr lang="cs-CZ" sz="3200" dirty="0">
                <a:latin typeface="Book Antiqua" pitchFamily="18" charset="0"/>
              </a:rPr>
              <a:t>(období </a:t>
            </a:r>
            <a:r>
              <a:rPr lang="cs-CZ" sz="3200" dirty="0" err="1">
                <a:latin typeface="Book Antiqua" pitchFamily="18" charset="0"/>
              </a:rPr>
              <a:t>Nara</a:t>
            </a:r>
            <a:r>
              <a:rPr lang="cs-CZ" sz="3200">
                <a:latin typeface="Book Antiqua" pitchFamily="18" charset="0"/>
              </a:rPr>
              <a:t> a Heian)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3168352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1. Vláda císaře Tenmua</a:t>
            </a:r>
          </a:p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2. Nara – vrchol státu ricurjó</a:t>
            </a:r>
          </a:p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3. Vláda císaře Kanmua</a:t>
            </a:r>
          </a:p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4. Dvorská heianská politika</a:t>
            </a:r>
          </a:p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5. Vláda excísařů</a:t>
            </a:r>
          </a:p>
        </p:txBody>
      </p:sp>
    </p:spTree>
    <p:extLst>
      <p:ext uri="{BB962C8B-B14F-4D97-AF65-F5344CB8AC3E}">
        <p14:creationId xmlns:p14="http://schemas.microsoft.com/office/powerpoint/2010/main" val="1425410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/>
          </a:bodyPr>
          <a:lstStyle/>
          <a:p>
            <a:pPr algn="l"/>
            <a:r>
              <a:rPr lang="cs-CZ" sz="1600">
                <a:latin typeface="Book Antiqua" pitchFamily="18" charset="0"/>
              </a:rPr>
              <a:t>4. dvorská politika</a:t>
            </a:r>
            <a:endParaRPr lang="cs-CZ" sz="1600">
              <a:solidFill>
                <a:schemeClr val="bg1">
                  <a:lumMod val="6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/>
          </a:bodyPr>
          <a:lstStyle/>
          <a:p>
            <a:pPr>
              <a:buFont typeface="Book Antiqua" pitchFamily="18" charset="0"/>
              <a:buChar char="–"/>
            </a:pPr>
            <a:r>
              <a:rPr lang="cs-CZ" sz="2000" dirty="0">
                <a:latin typeface="Book Antiqua" pitchFamily="18" charset="0"/>
              </a:rPr>
              <a:t>9C – </a:t>
            </a:r>
            <a:r>
              <a:rPr lang="cs-CZ" sz="1800" dirty="0">
                <a:latin typeface="Book Antiqua" pitchFamily="18" charset="0"/>
              </a:rPr>
              <a:t>rychle</a:t>
            </a:r>
            <a:r>
              <a:rPr lang="cs-CZ" sz="2000" dirty="0">
                <a:latin typeface="Book Antiqua" pitchFamily="18" charset="0"/>
              </a:rPr>
              <a:t> od praktické osobní účasti císaře k rituálu</a:t>
            </a:r>
          </a:p>
          <a:p>
            <a:pPr>
              <a:buFont typeface="Book Antiqua" pitchFamily="18" charset="0"/>
              <a:buChar char="–"/>
            </a:pPr>
            <a:r>
              <a:rPr lang="cs-CZ" sz="2000" dirty="0">
                <a:latin typeface="Book Antiqua" pitchFamily="18" charset="0"/>
              </a:rPr>
              <a:t>později růst </a:t>
            </a:r>
            <a:r>
              <a:rPr lang="cs-CZ" sz="2000" noProof="1">
                <a:latin typeface="Book Antiqua" pitchFamily="18" charset="0"/>
              </a:rPr>
              <a:t>role </a:t>
            </a:r>
            <a:r>
              <a:rPr lang="cs-CZ" sz="2000" i="1" noProof="1">
                <a:latin typeface="Book Antiqua" pitchFamily="18" charset="0"/>
              </a:rPr>
              <a:t>Dadžókanu</a:t>
            </a:r>
            <a:r>
              <a:rPr lang="cs-CZ" sz="2000" noProof="1">
                <a:latin typeface="Book Antiqua" pitchFamily="18" charset="0"/>
              </a:rPr>
              <a:t>, kde diskuse 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noProof="1">
                <a:latin typeface="Book Antiqua" pitchFamily="18" charset="0"/>
              </a:rPr>
              <a:t>následnických ot.;  incidenty / vzpoury;  daně;  mniši;  zahraničí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noProof="1">
                <a:latin typeface="Book Antiqua" pitchFamily="18" charset="0"/>
              </a:rPr>
              <a:t>racionalizace výkonu / administrativy</a:t>
            </a:r>
          </a:p>
          <a:p>
            <a:pPr>
              <a:buFont typeface="Book Antiqua" pitchFamily="18" charset="0"/>
              <a:buChar char="–"/>
            </a:pPr>
            <a:r>
              <a:rPr lang="cs-CZ" sz="2000" noProof="1">
                <a:latin typeface="Book Antiqua" pitchFamily="18" charset="0"/>
              </a:rPr>
              <a:t>celkově </a:t>
            </a:r>
            <a:r>
              <a:rPr lang="cs-CZ" sz="2000" noProof="1">
                <a:solidFill>
                  <a:srgbClr val="0070C0"/>
                </a:solidFill>
                <a:latin typeface="Book Antiqua" pitchFamily="18" charset="0"/>
              </a:rPr>
              <a:t>racionalizace a adaptace</a:t>
            </a:r>
            <a:r>
              <a:rPr lang="cs-CZ" sz="2000" noProof="1">
                <a:latin typeface="Book Antiqua" pitchFamily="18" charset="0"/>
              </a:rPr>
              <a:t> </a:t>
            </a:r>
          </a:p>
          <a:p>
            <a:pPr>
              <a:buFont typeface="Book Antiqua" pitchFamily="18" charset="0"/>
              <a:buChar char="–"/>
            </a:pPr>
            <a:endParaRPr lang="cs-CZ" sz="2000" noProof="1"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r>
              <a:rPr lang="cs-CZ" sz="2000" noProof="1">
                <a:latin typeface="Book Antiqua" pitchFamily="18" charset="0"/>
              </a:rPr>
              <a:t>10C – </a:t>
            </a:r>
            <a:r>
              <a:rPr lang="cs-CZ" sz="2000" noProof="1">
                <a:solidFill>
                  <a:srgbClr val="0070C0"/>
                </a:solidFill>
                <a:latin typeface="Book Antiqua" pitchFamily="18" charset="0"/>
              </a:rPr>
              <a:t>kontraktualizace</a:t>
            </a:r>
            <a:r>
              <a:rPr lang="cs-CZ" sz="2000" noProof="1">
                <a:latin typeface="Book Antiqua" pitchFamily="18" charset="0"/>
              </a:rPr>
              <a:t> vztahu guvernér – dvůr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noProof="1">
                <a:latin typeface="Book Antiqua" pitchFamily="18" charset="0"/>
              </a:rPr>
              <a:t>&gt;  nově daň z hlavy </a:t>
            </a:r>
            <a:r>
              <a:rPr lang="cs-CZ" sz="1400" noProof="1">
                <a:latin typeface="Book Antiqua" pitchFamily="18" charset="0"/>
              </a:rPr>
              <a:t>(ne z rozlohy)</a:t>
            </a:r>
            <a:endParaRPr lang="cs-CZ" sz="1600" noProof="1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noProof="1">
                <a:latin typeface="Book Antiqua" pitchFamily="18" charset="0"/>
              </a:rPr>
              <a:t>vysoká míra centralizace moci, aby systém přežil</a:t>
            </a:r>
          </a:p>
          <a:p>
            <a:pPr lvl="2"/>
            <a:r>
              <a:rPr lang="cs-CZ" sz="1400" noProof="1">
                <a:latin typeface="Book Antiqua" pitchFamily="18" charset="0"/>
              </a:rPr>
              <a:t>hierarchizace  rodů, nižším „zbyla“ vzdělanost</a:t>
            </a:r>
          </a:p>
          <a:p>
            <a:pPr>
              <a:buFont typeface="Book Antiqua" pitchFamily="18" charset="0"/>
              <a:buChar char="–"/>
            </a:pPr>
            <a:endParaRPr lang="cs-CZ" sz="2000" noProof="1"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r>
              <a:rPr lang="cs-CZ" sz="2000" i="1" noProof="1">
                <a:latin typeface="Book Antiqua" pitchFamily="18" charset="0"/>
              </a:rPr>
              <a:t>šóeny</a:t>
            </a:r>
            <a:r>
              <a:rPr lang="cs-CZ" sz="2000" noProof="1">
                <a:latin typeface="Book Antiqua" pitchFamily="18" charset="0"/>
              </a:rPr>
              <a:t> / statky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noProof="1">
                <a:latin typeface="Book Antiqua" pitchFamily="18" charset="0"/>
              </a:rPr>
              <a:t>nárůst soukromé půdy (jak darováním, tak obděláváním nové)</a:t>
            </a:r>
          </a:p>
          <a:p>
            <a:pPr lvl="2"/>
            <a:r>
              <a:rPr lang="cs-CZ" sz="1400" noProof="1">
                <a:latin typeface="Book Antiqua" pitchFamily="18" charset="0"/>
              </a:rPr>
              <a:t>daňová imunita + otázka informací o půdě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noProof="1">
                <a:latin typeface="Book Antiqua" pitchFamily="18" charset="0"/>
              </a:rPr>
              <a:t>úpadek přerozdělování výměr &gt;  vzniká </a:t>
            </a:r>
            <a:r>
              <a:rPr lang="cs-CZ" sz="1600" u="sng" noProof="1">
                <a:latin typeface="Book Antiqua" pitchFamily="18" charset="0"/>
              </a:rPr>
              <a:t>ekonm. motivovaný</a:t>
            </a:r>
            <a:r>
              <a:rPr lang="cs-CZ" sz="1600" noProof="1">
                <a:latin typeface="Book Antiqua" pitchFamily="18" charset="0"/>
              </a:rPr>
              <a:t> „hospodář“ </a:t>
            </a:r>
            <a:r>
              <a:rPr lang="cs-CZ" sz="1600" i="1" noProof="1">
                <a:latin typeface="Book Antiqua" pitchFamily="18" charset="0"/>
              </a:rPr>
              <a:t>mjóšu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noProof="1">
                <a:latin typeface="Book Antiqua" pitchFamily="18" charset="0"/>
              </a:rPr>
              <a:t>902 poslední pokus o revizi katastru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noProof="1">
                <a:latin typeface="Book Antiqua" pitchFamily="18" charset="0"/>
              </a:rPr>
              <a:t>růst tlaku na spolupráci guvernérů s místními rody a </a:t>
            </a:r>
            <a:r>
              <a:rPr lang="cs-CZ" sz="1600" i="1" noProof="1">
                <a:latin typeface="Book Antiqua" pitchFamily="18" charset="0"/>
              </a:rPr>
              <a:t>mjóšu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noProof="1">
                <a:latin typeface="Book Antiqua" pitchFamily="18" charset="0"/>
              </a:rPr>
              <a:t>hierarchie vlastnických vztahů: patron &gt; vlastník &gt; správce &gt; obdělavatel</a:t>
            </a:r>
          </a:p>
        </p:txBody>
      </p:sp>
    </p:spTree>
    <p:extLst>
      <p:ext uri="{BB962C8B-B14F-4D97-AF65-F5344CB8AC3E}">
        <p14:creationId xmlns:p14="http://schemas.microsoft.com/office/powerpoint/2010/main" val="491561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4082"/>
          </a:xfrm>
        </p:spPr>
        <p:txBody>
          <a:bodyPr>
            <a:normAutofit/>
          </a:bodyPr>
          <a:lstStyle/>
          <a:p>
            <a:r>
              <a:rPr lang="cs-CZ" sz="2800">
                <a:latin typeface="Book Antiqua" pitchFamily="18" charset="0"/>
              </a:rPr>
              <a:t>5. Insei – vláda excísařů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/>
          </a:bodyPr>
          <a:lstStyle/>
          <a:p>
            <a:pPr>
              <a:buFont typeface="Book Antiqua" pitchFamily="18" charset="0"/>
              <a:buChar char="–"/>
            </a:pPr>
            <a:r>
              <a:rPr lang="cs-CZ" sz="2000" dirty="0">
                <a:latin typeface="Book Antiqua" pitchFamily="18" charset="0"/>
              </a:rPr>
              <a:t>1068 císař </a:t>
            </a:r>
            <a:r>
              <a:rPr lang="cs-CZ" sz="2000" dirty="0" err="1">
                <a:latin typeface="Book Antiqua" pitchFamily="18" charset="0"/>
              </a:rPr>
              <a:t>Gosandžó</a:t>
            </a:r>
            <a:r>
              <a:rPr lang="cs-CZ" sz="2000" dirty="0">
                <a:latin typeface="Book Antiqua" pitchFamily="18" charset="0"/>
              </a:rPr>
              <a:t> </a:t>
            </a:r>
            <a:r>
              <a:rPr lang="cs-CZ" sz="1600" dirty="0">
                <a:latin typeface="Book Antiqua" pitchFamily="18" charset="0"/>
              </a:rPr>
              <a:t>(do 1072)</a:t>
            </a:r>
            <a:endParaRPr lang="cs-CZ" sz="2000" dirty="0">
              <a:latin typeface="Book Antiqua" pitchFamily="18" charset="0"/>
            </a:endParaRPr>
          </a:p>
          <a:p>
            <a:pPr lvl="1">
              <a:buFont typeface="Book Antiqua" pitchFamily="18" charset="0"/>
              <a:buChar char="–"/>
            </a:pPr>
            <a:r>
              <a:rPr lang="cs-CZ" sz="1600" dirty="0">
                <a:latin typeface="Book Antiqua" pitchFamily="18" charset="0"/>
              </a:rPr>
              <a:t>1069 radikální revize </a:t>
            </a:r>
            <a:r>
              <a:rPr lang="cs-CZ" sz="1600" dirty="0" err="1">
                <a:latin typeface="Book Antiqua" pitchFamily="18" charset="0"/>
              </a:rPr>
              <a:t>šóenů</a:t>
            </a:r>
            <a:r>
              <a:rPr lang="cs-CZ" sz="1600" dirty="0">
                <a:latin typeface="Book Antiqua" pitchFamily="18" charset="0"/>
              </a:rPr>
              <a:t> (rušení i regentským rodům!!!)</a:t>
            </a:r>
          </a:p>
          <a:p>
            <a:pPr lvl="1">
              <a:buFont typeface="Book Antiqua" pitchFamily="18" charset="0"/>
              <a:buChar char="–"/>
            </a:pPr>
            <a:r>
              <a:rPr lang="cs-CZ" sz="1600" dirty="0">
                <a:latin typeface="Book Antiqua" pitchFamily="18" charset="0"/>
              </a:rPr>
              <a:t>zakládá  „in no </a:t>
            </a:r>
            <a:r>
              <a:rPr lang="cs-CZ" sz="1600" dirty="0" err="1">
                <a:latin typeface="Book Antiqua" pitchFamily="18" charset="0"/>
              </a:rPr>
              <a:t>čó</a:t>
            </a:r>
            <a:r>
              <a:rPr lang="cs-CZ" sz="1600">
                <a:latin typeface="Book Antiqua" pitchFamily="18" charset="0"/>
              </a:rPr>
              <a:t>“ </a:t>
            </a:r>
            <a:r>
              <a:rPr lang="ja-JP" altLang="en-US" sz="1600">
                <a:latin typeface="Book Antiqua" pitchFamily="18" charset="0"/>
              </a:rPr>
              <a:t>＞　</a:t>
            </a:r>
            <a:r>
              <a:rPr lang="cs-CZ" altLang="ja-JP" sz="1600">
                <a:latin typeface="Book Antiqua" pitchFamily="18" charset="0"/>
              </a:rPr>
              <a:t>insei , titul </a:t>
            </a:r>
            <a:r>
              <a:rPr lang="cs-CZ" sz="1600" i="1">
                <a:latin typeface="Book Antiqua" pitchFamily="18" charset="0"/>
              </a:rPr>
              <a:t>džókó</a:t>
            </a:r>
            <a:r>
              <a:rPr lang="cs-CZ" altLang="ja-JP" sz="1600">
                <a:latin typeface="Book Antiqua" pitchFamily="18" charset="0"/>
              </a:rPr>
              <a:t>, </a:t>
            </a:r>
            <a:r>
              <a:rPr lang="cs-CZ" altLang="ja-JP" sz="1600" dirty="0">
                <a:latin typeface="Book Antiqua" pitchFamily="18" charset="0"/>
              </a:rPr>
              <a:t>ale 1073 zemřel</a:t>
            </a:r>
            <a:endParaRPr lang="cs-CZ" sz="1600" dirty="0">
              <a:latin typeface="Book Antiqua" pitchFamily="18" charset="0"/>
            </a:endParaRPr>
          </a:p>
          <a:p>
            <a:pPr lvl="1">
              <a:buFont typeface="Book Antiqua" pitchFamily="18" charset="0"/>
              <a:buChar char="–"/>
            </a:pPr>
            <a:r>
              <a:rPr lang="cs-CZ" altLang="ja-JP" sz="1400" i="1">
                <a:latin typeface="Book Antiqua" pitchFamily="18" charset="0"/>
              </a:rPr>
              <a:t>in</a:t>
            </a:r>
            <a:r>
              <a:rPr lang="cs-CZ" altLang="ja-JP" sz="1400">
                <a:latin typeface="Book Antiqua" pitchFamily="18" charset="0"/>
              </a:rPr>
              <a:t> </a:t>
            </a:r>
            <a:r>
              <a:rPr lang="ja-JP" altLang="en-US" sz="1400">
                <a:latin typeface="Book Antiqua" pitchFamily="18" charset="0"/>
              </a:rPr>
              <a:t>院</a:t>
            </a:r>
            <a:r>
              <a:rPr lang="cs-CZ" altLang="ja-JP" sz="1400">
                <a:latin typeface="Book Antiqua" pitchFamily="18" charset="0"/>
              </a:rPr>
              <a:t> </a:t>
            </a:r>
            <a:r>
              <a:rPr lang="cs-CZ" altLang="ja-JP" sz="1400" dirty="0">
                <a:latin typeface="Book Antiqua" pitchFamily="18" charset="0"/>
              </a:rPr>
              <a:t>– již od Udy, sídlo odstoupivšího (ex)císaře</a:t>
            </a:r>
          </a:p>
          <a:p>
            <a:pPr lvl="1">
              <a:buFont typeface="Book Antiqua" pitchFamily="18" charset="0"/>
              <a:buChar char="–"/>
            </a:pPr>
            <a:endParaRPr lang="cs-CZ" sz="1600" dirty="0"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r>
              <a:rPr lang="cs-CZ" sz="2000" dirty="0">
                <a:latin typeface="Book Antiqua" pitchFamily="18" charset="0"/>
              </a:rPr>
              <a:t>1072 syn </a:t>
            </a:r>
            <a:r>
              <a:rPr lang="cs-CZ" sz="2000" dirty="0" err="1">
                <a:latin typeface="Book Antiqua" pitchFamily="18" charset="0"/>
              </a:rPr>
              <a:t>Širakawa</a:t>
            </a:r>
            <a:r>
              <a:rPr lang="cs-CZ" sz="2000" dirty="0">
                <a:latin typeface="Book Antiqua" pitchFamily="18" charset="0"/>
              </a:rPr>
              <a:t> (císařem do 1086)</a:t>
            </a:r>
          </a:p>
          <a:p>
            <a:pPr>
              <a:buFont typeface="Book Antiqua" pitchFamily="18" charset="0"/>
              <a:buChar char="–"/>
            </a:pPr>
            <a:endParaRPr lang="cs-CZ" sz="2000" dirty="0"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r>
              <a:rPr lang="cs-CZ" sz="2000" dirty="0">
                <a:latin typeface="Book Antiqua" pitchFamily="18" charset="0"/>
              </a:rPr>
              <a:t>1086 odstup </a:t>
            </a:r>
            <a:r>
              <a:rPr lang="cs-CZ" sz="2000" dirty="0" err="1">
                <a:latin typeface="Book Antiqua" pitchFamily="18" charset="0"/>
              </a:rPr>
              <a:t>Horikawovi</a:t>
            </a:r>
            <a:r>
              <a:rPr lang="cs-CZ" sz="2000" dirty="0">
                <a:latin typeface="Book Antiqua" pitchFamily="18" charset="0"/>
              </a:rPr>
              <a:t> &gt; </a:t>
            </a:r>
            <a:r>
              <a:rPr lang="cs-CZ" sz="2000" i="1" dirty="0" err="1">
                <a:latin typeface="Book Antiqua" pitchFamily="18" charset="0"/>
              </a:rPr>
              <a:t>džókó</a:t>
            </a:r>
            <a:r>
              <a:rPr lang="cs-CZ" sz="2000" dirty="0">
                <a:latin typeface="Book Antiqua" pitchFamily="18" charset="0"/>
              </a:rPr>
              <a:t>  </a:t>
            </a:r>
            <a:r>
              <a:rPr lang="ja-JP" altLang="en-US" sz="2000" dirty="0">
                <a:latin typeface="Book Antiqua" pitchFamily="18" charset="0"/>
              </a:rPr>
              <a:t>上皇</a:t>
            </a:r>
            <a:r>
              <a:rPr lang="cs-CZ" altLang="ja-JP" sz="2000" dirty="0">
                <a:latin typeface="Book Antiqua" pitchFamily="18" charset="0"/>
              </a:rPr>
              <a:t> </a:t>
            </a:r>
            <a:r>
              <a:rPr lang="cs-CZ" sz="2000" dirty="0">
                <a:latin typeface="Book Antiqua" pitchFamily="18" charset="0"/>
              </a:rPr>
              <a:t> </a:t>
            </a:r>
            <a:r>
              <a:rPr lang="cs-CZ" sz="1600" dirty="0">
                <a:latin typeface="Book Antiqua" pitchFamily="18" charset="0"/>
              </a:rPr>
              <a:t>(také starý titul od </a:t>
            </a:r>
            <a:r>
              <a:rPr lang="cs-CZ" sz="1600" dirty="0" err="1">
                <a:latin typeface="Book Antiqua" pitchFamily="18" charset="0"/>
              </a:rPr>
              <a:t>Džitó</a:t>
            </a:r>
            <a:r>
              <a:rPr lang="cs-CZ" sz="1600" dirty="0">
                <a:latin typeface="Book Antiqua" pitchFamily="18" charset="0"/>
              </a:rPr>
              <a:t>)</a:t>
            </a:r>
            <a:endParaRPr lang="cs-CZ" sz="2000" dirty="0"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r>
              <a:rPr lang="cs-CZ" sz="2000" dirty="0" err="1">
                <a:latin typeface="Book Antiqua" pitchFamily="18" charset="0"/>
              </a:rPr>
              <a:t>Širakawa</a:t>
            </a:r>
            <a:r>
              <a:rPr lang="cs-CZ" sz="2000" dirty="0">
                <a:latin typeface="Book Antiqua" pitchFamily="18" charset="0"/>
              </a:rPr>
              <a:t> excísařem 1086 – 1129 (</a:t>
            </a:r>
            <a:r>
              <a:rPr lang="ja-JP" altLang="en-US" sz="2000" dirty="0">
                <a:latin typeface="Book Antiqua" pitchFamily="18" charset="0"/>
              </a:rPr>
              <a:t>白河上皇</a:t>
            </a:r>
            <a:r>
              <a:rPr lang="cs-CZ" sz="2000" dirty="0">
                <a:latin typeface="Book Antiqua" pitchFamily="18" charset="0"/>
              </a:rPr>
              <a:t>)</a:t>
            </a:r>
          </a:p>
          <a:p>
            <a:pPr lvl="1">
              <a:buFont typeface="Book Antiqua" pitchFamily="18" charset="0"/>
              <a:buChar char="–"/>
            </a:pPr>
            <a:r>
              <a:rPr lang="cs-CZ" sz="1600" dirty="0">
                <a:latin typeface="Book Antiqua" pitchFamily="18" charset="0"/>
              </a:rPr>
              <a:t>1086 </a:t>
            </a:r>
            <a:r>
              <a:rPr lang="cs-CZ" sz="1600" dirty="0" err="1">
                <a:latin typeface="Book Antiqua" pitchFamily="18" charset="0"/>
              </a:rPr>
              <a:t>Horikawa</a:t>
            </a:r>
            <a:r>
              <a:rPr lang="cs-CZ" sz="1600" dirty="0">
                <a:latin typeface="Book Antiqua" pitchFamily="18" charset="0"/>
              </a:rPr>
              <a:t>, </a:t>
            </a:r>
            <a:r>
              <a:rPr lang="cs-CZ" sz="1600" dirty="0" err="1">
                <a:latin typeface="Book Antiqua" pitchFamily="18" charset="0"/>
              </a:rPr>
              <a:t>Toba</a:t>
            </a:r>
            <a:r>
              <a:rPr lang="cs-CZ" sz="1600" dirty="0">
                <a:latin typeface="Book Antiqua" pitchFamily="18" charset="0"/>
              </a:rPr>
              <a:t>, </a:t>
            </a:r>
            <a:r>
              <a:rPr lang="cs-CZ" sz="1600" dirty="0" err="1">
                <a:latin typeface="Book Antiqua" pitchFamily="18" charset="0"/>
              </a:rPr>
              <a:t>Sutoku</a:t>
            </a:r>
            <a:endParaRPr lang="cs-CZ" sz="1600" dirty="0">
              <a:latin typeface="Book Antiqua" pitchFamily="18" charset="0"/>
            </a:endParaRPr>
          </a:p>
          <a:p>
            <a:pPr lvl="1">
              <a:buFont typeface="Book Antiqua" pitchFamily="18" charset="0"/>
              <a:buChar char="–"/>
            </a:pPr>
            <a:endParaRPr lang="cs-CZ" sz="1600" dirty="0"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r>
              <a:rPr lang="cs-CZ" sz="2000" dirty="0">
                <a:latin typeface="Book Antiqua" pitchFamily="18" charset="0"/>
              </a:rPr>
              <a:t>112</a:t>
            </a:r>
            <a:r>
              <a:rPr lang="cs-CZ" sz="2000" noProof="1">
                <a:latin typeface="Book Antiqua" pitchFamily="18" charset="0"/>
              </a:rPr>
              <a:t>9 - 56 excísař Toba</a:t>
            </a:r>
          </a:p>
          <a:p>
            <a:pPr lvl="1">
              <a:buFont typeface="Book Antiqua" pitchFamily="18" charset="0"/>
              <a:buChar char="–"/>
            </a:pPr>
            <a:r>
              <a:rPr lang="cs-CZ" sz="1600" noProof="1">
                <a:latin typeface="Book Antiqua" pitchFamily="18" charset="0"/>
              </a:rPr>
              <a:t>Sutoku, Konoe, Goširakawa</a:t>
            </a:r>
          </a:p>
          <a:p>
            <a:pPr lvl="1">
              <a:buFont typeface="Book Antiqua" pitchFamily="18" charset="0"/>
              <a:buChar char="–"/>
            </a:pPr>
            <a:endParaRPr lang="cs-CZ" sz="1600" noProof="1"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r>
              <a:rPr lang="cs-CZ" sz="2000" noProof="1">
                <a:latin typeface="Book Antiqua" pitchFamily="18" charset="0"/>
              </a:rPr>
              <a:t>1158 – 92 excísař Gošiarakawa</a:t>
            </a:r>
          </a:p>
          <a:p>
            <a:pPr lvl="1">
              <a:buFont typeface="Book Antiqua" pitchFamily="18" charset="0"/>
              <a:buChar char="–"/>
            </a:pPr>
            <a:r>
              <a:rPr lang="cs-CZ" sz="1600" noProof="1">
                <a:latin typeface="Book Antiqua" pitchFamily="18" charset="0"/>
              </a:rPr>
              <a:t>Nidžó Rokudžó, Takakura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265630"/>
              </p:ext>
            </p:extLst>
          </p:nvPr>
        </p:nvGraphicFramePr>
        <p:xfrm>
          <a:off x="4139952" y="5661248"/>
          <a:ext cx="48768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6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excísař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Širakawa</a:t>
                      </a:r>
                    </a:p>
                    <a:p>
                      <a:pPr algn="ctr"/>
                      <a:r>
                        <a:rPr lang="cs-CZ" sz="1400"/>
                        <a:t>1086-1129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Toba</a:t>
                      </a:r>
                    </a:p>
                    <a:p>
                      <a:pPr algn="ctr"/>
                      <a:r>
                        <a:rPr lang="cs-CZ" sz="1400"/>
                        <a:t>1129-1156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Goširakawa</a:t>
                      </a:r>
                    </a:p>
                    <a:p>
                      <a:pPr algn="ctr"/>
                      <a:r>
                        <a:rPr lang="cs-CZ" sz="1400"/>
                        <a:t>1158-1192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císaři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/>
                        <a:t>Horikawa, Toba, Sutoku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Sutoku, Konoe, Goširakawa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Nidžó, Rokudžó, Takakura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10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Book Antiqua" pitchFamily="18" charset="0"/>
              </a:rPr>
              <a:t>literatura – </a:t>
            </a:r>
            <a:r>
              <a:rPr lang="ja-JP" altLang="en-US" sz="2000" dirty="0">
                <a:latin typeface="Book Antiqua" pitchFamily="18" charset="0"/>
              </a:rPr>
              <a:t>文献</a:t>
            </a:r>
            <a:endParaRPr lang="cs-CZ" altLang="ja-JP" sz="2000" dirty="0">
              <a:latin typeface="Book Antiqua" pitchFamily="18" charset="0"/>
            </a:endParaRPr>
          </a:p>
          <a:p>
            <a:endParaRPr lang="cs-CZ" altLang="ja-JP" sz="2000" dirty="0">
              <a:latin typeface="Book Antiqua" pitchFamily="18" charset="0"/>
            </a:endParaRPr>
          </a:p>
          <a:p>
            <a:r>
              <a:rPr lang="cs-CZ" sz="2000" noProof="1">
                <a:latin typeface="Book Antiqua" pitchFamily="18" charset="0"/>
              </a:rPr>
              <a:t>Reischauer, Craig, </a:t>
            </a:r>
            <a:r>
              <a:rPr lang="cs-CZ" sz="2000" i="1" noProof="1">
                <a:latin typeface="Book Antiqua" pitchFamily="18" charset="0"/>
              </a:rPr>
              <a:t>Dějiny Japonska</a:t>
            </a:r>
            <a:r>
              <a:rPr lang="cs-CZ" sz="2000" noProof="1">
                <a:latin typeface="Book Antiqua" pitchFamily="18" charset="0"/>
              </a:rPr>
              <a:t>, s 18 - 35</a:t>
            </a:r>
          </a:p>
          <a:p>
            <a:r>
              <a:rPr lang="cs-CZ" sz="2000" noProof="1">
                <a:latin typeface="Book Antiqua" pitchFamily="18" charset="0"/>
              </a:rPr>
              <a:t>Vasiljevová 85-128</a:t>
            </a:r>
          </a:p>
          <a:p>
            <a:r>
              <a:rPr lang="cs-CZ" sz="2000" noProof="1">
                <a:latin typeface="Book Antiqua" pitchFamily="18" charset="0"/>
              </a:rPr>
              <a:t>Boháčková 50 – 66 + tematicky další kap.</a:t>
            </a:r>
          </a:p>
          <a:p>
            <a:r>
              <a:rPr lang="cs-CZ" sz="2000" i="1" noProof="1">
                <a:latin typeface="Book Antiqua" pitchFamily="18" charset="0"/>
              </a:rPr>
              <a:t>The Cambridge History</a:t>
            </a:r>
            <a:r>
              <a:rPr lang="cs-CZ" sz="2000" noProof="1">
                <a:latin typeface="Book Antiqua" pitchFamily="18" charset="0"/>
              </a:rPr>
              <a:t>, </a:t>
            </a:r>
          </a:p>
          <a:p>
            <a:pPr lvl="1"/>
            <a:r>
              <a:rPr lang="cs-CZ" sz="1600" noProof="1">
                <a:latin typeface="Book Antiqua" pitchFamily="18" charset="0"/>
              </a:rPr>
              <a:t>sv. 1 (kap. 3 a 4, reformy a Narský stát) </a:t>
            </a:r>
          </a:p>
          <a:p>
            <a:pPr lvl="1"/>
            <a:r>
              <a:rPr lang="cs-CZ" sz="1600" noProof="1">
                <a:latin typeface="Book Antiqua" pitchFamily="18" charset="0"/>
              </a:rPr>
              <a:t>sv. 2 (kap. 1 a 9, heianský dvůr a </a:t>
            </a:r>
            <a:r>
              <a:rPr lang="cs-CZ" sz="1600" i="1" noProof="1">
                <a:latin typeface="Book Antiqua" pitchFamily="18" charset="0"/>
              </a:rPr>
              <a:t>insei</a:t>
            </a:r>
            <a:r>
              <a:rPr lang="cs-CZ" sz="1600" noProof="1">
                <a:latin typeface="Book Antiqua" pitchFamily="18" charset="0"/>
              </a:rPr>
              <a:t>)</a:t>
            </a:r>
            <a:endParaRPr lang="cs-CZ" sz="1600" noProof="1">
              <a:solidFill>
                <a:srgbClr val="FF0000"/>
              </a:solidFill>
              <a:latin typeface="Book Antiqua" pitchFamily="18" charset="0"/>
            </a:endParaRPr>
          </a:p>
          <a:p>
            <a:r>
              <a:rPr lang="cs-CZ" sz="2000" noProof="1">
                <a:latin typeface="Book Antiqua" pitchFamily="18" charset="0"/>
              </a:rPr>
              <a:t>Sansom, </a:t>
            </a:r>
            <a:r>
              <a:rPr lang="cs-CZ" sz="2000" i="1" noProof="1">
                <a:latin typeface="Book Antiqua" pitchFamily="18" charset="0"/>
              </a:rPr>
              <a:t>A History of Japan</a:t>
            </a:r>
            <a:r>
              <a:rPr lang="cs-CZ" sz="2000" noProof="1">
                <a:latin typeface="Book Antiqua" pitchFamily="18" charset="0"/>
              </a:rPr>
              <a:t>, 1. sv.</a:t>
            </a:r>
          </a:p>
          <a:p>
            <a:r>
              <a:rPr lang="cs-CZ" sz="2000" noProof="1">
                <a:latin typeface="Book Antiqua" pitchFamily="18" charset="0"/>
              </a:rPr>
              <a:t>Totman, </a:t>
            </a:r>
            <a:r>
              <a:rPr lang="cs-CZ" sz="2000" i="1" noProof="1">
                <a:latin typeface="Book Antiqua" pitchFamily="18" charset="0"/>
              </a:rPr>
              <a:t>History of Japan</a:t>
            </a:r>
            <a:r>
              <a:rPr lang="cs-CZ" sz="2000" dirty="0">
                <a:latin typeface="Book Antiqua" pitchFamily="18" charset="0"/>
              </a:rPr>
              <a:t>, kap. 3-5</a:t>
            </a:r>
          </a:p>
        </p:txBody>
      </p:sp>
    </p:spTree>
    <p:extLst>
      <p:ext uri="{BB962C8B-B14F-4D97-AF65-F5344CB8AC3E}">
        <p14:creationId xmlns:p14="http://schemas.microsoft.com/office/powerpoint/2010/main" val="302218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>
                <a:latin typeface="Book Antiqua" pitchFamily="18" charset="0"/>
              </a:rPr>
              <a:t>1. Vláda Tenmua (672-686)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306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latin typeface="Book Antiqua" pitchFamily="18" charset="0"/>
              </a:rPr>
              <a:t>	</a:t>
            </a:r>
            <a:r>
              <a:rPr lang="cs-CZ" sz="1800" noProof="1">
                <a:latin typeface="Book Antiqua" pitchFamily="18" charset="0"/>
              </a:rPr>
              <a:t>skutečný počátek budování státu</a:t>
            </a:r>
          </a:p>
          <a:p>
            <a:pPr lvl="1"/>
            <a:r>
              <a:rPr lang="cs-CZ" sz="1600" noProof="1">
                <a:latin typeface="Book Antiqua" pitchFamily="18" charset="0"/>
              </a:rPr>
              <a:t>situace v Koreji (Silla) &gt; silná a jednotná vláda </a:t>
            </a:r>
            <a:r>
              <a:rPr lang="cs-CZ" sz="1600" noProof="1">
                <a:latin typeface="Book Antiqua" pitchFamily="18" charset="0"/>
                <a:sym typeface="Wingdings" panose="05000000000000000000" pitchFamily="2" charset="2"/>
              </a:rPr>
              <a:t> vznik režimu </a:t>
            </a:r>
            <a:r>
              <a:rPr lang="cs-CZ" sz="1600" i="1" noProof="1">
                <a:latin typeface="Book Antiqua" pitchFamily="18" charset="0"/>
                <a:sym typeface="Wingdings" panose="05000000000000000000" pitchFamily="2" charset="2"/>
              </a:rPr>
              <a:t>tennósei</a:t>
            </a:r>
            <a:endParaRPr lang="cs-CZ" sz="1600" i="1" noProof="1">
              <a:latin typeface="Book Antiqua" pitchFamily="18" charset="0"/>
            </a:endParaRPr>
          </a:p>
          <a:p>
            <a:pPr lvl="1"/>
            <a:endParaRPr lang="cs-CZ" sz="1600" noProof="1">
              <a:latin typeface="Book Antiqua" pitchFamily="18" charset="0"/>
            </a:endParaRPr>
          </a:p>
          <a:p>
            <a:pPr lvl="1"/>
            <a:r>
              <a:rPr lang="cs-CZ" sz="1800" noProof="1">
                <a:latin typeface="Book Antiqua" pitchFamily="18" charset="0"/>
              </a:rPr>
              <a:t>posílení panovnické moci nad půdou, administrativou a ozbr. silami</a:t>
            </a:r>
            <a:endParaRPr lang="cs-CZ" sz="1600" noProof="1">
              <a:latin typeface="Book Antiqua" pitchFamily="18" charset="0"/>
            </a:endParaRPr>
          </a:p>
          <a:p>
            <a:pPr marL="720725" lvl="2" indent="-342900">
              <a:buFont typeface="+mj-lt"/>
              <a:buAutoNum type="arabicParenR"/>
            </a:pPr>
            <a:r>
              <a:rPr lang="cs-CZ" sz="1600" noProof="1">
                <a:latin typeface="Book Antiqua" pitchFamily="18" charset="0"/>
              </a:rPr>
              <a:t>přechod od </a:t>
            </a:r>
            <a:r>
              <a:rPr lang="cs-CZ" sz="1600" i="1" noProof="1">
                <a:latin typeface="Book Antiqua" pitchFamily="18" charset="0"/>
              </a:rPr>
              <a:t>ókimi</a:t>
            </a:r>
            <a:r>
              <a:rPr lang="cs-CZ" sz="1600" noProof="1">
                <a:latin typeface="Book Antiqua" pitchFamily="18" charset="0"/>
              </a:rPr>
              <a:t> k </a:t>
            </a:r>
            <a:r>
              <a:rPr lang="cs-CZ" sz="1600" b="1" i="1" noProof="1">
                <a:latin typeface="Book Antiqua" pitchFamily="18" charset="0"/>
              </a:rPr>
              <a:t>tennó </a:t>
            </a:r>
            <a:r>
              <a:rPr lang="cs-CZ" sz="1200" noProof="1">
                <a:latin typeface="Book Antiqua" pitchFamily="18" charset="0"/>
              </a:rPr>
              <a:t>(edikty o vztahu mezi kami a linií císařů)</a:t>
            </a:r>
            <a:endParaRPr lang="cs-CZ" sz="1600" noProof="1">
              <a:latin typeface="Book Antiqua" pitchFamily="18" charset="0"/>
            </a:endParaRPr>
          </a:p>
          <a:p>
            <a:pPr marL="720725" lvl="2" indent="-342900">
              <a:buFont typeface="+mj-lt"/>
              <a:buAutoNum type="arabicParenR"/>
            </a:pPr>
            <a:r>
              <a:rPr lang="cs-CZ" sz="1600" noProof="1">
                <a:latin typeface="Book Antiqua" pitchFamily="18" charset="0"/>
              </a:rPr>
              <a:t>podpora okolních rodů</a:t>
            </a:r>
          </a:p>
          <a:p>
            <a:pPr marL="1074738" lvl="2" indent="-342900"/>
            <a:r>
              <a:rPr lang="cs-CZ" sz="1600" noProof="1">
                <a:latin typeface="Book Antiqua" pitchFamily="18" charset="0"/>
              </a:rPr>
              <a:t>684 &gt;  reforma titulů </a:t>
            </a:r>
            <a:r>
              <a:rPr lang="cs-CZ" sz="1600" i="1" noProof="1">
                <a:latin typeface="Book Antiqua" pitchFamily="18" charset="0"/>
              </a:rPr>
              <a:t>kabane</a:t>
            </a:r>
            <a:r>
              <a:rPr lang="cs-CZ" sz="1600" noProof="1">
                <a:latin typeface="Book Antiqua" pitchFamily="18" charset="0"/>
              </a:rPr>
              <a:t> </a:t>
            </a:r>
            <a:r>
              <a:rPr lang="cs-CZ" sz="1400" noProof="1">
                <a:latin typeface="Book Antiqua" pitchFamily="18" charset="0"/>
              </a:rPr>
              <a:t>(hierarchizace + inkluzivita)</a:t>
            </a:r>
            <a:endParaRPr lang="cs-CZ" sz="1600" noProof="1">
              <a:latin typeface="Book Antiqua" pitchFamily="18" charset="0"/>
            </a:endParaRPr>
          </a:p>
          <a:p>
            <a:pPr lvl="2"/>
            <a:r>
              <a:rPr lang="cs-CZ" sz="1200" noProof="1">
                <a:latin typeface="Book Antiqua" pitchFamily="18" charset="0"/>
              </a:rPr>
              <a:t>mahito, asomi, sukune, imiki + zákony o státní službě</a:t>
            </a:r>
          </a:p>
          <a:p>
            <a:pPr lvl="2"/>
            <a:r>
              <a:rPr lang="cs-CZ" sz="1400" noProof="1">
                <a:latin typeface="Book Antiqua" pitchFamily="18" charset="0"/>
              </a:rPr>
              <a:t>snaha o armádu v hl.m.</a:t>
            </a:r>
          </a:p>
          <a:p>
            <a:pPr marL="800100" lvl="1" indent="-446088">
              <a:buFont typeface="+mj-lt"/>
              <a:buAutoNum type="arabicParenR" startAt="3"/>
            </a:pPr>
            <a:r>
              <a:rPr lang="cs-CZ" sz="1600" noProof="1">
                <a:latin typeface="Book Antiqua" pitchFamily="18" charset="0"/>
              </a:rPr>
              <a:t>počátky byrokratické, skutečně centralizované vlády</a:t>
            </a:r>
          </a:p>
          <a:p>
            <a:pPr lvl="1"/>
            <a:r>
              <a:rPr lang="cs-CZ" sz="1600" noProof="1">
                <a:latin typeface="Book Antiqua" pitchFamily="18" charset="0"/>
              </a:rPr>
              <a:t>budování vládní struktury</a:t>
            </a:r>
          </a:p>
          <a:p>
            <a:pPr lvl="2"/>
            <a:r>
              <a:rPr lang="cs-CZ" sz="1400" noProof="1">
                <a:latin typeface="Book Antiqua" pitchFamily="18" charset="0"/>
              </a:rPr>
              <a:t>ústřední (8 ministerstev, 2 rady)</a:t>
            </a:r>
          </a:p>
          <a:p>
            <a:pPr lvl="2"/>
            <a:r>
              <a:rPr lang="cs-CZ" sz="1200" noProof="1">
                <a:latin typeface="Book Antiqua" pitchFamily="18" charset="0"/>
              </a:rPr>
              <a:t>některé posty neobsadil, jiné (-nagon) nově založil</a:t>
            </a:r>
          </a:p>
          <a:p>
            <a:pPr lvl="2"/>
            <a:r>
              <a:rPr lang="cs-CZ" sz="1400" noProof="1">
                <a:latin typeface="Book Antiqua" pitchFamily="18" charset="0"/>
              </a:rPr>
              <a:t>dosazoval osoby ze „své“ větve</a:t>
            </a:r>
          </a:p>
          <a:p>
            <a:pPr lvl="1">
              <a:buFont typeface="Book Antiqua" pitchFamily="18" charset="0"/>
              <a:buChar char="–"/>
            </a:pPr>
            <a:endParaRPr lang="cs-CZ" sz="1600" noProof="1">
              <a:latin typeface="Book Antiqua" pitchFamily="18" charset="0"/>
            </a:endParaRPr>
          </a:p>
          <a:p>
            <a:pPr lvl="1">
              <a:buFont typeface="Book Antiqua" pitchFamily="18" charset="0"/>
              <a:buChar char="–"/>
            </a:pPr>
            <a:r>
              <a:rPr lang="cs-CZ" sz="1600" noProof="1">
                <a:latin typeface="Book Antiqua" pitchFamily="18" charset="0"/>
              </a:rPr>
              <a:t>Dokončení některých projektů </a:t>
            </a:r>
            <a:r>
              <a:rPr lang="cs-CZ" sz="1400" noProof="1">
                <a:latin typeface="Book Antiqua" pitchFamily="18" charset="0"/>
              </a:rPr>
              <a:t>(Fudžiwarakjó)</a:t>
            </a:r>
            <a:r>
              <a:rPr lang="cs-CZ" sz="1600" noProof="1">
                <a:latin typeface="Book Antiqua" pitchFamily="18" charset="0"/>
              </a:rPr>
              <a:t> - až císařovna Džitó (686-697)</a:t>
            </a:r>
          </a:p>
          <a:p>
            <a:pPr lvl="2"/>
            <a:r>
              <a:rPr lang="cs-CZ" sz="1400" noProof="1">
                <a:latin typeface="Book Antiqua" pitchFamily="18" charset="0"/>
              </a:rPr>
              <a:t>ricurjó :: zákoníky; správní členění</a:t>
            </a:r>
            <a:r>
              <a:rPr lang="cs-CZ" sz="1400" dirty="0">
                <a:latin typeface="Book Antiqua" pitchFamily="18" charset="0"/>
              </a:rPr>
              <a:t>; vládní systém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+ matriky; sociální členění; příděly půdy</a:t>
            </a:r>
            <a:endParaRPr lang="en-US" sz="1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431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>
                <a:latin typeface="Book Antiqua" pitchFamily="18" charset="0"/>
              </a:rPr>
              <a:t>2. Nara – vrchol ricurjó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3250704" cy="5145435"/>
          </a:xfrm>
        </p:spPr>
        <p:txBody>
          <a:bodyPr>
            <a:normAutofit/>
          </a:bodyPr>
          <a:lstStyle/>
          <a:p>
            <a:pPr>
              <a:buFont typeface="Calibri" pitchFamily="34" charset="0"/>
              <a:buChar char="‒"/>
            </a:pPr>
            <a:r>
              <a:rPr lang="cs-CZ" sz="1800" dirty="0">
                <a:latin typeface="Book Antiqua" pitchFamily="18" charset="0"/>
              </a:rPr>
              <a:t>Státní rada </a:t>
            </a:r>
            <a:r>
              <a:rPr lang="cs-CZ" sz="1800" i="1" dirty="0" err="1">
                <a:latin typeface="Book Antiqua" pitchFamily="18" charset="0"/>
              </a:rPr>
              <a:t>Dadžókan</a:t>
            </a:r>
            <a:endParaRPr lang="cs-CZ" sz="1800" i="1" dirty="0">
              <a:latin typeface="Book Antiqua" pitchFamily="18" charset="0"/>
            </a:endParaRPr>
          </a:p>
          <a:p>
            <a:pPr>
              <a:buFont typeface="Calibri" pitchFamily="34" charset="0"/>
              <a:buChar char="‒"/>
            </a:pPr>
            <a:r>
              <a:rPr lang="cs-CZ" sz="1800" dirty="0">
                <a:latin typeface="Book Antiqua" pitchFamily="18" charset="0"/>
              </a:rPr>
              <a:t>Rada kultu </a:t>
            </a:r>
            <a:r>
              <a:rPr lang="cs-CZ" sz="1800" i="1" dirty="0" err="1">
                <a:latin typeface="Book Antiqua" pitchFamily="18" charset="0"/>
              </a:rPr>
              <a:t>Džingikan</a:t>
            </a:r>
            <a:endParaRPr lang="cs-CZ" sz="1800" i="1" dirty="0">
              <a:latin typeface="Book Antiqua" pitchFamily="18" charset="0"/>
            </a:endParaRPr>
          </a:p>
          <a:p>
            <a:pPr>
              <a:buFont typeface="Calibri" pitchFamily="34" charset="0"/>
              <a:buChar char="‒"/>
            </a:pPr>
            <a:endParaRPr lang="cs-CZ" sz="1600" dirty="0">
              <a:latin typeface="Book Antiqua" pitchFamily="18" charset="0"/>
            </a:endParaRPr>
          </a:p>
          <a:p>
            <a:pPr>
              <a:buFont typeface="Calibri" pitchFamily="34" charset="0"/>
              <a:buChar char="‒"/>
            </a:pPr>
            <a:r>
              <a:rPr lang="cs-CZ" sz="1600" dirty="0">
                <a:latin typeface="Book Antiqua" pitchFamily="18" charset="0"/>
              </a:rPr>
              <a:t>brzy dědičné obsazování</a:t>
            </a:r>
          </a:p>
          <a:p>
            <a:pPr>
              <a:buFont typeface="Calibri" pitchFamily="34" charset="0"/>
              <a:buChar char="‒"/>
            </a:pPr>
            <a:r>
              <a:rPr lang="cs-CZ" sz="1600" dirty="0">
                <a:latin typeface="Book Antiqua" pitchFamily="18" charset="0"/>
              </a:rPr>
              <a:t>úředníkům důchody</a:t>
            </a:r>
          </a:p>
          <a:p>
            <a:pPr>
              <a:buFont typeface="Calibri" pitchFamily="34" charset="0"/>
              <a:buChar char="‒"/>
            </a:pPr>
            <a:endParaRPr lang="cs-CZ" sz="1800" dirty="0">
              <a:latin typeface="Book Antiqua" pitchFamily="18" charset="0"/>
            </a:endParaRPr>
          </a:p>
          <a:p>
            <a:pPr>
              <a:buFont typeface="Calibri" pitchFamily="34" charset="0"/>
              <a:buChar char="‒"/>
            </a:pPr>
            <a:r>
              <a:rPr lang="cs-CZ" sz="1800" dirty="0">
                <a:latin typeface="Book Antiqua" pitchFamily="18" charset="0"/>
              </a:rPr>
              <a:t>trvalé sídelní hl. 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od 694 </a:t>
            </a:r>
            <a:r>
              <a:rPr lang="cs-CZ" sz="1400" dirty="0" err="1">
                <a:latin typeface="Book Antiqua" pitchFamily="18" charset="0"/>
              </a:rPr>
              <a:t>Fudžiwarakjó</a:t>
            </a:r>
            <a:r>
              <a:rPr lang="cs-CZ" sz="1400" dirty="0">
                <a:latin typeface="Book Antiqua" pitchFamily="18" charset="0"/>
              </a:rPr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rgbClr val="FF0000"/>
                </a:solidFill>
                <a:latin typeface="Book Antiqua" pitchFamily="18" charset="0"/>
              </a:rPr>
              <a:t>od 710 </a:t>
            </a:r>
            <a:r>
              <a:rPr lang="cs-CZ" sz="1400" b="1" dirty="0" err="1">
                <a:solidFill>
                  <a:srgbClr val="FF0000"/>
                </a:solidFill>
                <a:latin typeface="Book Antiqua" pitchFamily="18" charset="0"/>
              </a:rPr>
              <a:t>Heidžókjó</a:t>
            </a:r>
            <a:r>
              <a:rPr lang="cs-CZ" sz="1400" b="1" dirty="0">
                <a:solidFill>
                  <a:srgbClr val="FF0000"/>
                </a:solidFill>
                <a:latin typeface="Book Antiqua" pitchFamily="18" charset="0"/>
              </a:rPr>
              <a:t> = </a:t>
            </a:r>
            <a:r>
              <a:rPr lang="cs-CZ" sz="1400" b="1" dirty="0" err="1">
                <a:solidFill>
                  <a:srgbClr val="FF0000"/>
                </a:solidFill>
                <a:latin typeface="Book Antiqua" pitchFamily="18" charset="0"/>
              </a:rPr>
              <a:t>Nara</a:t>
            </a:r>
            <a:endParaRPr lang="cs-CZ" sz="1400" b="1" dirty="0">
              <a:solidFill>
                <a:srgbClr val="FF0000"/>
              </a:solidFill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4,3 x 4,8 km</a:t>
            </a:r>
            <a:endParaRPr lang="cs-CZ" sz="1400" dirty="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zenit adopce </a:t>
            </a:r>
            <a:r>
              <a:rPr lang="cs-CZ" sz="1400" dirty="0" err="1">
                <a:latin typeface="Book Antiqua" pitchFamily="18" charset="0"/>
              </a:rPr>
              <a:t>tchang</a:t>
            </a:r>
            <a:r>
              <a:rPr lang="cs-CZ" sz="1400" dirty="0">
                <a:latin typeface="Book Antiqua" pitchFamily="18" charset="0"/>
              </a:rPr>
              <a:t>. vzorů</a:t>
            </a:r>
          </a:p>
          <a:p>
            <a:pPr>
              <a:buFont typeface="Calibri" pitchFamily="34" charset="0"/>
              <a:buChar char="‒"/>
            </a:pPr>
            <a:endParaRPr lang="cs-CZ" sz="1800" dirty="0">
              <a:latin typeface="Book Antiqua" pitchFamily="18" charset="0"/>
            </a:endParaRPr>
          </a:p>
          <a:p>
            <a:pPr>
              <a:buFont typeface="Calibri" pitchFamily="34" charset="0"/>
              <a:buChar char="‒"/>
            </a:pPr>
            <a:r>
              <a:rPr lang="cs-CZ" sz="1800" dirty="0">
                <a:latin typeface="Book Antiqua" pitchFamily="18" charset="0"/>
              </a:rPr>
              <a:t>vrcholem zákoníky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7030A0"/>
                </a:solidFill>
                <a:latin typeface="Book Antiqua" pitchFamily="18" charset="0"/>
              </a:rPr>
              <a:t>Ómirjó</a:t>
            </a:r>
            <a:r>
              <a:rPr lang="cs-CZ" sz="1400" dirty="0">
                <a:solidFill>
                  <a:srgbClr val="7030A0"/>
                </a:solidFill>
                <a:latin typeface="Book Antiqua" pitchFamily="18" charset="0"/>
              </a:rPr>
              <a:t> 668 </a:t>
            </a:r>
            <a:r>
              <a:rPr lang="cs-CZ" sz="1400" dirty="0" err="1">
                <a:solidFill>
                  <a:srgbClr val="7030A0"/>
                </a:solidFill>
                <a:latin typeface="Book Antiqua" pitchFamily="18" charset="0"/>
              </a:rPr>
              <a:t>nesystemat</a:t>
            </a:r>
            <a:r>
              <a:rPr lang="cs-CZ" sz="1400" dirty="0">
                <a:solidFill>
                  <a:srgbClr val="7030A0"/>
                </a:solidFill>
                <a:latin typeface="Book Antiqua" pitchFamily="18" charset="0"/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 err="1">
                <a:latin typeface="Book Antiqua" pitchFamily="18" charset="0"/>
              </a:rPr>
              <a:t>Taihó</a:t>
            </a:r>
            <a:r>
              <a:rPr lang="cs-CZ" sz="1400" dirty="0">
                <a:latin typeface="Book Antiqua" pitchFamily="18" charset="0"/>
              </a:rPr>
              <a:t> (701)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 err="1">
                <a:latin typeface="Book Antiqua" pitchFamily="18" charset="0"/>
              </a:rPr>
              <a:t>Jóró</a:t>
            </a:r>
            <a:r>
              <a:rPr lang="cs-CZ" sz="1400" dirty="0">
                <a:latin typeface="Book Antiqua" pitchFamily="18" charset="0"/>
              </a:rPr>
              <a:t> (718, platil od 757)</a:t>
            </a:r>
          </a:p>
          <a:p>
            <a:pPr>
              <a:buFont typeface="Calibri" pitchFamily="34" charset="0"/>
              <a:buChar char="‒"/>
            </a:pPr>
            <a:endParaRPr lang="cs-CZ" sz="1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21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cs-CZ" sz="1600">
                <a:latin typeface="Book Antiqua" pitchFamily="18" charset="0"/>
              </a:rPr>
              <a:t>2. Nara </a:t>
            </a:r>
            <a:br>
              <a:rPr lang="cs-CZ" sz="1600">
                <a:latin typeface="Book Antiqua" pitchFamily="18" charset="0"/>
              </a:rPr>
            </a:br>
            <a:r>
              <a:rPr lang="cs-CZ" sz="1600">
                <a:latin typeface="Book Antiqua" pitchFamily="18" charset="0"/>
              </a:rPr>
              <a:t>			</a:t>
            </a:r>
            <a:r>
              <a:rPr lang="cs-CZ" sz="2200">
                <a:latin typeface="Book Antiqua" pitchFamily="18" charset="0"/>
              </a:rPr>
              <a:t>vrchol systému ricurjó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075240" cy="5688632"/>
          </a:xfrm>
        </p:spPr>
        <p:txBody>
          <a:bodyPr>
            <a:normAutofit lnSpcReduction="10000"/>
          </a:bodyPr>
          <a:lstStyle/>
          <a:p>
            <a:pPr>
              <a:buFont typeface="Calibri" pitchFamily="34" charset="0"/>
              <a:buChar char="‒"/>
            </a:pPr>
            <a:r>
              <a:rPr lang="cs-CZ" sz="1800" dirty="0">
                <a:latin typeface="Book Antiqua" pitchFamily="18" charset="0"/>
              </a:rPr>
              <a:t>i „mezinárodní“ </a:t>
            </a:r>
            <a:r>
              <a:rPr lang="cs-CZ" sz="1800">
                <a:latin typeface="Book Antiqua" pitchFamily="18" charset="0"/>
              </a:rPr>
              <a:t>projev prestiže v </a:t>
            </a:r>
            <a:r>
              <a:rPr lang="cs-CZ" sz="1800" dirty="0">
                <a:latin typeface="Book Antiqua" pitchFamily="18" charset="0"/>
              </a:rPr>
              <a:t>názvu země</a:t>
            </a:r>
          </a:p>
          <a:p>
            <a:pPr marL="0" indent="0">
              <a:buNone/>
            </a:pPr>
            <a:r>
              <a:rPr lang="cs-CZ" sz="1800" dirty="0">
                <a:latin typeface="Book Antiqua" pitchFamily="18" charset="0"/>
              </a:rPr>
              <a:t>	</a:t>
            </a:r>
            <a:r>
              <a:rPr lang="cs-CZ" altLang="ja-JP" sz="1800" dirty="0">
                <a:latin typeface="Book Antiqua" pitchFamily="18" charset="0"/>
              </a:rPr>
              <a:t> starší  </a:t>
            </a:r>
            <a:r>
              <a:rPr lang="ja-JP" altLang="en-US" sz="1800" dirty="0"/>
              <a:t>倭、大八州</a:t>
            </a:r>
            <a:r>
              <a:rPr lang="cs-CZ" altLang="ja-JP" sz="1800" dirty="0"/>
              <a:t> a d., </a:t>
            </a:r>
            <a:r>
              <a:rPr lang="cs-CZ" sz="1800" dirty="0">
                <a:latin typeface="Book Antiqua" pitchFamily="18" charset="0"/>
              </a:rPr>
              <a:t>nově  </a:t>
            </a:r>
            <a:r>
              <a:rPr lang="ja-JP" altLang="en-US" sz="1800" dirty="0">
                <a:latin typeface="Book Antiqua" pitchFamily="18" charset="0"/>
              </a:rPr>
              <a:t>「日本」</a:t>
            </a:r>
            <a:endParaRPr lang="cs-CZ" sz="1800" dirty="0">
              <a:latin typeface="Book Antiqua" pitchFamily="18" charset="0"/>
            </a:endParaRPr>
          </a:p>
          <a:p>
            <a:pPr>
              <a:buFont typeface="Calibri" pitchFamily="34" charset="0"/>
              <a:buChar char="‒"/>
            </a:pPr>
            <a:r>
              <a:rPr lang="cs-CZ" sz="1800" dirty="0">
                <a:latin typeface="Book Antiqua" pitchFamily="18" charset="0"/>
              </a:rPr>
              <a:t>poselstvo z r. 702 do Číny</a:t>
            </a:r>
          </a:p>
          <a:p>
            <a:pPr>
              <a:buFont typeface="Calibri" pitchFamily="34" charset="0"/>
              <a:buChar char="‒"/>
            </a:pPr>
            <a:r>
              <a:rPr lang="cs-CZ" sz="1800" dirty="0">
                <a:latin typeface="Book Antiqua" pitchFamily="18" charset="0"/>
              </a:rPr>
              <a:t>plné rozvinutí </a:t>
            </a:r>
            <a:r>
              <a:rPr lang="cs-CZ" sz="1800" noProof="1">
                <a:latin typeface="Book Antiqua" pitchFamily="18" charset="0"/>
              </a:rPr>
              <a:t>systému ricurjó od Nary</a:t>
            </a:r>
          </a:p>
          <a:p>
            <a:pPr lvl="1">
              <a:buFont typeface="Calibri" pitchFamily="34" charset="0"/>
              <a:buChar char="‒"/>
            </a:pPr>
            <a:r>
              <a:rPr lang="cs-CZ" sz="1600" noProof="1">
                <a:latin typeface="Book Antiqua" pitchFamily="18" charset="0"/>
              </a:rPr>
              <a:t>ještě jasná dominantní role císaře (dekrety)</a:t>
            </a:r>
          </a:p>
          <a:p>
            <a:pPr lvl="1">
              <a:buFont typeface="Calibri" pitchFamily="34" charset="0"/>
              <a:buChar char="‒"/>
            </a:pPr>
            <a:r>
              <a:rPr lang="cs-CZ" sz="1600" noProof="1">
                <a:latin typeface="Book Antiqua" pitchFamily="18" charset="0"/>
              </a:rPr>
              <a:t>ekonm. základem &gt; daně z půdy </a:t>
            </a:r>
            <a:r>
              <a:rPr lang="cs-CZ" sz="1200" noProof="1">
                <a:latin typeface="Book Antiqua" pitchFamily="18" charset="0"/>
              </a:rPr>
              <a:t>především naturálně</a:t>
            </a:r>
            <a:endParaRPr lang="cs-CZ" sz="1600" noProof="1">
              <a:latin typeface="Book Antiqua" pitchFamily="18" charset="0"/>
            </a:endParaRPr>
          </a:p>
          <a:p>
            <a:pPr>
              <a:buFont typeface="Calibri" pitchFamily="34" charset="0"/>
              <a:buChar char="‒"/>
            </a:pPr>
            <a:r>
              <a:rPr lang="cs-CZ" sz="1800" noProof="1">
                <a:latin typeface="Book Antiqua" pitchFamily="18" charset="0"/>
              </a:rPr>
              <a:t>šlechta (</a:t>
            </a:r>
            <a:r>
              <a:rPr lang="cs-CZ" sz="1800" i="1" noProof="1">
                <a:latin typeface="Book Antiqua" pitchFamily="18" charset="0"/>
              </a:rPr>
              <a:t>kuge</a:t>
            </a:r>
            <a:r>
              <a:rPr lang="cs-CZ" sz="1800" noProof="1">
                <a:latin typeface="Book Antiqua" pitchFamily="18" charset="0"/>
              </a:rPr>
              <a:t>) &gt; </a:t>
            </a:r>
            <a:r>
              <a:rPr lang="cs-CZ" sz="1500" noProof="1">
                <a:latin typeface="Book Antiqua" pitchFamily="18" charset="0"/>
              </a:rPr>
              <a:t>opuštění systému státních ZK, udržování rozdílů ve statusech</a:t>
            </a:r>
            <a:endParaRPr lang="cs-CZ" sz="1900" noProof="1">
              <a:latin typeface="Book Antiqua" pitchFamily="18" charset="0"/>
            </a:endParaRPr>
          </a:p>
          <a:p>
            <a:pPr>
              <a:buFont typeface="Calibri" pitchFamily="34" charset="0"/>
              <a:buChar char="‒"/>
            </a:pPr>
            <a:endParaRPr lang="cs-CZ" sz="1800" noProof="1">
              <a:latin typeface="Book Antiqua" pitchFamily="18" charset="0"/>
            </a:endParaRPr>
          </a:p>
          <a:p>
            <a:pPr>
              <a:buFont typeface="Calibri" pitchFamily="34" charset="0"/>
              <a:buChar char="‒"/>
            </a:pPr>
            <a:r>
              <a:rPr lang="cs-CZ" sz="1900" noProof="1">
                <a:latin typeface="Book Antiqua" pitchFamily="18" charset="0"/>
              </a:rPr>
              <a:t>císař Šómu (724-749)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700" noProof="1">
                <a:latin typeface="Book Antiqua" pitchFamily="18" charset="0"/>
              </a:rPr>
              <a:t>vojenské výpravy do Tóhoku, po epidemii obrat: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700" noProof="1">
                <a:latin typeface="Book Antiqua" pitchFamily="18" charset="0"/>
              </a:rPr>
              <a:t>741 stavba provinčních klášterů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700" noProof="1">
                <a:latin typeface="Book Antiqua" pitchFamily="18" charset="0"/>
              </a:rPr>
              <a:t>752 zasvěcení B. Vairóčany </a:t>
            </a:r>
            <a:r>
              <a:rPr lang="cs-CZ" sz="1100" noProof="1">
                <a:latin typeface="Book Antiqua" pitchFamily="18" charset="0"/>
              </a:rPr>
              <a:t>(jap. Rušana)</a:t>
            </a:r>
            <a:r>
              <a:rPr lang="cs-CZ" sz="1700" noProof="1">
                <a:latin typeface="Book Antiqua" pitchFamily="18" charset="0"/>
              </a:rPr>
              <a:t> v Tódaidži</a:t>
            </a:r>
          </a:p>
          <a:p>
            <a:pPr lvl="2"/>
            <a:r>
              <a:rPr lang="cs-CZ" sz="1200" noProof="1">
                <a:latin typeface="Book Antiqua" pitchFamily="18" charset="0"/>
              </a:rPr>
              <a:t>Šósóin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700" noProof="1">
                <a:latin typeface="Book Antiqua" pitchFamily="18" charset="0"/>
              </a:rPr>
              <a:t>6 narských sekt (Sanron, Džódžicu, Hossó, Guša, Kegon, Ricu)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700" noProof="1">
                <a:latin typeface="Book Antiqua" pitchFamily="18" charset="0"/>
              </a:rPr>
              <a:t>mnich Gjógi mezi lidem</a:t>
            </a:r>
          </a:p>
          <a:p>
            <a:endParaRPr lang="cs-CZ" sz="1800" noProof="1">
              <a:latin typeface="Book Antiqua" pitchFamily="18" charset="0"/>
            </a:endParaRPr>
          </a:p>
          <a:p>
            <a:pPr>
              <a:buFont typeface="Calibri" pitchFamily="34" charset="0"/>
              <a:buChar char="‒"/>
            </a:pPr>
            <a:r>
              <a:rPr lang="cs-CZ" sz="1800" noProof="1">
                <a:latin typeface="Book Antiqua" pitchFamily="18" charset="0"/>
              </a:rPr>
              <a:t>růst vlivu Fudžiwarů (navzdory epidemii 737)</a:t>
            </a:r>
          </a:p>
          <a:p>
            <a:pPr>
              <a:buFont typeface="Calibri" pitchFamily="34" charset="0"/>
              <a:buChar char="‒"/>
            </a:pPr>
            <a:r>
              <a:rPr lang="cs-CZ" sz="1800" noProof="1">
                <a:latin typeface="Book Antiqua" pitchFamily="18" charset="0"/>
              </a:rPr>
              <a:t>císařovna Kóken / Šótoku (764-770) a mnich Dókjó</a:t>
            </a:r>
          </a:p>
          <a:p>
            <a:pPr>
              <a:buFont typeface="Calibri" pitchFamily="34" charset="0"/>
              <a:buChar char="‒"/>
            </a:pPr>
            <a:r>
              <a:rPr lang="cs-CZ" sz="1800" noProof="1">
                <a:latin typeface="Book Antiqua" pitchFamily="18" charset="0"/>
              </a:rPr>
              <a:t>770-781 císař Kónin</a:t>
            </a:r>
          </a:p>
        </p:txBody>
      </p:sp>
    </p:spTree>
    <p:extLst>
      <p:ext uri="{BB962C8B-B14F-4D97-AF65-F5344CB8AC3E}">
        <p14:creationId xmlns:p14="http://schemas.microsoft.com/office/powerpoint/2010/main" val="2111617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>
                <a:latin typeface="Book Antiqua" pitchFamily="18" charset="0"/>
              </a:rPr>
              <a:t>3. Vláda císaře Kanmua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Font typeface="Book Antiqua" pitchFamily="18" charset="0"/>
              <a:buChar char="–"/>
            </a:pPr>
            <a:r>
              <a:rPr lang="cs-CZ" sz="2000" noProof="1">
                <a:latin typeface="Book Antiqua" pitchFamily="18" charset="0"/>
              </a:rPr>
              <a:t>Období Heian  (794 – 1185/1192)</a:t>
            </a:r>
          </a:p>
          <a:p>
            <a:pPr marL="400050" lvl="1" indent="0">
              <a:buNone/>
            </a:pPr>
            <a:r>
              <a:rPr lang="cs-CZ" sz="1400" kern="100" noProof="1">
                <a:latin typeface="Book Antiqua"/>
                <a:ea typeface="MS Mincho"/>
                <a:cs typeface="Times New Roman"/>
              </a:rPr>
              <a:t>od 9C viditelný úpadek ricurjó státu, 11-12C moc regentů, konec 12C nástup Tairů</a:t>
            </a:r>
            <a:endParaRPr lang="cs-CZ" sz="1400" noProof="1"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endParaRPr lang="cs-CZ" sz="2000" noProof="1"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r>
              <a:rPr lang="cs-CZ" sz="2000" noProof="1">
                <a:latin typeface="Book Antiqua" pitchFamily="18" charset="0"/>
              </a:rPr>
              <a:t>Kanmu (781-806), </a:t>
            </a:r>
            <a:r>
              <a:rPr lang="cs-CZ" sz="1800" noProof="1">
                <a:latin typeface="Book Antiqua" pitchFamily="18" charset="0"/>
              </a:rPr>
              <a:t>zkušený, ambice, poslední z „modelových“ císařů</a:t>
            </a:r>
          </a:p>
          <a:p>
            <a:pPr lvl="1">
              <a:buFont typeface="Book Antiqua" pitchFamily="18" charset="0"/>
              <a:buChar char="–"/>
            </a:pPr>
            <a:r>
              <a:rPr lang="cs-CZ" sz="1600" noProof="1">
                <a:latin typeface="Book Antiqua" pitchFamily="18" charset="0"/>
              </a:rPr>
              <a:t>784 &gt; do Nagaoky ?</a:t>
            </a:r>
          </a:p>
          <a:p>
            <a:pPr lvl="2">
              <a:buFont typeface="Book Antiqua" pitchFamily="18" charset="0"/>
              <a:buChar char="–"/>
            </a:pPr>
            <a:r>
              <a:rPr lang="cs-CZ" sz="1400" noProof="1">
                <a:latin typeface="Book Antiqua" pitchFamily="18" charset="0"/>
              </a:rPr>
              <a:t>spory u dvora;  onrjó;  záplavy?</a:t>
            </a:r>
          </a:p>
          <a:p>
            <a:pPr lvl="1">
              <a:buFont typeface="Book Antiqua" pitchFamily="18" charset="0"/>
              <a:buChar char="–"/>
            </a:pPr>
            <a:endParaRPr lang="cs-CZ" sz="1600" noProof="1">
              <a:latin typeface="Book Antiqua" pitchFamily="18" charset="0"/>
            </a:endParaRPr>
          </a:p>
          <a:p>
            <a:pPr lvl="1">
              <a:buFont typeface="Book Antiqua" pitchFamily="18" charset="0"/>
              <a:buChar char="–"/>
            </a:pPr>
            <a:r>
              <a:rPr lang="cs-CZ" sz="1800" noProof="1">
                <a:latin typeface="Book Antiqua" pitchFamily="18" charset="0"/>
              </a:rPr>
              <a:t>1</a:t>
            </a:r>
            <a:r>
              <a:rPr lang="cs-CZ" sz="2000" noProof="1">
                <a:latin typeface="Book Antiqua" pitchFamily="18" charset="0"/>
              </a:rPr>
              <a:t>.</a:t>
            </a:r>
            <a:r>
              <a:rPr lang="cs-CZ" sz="1800" noProof="1">
                <a:latin typeface="Book Antiqua" pitchFamily="18" charset="0"/>
              </a:rPr>
              <a:t>  794 – Heiankjó, 4,5 x 5,2km</a:t>
            </a:r>
          </a:p>
          <a:p>
            <a:pPr lvl="1">
              <a:buFont typeface="Book Antiqua" pitchFamily="18" charset="0"/>
              <a:buChar char="–"/>
            </a:pPr>
            <a:r>
              <a:rPr lang="cs-CZ" sz="1800" noProof="1">
                <a:latin typeface="Book Antiqua" pitchFamily="18" charset="0"/>
              </a:rPr>
              <a:t>2.  tažení proti Emiši – Sakanoue no Tamuramaro</a:t>
            </a:r>
          </a:p>
          <a:p>
            <a:pPr lvl="2"/>
            <a:r>
              <a:rPr lang="cs-CZ" sz="1400" noProof="1">
                <a:latin typeface="Book Antiqua" pitchFamily="18" charset="0"/>
              </a:rPr>
              <a:t>zrušení rolnických armád, elitní oddíly </a:t>
            </a:r>
            <a:r>
              <a:rPr lang="cs-CZ" sz="1400" i="1" noProof="1">
                <a:latin typeface="Book Antiqua" pitchFamily="18" charset="0"/>
              </a:rPr>
              <a:t>kondei</a:t>
            </a:r>
          </a:p>
          <a:p>
            <a:pPr lvl="1">
              <a:buFont typeface="Book Antiqua" pitchFamily="18" charset="0"/>
              <a:buChar char="–"/>
            </a:pPr>
            <a:r>
              <a:rPr lang="cs-CZ" sz="1800" noProof="1">
                <a:latin typeface="Book Antiqua" pitchFamily="18" charset="0"/>
              </a:rPr>
              <a:t>3. reformy systému </a:t>
            </a:r>
            <a:r>
              <a:rPr lang="cs-CZ" sz="1800" i="1" noProof="1">
                <a:latin typeface="Book Antiqua" pitchFamily="18" charset="0"/>
              </a:rPr>
              <a:t>ricurjó</a:t>
            </a:r>
            <a:r>
              <a:rPr lang="cs-CZ" sz="1800" noProof="1">
                <a:latin typeface="Book Antiqua" pitchFamily="18" charset="0"/>
              </a:rPr>
              <a:t> </a:t>
            </a:r>
            <a:r>
              <a:rPr lang="cs-CZ" sz="1600" noProof="1">
                <a:latin typeface="Book Antiqua" pitchFamily="18" charset="0"/>
              </a:rPr>
              <a:t>(směrem k pragmatismu)</a:t>
            </a:r>
            <a:endParaRPr lang="cs-CZ" sz="1800" noProof="1">
              <a:latin typeface="Book Antiqua" pitchFamily="18" charset="0"/>
            </a:endParaRPr>
          </a:p>
          <a:p>
            <a:pPr lvl="2"/>
            <a:r>
              <a:rPr lang="cs-CZ" sz="1400" noProof="1">
                <a:latin typeface="Book Antiqua" pitchFamily="18" charset="0"/>
              </a:rPr>
              <a:t>rušil zbytečné posty</a:t>
            </a:r>
          </a:p>
          <a:p>
            <a:pPr lvl="2"/>
            <a:r>
              <a:rPr lang="cs-CZ" sz="1400" noProof="1">
                <a:latin typeface="Book Antiqua" pitchFamily="18" charset="0"/>
              </a:rPr>
              <a:t>jmenoval často „nižší schopné“ úředníky</a:t>
            </a:r>
          </a:p>
          <a:p>
            <a:pPr lvl="2"/>
            <a:r>
              <a:rPr lang="cs-CZ" sz="1400" noProof="1">
                <a:latin typeface="Book Antiqua" pitchFamily="18" charset="0"/>
              </a:rPr>
              <a:t>pro efektivní správu venkova &gt; revizory </a:t>
            </a:r>
            <a:r>
              <a:rPr lang="cs-CZ" sz="1400" i="1" noProof="1">
                <a:latin typeface="Book Antiqua" pitchFamily="18" charset="0"/>
              </a:rPr>
              <a:t>kagejuši</a:t>
            </a:r>
            <a:r>
              <a:rPr lang="cs-CZ" sz="1400" noProof="1">
                <a:latin typeface="Book Antiqua" pitchFamily="18" charset="0"/>
              </a:rPr>
              <a:t> </a:t>
            </a:r>
          </a:p>
          <a:p>
            <a:pPr lvl="2"/>
            <a:r>
              <a:rPr lang="cs-CZ" sz="1400" noProof="1">
                <a:latin typeface="Book Antiqua" pitchFamily="18" charset="0"/>
              </a:rPr>
              <a:t>odlehčit venkovu</a:t>
            </a:r>
          </a:p>
          <a:p>
            <a:pPr lvl="1">
              <a:buFont typeface="Book Antiqua" pitchFamily="18" charset="0"/>
              <a:buChar char="–"/>
            </a:pPr>
            <a:endParaRPr lang="cs-CZ" sz="16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332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>
              <a:buFont typeface="Book Antiqua" pitchFamily="18" charset="0"/>
              <a:buChar char="—"/>
            </a:pPr>
            <a:r>
              <a:rPr lang="cs-CZ" sz="2000" dirty="0">
                <a:latin typeface="Book Antiqua" pitchFamily="18" charset="0"/>
              </a:rPr>
              <a:t>císařové </a:t>
            </a:r>
            <a:r>
              <a:rPr lang="cs-CZ" sz="1800" dirty="0" err="1">
                <a:solidFill>
                  <a:schemeClr val="bg1">
                    <a:lumMod val="65000"/>
                  </a:schemeClr>
                </a:solidFill>
                <a:latin typeface="Book Antiqua" pitchFamily="18" charset="0"/>
              </a:rPr>
              <a:t>Heizei</a:t>
            </a:r>
            <a:r>
              <a:rPr lang="cs-CZ" sz="1800" dirty="0">
                <a:solidFill>
                  <a:schemeClr val="bg1">
                    <a:lumMod val="65000"/>
                  </a:schemeClr>
                </a:solidFill>
                <a:latin typeface="Book Antiqua" pitchFamily="18" charset="0"/>
              </a:rPr>
              <a:t> (806-809) </a:t>
            </a:r>
            <a:r>
              <a:rPr lang="cs-CZ" sz="2000" dirty="0">
                <a:latin typeface="Book Antiqua" pitchFamily="18" charset="0"/>
              </a:rPr>
              <a:t>a </a:t>
            </a:r>
            <a:r>
              <a:rPr lang="cs-CZ" sz="2000" dirty="0" err="1">
                <a:latin typeface="Book Antiqua" pitchFamily="18" charset="0"/>
              </a:rPr>
              <a:t>Saga</a:t>
            </a:r>
            <a:r>
              <a:rPr lang="cs-CZ" sz="2000" dirty="0">
                <a:latin typeface="Book Antiqua" pitchFamily="18" charset="0"/>
              </a:rPr>
              <a:t> (809-823) </a:t>
            </a:r>
            <a:r>
              <a:rPr lang="cs-CZ" sz="1600" dirty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en-US" altLang="ja-JP" sz="1600" dirty="0">
                <a:solidFill>
                  <a:srgbClr val="00B050"/>
                </a:solidFill>
                <a:latin typeface="Book Antiqua" pitchFamily="18" charset="0"/>
              </a:rPr>
              <a:t>【</a:t>
            </a:r>
            <a:r>
              <a:rPr lang="cs-CZ" sz="1600" dirty="0">
                <a:solidFill>
                  <a:srgbClr val="00B050"/>
                </a:solidFill>
                <a:latin typeface="Book Antiqua" pitchFamily="18" charset="0"/>
              </a:rPr>
              <a:t>823 </a:t>
            </a:r>
            <a:r>
              <a:rPr lang="ja-JP" altLang="en-US" sz="1600" dirty="0">
                <a:solidFill>
                  <a:srgbClr val="00B050"/>
                </a:solidFill>
                <a:latin typeface="Book Antiqua" pitchFamily="18" charset="0"/>
              </a:rPr>
              <a:t>上皇</a:t>
            </a:r>
            <a:r>
              <a:rPr lang="en-US" altLang="ja-JP" sz="1600" dirty="0">
                <a:solidFill>
                  <a:srgbClr val="00B050"/>
                </a:solidFill>
                <a:latin typeface="Book Antiqua" pitchFamily="18" charset="0"/>
              </a:rPr>
              <a:t>】</a:t>
            </a:r>
            <a:endParaRPr lang="cs-CZ" sz="1600" dirty="0">
              <a:solidFill>
                <a:srgbClr val="00B050"/>
              </a:solidFill>
              <a:latin typeface="Book Antiqua" pitchFamily="18" charset="0"/>
            </a:endParaRPr>
          </a:p>
          <a:p>
            <a:pPr lvl="1">
              <a:buFont typeface="Book Antiqua" pitchFamily="18" charset="0"/>
              <a:buChar char="—"/>
            </a:pPr>
            <a:r>
              <a:rPr lang="cs-CZ" sz="1400">
                <a:latin typeface="Book Antiqua" pitchFamily="18" charset="0"/>
              </a:rPr>
              <a:t>setrvačně dotažení Kanmu. projektů</a:t>
            </a:r>
          </a:p>
          <a:p>
            <a:pPr lvl="1">
              <a:buFont typeface="Book Antiqua" pitchFamily="18" charset="0"/>
              <a:buChar char="—"/>
            </a:pPr>
            <a:endParaRPr lang="cs-CZ" sz="1400" dirty="0">
              <a:latin typeface="Book Antiqua" pitchFamily="18" charset="0"/>
            </a:endParaRPr>
          </a:p>
          <a:p>
            <a:pPr>
              <a:buFont typeface="Book Antiqua" pitchFamily="18" charset="0"/>
              <a:buChar char="—"/>
            </a:pPr>
            <a:r>
              <a:rPr lang="cs-CZ" sz="1800">
                <a:latin typeface="Book Antiqua" pitchFamily="18" charset="0"/>
              </a:rPr>
              <a:t>vznik </a:t>
            </a:r>
            <a:r>
              <a:rPr lang="cs-CZ" sz="1800" u="sng" dirty="0">
                <a:latin typeface="Book Antiqua" pitchFamily="18" charset="0"/>
              </a:rPr>
              <a:t>nesystémových</a:t>
            </a:r>
            <a:r>
              <a:rPr lang="cs-CZ" sz="1800" dirty="0">
                <a:latin typeface="Book Antiqua" pitchFamily="18" charset="0"/>
              </a:rPr>
              <a:t> </a:t>
            </a:r>
            <a:r>
              <a:rPr lang="cs-CZ" sz="1400" dirty="0">
                <a:latin typeface="Book Antiqua" pitchFamily="18" charset="0"/>
              </a:rPr>
              <a:t>(</a:t>
            </a:r>
            <a:r>
              <a:rPr lang="ja-JP" altLang="en-US" sz="1400" dirty="0">
                <a:latin typeface="Book Antiqua" pitchFamily="18" charset="0"/>
              </a:rPr>
              <a:t>令外の官</a:t>
            </a:r>
            <a:r>
              <a:rPr lang="cs-CZ" sz="1400" dirty="0">
                <a:latin typeface="Book Antiqua" pitchFamily="18" charset="0"/>
              </a:rPr>
              <a:t>)</a:t>
            </a:r>
            <a:r>
              <a:rPr lang="cs-CZ" sz="1800" dirty="0">
                <a:latin typeface="Book Antiqua" pitchFamily="18" charset="0"/>
              </a:rPr>
              <a:t> institucí = počátek úpadku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sekretář a Císařský archiv </a:t>
            </a:r>
            <a:r>
              <a:rPr lang="cs-CZ" sz="1600" i="1">
                <a:latin typeface="Book Antiqua" pitchFamily="18" charset="0"/>
              </a:rPr>
              <a:t>Kuródo dokoro</a:t>
            </a:r>
            <a:r>
              <a:rPr lang="cs-CZ" sz="1600">
                <a:latin typeface="Book Antiqua" pitchFamily="18" charset="0"/>
              </a:rPr>
              <a:t>, (policejní) komisaři </a:t>
            </a:r>
            <a:r>
              <a:rPr lang="cs-CZ" sz="1600" i="1">
                <a:latin typeface="Book Antiqua" pitchFamily="18" charset="0"/>
              </a:rPr>
              <a:t>kebiiši</a:t>
            </a:r>
            <a:endParaRPr lang="cs-CZ" sz="160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za </a:t>
            </a:r>
            <a:r>
              <a:rPr lang="cs-CZ" sz="1600" dirty="0" err="1">
                <a:latin typeface="Book Antiqua" pitchFamily="18" charset="0"/>
              </a:rPr>
              <a:t>Sagy</a:t>
            </a:r>
            <a:r>
              <a:rPr lang="cs-CZ" sz="1600" dirty="0">
                <a:latin typeface="Book Antiqua" pitchFamily="18" charset="0"/>
              </a:rPr>
              <a:t> nezávislé zajišťování </a:t>
            </a:r>
            <a:r>
              <a:rPr lang="cs-CZ" sz="1600" dirty="0" err="1">
                <a:latin typeface="Book Antiqua" pitchFamily="18" charset="0"/>
              </a:rPr>
              <a:t>cís</a:t>
            </a:r>
            <a:r>
              <a:rPr lang="cs-CZ" sz="1600" dirty="0">
                <a:latin typeface="Book Antiqua" pitchFamily="18" charset="0"/>
              </a:rPr>
              <a:t>. rodu i šlechty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>
                <a:latin typeface="Book Antiqua" pitchFamily="18" charset="0"/>
              </a:rPr>
              <a:t>kumulace zákonů (</a:t>
            </a:r>
            <a:r>
              <a:rPr lang="ja-JP" altLang="en-US" sz="1600" dirty="0">
                <a:latin typeface="Book Antiqua" pitchFamily="18" charset="0"/>
              </a:rPr>
              <a:t>格</a:t>
            </a:r>
            <a:r>
              <a:rPr lang="cs-CZ" altLang="ja-JP" sz="1600" dirty="0">
                <a:latin typeface="Book Antiqua" pitchFamily="18" charset="0"/>
              </a:rPr>
              <a:t> </a:t>
            </a:r>
            <a:r>
              <a:rPr lang="cs-CZ" sz="1600" dirty="0" err="1">
                <a:latin typeface="Book Antiqua" pitchFamily="18" charset="0"/>
              </a:rPr>
              <a:t>kaku</a:t>
            </a:r>
            <a:r>
              <a:rPr lang="cs-CZ" sz="1600" dirty="0">
                <a:latin typeface="Book Antiqua" pitchFamily="18" charset="0"/>
              </a:rPr>
              <a:t> a </a:t>
            </a:r>
            <a:r>
              <a:rPr lang="ja-JP" altLang="en-US" sz="1600" dirty="0">
                <a:latin typeface="Book Antiqua" pitchFamily="18" charset="0"/>
              </a:rPr>
              <a:t>式</a:t>
            </a:r>
            <a:r>
              <a:rPr lang="cs-CZ" altLang="ja-JP" sz="1600" dirty="0">
                <a:latin typeface="Book Antiqua" pitchFamily="18" charset="0"/>
              </a:rPr>
              <a:t> </a:t>
            </a:r>
            <a:r>
              <a:rPr lang="cs-CZ" sz="1600" dirty="0" err="1">
                <a:latin typeface="Book Antiqua" pitchFamily="18" charset="0"/>
              </a:rPr>
              <a:t>šiki</a:t>
            </a:r>
            <a:r>
              <a:rPr lang="cs-CZ" sz="1600" dirty="0">
                <a:latin typeface="Book Antiqua" pitchFamily="18" charset="0"/>
              </a:rPr>
              <a:t>), sbírky </a:t>
            </a:r>
            <a:r>
              <a:rPr lang="cs-CZ" sz="1600" dirty="0" err="1">
                <a:latin typeface="Book Antiqua" pitchFamily="18" charset="0"/>
              </a:rPr>
              <a:t>Kónin</a:t>
            </a:r>
            <a:r>
              <a:rPr lang="cs-CZ" sz="1600" dirty="0">
                <a:latin typeface="Book Antiqua" pitchFamily="18" charset="0"/>
              </a:rPr>
              <a:t>, </a:t>
            </a:r>
            <a:r>
              <a:rPr lang="cs-CZ" sz="1600" dirty="0" err="1">
                <a:latin typeface="Book Antiqua" pitchFamily="18" charset="0"/>
              </a:rPr>
              <a:t>Džógan</a:t>
            </a:r>
            <a:r>
              <a:rPr lang="cs-CZ" sz="1600" dirty="0">
                <a:latin typeface="Book Antiqua" pitchFamily="18" charset="0"/>
              </a:rPr>
              <a:t>, </a:t>
            </a:r>
            <a:r>
              <a:rPr lang="cs-CZ" sz="1600" dirty="0" err="1">
                <a:latin typeface="Book Antiqua" pitchFamily="18" charset="0"/>
              </a:rPr>
              <a:t>Engi</a:t>
            </a:r>
            <a:r>
              <a:rPr lang="cs-CZ" sz="1600" dirty="0">
                <a:latin typeface="Book Antiqua" pitchFamily="18" charset="0"/>
              </a:rPr>
              <a:t> …</a:t>
            </a:r>
          </a:p>
          <a:p>
            <a:pPr>
              <a:buFont typeface="Book Antiqua" pitchFamily="18" charset="0"/>
              <a:buChar char="—"/>
            </a:pPr>
            <a:r>
              <a:rPr lang="cs-CZ" sz="1800" dirty="0">
                <a:latin typeface="Book Antiqua" pitchFamily="18" charset="0"/>
              </a:rPr>
              <a:t>snaha přizpůsobit čínské ideály domácí tradici a potřebám</a:t>
            </a:r>
          </a:p>
          <a:p>
            <a:pPr>
              <a:buFont typeface="Book Antiqua" pitchFamily="18" charset="0"/>
              <a:buChar char="—"/>
            </a:pPr>
            <a:endParaRPr lang="cs-CZ" sz="1800" dirty="0">
              <a:latin typeface="Book Antiqua" pitchFamily="18" charset="0"/>
            </a:endParaRPr>
          </a:p>
          <a:p>
            <a:pPr>
              <a:buFont typeface="Book Antiqua" pitchFamily="18" charset="0"/>
              <a:buChar char="—"/>
            </a:pPr>
            <a:r>
              <a:rPr lang="cs-CZ" sz="1800" dirty="0">
                <a:latin typeface="Book Antiqua" pitchFamily="18" charset="0"/>
              </a:rPr>
              <a:t>úpadek venkova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>
                <a:latin typeface="Book Antiqua" pitchFamily="18" charset="0"/>
              </a:rPr>
              <a:t>falšování matrik, pokles frekvence přerozdělování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>
                <a:latin typeface="Book Antiqua" pitchFamily="18" charset="0"/>
              </a:rPr>
              <a:t>útěky;	růst moci venkovské šlechty</a:t>
            </a:r>
          </a:p>
          <a:p>
            <a:pPr>
              <a:buFont typeface="Book Antiqua" pitchFamily="18" charset="0"/>
              <a:buChar char="—"/>
            </a:pPr>
            <a:endParaRPr lang="cs-CZ" sz="1800" dirty="0">
              <a:latin typeface="Book Antiqua" pitchFamily="18" charset="0"/>
            </a:endParaRPr>
          </a:p>
          <a:p>
            <a:pPr>
              <a:buFont typeface="Book Antiqua" pitchFamily="18" charset="0"/>
              <a:buChar char="—"/>
            </a:pPr>
            <a:r>
              <a:rPr lang="cs-CZ" sz="1800" dirty="0">
                <a:latin typeface="Book Antiqua" pitchFamily="18" charset="0"/>
              </a:rPr>
              <a:t>celkově 9C :  drobné adaptace = udržet </a:t>
            </a:r>
            <a:r>
              <a:rPr lang="cs-CZ" sz="1800" dirty="0" err="1">
                <a:latin typeface="Book Antiqua" pitchFamily="18" charset="0"/>
              </a:rPr>
              <a:t>ricurjó</a:t>
            </a:r>
            <a:r>
              <a:rPr lang="cs-CZ" sz="1800" dirty="0">
                <a:latin typeface="Book Antiqua" pitchFamily="18" charset="0"/>
              </a:rPr>
              <a:t> v chodu, (zajetí formou?)</a:t>
            </a:r>
          </a:p>
          <a:p>
            <a:pPr marL="0" indent="0">
              <a:buNone/>
            </a:pPr>
            <a:r>
              <a:rPr lang="cs-CZ" sz="1800" dirty="0">
                <a:latin typeface="Book Antiqua" pitchFamily="18" charset="0"/>
              </a:rPr>
              <a:t>		problém zajištění </a:t>
            </a:r>
            <a:r>
              <a:rPr lang="cs-CZ" sz="1800" dirty="0">
                <a:solidFill>
                  <a:schemeClr val="bg1">
                    <a:lumMod val="65000"/>
                  </a:schemeClr>
                </a:solidFill>
                <a:latin typeface="Book Antiqua" pitchFamily="18" charset="0"/>
              </a:rPr>
              <a:t>(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</a:rPr>
              <a:t>zten</a:t>
            </a:r>
            <a:r>
              <a:rPr lang="cs-CZ" sz="1800" dirty="0">
                <a:solidFill>
                  <a:schemeClr val="bg1">
                    <a:lumMod val="75000"/>
                  </a:schemeClr>
                </a:solidFill>
                <a:latin typeface="Book Antiqua" pitchFamily="18" charset="0"/>
              </a:rPr>
              <a:t>čující</a:t>
            </a:r>
            <a:r>
              <a:rPr lang="cs-CZ" sz="1800" dirty="0">
                <a:solidFill>
                  <a:schemeClr val="bg1">
                    <a:lumMod val="85000"/>
                  </a:schemeClr>
                </a:solidFill>
                <a:latin typeface="Book Antiqua" pitchFamily="18" charset="0"/>
              </a:rPr>
              <a:t>ch se</a:t>
            </a:r>
            <a:r>
              <a:rPr lang="cs-CZ" sz="1800" dirty="0">
                <a:solidFill>
                  <a:schemeClr val="bg1">
                    <a:lumMod val="65000"/>
                  </a:schemeClr>
                </a:solidFill>
                <a:latin typeface="Book Antiqua" pitchFamily="18" charset="0"/>
              </a:rPr>
              <a:t>)</a:t>
            </a:r>
            <a:r>
              <a:rPr lang="cs-CZ" sz="1800" dirty="0">
                <a:latin typeface="Book Antiqua" pitchFamily="18" charset="0"/>
              </a:rPr>
              <a:t> příjmů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>
                <a:latin typeface="Book Antiqua" pitchFamily="18" charset="0"/>
              </a:rPr>
              <a:t>4. Dvorská politika</a:t>
            </a:r>
            <a:endParaRPr lang="cs-CZ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949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cs-CZ" sz="1600">
                <a:latin typeface="Book Antiqua" pitchFamily="18" charset="0"/>
              </a:rPr>
              <a:t>4. dvorská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>
              <a:buFont typeface="Book Antiqua" pitchFamily="18" charset="0"/>
              <a:buChar char="–"/>
            </a:pPr>
            <a:r>
              <a:rPr lang="cs-CZ" sz="2000" dirty="0">
                <a:latin typeface="Book Antiqua" pitchFamily="18" charset="0"/>
              </a:rPr>
              <a:t>silná výchozí </a:t>
            </a:r>
            <a:r>
              <a:rPr lang="cs-CZ" sz="2000" noProof="1">
                <a:latin typeface="Book Antiqua" pitchFamily="18" charset="0"/>
              </a:rPr>
              <a:t>pozice Fudžiwarů</a:t>
            </a:r>
          </a:p>
          <a:p>
            <a:pPr lvl="1">
              <a:buFont typeface="Arial" pitchFamily="34" charset="0"/>
              <a:buChar char="•"/>
            </a:pPr>
            <a:r>
              <a:rPr lang="cs-CZ" sz="1600" noProof="1">
                <a:latin typeface="Book Antiqua" pitchFamily="18" charset="0"/>
              </a:rPr>
              <a:t>navázáni od počátků na ricurjó instituce + </a:t>
            </a:r>
            <a:r>
              <a:rPr lang="cs-CZ" sz="1600" i="1" noProof="1">
                <a:latin typeface="Book Antiqua" pitchFamily="18" charset="0"/>
              </a:rPr>
              <a:t>Dadžókan</a:t>
            </a:r>
          </a:p>
          <a:p>
            <a:pPr lvl="1">
              <a:buFont typeface="Arial" pitchFamily="34" charset="0"/>
              <a:buChar char="•"/>
            </a:pPr>
            <a:r>
              <a:rPr lang="cs-CZ" sz="1600" noProof="1">
                <a:latin typeface="Book Antiqua" pitchFamily="18" charset="0"/>
              </a:rPr>
              <a:t>dočasně i vliv ostatních rodů</a:t>
            </a:r>
          </a:p>
          <a:p>
            <a:pPr marL="800100" lvl="1" indent="9525">
              <a:buFont typeface="+mj-lt"/>
              <a:buAutoNum type="arabicPeriod"/>
            </a:pPr>
            <a:r>
              <a:rPr lang="cs-CZ" sz="1600" noProof="1">
                <a:latin typeface="Book Antiqua" pitchFamily="18" charset="0"/>
              </a:rPr>
              <a:t>politické + vojen. schopnosti</a:t>
            </a:r>
          </a:p>
          <a:p>
            <a:pPr marL="800100" lvl="1" indent="9525">
              <a:buFont typeface="+mj-lt"/>
              <a:buAutoNum type="arabicPeriod"/>
            </a:pPr>
            <a:r>
              <a:rPr lang="cs-CZ" sz="1600" noProof="1">
                <a:latin typeface="Book Antiqua" pitchFamily="18" charset="0"/>
              </a:rPr>
              <a:t>příbuznost z matčiny strany</a:t>
            </a:r>
          </a:p>
          <a:p>
            <a:pPr>
              <a:buFont typeface="Book Antiqua" pitchFamily="18" charset="0"/>
              <a:buChar char="–"/>
            </a:pPr>
            <a:endParaRPr lang="cs-CZ" sz="2000" noProof="1"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r>
              <a:rPr lang="cs-CZ" sz="2000" noProof="1">
                <a:latin typeface="Book Antiqua" pitchFamily="18" charset="0"/>
              </a:rPr>
              <a:t>silné fudžiwarské osobnosti – </a:t>
            </a:r>
            <a:r>
              <a:rPr lang="cs-CZ" sz="1600" noProof="1">
                <a:latin typeface="Book Antiqua" pitchFamily="18" charset="0"/>
              </a:rPr>
              <a:t>Fujucugu</a:t>
            </a:r>
            <a:r>
              <a:rPr lang="cs-CZ" sz="2000" noProof="1">
                <a:latin typeface="Book Antiqua" pitchFamily="18" charset="0"/>
              </a:rPr>
              <a:t>, Jošifusa (804-72)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noProof="1">
                <a:latin typeface="Book Antiqua" pitchFamily="18" charset="0"/>
              </a:rPr>
              <a:t>858 Jošifusa se stává regentem </a:t>
            </a:r>
            <a:r>
              <a:rPr lang="cs-CZ" sz="1600" i="1" noProof="1">
                <a:latin typeface="Book Antiqua" pitchFamily="18" charset="0"/>
              </a:rPr>
              <a:t>seššó</a:t>
            </a:r>
            <a:r>
              <a:rPr lang="cs-CZ" sz="1600" noProof="1">
                <a:latin typeface="Book Antiqua" pitchFamily="18" charset="0"/>
              </a:rPr>
              <a:t> svého 7letého vnuka na trůně                           + </a:t>
            </a:r>
            <a:r>
              <a:rPr lang="cs-CZ" sz="1600" i="1" noProof="1">
                <a:latin typeface="Book Antiqua" pitchFamily="18" charset="0"/>
              </a:rPr>
              <a:t>Dadžó daidžin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noProof="1">
                <a:latin typeface="Book Antiqua" pitchFamily="18" charset="0"/>
              </a:rPr>
              <a:t>syn Motocune († 891) regentem </a:t>
            </a:r>
            <a:r>
              <a:rPr lang="cs-CZ" sz="1600" i="1" noProof="1">
                <a:latin typeface="Book Antiqua" pitchFamily="18" charset="0"/>
              </a:rPr>
              <a:t>kanpaku</a:t>
            </a:r>
            <a:r>
              <a:rPr lang="cs-CZ" sz="1600" noProof="1">
                <a:latin typeface="Book Antiqua" pitchFamily="18" charset="0"/>
              </a:rPr>
              <a:t> 884 </a:t>
            </a:r>
            <a:r>
              <a:rPr lang="cs-CZ" sz="1400" noProof="1">
                <a:latin typeface="Book Antiqua" pitchFamily="18" charset="0"/>
              </a:rPr>
              <a:t>(dospělého císaře)</a:t>
            </a:r>
            <a:endParaRPr lang="cs-CZ" sz="1600" noProof="1"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r>
              <a:rPr lang="cs-CZ" sz="1600" noProof="1">
                <a:solidFill>
                  <a:schemeClr val="bg2">
                    <a:lumMod val="50000"/>
                  </a:schemeClr>
                </a:solidFill>
                <a:latin typeface="Book Antiqua" pitchFamily="18" charset="0"/>
              </a:rPr>
              <a:t>viz Reischauer, s 32—34, Vasiljevová 106-108, Vějíř a meč</a:t>
            </a:r>
          </a:p>
          <a:p>
            <a:pPr>
              <a:buFont typeface="Book Antiqua" pitchFamily="18" charset="0"/>
              <a:buChar char="–"/>
            </a:pPr>
            <a:endParaRPr lang="cs-CZ" sz="2000">
              <a:solidFill>
                <a:schemeClr val="bg2">
                  <a:lumMod val="50000"/>
                </a:schemeClr>
              </a:solidFill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r>
              <a:rPr lang="cs-CZ" sz="2000">
                <a:solidFill>
                  <a:schemeClr val="bg2">
                    <a:lumMod val="50000"/>
                  </a:schemeClr>
                </a:solidFill>
                <a:latin typeface="Book Antiqua" pitchFamily="18" charset="0"/>
              </a:rPr>
              <a:t>intermezza?</a:t>
            </a:r>
            <a:endParaRPr lang="cs-CZ" sz="2000" dirty="0">
              <a:solidFill>
                <a:schemeClr val="bg2">
                  <a:lumMod val="50000"/>
                </a:schemeClr>
              </a:solidFill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r>
              <a:rPr lang="cs-CZ" sz="1800" dirty="0">
                <a:latin typeface="Book Antiqua" pitchFamily="18" charset="0"/>
              </a:rPr>
              <a:t>Uda (887-897)  	</a:t>
            </a:r>
            <a:r>
              <a:rPr lang="cs-CZ" sz="1600" dirty="0">
                <a:latin typeface="Book Antiqua" pitchFamily="18" charset="0"/>
              </a:rPr>
              <a:t>vzestup </a:t>
            </a:r>
            <a:r>
              <a:rPr lang="cs-CZ" sz="1600" dirty="0" err="1">
                <a:latin typeface="Book Antiqua" pitchFamily="18" charset="0"/>
              </a:rPr>
              <a:t>Sugawary</a:t>
            </a:r>
            <a:r>
              <a:rPr lang="cs-CZ" sz="1600" dirty="0">
                <a:latin typeface="Book Antiqua" pitchFamily="18" charset="0"/>
              </a:rPr>
              <a:t> </a:t>
            </a:r>
            <a:r>
              <a:rPr lang="cs-CZ" sz="1600" dirty="0" err="1">
                <a:latin typeface="Book Antiqua" pitchFamily="18" charset="0"/>
              </a:rPr>
              <a:t>Mičizaneho</a:t>
            </a:r>
            <a:endParaRPr lang="cs-CZ" sz="1600" dirty="0"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r>
              <a:rPr lang="cs-CZ" sz="1800" dirty="0" err="1">
                <a:latin typeface="Book Antiqua" pitchFamily="18" charset="0"/>
              </a:rPr>
              <a:t>Daigo</a:t>
            </a:r>
            <a:r>
              <a:rPr lang="cs-CZ" sz="1800" dirty="0">
                <a:latin typeface="Book Antiqua" pitchFamily="18" charset="0"/>
              </a:rPr>
              <a:t> (897-930) 	</a:t>
            </a:r>
            <a:r>
              <a:rPr lang="cs-CZ" sz="1600" dirty="0">
                <a:latin typeface="Book Antiqua" pitchFamily="18" charset="0"/>
              </a:rPr>
              <a:t>intriky F. </a:t>
            </a:r>
            <a:r>
              <a:rPr lang="cs-CZ" sz="1600" dirty="0" err="1">
                <a:latin typeface="Book Antiqua" pitchFamily="18" charset="0"/>
              </a:rPr>
              <a:t>Tokihiry</a:t>
            </a:r>
            <a:r>
              <a:rPr lang="cs-CZ" sz="1600" dirty="0">
                <a:latin typeface="Book Antiqua" pitchFamily="18" charset="0"/>
              </a:rPr>
              <a:t>: </a:t>
            </a:r>
            <a:r>
              <a:rPr lang="cs-CZ" sz="1400" dirty="0">
                <a:latin typeface="Book Antiqua" pitchFamily="18" charset="0"/>
              </a:rPr>
              <a:t>Uda se </a:t>
            </a:r>
            <a:r>
              <a:rPr lang="cs-CZ" sz="1400" dirty="0" err="1">
                <a:latin typeface="Book Antiqua" pitchFamily="18" charset="0"/>
              </a:rPr>
              <a:t>Sugawarou</a:t>
            </a:r>
            <a:r>
              <a:rPr lang="cs-CZ" sz="1400" dirty="0">
                <a:latin typeface="Book Antiqua" pitchFamily="18" charset="0"/>
              </a:rPr>
              <a:t> proti </a:t>
            </a:r>
            <a:r>
              <a:rPr lang="cs-CZ" sz="1400" dirty="0" err="1">
                <a:latin typeface="Book Antiqua" pitchFamily="18" charset="0"/>
              </a:rPr>
              <a:t>Daigovi</a:t>
            </a:r>
            <a:r>
              <a:rPr lang="cs-CZ" sz="1400" dirty="0">
                <a:latin typeface="Book Antiqua" pitchFamily="18" charset="0"/>
              </a:rPr>
              <a:t>?</a:t>
            </a:r>
            <a:endParaRPr lang="cs-CZ" sz="1800" dirty="0"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r>
              <a:rPr lang="cs-CZ" sz="1800" dirty="0" err="1">
                <a:latin typeface="Book Antiqua" pitchFamily="18" charset="0"/>
              </a:rPr>
              <a:t>Suzaku</a:t>
            </a:r>
            <a:r>
              <a:rPr lang="cs-CZ" sz="1800" dirty="0">
                <a:latin typeface="Book Antiqua" pitchFamily="18" charset="0"/>
              </a:rPr>
              <a:t> (930-946) 	</a:t>
            </a:r>
            <a:r>
              <a:rPr lang="cs-CZ" sz="1600" dirty="0">
                <a:latin typeface="Book Antiqua" pitchFamily="18" charset="0"/>
              </a:rPr>
              <a:t>„klid“ a rezignace</a:t>
            </a:r>
            <a:endParaRPr lang="cs-CZ" sz="1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742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cs-CZ" sz="1600">
                <a:latin typeface="Book Antiqua" pitchFamily="18" charset="0"/>
              </a:rPr>
              <a:t>4. dvorská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>
              <a:buFont typeface="Book Antiqua" pitchFamily="18" charset="0"/>
              <a:buChar char="–"/>
            </a:pPr>
            <a:r>
              <a:rPr lang="cs-CZ" sz="2000">
                <a:latin typeface="Book Antiqua" pitchFamily="18" charset="0"/>
              </a:rPr>
              <a:t>vláda fudžiwarských regentů (</a:t>
            </a:r>
            <a:r>
              <a:rPr lang="cs-CZ" sz="2000" i="1">
                <a:latin typeface="Book Antiqua" pitchFamily="18" charset="0"/>
              </a:rPr>
              <a:t>sekkan seidži</a:t>
            </a:r>
            <a:r>
              <a:rPr lang="cs-CZ" sz="2000">
                <a:latin typeface="Book Antiqua" pitchFamily="18" charset="0"/>
              </a:rPr>
              <a:t>, pol. 10C – pol. 11C) </a:t>
            </a:r>
          </a:p>
          <a:p>
            <a:pPr lvl="1">
              <a:buFont typeface="Book Antiqua" pitchFamily="18" charset="0"/>
              <a:buChar char="–"/>
            </a:pPr>
            <a:r>
              <a:rPr lang="cs-CZ" sz="1600">
                <a:latin typeface="Book Antiqua" pitchFamily="18" charset="0"/>
              </a:rPr>
              <a:t>od odstranění Minamota Takaakiry 969</a:t>
            </a:r>
          </a:p>
          <a:p>
            <a:pPr lvl="1">
              <a:buFont typeface="Book Antiqua" pitchFamily="18" charset="0"/>
              <a:buChar char="–"/>
            </a:pPr>
            <a:endParaRPr lang="cs-CZ" sz="1600"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r>
              <a:rPr lang="cs-CZ" sz="2000">
                <a:latin typeface="Book Antiqua" pitchFamily="18" charset="0"/>
              </a:rPr>
              <a:t>F. Mičinaga (966-1028)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regentem minimálně, titul </a:t>
            </a:r>
            <a:r>
              <a:rPr lang="cs-CZ" sz="1600" i="1">
                <a:latin typeface="Book Antiqua" pitchFamily="18" charset="0"/>
              </a:rPr>
              <a:t>nairan</a:t>
            </a:r>
            <a:r>
              <a:rPr lang="cs-CZ" sz="1600">
                <a:latin typeface="Book Antiqua" pitchFamily="18" charset="0"/>
              </a:rPr>
              <a:t>, dokonalý zákulisní hráč</a:t>
            </a:r>
          </a:p>
          <a:p>
            <a:pPr>
              <a:buFont typeface="Book Antiqua" pitchFamily="18" charset="0"/>
              <a:buChar char="–"/>
            </a:pPr>
            <a:endParaRPr lang="cs-CZ" sz="2000"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r>
              <a:rPr lang="cs-CZ" sz="2000">
                <a:latin typeface="Book Antiqua" pitchFamily="18" charset="0"/>
              </a:rPr>
              <a:t>F. Jorimiči (992-1074)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pouze dcery, „smolík“</a:t>
            </a:r>
          </a:p>
          <a:p>
            <a:pPr marL="457200" lvl="1" indent="0">
              <a:buNone/>
            </a:pPr>
            <a:endParaRPr lang="cs-CZ" sz="1600">
              <a:latin typeface="Book Antiqua" pitchFamily="18" charset="0"/>
            </a:endParaRPr>
          </a:p>
          <a:p>
            <a:pPr>
              <a:buFont typeface="Book Antiqua" pitchFamily="18" charset="0"/>
              <a:buChar char="–"/>
            </a:pPr>
            <a:endParaRPr lang="cs-CZ" sz="20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4545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3496</TotalTime>
  <Words>1131</Words>
  <Application>Microsoft Office PowerPoint</Application>
  <PresentationFormat>Předvádění na obrazovce (4:3)</PresentationFormat>
  <Paragraphs>176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Book Antiqua</vt:lpstr>
      <vt:lpstr>Calibri</vt:lpstr>
      <vt:lpstr>Motiv systému Office</vt:lpstr>
      <vt:lpstr>Konsolidace a úpadek  starověkého státu (období Nara a Heian)</vt:lpstr>
      <vt:lpstr>Prezentace aplikace PowerPoint</vt:lpstr>
      <vt:lpstr>1. Vláda Tenmua (672-686)</vt:lpstr>
      <vt:lpstr>2. Nara – vrchol ricurjó</vt:lpstr>
      <vt:lpstr>2. Nara     vrchol systému ricurjó</vt:lpstr>
      <vt:lpstr>3. Vláda císaře Kanmua</vt:lpstr>
      <vt:lpstr>4. Dvorská politika</vt:lpstr>
      <vt:lpstr>4. dvorská politika</vt:lpstr>
      <vt:lpstr>4. dvorská politika</vt:lpstr>
      <vt:lpstr>4. dvorská politika</vt:lpstr>
      <vt:lpstr>5. Insei – vláda excísařů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Japonské styky se zahraničím ve středověku (11C-16C)</dc:title>
  <dc:creator>limex</dc:creator>
  <cp:lastModifiedBy>David Labus</cp:lastModifiedBy>
  <cp:revision>153</cp:revision>
  <dcterms:created xsi:type="dcterms:W3CDTF">2011-11-12T17:06:15Z</dcterms:created>
  <dcterms:modified xsi:type="dcterms:W3CDTF">2021-09-12T18:46:32Z</dcterms:modified>
</cp:coreProperties>
</file>